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56" autoAdjust="0"/>
    <p:restoredTop sz="94660"/>
  </p:normalViewPr>
  <p:slideViewPr>
    <p:cSldViewPr>
      <p:cViewPr varScale="1">
        <p:scale>
          <a:sx n="47" d="100"/>
          <a:sy n="47" d="100"/>
        </p:scale>
        <p:origin x="1194"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C6050B-4ABA-45C3-826B-EB798EEC1089}" type="datetimeFigureOut">
              <a:rPr lang="fa-IR" smtClean="0"/>
              <a:pPr/>
              <a:t>06/17/1443</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37F51103-69D2-46FB-88D5-20D49BC9C56E}"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C6050B-4ABA-45C3-826B-EB798EEC1089}" type="datetimeFigureOut">
              <a:rPr lang="fa-IR" smtClean="0"/>
              <a:pPr/>
              <a:t>06/17/1443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7F51103-69D2-46FB-88D5-20D49BC9C56E}" type="slidenum">
              <a:rPr lang="fa-IR" smtClean="0"/>
              <a:pPr/>
              <a:t>‹#›</a:t>
            </a:fld>
            <a:endParaRPr lang="fa-IR"/>
          </a:p>
        </p:txBody>
      </p:sp>
    </p:spTree>
  </p:cSld>
  <p:clrMapOvr>
    <a:masterClrMapping/>
  </p:clrMapOvr>
  <p:transition>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C6050B-4ABA-45C3-826B-EB798EEC1089}" type="datetimeFigureOut">
              <a:rPr lang="fa-IR" smtClean="0"/>
              <a:pPr/>
              <a:t>06/17/1443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7F51103-69D2-46FB-88D5-20D49BC9C56E}" type="slidenum">
              <a:rPr lang="fa-IR" smtClean="0"/>
              <a:pPr/>
              <a:t>‹#›</a:t>
            </a:fld>
            <a:endParaRPr lang="fa-IR"/>
          </a:p>
        </p:txBody>
      </p:sp>
    </p:spTree>
  </p:cSld>
  <p:clrMapOvr>
    <a:masterClrMapping/>
  </p:clrMapOvr>
  <p:transition>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C6050B-4ABA-45C3-826B-EB798EEC1089}" type="datetimeFigureOut">
              <a:rPr lang="fa-IR" smtClean="0"/>
              <a:pPr/>
              <a:t>06/17/1443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7F51103-69D2-46FB-88D5-20D49BC9C56E}" type="slidenum">
              <a:rPr lang="fa-IR" smtClean="0"/>
              <a:pPr/>
              <a:t>‹#›</a:t>
            </a:fld>
            <a:endParaRPr lang="fa-IR"/>
          </a:p>
        </p:txBody>
      </p:sp>
    </p:spTree>
  </p:cSld>
  <p:clrMapOvr>
    <a:masterClrMapping/>
  </p:clrMapOvr>
  <p:transition>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C6050B-4ABA-45C3-826B-EB798EEC1089}" type="datetimeFigureOut">
              <a:rPr lang="fa-IR" smtClean="0"/>
              <a:pPr/>
              <a:t>06/17/1443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7F51103-69D2-46FB-88D5-20D49BC9C56E}"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C6050B-4ABA-45C3-826B-EB798EEC1089}" type="datetimeFigureOut">
              <a:rPr lang="fa-IR" smtClean="0"/>
              <a:pPr/>
              <a:t>06/17/1443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7F51103-69D2-46FB-88D5-20D49BC9C56E}" type="slidenum">
              <a:rPr lang="fa-IR" smtClean="0"/>
              <a:pPr/>
              <a:t>‹#›</a:t>
            </a:fld>
            <a:endParaRPr lang="fa-IR"/>
          </a:p>
        </p:txBody>
      </p:sp>
    </p:spTree>
  </p:cSld>
  <p:clrMapOvr>
    <a:masterClrMapping/>
  </p:clrMapOvr>
  <p:transition>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C6050B-4ABA-45C3-826B-EB798EEC1089}" type="datetimeFigureOut">
              <a:rPr lang="fa-IR" smtClean="0"/>
              <a:pPr/>
              <a:t>06/17/1443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7F51103-69D2-46FB-88D5-20D49BC9C56E}" type="slidenum">
              <a:rPr lang="fa-IR" smtClean="0"/>
              <a:pPr/>
              <a:t>‹#›</a:t>
            </a:fld>
            <a:endParaRPr lang="fa-IR"/>
          </a:p>
        </p:txBody>
      </p:sp>
    </p:spTree>
  </p:cSld>
  <p:clrMapOvr>
    <a:masterClrMapping/>
  </p:clrMapOvr>
  <p:transition>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C6050B-4ABA-45C3-826B-EB798EEC1089}" type="datetimeFigureOut">
              <a:rPr lang="fa-IR" smtClean="0"/>
              <a:pPr/>
              <a:t>06/17/1443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7F51103-69D2-46FB-88D5-20D49BC9C56E}" type="slidenum">
              <a:rPr lang="fa-IR" smtClean="0"/>
              <a:pPr/>
              <a:t>‹#›</a:t>
            </a:fld>
            <a:endParaRPr lang="fa-IR"/>
          </a:p>
        </p:txBody>
      </p:sp>
    </p:spTree>
  </p:cSld>
  <p:clrMapOvr>
    <a:masterClrMapping/>
  </p:clrMapOvr>
  <p:transition>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C6050B-4ABA-45C3-826B-EB798EEC1089}" type="datetimeFigureOut">
              <a:rPr lang="fa-IR" smtClean="0"/>
              <a:pPr/>
              <a:t>06/17/1443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7F51103-69D2-46FB-88D5-20D49BC9C56E}" type="slidenum">
              <a:rPr lang="fa-IR" smtClean="0"/>
              <a:pPr/>
              <a:t>‹#›</a:t>
            </a:fld>
            <a:endParaRPr lang="fa-IR"/>
          </a:p>
        </p:txBody>
      </p:sp>
    </p:spTree>
  </p:cSld>
  <p:clrMapOvr>
    <a:masterClrMapping/>
  </p:clrMapOvr>
  <p:transition>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C6050B-4ABA-45C3-826B-EB798EEC1089}" type="datetimeFigureOut">
              <a:rPr lang="fa-IR" smtClean="0"/>
              <a:pPr/>
              <a:t>06/17/1443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7F51103-69D2-46FB-88D5-20D49BC9C56E}" type="slidenum">
              <a:rPr lang="fa-IR" smtClean="0"/>
              <a:pPr/>
              <a:t>‹#›</a:t>
            </a:fld>
            <a:endParaRPr lang="fa-IR"/>
          </a:p>
        </p:txBody>
      </p:sp>
    </p:spTree>
  </p:cSld>
  <p:clrMapOvr>
    <a:masterClrMapping/>
  </p:clrMapOvr>
  <p:transition>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C6050B-4ABA-45C3-826B-EB798EEC1089}" type="datetimeFigureOut">
              <a:rPr lang="fa-IR" smtClean="0"/>
              <a:pPr/>
              <a:t>06/17/1443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37F51103-69D2-46FB-88D5-20D49BC9C56E}"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C6050B-4ABA-45C3-826B-EB798EEC1089}" type="datetimeFigureOut">
              <a:rPr lang="fa-IR" smtClean="0"/>
              <a:pPr/>
              <a:t>06/17/1443</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F51103-69D2-46FB-88D5-20D49BC9C56E}"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wheel spokes="8"/>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ndisheqom.com/page.php?pg=fazael" TargetMode="External"/><Relationship Id="rId2" Type="http://schemas.openxmlformats.org/officeDocument/2006/relationships/hyperlink" Target="http://www.tahoorkotob.com/page.php?pid=288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daneshnameh.roshd.ir/mavara/mavara-index.php?page=%D8%A7%D8%AE%D9%84%D8%A7%D8%B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8800" dirty="0" smtClean="0">
                <a:solidFill>
                  <a:schemeClr val="tx1"/>
                </a:solidFill>
              </a:rPr>
              <a:t>انفاق در راه خدا</a:t>
            </a:r>
            <a:r>
              <a:rPr lang="fa-IR" sz="8800" dirty="0" smtClean="0"/>
              <a:t> </a:t>
            </a:r>
            <a:endParaRPr lang="fa-IR" sz="8800" dirty="0"/>
          </a:p>
        </p:txBody>
      </p:sp>
      <p:sp>
        <p:nvSpPr>
          <p:cNvPr id="4" name="Subtitle 3"/>
          <p:cNvSpPr>
            <a:spLocks noGrp="1"/>
          </p:cNvSpPr>
          <p:nvPr>
            <p:ph type="subTitle" idx="1"/>
          </p:nvPr>
        </p:nvSpPr>
        <p:spPr/>
        <p:txBody>
          <a:bodyPr/>
          <a:lstStyle/>
          <a:p>
            <a:endParaRPr lang="en-US"/>
          </a:p>
        </p:txBody>
      </p:sp>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t>ارزش و فضيلت انفاق در راه خدا از منظر روايات</a:t>
            </a:r>
            <a:endParaRPr lang="fa-IR" dirty="0"/>
          </a:p>
        </p:txBody>
      </p:sp>
      <p:sp>
        <p:nvSpPr>
          <p:cNvPr id="3" name="Content Placeholder 2"/>
          <p:cNvSpPr>
            <a:spLocks noGrp="1"/>
          </p:cNvSpPr>
          <p:nvPr>
            <p:ph idx="1"/>
          </p:nvPr>
        </p:nvSpPr>
        <p:spPr/>
        <p:txBody>
          <a:bodyPr>
            <a:normAutofit/>
          </a:bodyPr>
          <a:lstStyle/>
          <a:p>
            <a:pPr algn="just"/>
            <a:r>
              <a:rPr lang="fa-IR" dirty="0" smtClean="0"/>
              <a:t>انفاق و بخشش در راه خدا و كمك مالى به افراد محروم و مخصوصا آبرومند توأم با خلوص نیت، از امورى است كه در آیات قرآن مجید مكرر بر مكرر روى آن تكیه شده و از نشانه هاى ایمان ذكر شده است. روایات اسلامى نیز مملو از تاكید در این باره است تا آنجا كه نشان مى دهد در فرهنگ اسلام انفاق مالى به شرط اینكه انگیزه اى جز رضاى پروردگار نداشته باشد و از هر گونه ریاكارى و منت و آزار خالى باشد از بهترین اعمال است. در روایتى از امام باقر علیه السلام نقل شده که می فرماید</a:t>
            </a:r>
            <a:r>
              <a:rPr lang="en-US" dirty="0" smtClean="0"/>
              <a:t>: «</a:t>
            </a:r>
            <a:r>
              <a:rPr lang="fa-IR" b="1" dirty="0" smtClean="0"/>
              <a:t>ان احب الاعمال الى الله ادخال السرور على المؤمن ، شبعة مسلم او قضاء دینه؛</a:t>
            </a:r>
            <a:r>
              <a:rPr lang="fa-IR" dirty="0" smtClean="0"/>
              <a:t> محبوبترین اعمال نزد خدا این است كه قلب مؤمن نیازمندى را مسرور كند، به اینكه او را سیر كرده، یا بدهى او را ادا كند</a:t>
            </a:r>
            <a:r>
              <a:rPr lang="en-US" dirty="0" smtClean="0"/>
              <a:t>». </a:t>
            </a:r>
          </a:p>
          <a:p>
            <a:endParaRPr lang="fa-IR" dirty="0"/>
          </a:p>
        </p:txBody>
      </p:sp>
    </p:spTree>
  </p:cSld>
  <p:clrMapOvr>
    <a:masterClrMapping/>
  </p:clrMapOvr>
  <p:transition>
    <p:wheel spokes="8"/>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110178"/>
          </a:xfrm>
        </p:spPr>
        <p:txBody>
          <a:bodyPr>
            <a:normAutofit fontScale="92500" lnSpcReduction="10000"/>
          </a:bodyPr>
          <a:lstStyle/>
          <a:p>
            <a:r>
              <a:rPr lang="fa-IR" dirty="0" smtClean="0"/>
              <a:t>در حدیثى از رسول الله صلی الله علیه و آله و سلم  آمده است</a:t>
            </a:r>
            <a:r>
              <a:rPr lang="en-US" dirty="0" smtClean="0"/>
              <a:t>: «</a:t>
            </a:r>
            <a:r>
              <a:rPr lang="fa-IR" b="1" dirty="0" smtClean="0"/>
              <a:t>من الایمان حسن الخلق ، و اطعام الطعام ، و اراقة الدماء؛ </a:t>
            </a:r>
            <a:r>
              <a:rPr lang="fa-IR" dirty="0" smtClean="0"/>
              <a:t>از ایمان حسن خلق و اطعام طعام و ریختن خون</a:t>
            </a:r>
            <a:r>
              <a:rPr lang="en-US" dirty="0" smtClean="0"/>
              <a:t> ( </a:t>
            </a:r>
            <a:r>
              <a:rPr lang="fa-IR" dirty="0" smtClean="0"/>
              <a:t>قربانى كردن در راه خدا ) است». و در حدیث دیگرى از امام صادق علیه السلام آمده است كه فرمود</a:t>
            </a:r>
            <a:r>
              <a:rPr lang="en-US" dirty="0" smtClean="0"/>
              <a:t>: «</a:t>
            </a:r>
            <a:r>
              <a:rPr lang="fa-IR" b="1" dirty="0" smtClean="0"/>
              <a:t>ما ارى شیئا یعدل زیارة المؤمن الا اطعامه ، و حق على الله ان یطعم من اطعم مؤمنا من طعام الجنة؛</a:t>
            </a:r>
            <a:r>
              <a:rPr lang="fa-IR" dirty="0" smtClean="0"/>
              <a:t> من چیزى را معادل دیدار مؤمن نمى بینم، جز اطعام كردن او، و هر كس مؤمنى را اطعام كند بر خدا است كه او را از طعام جنت اطعام نماید». در حدیث دیگرى از پیغمبر اكرم صلى الله علیه وآله وسلّم آمده است كه مردى مهار مركب حضرت را گرفت و عرض كرد اى رسول خدا</a:t>
            </a:r>
            <a:r>
              <a:rPr lang="en-US" dirty="0" smtClean="0"/>
              <a:t>! «</a:t>
            </a:r>
            <a:r>
              <a:rPr lang="fa-IR" b="1" dirty="0" smtClean="0"/>
              <a:t>اى الاعمال افضل؟؛</a:t>
            </a:r>
            <a:r>
              <a:rPr lang="fa-IR" dirty="0" smtClean="0"/>
              <a:t> چه عملى از همه اعمال برتر است؟» فرمود</a:t>
            </a:r>
            <a:r>
              <a:rPr lang="en-US" dirty="0" smtClean="0"/>
              <a:t>: «</a:t>
            </a:r>
            <a:r>
              <a:rPr lang="fa-IR" b="1" dirty="0" smtClean="0"/>
              <a:t>اطعام الطعام ، و اطیاب الكلام؛</a:t>
            </a:r>
            <a:r>
              <a:rPr lang="fa-IR" dirty="0" smtClean="0"/>
              <a:t> غذا دادن به مردم و خوش زبان بودن ». و در حدیثى از رسول خدا صلى الله علیه وآله وسلّم مى خوانیم</a:t>
            </a:r>
            <a:r>
              <a:rPr lang="en-US" dirty="0" smtClean="0"/>
              <a:t>: «</a:t>
            </a:r>
            <a:r>
              <a:rPr lang="fa-IR" b="1" dirty="0" smtClean="0"/>
              <a:t>من عال اهل بیت من المسلمین یومهم و لیلتهم غفر الله ذنوبه؛ </a:t>
            </a:r>
            <a:r>
              <a:rPr lang="fa-IR" dirty="0" smtClean="0"/>
              <a:t>كسى كه خانواده اى از مسلمین را یك شبانه روز پذیرائى كند خداوند گناهانش را مى بخشد</a:t>
            </a:r>
            <a:r>
              <a:rPr lang="en-US" dirty="0" smtClean="0"/>
              <a:t>». </a:t>
            </a:r>
            <a:endParaRPr lang="en-US" dirty="0"/>
          </a:p>
        </p:txBody>
      </p:sp>
    </p:spTree>
  </p:cSld>
  <p:clrMapOvr>
    <a:masterClrMapping/>
  </p:clrMapOvr>
  <p:transition>
    <p:wheel spokes="8"/>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smtClean="0"/>
              <a:t>خداوند، انفاق </a:t>
            </a:r>
            <a:endParaRPr lang="fa-IR" dirty="0"/>
          </a:p>
        </p:txBody>
      </p:sp>
      <p:sp>
        <p:nvSpPr>
          <p:cNvPr id="3" name="Content Placeholder 2"/>
          <p:cNvSpPr>
            <a:spLocks noGrp="1"/>
          </p:cNvSpPr>
          <p:nvPr>
            <p:ph idx="1"/>
          </p:nvPr>
        </p:nvSpPr>
        <p:spPr/>
        <p:txBody>
          <a:bodyPr>
            <a:normAutofit fontScale="70000" lnSpcReduction="20000"/>
          </a:bodyPr>
          <a:lstStyle/>
          <a:p>
            <a:r>
              <a:rPr lang="fa-IR" dirty="0" smtClean="0"/>
              <a:t>را یکی از اسباب ورود به بهشت می خواند و می فرماید: آنان که از روزی حلال و رزقی که به آنان کرامت کردیم آشکارا و پنهان در راه او انفاق و هزینه می کنند: "وأنفقوا مما رزقناهم سرا وعلانیة" سوره ی فاطر، آیه ی 29 تتمه و ادامه ی زندگی شان را باغ های بهشت عدن تشکیل می دهد که فرزندان و جفت های شایسته آنان از این خوان نعمت بهره مند خواهند بود. همچنین می فرماید: "الذین ینفقون فی السراء والضرآء والکاظمین الغیظ والعافین عن الناس والله یحب المحسنین * ... أولئک جزاؤهم مغفرة من ربهم و جنات تجری من تحتها الأنهار خالدین فیها ونعم أجر العاملین"؛ سوره ی آل عمران، آیات 134 ـ 136 پرهیزکاران و نیکوکاران کسانی هستند که در حال وسعت و تنگدستی مال خود را به تهی دستان انفاق می کنند، خشم و غضب فرو می نشانند و از بدی مردم درمی گذرند. چنین مردم با تقوا و نیکوکاری را خداوند دوست می دارد؛ زیرا او دوست دار نیکوکاران است... پاداش کردار آنان آمرزش پروردگار و بهشتی است که از زیر درختان انبوه آن نهرها جاری است و ایشان در بهشت جاوید جاودانه خواهند بود، که چه نیکوست پاداش نیکوکاران</a:t>
            </a:r>
            <a:r>
              <a:rPr lang="en-US" dirty="0" smtClean="0"/>
              <a:t>. </a:t>
            </a:r>
            <a:br>
              <a:rPr lang="en-US" dirty="0" smtClean="0"/>
            </a:br>
            <a:r>
              <a:rPr lang="fa-IR" dirty="0" smtClean="0"/>
              <a:t>امام صادق (علیه السلام) می فرماید: "ثلاث خصال من کن فیه استکمل خصال الإیمان: من صبر علی الظلم، وکظم غیظه واحتسب، وعفی وغفر کان ممن یدخله الله تعالی الجنة بغیر حساب..."؛ کسی که در برابر ستم پایمردی کند و خشم خویش فرو نشانده به حساب خدا گذارد و عفو و آمرزش داشته باشد از کسانی است که حق تعالی او را بدون حساب وارد بهشت گرداند. شایان ذکر است که، انفاق تنها به امور مادی و مالی تعلق نمی گیرد، بلکه بهترین انفاق در راه خدا، انفاق دانش های مورد نیاز جامعه، احکام، تفسیر و علوم آل محمد (صلی الله علیه و آله و سلم) است</a:t>
            </a:r>
            <a:endParaRPr lang="fa-IR" dirty="0"/>
          </a:p>
        </p:txBody>
      </p:sp>
    </p:spTree>
  </p:cSld>
  <p:clrMapOvr>
    <a:masterClrMapping/>
  </p:clrMapOvr>
  <p:transition>
    <p:wheel spokes="8"/>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smtClean="0"/>
              <a:t>چگونه بهشتى مى شويم؟ </a:t>
            </a:r>
            <a:endParaRPr lang="fa-IR" dirty="0"/>
          </a:p>
        </p:txBody>
      </p:sp>
      <p:sp>
        <p:nvSpPr>
          <p:cNvPr id="3" name="Content Placeholder 2"/>
          <p:cNvSpPr>
            <a:spLocks noGrp="1"/>
          </p:cNvSpPr>
          <p:nvPr>
            <p:ph idx="1"/>
          </p:nvPr>
        </p:nvSpPr>
        <p:spPr/>
        <p:txBody>
          <a:bodyPr>
            <a:normAutofit fontScale="92500" lnSpcReduction="20000"/>
          </a:bodyPr>
          <a:lstStyle/>
          <a:p>
            <a:pPr algn="just"/>
            <a:r>
              <a:rPr lang="fa-IR" dirty="0" smtClean="0"/>
              <a:t>آنها در همه حال انفاق مى کنند چه موقعى که در راحتى و وسعتند و چه زمانى که در پریشانى و محرومیتند (الذین ینفقون فی السراء و الضراء) آنها با این عمل ثابت مى کنند که روح کمک بدیگران و نیکوکارى در جان آنها نفوذ کرده است و بهمین دلیل تحت هر شرائطى اقدام به اینکار مى کنند، روشن است که انفاق در حال وسعت به تنهایى نشانه نفوذ کامل صفت عالى سخاوت در اعماق روح انسان نیست، اما آنها که در همه حال اقدام به کمک و بخشش مى کنند نشان میدهند که این صفت در آنها ریشه دار است</a:t>
            </a:r>
            <a:r>
              <a:rPr lang="en-US" dirty="0" smtClean="0"/>
              <a:t>. </a:t>
            </a:r>
            <a:r>
              <a:rPr lang="fa-IR" dirty="0" smtClean="0"/>
              <a:t>ممکن است گفته شود انسان در حال تنگدستى چگونه مى تواند انفاق کند؟</a:t>
            </a:r>
            <a:r>
              <a:rPr lang="en-US" dirty="0" smtClean="0"/>
              <a:t> </a:t>
            </a:r>
          </a:p>
          <a:p>
            <a:pPr algn="just">
              <a:buNone/>
            </a:pPr>
            <a:r>
              <a:rPr lang="en-US" dirty="0" smtClean="0"/>
              <a:t>	</a:t>
            </a:r>
            <a:r>
              <a:rPr lang="fa-IR" dirty="0" smtClean="0"/>
              <a:t>پاسخ این سؤال روشن است: زیرا اولا افراد تنگدست نیز به مقدار توانایى مى توانند در راه کمک بدیگران انفاق کنند، و ثانیا انفاق منحصر به مال و ثروت نیست بلکه هر گونه موهبت خدادادى را شامل مى شود خواه مال و ثروت باشد یا علم و دانش یا مواهب دیگر، و به این ترتیب خداوند مى خواهد روح گذشت و فداکارى و سخاوت را حتى در نفوس مستمندان جاى دهد تا از رذائل اخلاقى فراوانى که از" بخل" سرچشمه مى گیرد بر کنار بمانند</a:t>
            </a:r>
            <a:r>
              <a:rPr lang="en-US" dirty="0" smtClean="0"/>
              <a:t>. </a:t>
            </a:r>
          </a:p>
          <a:p>
            <a:endParaRPr lang="fa-IR" dirty="0"/>
          </a:p>
        </p:txBody>
      </p:sp>
    </p:spTree>
  </p:cSld>
  <p:clrMapOvr>
    <a:masterClrMapping/>
  </p:clrMapOvr>
  <p:transition>
    <p:wheel spokes="8"/>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p:spPr>
        <p:txBody>
          <a:bodyPr>
            <a:normAutofit/>
          </a:bodyPr>
          <a:lstStyle/>
          <a:p>
            <a:r>
              <a:rPr lang="fa-IR" dirty="0" smtClean="0"/>
              <a:t>نعم ما قیل</a:t>
            </a:r>
            <a:r>
              <a:rPr lang="en-US" dirty="0" smtClean="0"/>
              <a:t>: </a:t>
            </a:r>
          </a:p>
          <a:p>
            <a:r>
              <a:rPr lang="fa-IR" dirty="0" smtClean="0"/>
              <a:t>ترجو النجاة و لم تسلک مسالکها ان السفینة لا تجرى على الیبس </a:t>
            </a:r>
            <a:endParaRPr lang="en-US" dirty="0" smtClean="0"/>
          </a:p>
          <a:p>
            <a:r>
              <a:rPr lang="fa-IR" dirty="0" smtClean="0"/>
              <a:t>یعنى</a:t>
            </a:r>
            <a:r>
              <a:rPr lang="en-US" dirty="0" smtClean="0"/>
              <a:t>: </a:t>
            </a:r>
            <a:r>
              <a:rPr lang="fa-IR" dirty="0" smtClean="0"/>
              <a:t>امید نجات و رستگارى دارى و حال آنکه نروى طریق آن را، به درستى که کشتى جارى نشود در خشگى</a:t>
            </a:r>
            <a:r>
              <a:rPr lang="en-US" dirty="0" smtClean="0"/>
              <a:t>. </a:t>
            </a:r>
            <a:br>
              <a:rPr lang="en-US" dirty="0" smtClean="0"/>
            </a:br>
            <a:r>
              <a:rPr lang="fa-IR" dirty="0" smtClean="0"/>
              <a:t>شهر بن حوشب گوید: طلب بهشت بدون عمل، ذنبى است از ذنوب و انتظار شفاعت بدون سبب، نوعى است از غرور</a:t>
            </a:r>
            <a:r>
              <a:rPr lang="en-US" dirty="0" smtClean="0"/>
              <a:t>. </a:t>
            </a:r>
            <a:br>
              <a:rPr lang="en-US" dirty="0" smtClean="0"/>
            </a:br>
            <a:r>
              <a:rPr lang="fa-IR" dirty="0" smtClean="0"/>
              <a:t>ابو الفتوح نوشته است: آنانکه مال نفقه و هزینه کنند در خوارى و دشخوارى در توانگرى و درویشى اول خلقى از اخلاق ایشان که موجب بهشت بود ایشان را سخاوت شمرد و رسول علیه السلام گفت: «الجنة دار- الاسخیاء</a:t>
            </a:r>
            <a:r>
              <a:rPr lang="en-US" dirty="0" smtClean="0"/>
              <a:t>» </a:t>
            </a:r>
            <a:r>
              <a:rPr lang="fa-IR" dirty="0" smtClean="0"/>
              <a:t>بهشت جاى سخاوتمندان است و ابو هریره روایت کرد که رسول علیه السلام فرمود: سخى نزدیک است بخدا و به بهشت و بمردمان و دور است از دوزخ</a:t>
            </a:r>
            <a:r>
              <a:rPr lang="en-US" dirty="0" smtClean="0"/>
              <a:t>. </a:t>
            </a:r>
          </a:p>
          <a:p>
            <a:endParaRPr lang="fa-IR" dirty="0"/>
          </a:p>
        </p:txBody>
      </p:sp>
    </p:spTree>
  </p:cSld>
  <p:clrMapOvr>
    <a:masterClrMapping/>
  </p:clrMapOvr>
  <p:transition>
    <p:wheel spokes="8"/>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p:spPr>
        <p:txBody>
          <a:bodyPr/>
          <a:lstStyle/>
          <a:p>
            <a:r>
              <a:rPr lang="fa-IR" dirty="0" smtClean="0"/>
              <a:t>و بخیل دور است از خداى و بهشت و مردمان و نزدیک است به دوزخ و خداى تعالى، سخى جاهل را دوست تر دارد از آنکه عالم بخیل را. و انس روایت کرد از رسول علیه السلام که گفت: سخاوت درختى است در بهشت شاخهاى آن در دنیا است هر که دست بشاخى از شاخهاى آن زند او را ببهشت برد و بخل درختى است در دوزخ شاخهاى آن در زمین است هر که دست بشاخى از شاخ- هاى او زند او را بدوزخ برد. و رسول علیه السلام گفت: از گناه سخى درگذرى که خداى دستگیر او بود هر کجا بیفتد</a:t>
            </a:r>
            <a:r>
              <a:rPr lang="en-US" dirty="0" smtClean="0"/>
              <a:t>. </a:t>
            </a:r>
          </a:p>
          <a:p>
            <a:r>
              <a:rPr lang="fa-IR" dirty="0" smtClean="0"/>
              <a:t>مجمع: ابن عباس گفت: یعنى در حال زیادى مال و کمى آن و ممکن است مقصود آن باشد که در حال غم و شادى از بخشش در راه خیر خوددارى ندارند و اندوه و گرفتارى مانع آنها نمى شود</a:t>
            </a:r>
            <a:r>
              <a:rPr lang="en-US" dirty="0" smtClean="0"/>
              <a:t>. </a:t>
            </a:r>
          </a:p>
          <a:p>
            <a:endParaRPr lang="fa-IR" dirty="0"/>
          </a:p>
        </p:txBody>
      </p:sp>
    </p:spTree>
  </p:cSld>
  <p:clrMapOvr>
    <a:masterClrMapping/>
  </p:clrMapOvr>
  <p:transition>
    <p:wheel spokes="8"/>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smtClean="0"/>
              <a:t>منابع</a:t>
            </a:r>
            <a:endParaRPr lang="fa-IR" dirty="0"/>
          </a:p>
        </p:txBody>
      </p:sp>
      <p:sp>
        <p:nvSpPr>
          <p:cNvPr id="3" name="Content Placeholder 2"/>
          <p:cNvSpPr>
            <a:spLocks noGrp="1"/>
          </p:cNvSpPr>
          <p:nvPr>
            <p:ph idx="1"/>
          </p:nvPr>
        </p:nvSpPr>
        <p:spPr/>
        <p:txBody>
          <a:bodyPr>
            <a:normAutofit fontScale="92500" lnSpcReduction="10000"/>
          </a:bodyPr>
          <a:lstStyle/>
          <a:p>
            <a:r>
              <a:rPr lang="fa-IR" dirty="0" smtClean="0"/>
              <a:t>ترجمه مجمع البیان، ج‏4، ص: 255 </a:t>
            </a:r>
            <a:endParaRPr lang="en-US" dirty="0" smtClean="0"/>
          </a:p>
          <a:p>
            <a:r>
              <a:rPr lang="fa-IR" dirty="0" smtClean="0"/>
              <a:t>تفسیر نمونه، ج‏3، ص: 96 </a:t>
            </a:r>
            <a:endParaRPr lang="en-US" dirty="0" smtClean="0"/>
          </a:p>
          <a:p>
            <a:r>
              <a:rPr lang="fa-IR" dirty="0" smtClean="0"/>
              <a:t>تفسیر اثنا عشری، ج‏2، ص: 253 </a:t>
            </a:r>
            <a:endParaRPr lang="en-US" dirty="0" smtClean="0"/>
          </a:p>
          <a:p>
            <a:r>
              <a:rPr lang="fa-IR" dirty="0" smtClean="0"/>
              <a:t>تفسیر عاملی، ج‏2، ص: 208 </a:t>
            </a:r>
            <a:endParaRPr lang="en-US" dirty="0" smtClean="0"/>
          </a:p>
          <a:p>
            <a:r>
              <a:rPr lang="fa-IR" dirty="0" smtClean="0"/>
              <a:t>تفسیر هدایت، ج‏1، ص: 612 </a:t>
            </a:r>
            <a:endParaRPr lang="en-US" dirty="0" smtClean="0"/>
          </a:p>
          <a:p>
            <a:r>
              <a:rPr lang="fa-IR" dirty="0" smtClean="0"/>
              <a:t>تفسیر موضوعی آیة الله جوادی آملی ج5 ص262 </a:t>
            </a:r>
            <a:endParaRPr lang="en-US" dirty="0" smtClean="0"/>
          </a:p>
          <a:p>
            <a:r>
              <a:rPr lang="fa-IR" dirty="0" smtClean="0">
                <a:hlinkClick r:id="rId2"/>
              </a:rPr>
              <a:t>زندگی در دنیا و فرصت انفاق در راه خدا</a:t>
            </a:r>
            <a:r>
              <a:rPr lang="fa-IR" dirty="0" smtClean="0"/>
              <a:t> </a:t>
            </a:r>
            <a:endParaRPr lang="en-US" dirty="0" smtClean="0"/>
          </a:p>
          <a:p>
            <a:r>
              <a:rPr lang="fa-IR" dirty="0" smtClean="0"/>
              <a:t>تفسير نمونه ج 27 ص 90-89، جلد 2 صفحه 319، </a:t>
            </a:r>
            <a:endParaRPr lang="en-US" dirty="0" smtClean="0"/>
          </a:p>
          <a:p>
            <a:r>
              <a:rPr lang="fa-IR" dirty="0" smtClean="0"/>
              <a:t>میزان الحکمه، ج 13، ص 6437 </a:t>
            </a:r>
            <a:endParaRPr lang="en-US" dirty="0" smtClean="0"/>
          </a:p>
          <a:p>
            <a:r>
              <a:rPr lang="fa-IR" u="sng" dirty="0" smtClean="0">
                <a:hlinkClick r:id="rId3"/>
              </a:rPr>
              <a:t>پیرامون انفاق در راه خد</a:t>
            </a:r>
            <a:endParaRPr lang="en-US" dirty="0" smtClean="0"/>
          </a:p>
          <a:p>
            <a:endParaRPr lang="fa-IR" dirty="0"/>
          </a:p>
        </p:txBody>
      </p:sp>
    </p:spTree>
  </p:cSld>
  <p:clrMapOvr>
    <a:masterClrMapping/>
  </p:clrMapOvr>
  <p:transition>
    <p:wheel spokes="8"/>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smtClean="0"/>
              <a:t>انفاق در راه خدا</a:t>
            </a:r>
            <a:endParaRPr lang="fa-IR" dirty="0"/>
          </a:p>
        </p:txBody>
      </p:sp>
      <p:sp>
        <p:nvSpPr>
          <p:cNvPr id="3" name="Content Placeholder 2"/>
          <p:cNvSpPr>
            <a:spLocks noGrp="1"/>
          </p:cNvSpPr>
          <p:nvPr>
            <p:ph idx="1"/>
          </p:nvPr>
        </p:nvSpPr>
        <p:spPr/>
        <p:txBody>
          <a:bodyPr>
            <a:normAutofit fontScale="92500" lnSpcReduction="20000"/>
          </a:bodyPr>
          <a:lstStyle/>
          <a:p>
            <a:r>
              <a:rPr lang="fa-IR" b="1" dirty="0" smtClean="0"/>
              <a:t>تعريف </a:t>
            </a:r>
            <a:r>
              <a:rPr lang="fa-IR" b="1" dirty="0"/>
              <a:t>انفاق</a:t>
            </a:r>
            <a:r>
              <a:rPr lang="en-US" b="1"/>
              <a:t> </a:t>
            </a:r>
            <a:endParaRPr lang="en-US" b="1" smtClean="0"/>
          </a:p>
          <a:p>
            <a:endParaRPr lang="en-US" b="1" dirty="0"/>
          </a:p>
          <a:p>
            <a:pPr algn="just"/>
            <a:r>
              <a:rPr lang="fa-IR" dirty="0" smtClean="0"/>
              <a:t>يکي </a:t>
            </a:r>
            <a:r>
              <a:rPr lang="fa-IR" dirty="0"/>
              <a:t>از </a:t>
            </a:r>
            <a:r>
              <a:rPr lang="fa-IR" dirty="0" smtClean="0"/>
              <a:t>وظايف </a:t>
            </a:r>
            <a:r>
              <a:rPr lang="fa-IR" dirty="0"/>
              <a:t>مهم افراد در جامعه </a:t>
            </a:r>
            <a:r>
              <a:rPr lang="fa-IR" dirty="0" smtClean="0"/>
              <a:t>اسلامي، دستگيري </a:t>
            </a:r>
            <a:r>
              <a:rPr lang="fa-IR" dirty="0"/>
              <a:t>از </a:t>
            </a:r>
            <a:r>
              <a:rPr lang="fa-IR" dirty="0" smtClean="0"/>
              <a:t>نيازمندان </a:t>
            </a:r>
            <a:r>
              <a:rPr lang="fa-IR" dirty="0"/>
              <a:t>و </a:t>
            </a:r>
            <a:r>
              <a:rPr lang="fa-IR" dirty="0" smtClean="0"/>
              <a:t>تهيدستان </a:t>
            </a:r>
            <a:r>
              <a:rPr lang="fa-IR" dirty="0"/>
              <a:t>است. هر کس به اندازه امکانات و </a:t>
            </a:r>
            <a:r>
              <a:rPr lang="fa-IR" dirty="0" smtClean="0"/>
              <a:t>توانمندي خويش وظيفه </a:t>
            </a:r>
            <a:r>
              <a:rPr lang="fa-IR" dirty="0"/>
              <a:t>دارد که خلاء </a:t>
            </a:r>
            <a:r>
              <a:rPr lang="fa-IR" dirty="0" smtClean="0"/>
              <a:t>هاي </a:t>
            </a:r>
            <a:r>
              <a:rPr lang="fa-IR" dirty="0"/>
              <a:t>موجود در </a:t>
            </a:r>
            <a:r>
              <a:rPr lang="fa-IR" dirty="0" smtClean="0"/>
              <a:t>زندگاني </a:t>
            </a:r>
            <a:r>
              <a:rPr lang="fa-IR" dirty="0"/>
              <a:t>افراد را جبران و </a:t>
            </a:r>
            <a:r>
              <a:rPr lang="fa-IR" dirty="0" smtClean="0"/>
              <a:t>کمبودهاي </a:t>
            </a:r>
            <a:r>
              <a:rPr lang="fa-IR" dirty="0"/>
              <a:t>آنان را پاسخگو باشد</a:t>
            </a:r>
            <a:r>
              <a:rPr lang="en-US" dirty="0"/>
              <a:t>. </a:t>
            </a:r>
            <a:r>
              <a:rPr lang="fa-IR" dirty="0"/>
              <a:t>همان‌گونه که خداوند </a:t>
            </a:r>
            <a:r>
              <a:rPr lang="fa-IR" dirty="0" smtClean="0"/>
              <a:t>نيازمند </a:t>
            </a:r>
            <a:r>
              <a:rPr lang="fa-IR" dirty="0"/>
              <a:t>و </a:t>
            </a:r>
            <a:r>
              <a:rPr lang="fa-IR" dirty="0" smtClean="0"/>
              <a:t>فقير </a:t>
            </a:r>
            <a:r>
              <a:rPr lang="fa-IR" dirty="0"/>
              <a:t>را با فقر و </a:t>
            </a:r>
            <a:r>
              <a:rPr lang="fa-IR" dirty="0" smtClean="0"/>
              <a:t>نداري </a:t>
            </a:r>
            <a:r>
              <a:rPr lang="fa-IR" dirty="0"/>
              <a:t>امتحان </a:t>
            </a:r>
            <a:r>
              <a:rPr lang="fa-IR" dirty="0" smtClean="0"/>
              <a:t>مي‌کند</a:t>
            </a:r>
            <a:r>
              <a:rPr lang="fa-IR" dirty="0"/>
              <a:t>، ثروتمندان را </a:t>
            </a:r>
            <a:r>
              <a:rPr lang="fa-IR" dirty="0" smtClean="0"/>
              <a:t>نيز اين </a:t>
            </a:r>
            <a:r>
              <a:rPr lang="fa-IR" dirty="0"/>
              <a:t>گونه </a:t>
            </a:r>
            <a:r>
              <a:rPr lang="fa-IR" dirty="0" smtClean="0"/>
              <a:t>مي‌آزمايد</a:t>
            </a:r>
            <a:r>
              <a:rPr lang="en-US" dirty="0"/>
              <a:t>. </a:t>
            </a:r>
          </a:p>
          <a:p>
            <a:pPr algn="just"/>
            <a:r>
              <a:rPr lang="fa-IR" dirty="0"/>
              <a:t>کمک به افراد </a:t>
            </a:r>
            <a:r>
              <a:rPr lang="fa-IR" dirty="0" smtClean="0"/>
              <a:t>نيازمند </a:t>
            </a:r>
            <a:r>
              <a:rPr lang="fa-IR" dirty="0"/>
              <a:t>اگر همراه با خلوص </a:t>
            </a:r>
            <a:r>
              <a:rPr lang="fa-IR" dirty="0" smtClean="0"/>
              <a:t>نيت </a:t>
            </a:r>
            <a:r>
              <a:rPr lang="fa-IR" dirty="0"/>
              <a:t>و به خاطر </a:t>
            </a:r>
            <a:r>
              <a:rPr lang="fa-IR" dirty="0" smtClean="0"/>
              <a:t>رضاي </a:t>
            </a:r>
            <a:r>
              <a:rPr lang="fa-IR" dirty="0"/>
              <a:t>پروردگار باشد </a:t>
            </a:r>
            <a:r>
              <a:rPr lang="fa-IR" dirty="0" smtClean="0"/>
              <a:t>داراي تأثيرات بي‌شماري </a:t>
            </a:r>
            <a:r>
              <a:rPr lang="fa-IR" dirty="0"/>
              <a:t>است. </a:t>
            </a:r>
            <a:r>
              <a:rPr lang="fa-IR" dirty="0" smtClean="0"/>
              <a:t>برخي </a:t>
            </a:r>
            <a:r>
              <a:rPr lang="fa-IR" dirty="0"/>
              <a:t>از آثار آن در </a:t>
            </a:r>
            <a:r>
              <a:rPr lang="fa-IR" dirty="0" smtClean="0"/>
              <a:t>همين </a:t>
            </a:r>
            <a:r>
              <a:rPr lang="fa-IR" dirty="0"/>
              <a:t>جهان مشاهده </a:t>
            </a:r>
            <a:r>
              <a:rPr lang="fa-IR" dirty="0" smtClean="0"/>
              <a:t>مي‌شود </a:t>
            </a:r>
            <a:r>
              <a:rPr lang="fa-IR" dirty="0"/>
              <a:t>و </a:t>
            </a:r>
            <a:r>
              <a:rPr lang="fa-IR" dirty="0" smtClean="0"/>
              <a:t>برخي </a:t>
            </a:r>
            <a:r>
              <a:rPr lang="fa-IR" dirty="0"/>
              <a:t>از آثار آن در جهان </a:t>
            </a:r>
            <a:r>
              <a:rPr lang="fa-IR" dirty="0" smtClean="0"/>
              <a:t>ديگر</a:t>
            </a:r>
            <a:r>
              <a:rPr lang="fa-IR" dirty="0"/>
              <a:t>، به عنوان پاداش </a:t>
            </a:r>
            <a:r>
              <a:rPr lang="fa-IR" dirty="0" smtClean="0"/>
              <a:t>هاي اخروي، </a:t>
            </a:r>
            <a:r>
              <a:rPr lang="fa-IR" dirty="0"/>
              <a:t>ظاهر </a:t>
            </a:r>
            <a:r>
              <a:rPr lang="fa-IR" dirty="0" smtClean="0"/>
              <a:t>مي‌گردد</a:t>
            </a:r>
            <a:r>
              <a:rPr lang="en-US" dirty="0"/>
              <a:t>. </a:t>
            </a:r>
          </a:p>
          <a:p>
            <a:pPr algn="just"/>
            <a:r>
              <a:rPr lang="fa-IR" dirty="0"/>
              <a:t>در </a:t>
            </a:r>
            <a:r>
              <a:rPr lang="fa-IR" dirty="0" smtClean="0"/>
              <a:t>روايات فراواني </a:t>
            </a:r>
            <a:r>
              <a:rPr lang="fa-IR" dirty="0"/>
              <a:t>به </a:t>
            </a:r>
            <a:r>
              <a:rPr lang="fa-IR" dirty="0" smtClean="0"/>
              <a:t>برخي </a:t>
            </a:r>
            <a:r>
              <a:rPr lang="fa-IR" dirty="0"/>
              <a:t>از </a:t>
            </a:r>
            <a:r>
              <a:rPr lang="fa-IR" dirty="0" smtClean="0"/>
              <a:t>اين </a:t>
            </a:r>
            <a:r>
              <a:rPr lang="fa-IR" dirty="0"/>
              <a:t>آثار اشاره شده است؛ از جمله </a:t>
            </a:r>
            <a:r>
              <a:rPr lang="fa-IR" dirty="0" smtClean="0"/>
              <a:t>پيشگيري </a:t>
            </a:r>
            <a:r>
              <a:rPr lang="fa-IR" dirty="0"/>
              <a:t>از حوادث و </a:t>
            </a:r>
            <a:r>
              <a:rPr lang="fa-IR" dirty="0" smtClean="0"/>
              <a:t>مرگ‌هاي ناگهاني </a:t>
            </a:r>
            <a:r>
              <a:rPr lang="fa-IR" dirty="0"/>
              <a:t>و دور شدن بلاها و </a:t>
            </a:r>
            <a:r>
              <a:rPr lang="fa-IR" dirty="0" smtClean="0"/>
              <a:t>گرفتاري‌ها</a:t>
            </a:r>
            <a:endParaRPr lang="en-US" dirty="0"/>
          </a:p>
          <a:p>
            <a:pPr algn="just"/>
            <a:endParaRPr lang="fa-IR" dirty="0"/>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p:spPr>
        <p:txBody>
          <a:bodyPr>
            <a:normAutofit/>
          </a:bodyPr>
          <a:lstStyle/>
          <a:p>
            <a:pPr algn="r"/>
            <a:r>
              <a:rPr lang="fa-IR" b="1" dirty="0" smtClean="0"/>
              <a:t>انفاق در قرآن</a:t>
            </a:r>
            <a:r>
              <a:rPr lang="en-US" b="1" dirty="0" smtClean="0"/>
              <a:t> </a:t>
            </a:r>
            <a:endParaRPr lang="fa-IR" dirty="0"/>
          </a:p>
        </p:txBody>
      </p:sp>
      <p:sp>
        <p:nvSpPr>
          <p:cNvPr id="3" name="Content Placeholder 2"/>
          <p:cNvSpPr>
            <a:spLocks noGrp="1"/>
          </p:cNvSpPr>
          <p:nvPr>
            <p:ph idx="1"/>
          </p:nvPr>
        </p:nvSpPr>
        <p:spPr>
          <a:xfrm>
            <a:off x="457200" y="1571612"/>
            <a:ext cx="8229600" cy="5286388"/>
          </a:xfrm>
        </p:spPr>
        <p:txBody>
          <a:bodyPr>
            <a:normAutofit fontScale="77500" lnSpcReduction="20000"/>
          </a:bodyPr>
          <a:lstStyle/>
          <a:p>
            <a:pPr algn="just"/>
            <a:r>
              <a:rPr lang="fa-IR" dirty="0" smtClean="0"/>
              <a:t>در </a:t>
            </a:r>
            <a:r>
              <a:rPr lang="fa-IR" smtClean="0"/>
              <a:t>قرآن کريم </a:t>
            </a:r>
            <a:r>
              <a:rPr lang="fa-IR" dirty="0" smtClean="0"/>
              <a:t>درباره انفاق </a:t>
            </a:r>
            <a:r>
              <a:rPr lang="fa-IR" smtClean="0"/>
              <a:t>سفارشات بسياري </a:t>
            </a:r>
            <a:r>
              <a:rPr lang="fa-IR" dirty="0" smtClean="0"/>
              <a:t>شده است و در </a:t>
            </a:r>
            <a:r>
              <a:rPr lang="fa-IR" smtClean="0"/>
              <a:t>راه اين انفاق نيز رعايت </a:t>
            </a:r>
            <a:r>
              <a:rPr lang="fa-IR" smtClean="0">
                <a:hlinkClick r:id="rId2" tooltip="اخلاص"/>
              </a:rPr>
              <a:t>اخلاص</a:t>
            </a:r>
            <a:r>
              <a:rPr lang="en-US" smtClean="0"/>
              <a:t> </a:t>
            </a:r>
            <a:r>
              <a:rPr lang="fa-IR" smtClean="0"/>
              <a:t>بسيار </a:t>
            </a:r>
            <a:r>
              <a:rPr lang="fa-IR" dirty="0" smtClean="0"/>
              <a:t>سفارش شده است. در </a:t>
            </a:r>
            <a:r>
              <a:rPr lang="fa-IR" smtClean="0"/>
              <a:t>قرآن کريم آيه اي </a:t>
            </a:r>
            <a:r>
              <a:rPr lang="fa-IR" dirty="0" smtClean="0"/>
              <a:t>آمده است که </a:t>
            </a:r>
            <a:r>
              <a:rPr lang="fa-IR" smtClean="0"/>
              <a:t>هدف نهايي انفاق يعني عدم دلبستگي </a:t>
            </a:r>
            <a:r>
              <a:rPr lang="fa-IR" dirty="0" smtClean="0"/>
              <a:t>به </a:t>
            </a:r>
            <a:r>
              <a:rPr lang="fa-IR" smtClean="0"/>
              <a:t>علاقه مندي </a:t>
            </a:r>
            <a:r>
              <a:rPr lang="fa-IR" dirty="0" smtClean="0"/>
              <a:t>ها </a:t>
            </a:r>
            <a:r>
              <a:rPr lang="fa-IR" smtClean="0"/>
              <a:t>را بيان مي </a:t>
            </a:r>
            <a:r>
              <a:rPr lang="fa-IR" dirty="0" smtClean="0"/>
              <a:t>کند</a:t>
            </a:r>
            <a:r>
              <a:rPr lang="en-US" dirty="0" smtClean="0"/>
              <a:t>. </a:t>
            </a:r>
          </a:p>
          <a:p>
            <a:pPr algn="just"/>
            <a:r>
              <a:rPr lang="fa-IR" dirty="0" smtClean="0"/>
              <a:t>لن تنالو </a:t>
            </a:r>
            <a:r>
              <a:rPr lang="fa-IR" smtClean="0"/>
              <a:t>البر حتي </a:t>
            </a:r>
            <a:r>
              <a:rPr lang="fa-IR" dirty="0" smtClean="0"/>
              <a:t>تنفقوا مما تحبون </a:t>
            </a:r>
            <a:endParaRPr lang="en-US" dirty="0" smtClean="0"/>
          </a:p>
          <a:p>
            <a:pPr algn="just"/>
            <a:r>
              <a:rPr lang="fa-IR" dirty="0" smtClean="0"/>
              <a:t>هرگز به مقام بر </a:t>
            </a:r>
            <a:r>
              <a:rPr lang="fa-IR" smtClean="0"/>
              <a:t>(نيکي) نمي رسيد </a:t>
            </a:r>
            <a:r>
              <a:rPr lang="fa-IR" dirty="0" smtClean="0"/>
              <a:t>مگر از آنچه </a:t>
            </a:r>
            <a:r>
              <a:rPr lang="fa-IR" smtClean="0"/>
              <a:t>دوست داريد انفاق کنيد </a:t>
            </a:r>
            <a:endParaRPr lang="en-US" dirty="0" smtClean="0"/>
          </a:p>
          <a:p>
            <a:pPr algn="just"/>
            <a:r>
              <a:rPr lang="fa-IR" smtClean="0"/>
              <a:t>آيه </a:t>
            </a:r>
            <a:r>
              <a:rPr lang="fa-IR" dirty="0" smtClean="0"/>
              <a:t>انفاق</a:t>
            </a:r>
            <a:r>
              <a:rPr lang="fa-IR" smtClean="0"/>
              <a:t>: آيه </a:t>
            </a:r>
            <a:r>
              <a:rPr lang="fa-IR" dirty="0" smtClean="0"/>
              <a:t>274 سوره بقره </a:t>
            </a:r>
            <a:r>
              <a:rPr lang="fa-IR" smtClean="0"/>
              <a:t>به ستايش کساني </a:t>
            </a:r>
            <a:r>
              <a:rPr lang="fa-IR" dirty="0" smtClean="0"/>
              <a:t>پرداخته که در شب و روز و نهان و آشکار </a:t>
            </a:r>
            <a:r>
              <a:rPr lang="fa-IR" smtClean="0"/>
              <a:t>انفاق مي </a:t>
            </a:r>
            <a:r>
              <a:rPr lang="fa-IR" dirty="0" smtClean="0"/>
              <a:t>کنند </a:t>
            </a:r>
            <a:r>
              <a:rPr lang="fa-IR" smtClean="0"/>
              <a:t>و برخي </a:t>
            </a:r>
            <a:r>
              <a:rPr lang="fa-IR" dirty="0" smtClean="0"/>
              <a:t>آن را </a:t>
            </a:r>
            <a:r>
              <a:rPr lang="fa-IR" smtClean="0"/>
              <a:t>«آيه </a:t>
            </a:r>
            <a:r>
              <a:rPr lang="fa-IR" dirty="0" smtClean="0"/>
              <a:t>انفاق» گفته اند </a:t>
            </a:r>
            <a:r>
              <a:rPr lang="fa-IR" smtClean="0"/>
              <a:t>«الذين ينفقون اموالهم باليل </a:t>
            </a:r>
            <a:r>
              <a:rPr lang="fa-IR" dirty="0" smtClean="0"/>
              <a:t>والنهار </a:t>
            </a:r>
            <a:r>
              <a:rPr lang="fa-IR" smtClean="0"/>
              <a:t>سرا وعلانيه </a:t>
            </a:r>
            <a:r>
              <a:rPr lang="fa-IR" dirty="0" smtClean="0"/>
              <a:t>فلهم اجرهم عند ربهم </a:t>
            </a:r>
            <a:r>
              <a:rPr lang="fa-IR" smtClean="0"/>
              <a:t>ولاخوف عليهم </a:t>
            </a:r>
            <a:r>
              <a:rPr lang="fa-IR" dirty="0" smtClean="0"/>
              <a:t>و </a:t>
            </a:r>
            <a:r>
              <a:rPr lang="fa-IR" smtClean="0"/>
              <a:t>لاهم يحزنون» کساني که دارايي هاي </a:t>
            </a:r>
            <a:r>
              <a:rPr lang="fa-IR" dirty="0" smtClean="0"/>
              <a:t>خود را در شب و روز، و نهان و آشکارا، </a:t>
            </a:r>
            <a:r>
              <a:rPr lang="fa-IR" smtClean="0"/>
              <a:t>انفاق مي </a:t>
            </a:r>
            <a:r>
              <a:rPr lang="fa-IR" dirty="0" smtClean="0"/>
              <a:t>کنند، پاداش آنان نزد </a:t>
            </a:r>
            <a:r>
              <a:rPr lang="fa-IR" smtClean="0"/>
              <a:t>پروردگارشان براي </a:t>
            </a:r>
            <a:r>
              <a:rPr lang="fa-IR" dirty="0" smtClean="0"/>
              <a:t>آنان خواهد بود، و </a:t>
            </a:r>
            <a:r>
              <a:rPr lang="fa-IR" smtClean="0"/>
              <a:t>نه بيمي </a:t>
            </a:r>
            <a:r>
              <a:rPr lang="fa-IR" dirty="0" smtClean="0"/>
              <a:t>بر آنان است و </a:t>
            </a:r>
            <a:r>
              <a:rPr lang="fa-IR" smtClean="0"/>
              <a:t>نه اندوهگين مي </a:t>
            </a:r>
            <a:r>
              <a:rPr lang="fa-IR" dirty="0" smtClean="0"/>
              <a:t>شوند</a:t>
            </a:r>
            <a:r>
              <a:rPr lang="en-US" smtClean="0"/>
              <a:t>.» </a:t>
            </a:r>
            <a:r>
              <a:rPr lang="fa-IR" smtClean="0"/>
              <a:t>اين آيه </a:t>
            </a:r>
            <a:r>
              <a:rPr lang="fa-IR" dirty="0" smtClean="0"/>
              <a:t>در شأن </a:t>
            </a:r>
            <a:r>
              <a:rPr lang="fa-IR" smtClean="0"/>
              <a:t>امام عليعليه‌السلام </a:t>
            </a:r>
            <a:r>
              <a:rPr lang="fa-IR" dirty="0" smtClean="0"/>
              <a:t>نازل شد، چرا که از چهار </a:t>
            </a:r>
            <a:r>
              <a:rPr lang="fa-IR" smtClean="0"/>
              <a:t>درهم دارايي </a:t>
            </a:r>
            <a:r>
              <a:rPr lang="fa-IR" dirty="0" smtClean="0"/>
              <a:t>اش</a:t>
            </a:r>
            <a:r>
              <a:rPr lang="fa-IR" smtClean="0"/>
              <a:t>، درهمي </a:t>
            </a:r>
            <a:r>
              <a:rPr lang="fa-IR" dirty="0" smtClean="0"/>
              <a:t>را در شب</a:t>
            </a:r>
            <a:r>
              <a:rPr lang="fa-IR" smtClean="0"/>
              <a:t>، درهمي </a:t>
            </a:r>
            <a:r>
              <a:rPr lang="fa-IR" dirty="0" smtClean="0"/>
              <a:t>در روز</a:t>
            </a:r>
            <a:r>
              <a:rPr lang="fa-IR" smtClean="0"/>
              <a:t>، درهمي </a:t>
            </a:r>
            <a:r>
              <a:rPr lang="fa-IR" dirty="0" smtClean="0"/>
              <a:t>به نهان </a:t>
            </a:r>
            <a:r>
              <a:rPr lang="fa-IR" smtClean="0"/>
              <a:t>و درهمي </a:t>
            </a:r>
            <a:r>
              <a:rPr lang="fa-IR" dirty="0" smtClean="0"/>
              <a:t>را آشکارا انفاق کرد.البته </a:t>
            </a:r>
            <a:r>
              <a:rPr lang="fa-IR" smtClean="0"/>
              <a:t>نزول آيه </a:t>
            </a:r>
            <a:r>
              <a:rPr lang="fa-IR" dirty="0" smtClean="0"/>
              <a:t>در مورد خاص، مفهوم آن را محدود و شمول حکم را </a:t>
            </a:r>
            <a:r>
              <a:rPr lang="fa-IR" smtClean="0"/>
              <a:t>درباره ديگران نفي نمي </a:t>
            </a:r>
            <a:r>
              <a:rPr lang="fa-IR" dirty="0" smtClean="0"/>
              <a:t>کند</a:t>
            </a:r>
            <a:r>
              <a:rPr lang="en-US" dirty="0" smtClean="0"/>
              <a:t>. </a:t>
            </a:r>
          </a:p>
          <a:p>
            <a:pPr algn="just"/>
            <a:r>
              <a:rPr lang="fa-IR" dirty="0" smtClean="0"/>
              <a:t>به </a:t>
            </a:r>
            <a:r>
              <a:rPr lang="fa-IR" smtClean="0"/>
              <a:t>گفته برخي </a:t>
            </a:r>
            <a:r>
              <a:rPr lang="fa-IR" dirty="0" smtClean="0"/>
              <a:t>از مفسران، انفاق </a:t>
            </a:r>
            <a:r>
              <a:rPr lang="fa-IR" smtClean="0"/>
              <a:t>کنندگان بايد </a:t>
            </a:r>
            <a:r>
              <a:rPr lang="fa-IR" dirty="0" smtClean="0"/>
              <a:t>در انفاق خود هنگام </a:t>
            </a:r>
            <a:r>
              <a:rPr lang="fa-IR" smtClean="0"/>
              <a:t>روز يا </a:t>
            </a:r>
            <a:r>
              <a:rPr lang="fa-IR" dirty="0" smtClean="0"/>
              <a:t>شب، </a:t>
            </a:r>
            <a:r>
              <a:rPr lang="fa-IR" smtClean="0"/>
              <a:t>پنهان يا </a:t>
            </a:r>
            <a:r>
              <a:rPr lang="fa-IR" dirty="0" smtClean="0"/>
              <a:t>آشکار، </a:t>
            </a:r>
            <a:r>
              <a:rPr lang="fa-IR" smtClean="0"/>
              <a:t>جهات اخلاقي و اجتماعي </a:t>
            </a:r>
            <a:r>
              <a:rPr lang="fa-IR" dirty="0" smtClean="0"/>
              <a:t>را </a:t>
            </a:r>
            <a:r>
              <a:rPr lang="fa-IR" smtClean="0"/>
              <a:t>درنظر بگيرند</a:t>
            </a:r>
            <a:r>
              <a:rPr lang="fa-IR" dirty="0" smtClean="0"/>
              <a:t>. از آن جا </a:t>
            </a:r>
            <a:r>
              <a:rPr lang="fa-IR" smtClean="0"/>
              <a:t>که دليلي براي </a:t>
            </a:r>
            <a:r>
              <a:rPr lang="fa-IR" dirty="0" smtClean="0"/>
              <a:t>اظهار انفاق </a:t>
            </a:r>
            <a:r>
              <a:rPr lang="fa-IR" smtClean="0"/>
              <a:t>به نيازمندان نيست</a:t>
            </a:r>
            <a:r>
              <a:rPr lang="fa-IR" dirty="0" smtClean="0"/>
              <a:t>، آن را پنهان سازند تا </a:t>
            </a:r>
            <a:r>
              <a:rPr lang="fa-IR" smtClean="0"/>
              <a:t>هم آبروي </a:t>
            </a:r>
            <a:r>
              <a:rPr lang="fa-IR" dirty="0" smtClean="0"/>
              <a:t>آنان حفظ شود و هم </a:t>
            </a:r>
            <a:r>
              <a:rPr lang="fa-IR" smtClean="0"/>
              <a:t>خلوص بيشتري </a:t>
            </a:r>
            <a:r>
              <a:rPr lang="fa-IR" dirty="0" smtClean="0"/>
              <a:t>در آن باشد و از آن جا که </a:t>
            </a:r>
            <a:r>
              <a:rPr lang="fa-IR" smtClean="0"/>
              <a:t>مصالح ديگري مانند تعظيم شعاير و تشويق ديگران </a:t>
            </a:r>
            <a:r>
              <a:rPr lang="fa-IR" dirty="0" smtClean="0"/>
              <a:t>در کار است و انفاق، </a:t>
            </a:r>
            <a:r>
              <a:rPr lang="fa-IR" smtClean="0"/>
              <a:t>جنبه شخصي </a:t>
            </a:r>
            <a:r>
              <a:rPr lang="fa-IR" dirty="0" smtClean="0"/>
              <a:t>ندارد تا هتک </a:t>
            </a:r>
            <a:r>
              <a:rPr lang="fa-IR" smtClean="0"/>
              <a:t>احترام کسي </a:t>
            </a:r>
            <a:r>
              <a:rPr lang="fa-IR" dirty="0" smtClean="0"/>
              <a:t>شود (مانند </a:t>
            </a:r>
            <a:r>
              <a:rPr lang="fa-IR" smtClean="0"/>
              <a:t>انفاق براي </a:t>
            </a:r>
            <a:r>
              <a:rPr lang="fa-IR" dirty="0" smtClean="0"/>
              <a:t>جهاد </a:t>
            </a:r>
            <a:r>
              <a:rPr lang="fa-IR" smtClean="0"/>
              <a:t>و بناهاي خير </a:t>
            </a:r>
            <a:r>
              <a:rPr lang="fa-IR" dirty="0" smtClean="0"/>
              <a:t>و امثال آن) و با </a:t>
            </a:r>
            <a:r>
              <a:rPr lang="fa-IR" smtClean="0"/>
              <a:t>اخلاص نيز </a:t>
            </a:r>
            <a:r>
              <a:rPr lang="fa-IR" dirty="0" smtClean="0"/>
              <a:t>منافات ندارد، آشکارا انفاق کند</a:t>
            </a:r>
            <a:r>
              <a:rPr lang="en-US" dirty="0" smtClean="0"/>
              <a:t>. </a:t>
            </a:r>
          </a:p>
          <a:p>
            <a:endParaRPr lang="fa-IR" dirty="0"/>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smtClean="0"/>
              <a:t>اخلاص و ريا در انفاق</a:t>
            </a:r>
            <a:r>
              <a:rPr lang="en-US" b="1" dirty="0" smtClean="0"/>
              <a:t> </a:t>
            </a:r>
            <a:endParaRPr lang="fa-IR" dirty="0"/>
          </a:p>
        </p:txBody>
      </p:sp>
      <p:sp>
        <p:nvSpPr>
          <p:cNvPr id="3" name="Content Placeholder 2"/>
          <p:cNvSpPr>
            <a:spLocks noGrp="1"/>
          </p:cNvSpPr>
          <p:nvPr>
            <p:ph idx="1"/>
          </p:nvPr>
        </p:nvSpPr>
        <p:spPr/>
        <p:txBody>
          <a:bodyPr>
            <a:normAutofit fontScale="70000" lnSpcReduction="20000"/>
          </a:bodyPr>
          <a:lstStyle/>
          <a:p>
            <a:pPr algn="just"/>
            <a:r>
              <a:rPr lang="fa-IR" smtClean="0"/>
              <a:t>از آيات </a:t>
            </a:r>
            <a:r>
              <a:rPr lang="fa-IR" dirty="0" smtClean="0"/>
              <a:t>قرآن </a:t>
            </a:r>
            <a:r>
              <a:rPr lang="fa-IR" smtClean="0"/>
              <a:t>استفاده مي </a:t>
            </a:r>
            <a:r>
              <a:rPr lang="fa-IR" dirty="0" smtClean="0"/>
              <a:t>شود که </a:t>
            </a:r>
            <a:r>
              <a:rPr lang="fa-IR" smtClean="0"/>
              <a:t>اخلاص داراي درجات مختلفي </a:t>
            </a:r>
            <a:r>
              <a:rPr lang="fa-IR" dirty="0" smtClean="0"/>
              <a:t>است، و فضل و بخشش </a:t>
            </a:r>
            <a:r>
              <a:rPr lang="fa-IR" smtClean="0"/>
              <a:t>حق تعالي </a:t>
            </a:r>
            <a:r>
              <a:rPr lang="fa-IR" dirty="0" smtClean="0"/>
              <a:t>به </a:t>
            </a:r>
            <a:r>
              <a:rPr lang="fa-IR" smtClean="0"/>
              <a:t>هر شخصي </a:t>
            </a:r>
            <a:r>
              <a:rPr lang="fa-IR" dirty="0" smtClean="0"/>
              <a:t>به اندازه اخلاص اوست</a:t>
            </a:r>
            <a:r>
              <a:rPr lang="fa-IR" smtClean="0"/>
              <a:t>، سنگيني و سبکي ترازوي </a:t>
            </a:r>
            <a:r>
              <a:rPr lang="fa-IR" dirty="0" smtClean="0"/>
              <a:t>اعمال در آخرت به درجه </a:t>
            </a:r>
            <a:r>
              <a:rPr lang="fa-IR" smtClean="0"/>
              <a:t>اخلاص بستگي </a:t>
            </a:r>
            <a:r>
              <a:rPr lang="fa-IR" dirty="0" smtClean="0"/>
              <a:t>دارد. در سوره </a:t>
            </a:r>
            <a:r>
              <a:rPr lang="fa-IR" smtClean="0"/>
              <a:t>بقره وضعيت کساني </a:t>
            </a:r>
            <a:r>
              <a:rPr lang="fa-IR" dirty="0" smtClean="0"/>
              <a:t>که اموالشان را در </a:t>
            </a:r>
            <a:r>
              <a:rPr lang="fa-IR" smtClean="0"/>
              <a:t>راه رضاي </a:t>
            </a:r>
            <a:r>
              <a:rPr lang="fa-IR" dirty="0" smtClean="0"/>
              <a:t>خدا </a:t>
            </a:r>
            <a:r>
              <a:rPr lang="fa-IR" smtClean="0"/>
              <a:t>انفاق مي </a:t>
            </a:r>
            <a:r>
              <a:rPr lang="fa-IR" dirty="0" smtClean="0"/>
              <a:t>کنند، </a:t>
            </a:r>
            <a:r>
              <a:rPr lang="fa-IR" smtClean="0"/>
              <a:t>به باغي تشبيه </a:t>
            </a:r>
            <a:r>
              <a:rPr lang="fa-IR" dirty="0" smtClean="0"/>
              <a:t>نموده که </a:t>
            </a:r>
            <a:r>
              <a:rPr lang="fa-IR" smtClean="0"/>
              <a:t>در زمين نيکو </a:t>
            </a:r>
            <a:r>
              <a:rPr lang="fa-IR" dirty="0" smtClean="0"/>
              <a:t>باشد </a:t>
            </a:r>
            <a:r>
              <a:rPr lang="fa-IR" smtClean="0"/>
              <a:t>و باراني بسيار </a:t>
            </a:r>
            <a:r>
              <a:rPr lang="fa-IR" dirty="0" smtClean="0"/>
              <a:t>بر آن ببارد و ثمرش را دو برابر ثمر دهد </a:t>
            </a:r>
            <a:r>
              <a:rPr lang="fa-IR" smtClean="0"/>
              <a:t>و يا </a:t>
            </a:r>
            <a:r>
              <a:rPr lang="fa-IR" dirty="0" smtClean="0"/>
              <a:t>دست </a:t>
            </a:r>
            <a:r>
              <a:rPr lang="fa-IR" smtClean="0"/>
              <a:t>کم باراني </a:t>
            </a:r>
            <a:r>
              <a:rPr lang="fa-IR" dirty="0" smtClean="0"/>
              <a:t>اندک بر آن ببارد</a:t>
            </a:r>
            <a:r>
              <a:rPr lang="fa-IR" smtClean="0"/>
              <a:t>. بنابراين</a:t>
            </a:r>
            <a:r>
              <a:rPr lang="fa-IR" dirty="0" smtClean="0"/>
              <a:t>، همچنان </a:t>
            </a:r>
            <a:r>
              <a:rPr lang="fa-IR" smtClean="0"/>
              <a:t>که زمين نيکو هميشه ثمري نيکو مي </a:t>
            </a:r>
            <a:r>
              <a:rPr lang="fa-IR" dirty="0" smtClean="0"/>
              <a:t>دهد، عمل صالح </a:t>
            </a:r>
            <a:r>
              <a:rPr lang="fa-IR" smtClean="0"/>
              <a:t>خالص نيز پيوسته نتيجه اي نيکو </a:t>
            </a:r>
            <a:r>
              <a:rPr lang="fa-IR" dirty="0" smtClean="0"/>
              <a:t>دارد </a:t>
            </a:r>
            <a:r>
              <a:rPr lang="fa-IR" smtClean="0"/>
              <a:t>و عنايت الهي </a:t>
            </a:r>
            <a:r>
              <a:rPr lang="fa-IR" dirty="0" smtClean="0"/>
              <a:t>شامل </a:t>
            </a:r>
            <a:r>
              <a:rPr lang="fa-IR" smtClean="0"/>
              <a:t>آن مي </a:t>
            </a:r>
            <a:r>
              <a:rPr lang="fa-IR" dirty="0" smtClean="0"/>
              <a:t>شود؛ چراکه خداوند بر اعمال </a:t>
            </a:r>
            <a:r>
              <a:rPr lang="fa-IR" smtClean="0"/>
              <a:t>انسان بينا </a:t>
            </a:r>
            <a:r>
              <a:rPr lang="fa-IR" dirty="0" smtClean="0"/>
              <a:t>است و </a:t>
            </a:r>
            <a:r>
              <a:rPr lang="fa-IR" smtClean="0"/>
              <a:t>از ميزان </a:t>
            </a:r>
            <a:r>
              <a:rPr lang="fa-IR" dirty="0" smtClean="0"/>
              <a:t>اخلاص اعمال او آگاه است. «و الله بما </a:t>
            </a:r>
            <a:r>
              <a:rPr lang="fa-IR" smtClean="0"/>
              <a:t>تعملون بصير</a:t>
            </a:r>
            <a:r>
              <a:rPr lang="en-US" dirty="0" smtClean="0"/>
              <a:t>» </a:t>
            </a:r>
          </a:p>
          <a:p>
            <a:pPr algn="just"/>
            <a:r>
              <a:rPr lang="fa-IR" dirty="0" smtClean="0"/>
              <a:t>قَوْلٌ مَّعْرُوفٌ وَ </a:t>
            </a:r>
            <a:r>
              <a:rPr lang="fa-IR" smtClean="0"/>
              <a:t>مَغْفِرَةٌ خَيرٌ </a:t>
            </a:r>
            <a:r>
              <a:rPr lang="fa-IR" dirty="0" smtClean="0"/>
              <a:t>مِّن </a:t>
            </a:r>
            <a:r>
              <a:rPr lang="fa-IR" smtClean="0"/>
              <a:t>صدَقَةٍ يَتْبَعُهَا </a:t>
            </a:r>
            <a:r>
              <a:rPr lang="fa-IR" dirty="0" smtClean="0"/>
              <a:t>أَذًى وَ اللَّهُ </a:t>
            </a:r>
            <a:r>
              <a:rPr lang="fa-IR" smtClean="0"/>
              <a:t>غَنىُّ حَلِيمٌ </a:t>
            </a:r>
            <a:r>
              <a:rPr lang="fa-IR" dirty="0" smtClean="0"/>
              <a:t>(بقره 263) </a:t>
            </a:r>
            <a:endParaRPr lang="en-US" dirty="0" smtClean="0"/>
          </a:p>
          <a:p>
            <a:pPr algn="just"/>
            <a:r>
              <a:rPr lang="fa-IR" dirty="0" smtClean="0"/>
              <a:t>ترجمه</a:t>
            </a:r>
            <a:r>
              <a:rPr lang="en-US" dirty="0" smtClean="0"/>
              <a:t> : </a:t>
            </a:r>
          </a:p>
          <a:p>
            <a:pPr algn="just"/>
            <a:r>
              <a:rPr lang="fa-IR" smtClean="0"/>
              <a:t>گفتار پسنديده </a:t>
            </a:r>
            <a:r>
              <a:rPr lang="fa-IR" dirty="0" smtClean="0"/>
              <a:t>(در </a:t>
            </a:r>
            <a:r>
              <a:rPr lang="fa-IR" smtClean="0"/>
              <a:t>برابر نيازمندان </a:t>
            </a:r>
            <a:r>
              <a:rPr lang="fa-IR" dirty="0" smtClean="0"/>
              <a:t>)، و عفو ، از بخششى که آزارى به دنبال آن باشد، بهتر است ، و خداوند، </a:t>
            </a:r>
            <a:r>
              <a:rPr lang="fa-IR" smtClean="0"/>
              <a:t>بى نياز </a:t>
            </a:r>
            <a:r>
              <a:rPr lang="fa-IR" dirty="0" smtClean="0"/>
              <a:t>و بردبار است</a:t>
            </a:r>
            <a:endParaRPr lang="en-US" dirty="0" smtClean="0"/>
          </a:p>
          <a:p>
            <a:pPr algn="just"/>
            <a:r>
              <a:rPr lang="fa-IR" smtClean="0"/>
              <a:t>اين آيه در حقيقت تکميلى </a:t>
            </a:r>
            <a:r>
              <a:rPr lang="fa-IR" dirty="0" smtClean="0"/>
              <a:t>است نسبت </a:t>
            </a:r>
            <a:r>
              <a:rPr lang="fa-IR" smtClean="0"/>
              <a:t>به آيه </a:t>
            </a:r>
            <a:r>
              <a:rPr lang="fa-IR" dirty="0" smtClean="0"/>
              <a:t>قبل ، </a:t>
            </a:r>
            <a:r>
              <a:rPr lang="fa-IR" smtClean="0"/>
              <a:t>در زمينه </a:t>
            </a:r>
            <a:r>
              <a:rPr lang="fa-IR" dirty="0" smtClean="0"/>
              <a:t>ترک منت و آزار به هنگام انفاق ، </a:t>
            </a:r>
            <a:r>
              <a:rPr lang="fa-IR" smtClean="0"/>
              <a:t>مى فرمايد</a:t>
            </a:r>
            <a:r>
              <a:rPr lang="fa-IR" dirty="0" smtClean="0"/>
              <a:t>: </a:t>
            </a:r>
            <a:r>
              <a:rPr lang="fa-IR" smtClean="0"/>
              <a:t>گفتار پسنديده </a:t>
            </a:r>
            <a:r>
              <a:rPr lang="fa-IR" dirty="0" smtClean="0"/>
              <a:t>(در برابر ارباب حاجت ) و عفو و گذشت (از خشونتهاى آنان</a:t>
            </a:r>
            <a:r>
              <a:rPr lang="en-US" dirty="0" smtClean="0"/>
              <a:t> ) </a:t>
            </a:r>
            <a:r>
              <a:rPr lang="fa-IR" dirty="0" smtClean="0"/>
              <a:t>از بخششى که آزارى به دنبال آن باشد بهتر است</a:t>
            </a:r>
            <a:endParaRPr lang="en-US" dirty="0" smtClean="0"/>
          </a:p>
          <a:p>
            <a:pPr algn="just">
              <a:buNone/>
            </a:pPr>
            <a:r>
              <a:rPr lang="fa-IR" smtClean="0"/>
              <a:t>	اين را نيز بدانيد </a:t>
            </a:r>
            <a:r>
              <a:rPr lang="fa-IR" dirty="0" smtClean="0"/>
              <a:t>که آنچه در راه خدا انفاق </a:t>
            </a:r>
            <a:r>
              <a:rPr lang="fa-IR" smtClean="0"/>
              <a:t>مى کنيد </a:t>
            </a:r>
            <a:r>
              <a:rPr lang="fa-IR" dirty="0" smtClean="0"/>
              <a:t>در واقع براى </a:t>
            </a:r>
            <a:r>
              <a:rPr lang="fa-IR" smtClean="0"/>
              <a:t>نجات خويشتن ذخيره مينماييد</a:t>
            </a:r>
            <a:r>
              <a:rPr lang="fa-IR" dirty="0" smtClean="0"/>
              <a:t>، و خداوند (از آن ) </a:t>
            </a:r>
            <a:r>
              <a:rPr lang="fa-IR" smtClean="0"/>
              <a:t>بى نياز </a:t>
            </a:r>
            <a:r>
              <a:rPr lang="fa-IR" dirty="0" smtClean="0"/>
              <a:t>و (در برابر خشونت و ناسپاسى شما) بردبار است</a:t>
            </a:r>
            <a:r>
              <a:rPr lang="en-US" dirty="0" smtClean="0"/>
              <a:t>. </a:t>
            </a:r>
          </a:p>
          <a:p>
            <a:endParaRPr lang="fa-IR" dirty="0"/>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smtClean="0"/>
              <a:t>از چه چيز انفاق کنيم</a:t>
            </a:r>
            <a:r>
              <a:rPr lang="en-US" b="1" dirty="0" smtClean="0"/>
              <a:t> </a:t>
            </a:r>
            <a:endParaRPr lang="fa-IR" dirty="0"/>
          </a:p>
        </p:txBody>
      </p:sp>
      <p:sp>
        <p:nvSpPr>
          <p:cNvPr id="3" name="Content Placeholder 2"/>
          <p:cNvSpPr>
            <a:spLocks noGrp="1"/>
          </p:cNvSpPr>
          <p:nvPr>
            <p:ph idx="1"/>
          </p:nvPr>
        </p:nvSpPr>
        <p:spPr/>
        <p:txBody>
          <a:bodyPr>
            <a:normAutofit fontScale="77500" lnSpcReduction="20000"/>
          </a:bodyPr>
          <a:lstStyle/>
          <a:p>
            <a:r>
              <a:rPr lang="fa-IR" dirty="0" smtClean="0"/>
              <a:t>علامه بزرگوار </a:t>
            </a:r>
            <a:r>
              <a:rPr lang="fa-IR" u="sng" dirty="0" smtClean="0"/>
              <a:t>ابن فهد</a:t>
            </a:r>
            <a:r>
              <a:rPr lang="fa-IR" dirty="0" smtClean="0"/>
              <a:t> براي صدقه پنج قسم بيان کرده است</a:t>
            </a:r>
            <a:r>
              <a:rPr lang="en-US" dirty="0" smtClean="0"/>
              <a:t>: </a:t>
            </a:r>
          </a:p>
          <a:p>
            <a:r>
              <a:rPr lang="fa-IR" dirty="0" smtClean="0"/>
              <a:t>صدقه در مال، در آبرو، در عقل، در زبان، ‌در علم</a:t>
            </a:r>
            <a:r>
              <a:rPr lang="en-US" dirty="0" smtClean="0"/>
              <a:t>. </a:t>
            </a:r>
          </a:p>
          <a:p>
            <a:pPr lvl="0"/>
            <a:r>
              <a:rPr lang="fa-IR" dirty="0" smtClean="0"/>
              <a:t>صدقه در مال، معلوم است</a:t>
            </a:r>
            <a:r>
              <a:rPr lang="en-US" dirty="0" smtClean="0"/>
              <a:t> </a:t>
            </a:r>
          </a:p>
          <a:p>
            <a:pPr lvl="0"/>
            <a:r>
              <a:rPr lang="fa-IR" dirty="0" smtClean="0"/>
              <a:t>و اما در آبرو: تصورش به اين است که براي ديگري در راه خدا شفاعت و يا ضمانت کند،</a:t>
            </a:r>
            <a:r>
              <a:rPr lang="en-US" dirty="0" smtClean="0"/>
              <a:t> </a:t>
            </a:r>
          </a:p>
          <a:p>
            <a:pPr lvl="0"/>
            <a:r>
              <a:rPr lang="fa-IR" dirty="0" smtClean="0"/>
              <a:t>و در عقل: در مشورت کمک نمايد، و در زبان:‌در ميان مردم به اصطلاح برخيزد،</a:t>
            </a:r>
            <a:r>
              <a:rPr lang="en-US" dirty="0" smtClean="0"/>
              <a:t> </a:t>
            </a:r>
          </a:p>
          <a:p>
            <a:pPr lvl="0"/>
            <a:r>
              <a:rPr lang="fa-IR" dirty="0" smtClean="0"/>
              <a:t>و در علم: روشنگر افکار مردم شود</a:t>
            </a:r>
            <a:r>
              <a:rPr lang="en-US" dirty="0" smtClean="0"/>
              <a:t>. </a:t>
            </a:r>
          </a:p>
          <a:p>
            <a:r>
              <a:rPr lang="fa-IR" dirty="0" smtClean="0"/>
              <a:t>بايد متوجه بود که صدقه در مال، تنها پنج ريال يا يک تومان دادن به فقير و مسکین نیست، بلکه جامعه از این مال یا به نحو وجوب و یا بطور استحباب، حقی دارد؛ بنابراین از این اموال، شخص مسلمان باید جامعه را بهره مند سازد، کتابهای دینی چاپ کرده، در دسترس قرار دهد، کتابخانه، مدرسه، بیمارستان، زایشگاه، پل، جاده، و حمام بسازد و صدها امر دیگر که در خدمت بندگان خدا قرار می گیرد، انجام دهد</a:t>
            </a:r>
            <a:r>
              <a:rPr lang="en-US" dirty="0" smtClean="0"/>
              <a:t>. </a:t>
            </a:r>
          </a:p>
          <a:p>
            <a:pPr lvl="0"/>
            <a:r>
              <a:rPr lang="fa-IR" dirty="0" smtClean="0"/>
              <a:t>امام صادق علیه‌السلام می فرماید: «در روز جمعه دو فرشته این گونه دعا می کنند</a:t>
            </a:r>
            <a:r>
              <a:rPr lang="en-US" dirty="0" smtClean="0"/>
              <a:t>: «</a:t>
            </a:r>
            <a:r>
              <a:rPr lang="fa-IR" dirty="0" smtClean="0"/>
              <a:t>خدایا به هر انفاق کننده ای عوضی عطا فرما و هر بخیلی را به تلف شدن مال دچار فرما</a:t>
            </a:r>
            <a:r>
              <a:rPr lang="en-US" dirty="0" smtClean="0"/>
              <a:t>». </a:t>
            </a:r>
          </a:p>
          <a:p>
            <a:endParaRPr lang="fa-IR" dirty="0"/>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t>انفاقهای واجب و مستحب</a:t>
            </a:r>
            <a:r>
              <a:rPr lang="en-US" b="1" dirty="0" smtClean="0"/>
              <a:t> </a:t>
            </a:r>
            <a:br>
              <a:rPr lang="en-US" b="1" dirty="0" smtClean="0"/>
            </a:br>
            <a:r>
              <a:rPr lang="fa-IR" b="1" dirty="0" smtClean="0"/>
              <a:t>زکات؛صدقه واجب</a:t>
            </a:r>
            <a:r>
              <a:rPr lang="en-US" b="1" dirty="0" smtClean="0"/>
              <a:t> </a:t>
            </a:r>
            <a:endParaRPr lang="fa-IR" dirty="0"/>
          </a:p>
        </p:txBody>
      </p:sp>
      <p:sp>
        <p:nvSpPr>
          <p:cNvPr id="3" name="Content Placeholder 2"/>
          <p:cNvSpPr>
            <a:spLocks noGrp="1"/>
          </p:cNvSpPr>
          <p:nvPr>
            <p:ph idx="1"/>
          </p:nvPr>
        </p:nvSpPr>
        <p:spPr/>
        <p:txBody>
          <a:bodyPr>
            <a:normAutofit fontScale="77500" lnSpcReduction="20000"/>
          </a:bodyPr>
          <a:lstStyle/>
          <a:p>
            <a:r>
              <a:rPr lang="fa-IR" dirty="0" smtClean="0"/>
              <a:t>زکات یکی از فروع دین و از ضروریات اسلام است و منکر آن کافر و نجس است و در اکثر آیات قرآن هر کجا نامی از نماز برده شده، از زکات هم نامی برده شده و فقهای اسلام، در کتب فقهیّه خود، یک فصل مخصوص زکات و بعضی یک جلد دربارة آن نوشته اند</a:t>
            </a:r>
            <a:r>
              <a:rPr lang="en-US" dirty="0" smtClean="0"/>
              <a:t>. </a:t>
            </a:r>
          </a:p>
          <a:p>
            <a:r>
              <a:rPr lang="fa-IR" dirty="0" smtClean="0"/>
              <a:t>شخصی بنام ثعلبة انصاری خدمت پیامبر اکرم ـ صلی الله علیه و آله ـ شرفیاب شد، عرضه داشت: از خدا بخواه بمن ثروت زیادی مرحمت کند! حضرت فرمود</a:t>
            </a:r>
            <a:r>
              <a:rPr lang="en-US" dirty="0" smtClean="0"/>
              <a:t>: </a:t>
            </a:r>
            <a:r>
              <a:rPr lang="fa-IR" dirty="0" smtClean="0"/>
              <a:t>صلاح نیست، منحرف خواهی شد، سوگند به آنکه جانم در قبضة قدرت اوست، اگر اراده نمایم که تمام کوه های دنیا طلا و نقره شود، خواهد شد</a:t>
            </a:r>
            <a:r>
              <a:rPr lang="en-US" dirty="0" smtClean="0"/>
              <a:t>. </a:t>
            </a:r>
          </a:p>
          <a:p>
            <a:r>
              <a:rPr lang="fa-IR" dirty="0" smtClean="0"/>
              <a:t>ثعلبه رفت و بار دیگر آمد، قسم خورد و گفت: اگر خدا روزیم کند، تمام حقوق الهی و حقوق همسایگان و مستمندان را می پردازم، حضرت دعا کرده و آنقدر گوسفندان او زیاد گردید که در شهر نتوانست نگهداری کند</a:t>
            </a:r>
            <a:r>
              <a:rPr lang="en-US" dirty="0" smtClean="0"/>
              <a:t>. </a:t>
            </a:r>
            <a:br>
              <a:rPr lang="en-US" dirty="0" smtClean="0"/>
            </a:br>
            <a:r>
              <a:rPr lang="fa-IR" dirty="0" smtClean="0"/>
              <a:t>زمانی که تهیدست بود، پیوسته در جماعتها حاضر بود، ولی وقتی ثروت او رو به افزایش یافت، کم کم حضور او در جماعت ها کم شد، تا بجایی رسید که بطور کلی قطع کرد</a:t>
            </a:r>
            <a:r>
              <a:rPr lang="en-US" dirty="0" smtClean="0"/>
              <a:t>. </a:t>
            </a:r>
          </a:p>
          <a:p>
            <a:r>
              <a:rPr lang="fa-IR" dirty="0" smtClean="0"/>
              <a:t>خدمت حضرت شرح حال او را گفتند، فرمود: وای بحال ثعلبه! طولی نکشید که آیة زکات آمد، سرور کائنات برای گرفتن مالیات اسلامی (زکات) به سوی او مأمور فرستاد، در پاسخ مأمور گفت:‌این یا جزیه است یا شبیه به آن، از دیگران بگیرید تا نوبت من شود</a:t>
            </a:r>
            <a:r>
              <a:rPr lang="en-US" dirty="0" smtClean="0"/>
              <a:t>. </a:t>
            </a:r>
          </a:p>
          <a:p>
            <a:endParaRPr lang="fa-IR" dirty="0"/>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smtClean="0"/>
              <a:t>صدقات مستحبی</a:t>
            </a:r>
            <a:r>
              <a:rPr lang="en-US" b="1" dirty="0" smtClean="0"/>
              <a:t> </a:t>
            </a:r>
            <a:endParaRPr lang="fa-IR" dirty="0"/>
          </a:p>
        </p:txBody>
      </p:sp>
      <p:sp>
        <p:nvSpPr>
          <p:cNvPr id="3" name="Content Placeholder 2"/>
          <p:cNvSpPr>
            <a:spLocks noGrp="1"/>
          </p:cNvSpPr>
          <p:nvPr>
            <p:ph idx="1"/>
          </p:nvPr>
        </p:nvSpPr>
        <p:spPr/>
        <p:txBody>
          <a:bodyPr>
            <a:normAutofit fontScale="77500" lnSpcReduction="20000"/>
          </a:bodyPr>
          <a:lstStyle/>
          <a:p>
            <a:r>
              <a:rPr lang="fa-IR" dirty="0" smtClean="0"/>
              <a:t>برای اهمیت و عظمت صدقات مستحبی خوبست نخست به حالات انبیاء و ائمه ـ علیهم السّلام ـ بلکه به حالات سایر مؤمنین و افراد خیّر و محسن، نظر افکند که چگونه از مال خود، در راه خدا بهره مند شده؟ و بوسیلة آن چه خدمتهایی به جهان اسلام و مسلمین نموده اند</a:t>
            </a:r>
            <a:r>
              <a:rPr lang="en-US" dirty="0" smtClean="0"/>
              <a:t>. </a:t>
            </a:r>
          </a:p>
          <a:p>
            <a:r>
              <a:rPr lang="fa-IR" dirty="0" smtClean="0"/>
              <a:t>روایات در فضیلت صدقه بسیارند که برای نمونه به بعضی از آنها می پردازیم: علی ـ علیه السلام ـ فرمود: هر که به عوض و بدل یقین کند، خوب بخشش نماید</a:t>
            </a:r>
            <a:r>
              <a:rPr lang="en-US" dirty="0" smtClean="0"/>
              <a:t>. </a:t>
            </a:r>
          </a:p>
          <a:p>
            <a:r>
              <a:rPr lang="fa-IR" dirty="0" smtClean="0"/>
              <a:t>و نیز فرموده: خوشا به حال کسی که زیادی مالش را انفاق کند و از زیادی گفتارش جلوگیری نماید</a:t>
            </a:r>
            <a:r>
              <a:rPr lang="en-US" dirty="0" smtClean="0"/>
              <a:t>. </a:t>
            </a:r>
          </a:p>
          <a:p>
            <a:r>
              <a:rPr lang="fa-IR" dirty="0" smtClean="0"/>
              <a:t>امام باقر از علی بن ابیطالب ـ علیهما السّلام ـ نقل می فرماید که: آن حضرت فرمود: روزی یک دینار انفاق کردم، رسول خدا ـ صلی الله علیه و آله ـ به من فرمود: آیا نمی دانی که صدقة مؤمن از دستش بیرون نمی رود، تا آنکه از دهان هفتاد شیطان آزاد گردد (همه گویند: نده!) و در دست سائل قرار نگیرد، تا نخست در دست خدای بزرگ قرار گیرد، آیا خداوند چنین آیه ای نفرموده: آیا ندانسته اند که خدا اوست که توبه را از بندگانش می پذیرد و صدقات را می گیرد</a:t>
            </a:r>
            <a:r>
              <a:rPr lang="en-US" dirty="0" smtClean="0"/>
              <a:t>. </a:t>
            </a:r>
            <a:br>
              <a:rPr lang="en-US" dirty="0" smtClean="0"/>
            </a:br>
            <a:r>
              <a:rPr lang="fa-IR" dirty="0" smtClean="0"/>
              <a:t>زمانیکه امام باقر ـ علیه السلام ـ پدر بزرگوارش را غسل می داد، افراد متوجه پینه های دست و پا و پیشانی امام زین العابدین ـ علیه السلام ـ بودند که در اثر سجدة بسیار پینه بسته بود، ولی در پشت شانه نیز اثر پینه ای دیدند، از امام باقر ـ علیه السلام ـ پرسیدند: این اثر چیست؟ حضرت فرمود: اگر بعد از حیات پدرم نبود، نمی گفتم</a:t>
            </a:r>
            <a:r>
              <a:rPr lang="en-US" dirty="0" smtClean="0"/>
              <a:t>. </a:t>
            </a:r>
            <a:endParaRPr lang="fa-IR" dirty="0"/>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smtClean="0"/>
              <a:t>شرايط انفاق در راه خدا</a:t>
            </a:r>
            <a:endParaRPr lang="fa-IR" dirty="0"/>
          </a:p>
        </p:txBody>
      </p:sp>
      <p:sp>
        <p:nvSpPr>
          <p:cNvPr id="3" name="Content Placeholder 2"/>
          <p:cNvSpPr>
            <a:spLocks noGrp="1"/>
          </p:cNvSpPr>
          <p:nvPr>
            <p:ph idx="1"/>
          </p:nvPr>
        </p:nvSpPr>
        <p:spPr/>
        <p:txBody>
          <a:bodyPr>
            <a:normAutofit fontScale="77500" lnSpcReduction="20000"/>
          </a:bodyPr>
          <a:lstStyle/>
          <a:p>
            <a:pPr algn="just"/>
            <a:r>
              <a:rPr lang="fa-IR" dirty="0" smtClean="0"/>
              <a:t>انفاق نیز مانند دگر مسائل دارای شرایطی می باشد که با توجه به آیات قرآن این شرایط بدست می آید مانند: تعادل در انفاق، كسب رضای الهی، انفاق در حد توان و امكان. خداوند در قرآن می فرماید</a:t>
            </a:r>
            <a:r>
              <a:rPr lang="en-US" dirty="0" smtClean="0"/>
              <a:t>: «</a:t>
            </a:r>
            <a:r>
              <a:rPr lang="fa-IR" b="1" dirty="0" smtClean="0"/>
              <a:t>مَّن ذَا الَّذِى یُقْرِض اللَّهَ قَرْضاً حَسناً فَیُضعِفَهُ لَهُ وَ لَهُ أَجْرٌ كَرِیمٌ؛ </a:t>
            </a:r>
            <a:r>
              <a:rPr lang="fa-IR" dirty="0" smtClean="0"/>
              <a:t>کیست آن کس که به خدا وام دهد تا آن را برای وی دو چندان کند و او را (در آخرت) پاداشی کریمانه باشد؟» (حدید،11).  تعبیر به قرضا حسنا در آیه فوق اشاره اى به این حقیقت است كه وام دادن خود انواع و اقسامى دارد كه بعضى را وام نیكو و بعضى را وام كم ارزش و یا حتى بى ارزش مى توان شمرد. قرآن مجید شرائط وام نیكو را در برابر خداوند یا به تعبیر دیگر انفاق ارزشمند را در آیات مختلف بیان كرده است، و بعضى از مفسران از جمع آورى آن ده شرط استفاده كرده اند</a:t>
            </a:r>
            <a:r>
              <a:rPr lang="en-US" dirty="0" smtClean="0"/>
              <a:t>: </a:t>
            </a:r>
          </a:p>
          <a:p>
            <a:pPr algn="just"/>
            <a:r>
              <a:rPr lang="fa-IR" dirty="0" smtClean="0"/>
              <a:t>1- از بهترین قسمت مال انتخاب شود نه از اموال كم ارزش</a:t>
            </a:r>
            <a:r>
              <a:rPr lang="en-US" dirty="0" smtClean="0"/>
              <a:t>: «</a:t>
            </a:r>
            <a:r>
              <a:rPr lang="fa-IR" b="1" dirty="0" smtClean="0"/>
              <a:t>یا</a:t>
            </a:r>
            <a:r>
              <a:rPr lang="fa-IR" dirty="0" smtClean="0"/>
              <a:t> </a:t>
            </a:r>
            <a:r>
              <a:rPr lang="fa-IR" b="1" dirty="0" smtClean="0"/>
              <a:t>ایها الذین آمنوا انفقوا من طیبات ما كسبتم و مما اخرجنا لكم من الارض و لا تیمموا الخبیث منه تنفقون و لستم باخذیه الا ان تغمضوا فیه و اعلموا ان الله غنى حمید؛</a:t>
            </a:r>
            <a:r>
              <a:rPr lang="fa-IR" dirty="0" smtClean="0"/>
              <a:t> اى كسانى كه ایمان آورده اید از اموال پاكیزه اى كه به دست آورده اید، یا از زمین براى شما خارج ساخته ایم انفاق كنید، و به سراغ قسمتهاى ناپاك براى انفاق نروید در حالى كه خودتان حاضر نیستید آنها را بپذیرید مگر از روى اغماض، و بدانید خداوند بى نیاز و شایسته ستایش است» ( بقره - 267 )</a:t>
            </a:r>
            <a:r>
              <a:rPr lang="en-US" dirty="0" smtClean="0"/>
              <a:t>. </a:t>
            </a:r>
          </a:p>
          <a:p>
            <a:endParaRPr lang="fa-IR" dirty="0"/>
          </a:p>
        </p:txBody>
      </p:sp>
    </p:spTree>
  </p:cSld>
  <p:clrMapOvr>
    <a:masterClrMapping/>
  </p:clrMapOvr>
  <p:transition>
    <p:wheel spokes="8"/>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smtClean="0"/>
              <a:t>آثار تربيتی انفاق در راه خدا</a:t>
            </a:r>
            <a:endParaRPr lang="fa-IR" dirty="0"/>
          </a:p>
        </p:txBody>
      </p:sp>
      <p:sp>
        <p:nvSpPr>
          <p:cNvPr id="3" name="Content Placeholder 2"/>
          <p:cNvSpPr>
            <a:spLocks noGrp="1"/>
          </p:cNvSpPr>
          <p:nvPr>
            <p:ph idx="1"/>
          </p:nvPr>
        </p:nvSpPr>
        <p:spPr/>
        <p:txBody>
          <a:bodyPr>
            <a:normAutofit fontScale="77500" lnSpcReduction="20000"/>
          </a:bodyPr>
          <a:lstStyle/>
          <a:p>
            <a:pPr algn="just"/>
            <a:r>
              <a:rPr lang="fa-IR" dirty="0" smtClean="0"/>
              <a:t>نماز خودش یک عامل تربیت است. عامل دیگر چیست؟ والذین فی اموالهم حق معلوم للسائل والمحروم؛ «سوره المعارج آیات 24 و 25؛ کسانی که در اموال آنها حقی معین برای سائلان و غیر سائلان از محرومان وجود دارد». سراغ جنبه مالی آمد. انسانی که به حسب فطرت ابتدایی، کمالش در این است که اذا مسه الشر جزوعا و اذا مسه الخیر منوعا، «سوره المعارج آیات 20 و 21؛ چون آسیبی به او رسد بی تاب است، و چون خیری به او رسد بخل ورز است.» بعد باید به مرحله ای برسد که نسبت به مال و ثروت که برایش یک خیر است و انسان آن را خیرترین خیرها می شمارد نه تنها منوع نباشد بلکه برای نیازمندان حقی در مال خود قائل باشد و این حقی را که در مال خود هست و به دیگران بدهد. این چقدر کمال است برای انسان!</a:t>
            </a:r>
            <a:endParaRPr lang="en-US" dirty="0" smtClean="0"/>
          </a:p>
          <a:p>
            <a:pPr algn="just"/>
            <a:r>
              <a:rPr lang="fa-IR" dirty="0" smtClean="0"/>
              <a:t>از ائمه سؤال شده است که مقصود از حق معلوم چیست؟ گویا در تفاسیر اهل تسنن گفته اند مقصود همین حق واجب مثلا زکات است؛ والذین فی اموالهم حق معلوم للسائل والمحروم یعنی کسانی که زکات مال خودشان یا حقوق واجبه مال خودشان را می دهند. ولی ائمه اطهار فرموده اند این بالاتر از زکات است. همین طور که در الا المصلین الذین هم علی صلاتهم دائمون «سوره المعارج آیات 22 و 23، غیر از نمازگزاران، همان کسانی که بر نمازشان پایدارند» گفتیم مقصود نوافل است، اینجا هم مقصود زکات نیست چون زکات فریضه است، مقصود بالاتر از زکات است؛ یعنی افرادی که با اینکه حقوق واجبه خودشان را ادا کرده اند یک حقوقی به صورت نافله و مستحب، خودشان در مال خود برای دیگران قرار داده اند، اضافه بر آنچه واجب است.</a:t>
            </a:r>
            <a:endParaRPr lang="fa-IR" dirty="0"/>
          </a:p>
        </p:txBody>
      </p:sp>
    </p:spTree>
  </p:cSld>
  <p:clrMapOvr>
    <a:masterClrMapping/>
  </p:clrMapOvr>
  <p:transition>
    <p:wheel spokes="8"/>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5">
      <a:dk1>
        <a:sysClr val="windowText" lastClr="000000"/>
      </a:dk1>
      <a:lt1>
        <a:sysClr val="window" lastClr="FFFFFF"/>
      </a:lt1>
      <a:dk2>
        <a:srgbClr val="575F6D"/>
      </a:dk2>
      <a:lt2>
        <a:srgbClr val="FEB687"/>
      </a:lt2>
      <a:accent1>
        <a:srgbClr val="FE8637"/>
      </a:accent1>
      <a:accent2>
        <a:srgbClr val="7598D9"/>
      </a:accent2>
      <a:accent3>
        <a:srgbClr val="B32C16"/>
      </a:accent3>
      <a:accent4>
        <a:srgbClr val="CFA809"/>
      </a:accent4>
      <a:accent5>
        <a:srgbClr val="AEBAD5"/>
      </a:accent5>
      <a:accent6>
        <a:srgbClr val="777C84"/>
      </a:accent6>
      <a:hlink>
        <a:srgbClr val="D2611C"/>
      </a:hlink>
      <a:folHlink>
        <a:srgbClr val="8A7006"/>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انفاق در راه خدا</Template>
  <TotalTime>0</TotalTime>
  <Words>2526</Words>
  <Application>Microsoft Office PowerPoint</Application>
  <PresentationFormat>On-screen Show (4:3)</PresentationFormat>
  <Paragraphs>69</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Calibri</vt:lpstr>
      <vt:lpstr>Constantia</vt:lpstr>
      <vt:lpstr>Majalla UI</vt:lpstr>
      <vt:lpstr>Traditional Arabic</vt:lpstr>
      <vt:lpstr>Wingdings 2</vt:lpstr>
      <vt:lpstr>Flow</vt:lpstr>
      <vt:lpstr>انفاق در راه خدا </vt:lpstr>
      <vt:lpstr>انفاق در راه خدا</vt:lpstr>
      <vt:lpstr>انفاق در قرآن </vt:lpstr>
      <vt:lpstr>اخلاص و ريا در انفاق </vt:lpstr>
      <vt:lpstr>از چه چيز انفاق کنيم </vt:lpstr>
      <vt:lpstr>انفاقهای واجب و مستحب  زکات؛صدقه واجب </vt:lpstr>
      <vt:lpstr>صدقات مستحبی </vt:lpstr>
      <vt:lpstr>شرايط انفاق در راه خدا</vt:lpstr>
      <vt:lpstr>آثار تربيتی انفاق در راه خدا</vt:lpstr>
      <vt:lpstr>ارزش و فضيلت انفاق در راه خدا از منظر روايات</vt:lpstr>
      <vt:lpstr>PowerPoint Presentation</vt:lpstr>
      <vt:lpstr>خداوند، انفاق </vt:lpstr>
      <vt:lpstr>چگونه بهشتى مى شويم؟ </vt:lpstr>
      <vt:lpstr>PowerPoint Presentation</vt:lpstr>
      <vt:lpstr>PowerPoint Presentation</vt:lpstr>
      <vt:lpstr>منابع</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انفاق در راه خدا </dc:title>
  <dc:creator>omid arzi</dc:creator>
  <cp:lastModifiedBy>omid arzi</cp:lastModifiedBy>
  <cp:revision>1</cp:revision>
  <dcterms:created xsi:type="dcterms:W3CDTF">2022-01-20T11:32:26Z</dcterms:created>
  <dcterms:modified xsi:type="dcterms:W3CDTF">2022-01-20T11:32:56Z</dcterms:modified>
</cp:coreProperties>
</file>