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74" r:id="rId3"/>
    <p:sldId id="275" r:id="rId4"/>
    <p:sldId id="276" r:id="rId5"/>
    <p:sldId id="277" r:id="rId6"/>
    <p:sldId id="278" r:id="rId7"/>
    <p:sldId id="279" r:id="rId8"/>
    <p:sldId id="280" r:id="rId9"/>
    <p:sldId id="281" r:id="rId10"/>
    <p:sldId id="282" r:id="rId11"/>
    <p:sldId id="285" r:id="rId12"/>
    <p:sldId id="286" r:id="rId13"/>
    <p:sldId id="283" r:id="rId14"/>
    <p:sldId id="284"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1" r:id="rId39"/>
    <p:sldId id="321" r:id="rId40"/>
    <p:sldId id="326" r:id="rId41"/>
    <p:sldId id="327" r:id="rId42"/>
    <p:sldId id="328" r:id="rId43"/>
    <p:sldId id="329" r:id="rId44"/>
    <p:sldId id="335" r:id="rId45"/>
    <p:sldId id="340" r:id="rId46"/>
    <p:sldId id="336" r:id="rId47"/>
    <p:sldId id="338" r:id="rId48"/>
    <p:sldId id="330" r:id="rId49"/>
    <p:sldId id="331" r:id="rId50"/>
    <p:sldId id="332" r:id="rId51"/>
    <p:sldId id="333" r:id="rId52"/>
    <p:sldId id="257" r:id="rId53"/>
    <p:sldId id="258" r:id="rId54"/>
    <p:sldId id="266" r:id="rId55"/>
    <p:sldId id="267" r:id="rId56"/>
    <p:sldId id="268" r:id="rId57"/>
    <p:sldId id="269" r:id="rId58"/>
    <p:sldId id="270" r:id="rId59"/>
    <p:sldId id="272" r:id="rId60"/>
    <p:sldId id="273" r:id="rId6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4192" autoAdjust="0"/>
    <p:restoredTop sz="94660"/>
  </p:normalViewPr>
  <p:slideViewPr>
    <p:cSldViewPr>
      <p:cViewPr varScale="1">
        <p:scale>
          <a:sx n="72" d="100"/>
          <a:sy n="72"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23CDCB25-E2D0-4BF5-B615-20933E87B42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3CDCB25-E2D0-4BF5-B615-20933E87B42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3CDCB25-E2D0-4BF5-B615-20933E87B42B}"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838B95-752E-47AE-919D-36A00FCE8CC0}" type="datetimeFigureOut">
              <a:rPr lang="fa-IR" smtClean="0"/>
              <a:pPr/>
              <a:t>1432/03/24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23CDCB25-E2D0-4BF5-B615-20933E87B42B}"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838B95-752E-47AE-919D-36A00FCE8CC0}" type="datetimeFigureOut">
              <a:rPr lang="fa-IR" smtClean="0"/>
              <a:pPr/>
              <a:t>1432/03/24</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3CDCB25-E2D0-4BF5-B615-20933E87B42B}"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00108"/>
            <a:ext cx="7772400" cy="1000132"/>
          </a:xfrm>
        </p:spPr>
        <p:txBody>
          <a:bodyPr>
            <a:normAutofit fontScale="90000"/>
          </a:bodyPr>
          <a:lstStyle/>
          <a:p>
            <a:r>
              <a:rPr lang="fa-IR" dirty="0" smtClean="0"/>
              <a:t>برنامه فیزیکی مجتمع مسکونی</a:t>
            </a:r>
            <a:endParaRPr lang="fa-IR" dirty="0"/>
          </a:p>
        </p:txBody>
      </p:sp>
      <p:sp>
        <p:nvSpPr>
          <p:cNvPr id="3" name="Subtitle 2"/>
          <p:cNvSpPr>
            <a:spLocks noGrp="1"/>
          </p:cNvSpPr>
          <p:nvPr>
            <p:ph type="subTitle" idx="1"/>
          </p:nvPr>
        </p:nvSpPr>
        <p:spPr>
          <a:xfrm>
            <a:off x="214282" y="2819400"/>
            <a:ext cx="8479552" cy="3609996"/>
          </a:xfrm>
        </p:spPr>
        <p:txBody>
          <a:bodyPr>
            <a:normAutofit/>
          </a:bodyPr>
          <a:lstStyle/>
          <a:p>
            <a:r>
              <a:rPr lang="fa-IR" dirty="0" smtClean="0">
                <a:cs typeface="B Nazanin" pitchFamily="2" charset="-78"/>
              </a:rPr>
              <a:t>اساتيد راهنما:</a:t>
            </a:r>
          </a:p>
          <a:p>
            <a:r>
              <a:rPr lang="fa-IR" dirty="0" smtClean="0">
                <a:cs typeface="B Nazanin" pitchFamily="2" charset="-78"/>
              </a:rPr>
              <a:t>                       جناب </a:t>
            </a:r>
            <a:r>
              <a:rPr lang="fa-IR" dirty="0" smtClean="0">
                <a:cs typeface="B Nazanin" pitchFamily="2" charset="-78"/>
              </a:rPr>
              <a:t>مهندس</a:t>
            </a:r>
            <a:r>
              <a:rPr lang="en-US" dirty="0" smtClean="0">
                <a:cs typeface="B Nazanin" pitchFamily="2" charset="-78"/>
              </a:rPr>
              <a:t> </a:t>
            </a:r>
            <a:r>
              <a:rPr lang="fa-IR" dirty="0" smtClean="0">
                <a:cs typeface="B Nazanin" pitchFamily="2" charset="-78"/>
              </a:rPr>
              <a:t>فاطمی</a:t>
            </a:r>
            <a:r>
              <a:rPr lang="fa-IR" dirty="0" smtClean="0">
                <a:cs typeface="B Nazanin" pitchFamily="2" charset="-78"/>
              </a:rPr>
              <a:t>    </a:t>
            </a:r>
            <a:r>
              <a:rPr lang="fa-IR" dirty="0" smtClean="0">
                <a:cs typeface="B Nazanin" pitchFamily="2" charset="-78"/>
              </a:rPr>
              <a:t>جناب مهندس </a:t>
            </a:r>
            <a:r>
              <a:rPr lang="fa-IR" dirty="0" smtClean="0">
                <a:cs typeface="B Nazanin" pitchFamily="2" charset="-78"/>
              </a:rPr>
              <a:t>ایزدی</a:t>
            </a:r>
            <a:endParaRPr lang="fa-IR" dirty="0" smtClean="0">
              <a:cs typeface="B Nazanin" pitchFamily="2" charset="-78"/>
            </a:endParaRPr>
          </a:p>
          <a:p>
            <a:endParaRPr lang="fa-IR" dirty="0" smtClean="0">
              <a:cs typeface="B Nazanin" pitchFamily="2" charset="-78"/>
            </a:endParaRPr>
          </a:p>
          <a:p>
            <a:r>
              <a:rPr lang="fa-IR" dirty="0" smtClean="0">
                <a:cs typeface="B Nazanin" pitchFamily="2" charset="-78"/>
              </a:rPr>
              <a:t>دانشجويان:</a:t>
            </a:r>
          </a:p>
          <a:p>
            <a:r>
              <a:rPr lang="fa-IR" dirty="0" smtClean="0">
                <a:cs typeface="B Nazanin" pitchFamily="2" charset="-78"/>
              </a:rPr>
              <a:t>                       </a:t>
            </a:r>
            <a:r>
              <a:rPr lang="fa-IR" dirty="0" smtClean="0">
                <a:cs typeface="B Nazanin" pitchFamily="2" charset="-78"/>
              </a:rPr>
              <a:t>علی نقاشان            عطیه بهرامی مقدم</a:t>
            </a:r>
          </a:p>
          <a:p>
            <a:r>
              <a:rPr lang="fa-IR" dirty="0" smtClean="0">
                <a:cs typeface="B Nazanin" pitchFamily="2" charset="-78"/>
              </a:rPr>
              <a:t>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802"/>
            <a:ext cx="8229600" cy="1143000"/>
          </a:xfrm>
        </p:spPr>
        <p:txBody>
          <a:bodyPr>
            <a:normAutofit fontScale="90000"/>
          </a:bodyPr>
          <a:lstStyle/>
          <a:p>
            <a:pPr algn="r"/>
            <a:r>
              <a:rPr lang="fa-IR" b="1" dirty="0" smtClean="0"/>
              <a:t>بیان هدف کلی</a:t>
            </a:r>
            <a:r>
              <a:rPr lang="en-US" dirty="0" smtClean="0"/>
              <a:t/>
            </a:r>
            <a:br>
              <a:rPr lang="en-US" dirty="0" smtClean="0"/>
            </a:br>
            <a:endParaRPr lang="fa-IR" dirty="0"/>
          </a:p>
        </p:txBody>
      </p:sp>
      <p:sp>
        <p:nvSpPr>
          <p:cNvPr id="3" name="Content Placeholder 2"/>
          <p:cNvSpPr>
            <a:spLocks noGrp="1"/>
          </p:cNvSpPr>
          <p:nvPr>
            <p:ph idx="1"/>
          </p:nvPr>
        </p:nvSpPr>
        <p:spPr/>
        <p:txBody>
          <a:bodyPr/>
          <a:lstStyle/>
          <a:p>
            <a:r>
              <a:rPr lang="fa-IR" dirty="0" smtClean="0">
                <a:cs typeface="B Nazanin" pitchFamily="2" charset="-78"/>
              </a:rPr>
              <a:t>  ایجاد هر چه بیشتر تعاملهای اجتماعی بین افراد و احساس ارامش و امنیت در خصوصی ترین بخش زندگی هر انسان .</a:t>
            </a:r>
            <a:endParaRPr lang="en-US" dirty="0" smtClean="0">
              <a:cs typeface="B Nazanin" pitchFamily="2" charset="-78"/>
            </a:endParaRPr>
          </a:p>
          <a:p>
            <a:endParaRPr lang="fa-IR" dirty="0">
              <a:cs typeface="B Nazanin" pitchFamily="2" charset="-78"/>
            </a:endParaRPr>
          </a:p>
        </p:txBody>
      </p:sp>
      <p:pic>
        <p:nvPicPr>
          <p:cNvPr id="46081" name="Picture 1" descr="SM60111"/>
          <p:cNvPicPr>
            <a:picLocks noChangeAspect="1" noChangeArrowheads="1"/>
          </p:cNvPicPr>
          <p:nvPr/>
        </p:nvPicPr>
        <p:blipFill>
          <a:blip r:embed="rId2"/>
          <a:srcRect/>
          <a:stretch>
            <a:fillRect/>
          </a:stretch>
        </p:blipFill>
        <p:spPr bwMode="auto">
          <a:xfrm>
            <a:off x="3357554" y="2786058"/>
            <a:ext cx="2493963" cy="2220913"/>
          </a:xfrm>
          <a:prstGeom prst="rect">
            <a:avLst/>
          </a:prstGeom>
          <a:noFill/>
          <a:ln w="9525">
            <a:noFill/>
            <a:miter lim="800000"/>
            <a:headEnd/>
            <a:tailEnd/>
          </a:ln>
        </p:spPr>
      </p:pic>
      <p:pic>
        <p:nvPicPr>
          <p:cNvPr id="46082" name="Picture 2" descr="sm60102tr"/>
          <p:cNvPicPr>
            <a:picLocks noChangeArrowheads="1"/>
          </p:cNvPicPr>
          <p:nvPr/>
        </p:nvPicPr>
        <p:blipFill>
          <a:blip r:embed="rId3"/>
          <a:srcRect/>
          <a:stretch>
            <a:fillRect/>
          </a:stretch>
        </p:blipFill>
        <p:spPr bwMode="auto">
          <a:xfrm>
            <a:off x="6072198" y="3714752"/>
            <a:ext cx="2286016" cy="2863854"/>
          </a:xfrm>
          <a:prstGeom prst="rect">
            <a:avLst/>
          </a:prstGeom>
          <a:noFill/>
          <a:ln w="9525">
            <a:noFill/>
            <a:miter lim="800000"/>
            <a:headEnd/>
            <a:tailEnd/>
          </a:ln>
        </p:spPr>
      </p:pic>
      <p:pic>
        <p:nvPicPr>
          <p:cNvPr id="46083" name="Picture 3" descr="SM60101"/>
          <p:cNvPicPr>
            <a:picLocks noChangeAspect="1" noChangeArrowheads="1"/>
          </p:cNvPicPr>
          <p:nvPr/>
        </p:nvPicPr>
        <p:blipFill>
          <a:blip r:embed="rId4"/>
          <a:srcRect/>
          <a:stretch>
            <a:fillRect/>
          </a:stretch>
        </p:blipFill>
        <p:spPr bwMode="auto">
          <a:xfrm>
            <a:off x="1071538" y="3602008"/>
            <a:ext cx="2032003" cy="29051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smtClean="0">
                <a:cs typeface="B Nazanin" pitchFamily="2" charset="-78"/>
              </a:rPr>
              <a:t>عوامل موثر بر بررسي وضيعت مسكن : </a:t>
            </a:r>
            <a:endParaRPr lang="fa-IR" dirty="0">
              <a:cs typeface="B Nazanin" pitchFamily="2" charset="-78"/>
            </a:endParaRPr>
          </a:p>
        </p:txBody>
      </p:sp>
      <p:sp>
        <p:nvSpPr>
          <p:cNvPr id="3" name="Content Placeholder 2"/>
          <p:cNvSpPr>
            <a:spLocks noGrp="1"/>
          </p:cNvSpPr>
          <p:nvPr>
            <p:ph idx="1"/>
          </p:nvPr>
        </p:nvSpPr>
        <p:spPr/>
        <p:txBody>
          <a:bodyPr>
            <a:normAutofit/>
          </a:bodyPr>
          <a:lstStyle/>
          <a:p>
            <a:r>
              <a:rPr lang="fa-IR" dirty="0" smtClean="0">
                <a:cs typeface="B Nazanin" pitchFamily="2" charset="-78"/>
              </a:rPr>
              <a:t>در بررسي وضيعت مسكن بايد موارد زير را مد نظر قرار داد : </a:t>
            </a:r>
            <a:endParaRPr lang="en-US" dirty="0" smtClean="0">
              <a:cs typeface="B Nazanin" pitchFamily="2" charset="-78"/>
            </a:endParaRPr>
          </a:p>
          <a:p>
            <a:r>
              <a:rPr lang="fa-IR" dirty="0" smtClean="0">
                <a:cs typeface="B Nazanin" pitchFamily="2" charset="-78"/>
              </a:rPr>
              <a:t> الف ) استفاده كنندگان : كه شامل فرد ، خانواده ، خانواده گسترده يا گروهي كه در واحد مسكوني زندگي مي كنند مي شود اينها مصرف كنندگان نهايي فرايند مسكن هستند كه زندگيشان ، از شرايط مسكني كه در آن زيست مي كنند ، تاثيرمي پذيرد.</a:t>
            </a:r>
            <a:endParaRPr lang="en-US" dirty="0" smtClean="0">
              <a:cs typeface="B Nazanin" pitchFamily="2" charset="-78"/>
            </a:endParaRPr>
          </a:p>
          <a:p>
            <a:r>
              <a:rPr lang="fa-IR" dirty="0" smtClean="0">
                <a:cs typeface="B Nazanin" pitchFamily="2" charset="-78"/>
              </a:rPr>
              <a:t> </a:t>
            </a:r>
            <a:endParaRPr lang="en-US" dirty="0" smtClean="0">
              <a:cs typeface="B Nazanin" pitchFamily="2" charset="-78"/>
            </a:endParaRPr>
          </a:p>
          <a:p>
            <a:r>
              <a:rPr lang="fa-IR" dirty="0" smtClean="0">
                <a:cs typeface="B Nazanin" pitchFamily="2" charset="-78"/>
              </a:rPr>
              <a:t>ب) منابعي كه در وضع مسكن مورد بررسي ، دخيل است : اين منابع ، ساخت فيزيكي  خود منزل ، منابع مالي و سازماني مكاني و تسهيلاتي از قبيل زير بنا ، تسهيلات عمومي ، برنامه هاي مربوطه به فعاليتهاي عمومي  ، كاركنان  اجتماعي  و غيره را شامل مي شوند.</a:t>
            </a:r>
            <a:endParaRPr lang="en-US" dirty="0" smtClean="0">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a-IR" dirty="0" smtClean="0">
                <a:cs typeface="B Nazanin" pitchFamily="2" charset="-78"/>
              </a:rPr>
              <a:t>ج) فعاليتها : اجزاي اساسي هستند كه «كنش متقابل بين استفاده كننده و و احد مسكوني » ، از طريق آنها انجام مي گيرد ، مسكن به اين دليل فراهم مي شود كه فعاليهاي معيني را ميسر مي سازد . برخي از اين فعاليتها به كا كرد مسكن بمنزله يك سر پناه مربوط مي شود مانند خوابيدن قسمتي از كاركرد مسكن به عنوان محل و مكان مطرح است مانند رفتن به محل كار و بخشي به « رشد اجتماعي و رواني فرد » مربوط مي شود مانند رفتن به مدرسه ، ملاقات با يكديگر و....</a:t>
            </a:r>
            <a:endParaRPr lang="en-US" dirty="0" smtClean="0">
              <a:cs typeface="B Nazanin" pitchFamily="2" charset="-78"/>
            </a:endParaRPr>
          </a:p>
          <a:p>
            <a:r>
              <a:rPr lang="fa-IR" dirty="0" smtClean="0">
                <a:cs typeface="B Nazanin" pitchFamily="2" charset="-78"/>
              </a:rPr>
              <a:t>د) پيامدها : فعاليتهايي كه به وسيله استفاده كنندگان در محيط سكونتشان انجام مي دهند ، هم براي استفاده كنندگان و هم براي وضع مسكن پيامدهايي بدنبال دارد . اين تاثيرات مي تواند مثبت باشد ، مانند دستاوردهاي فردي با اصلاح محيط فيزيكي ، همينطور هم مي تواند منفي باشد مانند كاهش سلامتي يا فساد محيط . همچنين «فعاليتهاي پيامدها » به ميزان زيادي به خصوصيات ، آرزو ها و نياز هاي استفاده كننده بستگي دارند . بنابراين در بررسي شاخصهاي اجتماعي ، استفاده كننده به عنوان مبنا در نظر گرفته مي شود . </a:t>
            </a:r>
            <a:endParaRPr lang="en-US" dirty="0" smtClean="0">
              <a:cs typeface="B Nazanin" pitchFamily="2" charset="-78"/>
            </a:endParaRPr>
          </a:p>
          <a:p>
            <a:endParaRPr lang="fa-IR"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روابط همسايگي</a:t>
            </a:r>
            <a:endParaRPr lang="fa-IR" dirty="0">
              <a:cs typeface="B Nazanin" pitchFamily="2" charset="-78"/>
            </a:endParaRPr>
          </a:p>
        </p:txBody>
      </p:sp>
      <p:sp>
        <p:nvSpPr>
          <p:cNvPr id="3" name="Content Placeholder 2"/>
          <p:cNvSpPr>
            <a:spLocks noGrp="1"/>
          </p:cNvSpPr>
          <p:nvPr>
            <p:ph idx="1"/>
          </p:nvPr>
        </p:nvSpPr>
        <p:spPr/>
        <p:txBody>
          <a:bodyPr>
            <a:normAutofit/>
          </a:bodyPr>
          <a:lstStyle/>
          <a:p>
            <a:r>
              <a:rPr lang="fa-IR" dirty="0" smtClean="0">
                <a:cs typeface="B Nazanin" pitchFamily="2" charset="-78"/>
              </a:rPr>
              <a:t>اغلب اوقات براي شهرنشينان ايجاد رابطه اجتماعي با همسايگان اهميت دارد. رابطه اجتماعي همسايگي كه اساس اجتماع را تشكيل مي دهد فقط به تدريج و در طول زمان از طريق همكاري متقابل و برخورهاي اتفاقي همسايگان تشكيل مي گيرد . براي خانواده ها ، اجتماع از جنبه هاي گوناگون اهميت دارد ، اما اهميت آن براي طبقه با در آمد متوسط و پايين ، بيش از شهروندان ثروتمند است . زيرا ثروتمندان به علت اينكه تحرك بيشتري دارند به همسايگان وابستگي كمتري پيدا مي كنند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همسايگي از منابع مهم دوستي بوده و براي زندگي اجتماعي شخصي داراي اهميت است . اجتماعات سالم و همبسته ساكنين نيز مبنايي براي ثبات اجتماعي است كه براي بهزيستي شهروندان و ملت داراي اهميت است. </a:t>
            </a:r>
            <a:endParaRPr lang="en-US" dirty="0" smtClean="0">
              <a:cs typeface="B Nazanin" pitchFamily="2" charset="-78"/>
            </a:endParaRPr>
          </a:p>
          <a:p>
            <a:r>
              <a:rPr lang="fa-IR" dirty="0" smtClean="0">
                <a:cs typeface="B Nazanin" pitchFamily="2" charset="-78"/>
              </a:rPr>
              <a:t>جماعتهايي كه در آنان احساس نيرومند تعلق وجود دارد مي توانند براي مراقبت و حفاظت از يكديگر به ايجاد اطمينان و واستگي متقابل بپردازد بدين ترتيب آنها در نظم عمومي گسترده تر و ايمني شخصي ساكنين و مهمانان شركت مي جويند . اجتماعات منسجم و استوار همچنين مي تواند مسوليت پروژه هاي تعاوني را به عهده گرفته و شرايط زيست و بهزيستي كلي را بهبود بخشند . اجتماعات قادرند با جمع آوري و انسجام امكاناتش به بهبود وضع خيابانها و احداث مدارس و مراكز خدمات اجتماعي  بپردازد و تا اندازه اي نيز خدمات اساسي زير بنايي خود را توسعه بخشند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گونه هاي مسكن</a:t>
            </a:r>
            <a:endParaRPr lang="fa-IR" dirty="0">
              <a:cs typeface="B Nazanin" pitchFamily="2" charset="-78"/>
            </a:endParaRPr>
          </a:p>
        </p:txBody>
      </p:sp>
      <p:sp>
        <p:nvSpPr>
          <p:cNvPr id="3" name="Content Placeholder 2"/>
          <p:cNvSpPr>
            <a:spLocks noGrp="1"/>
          </p:cNvSpPr>
          <p:nvPr>
            <p:ph idx="1"/>
          </p:nvPr>
        </p:nvSpPr>
        <p:spPr/>
        <p:txBody>
          <a:bodyPr>
            <a:normAutofit lnSpcReduction="10000"/>
          </a:bodyPr>
          <a:lstStyle/>
          <a:p>
            <a:r>
              <a:rPr lang="fa-IR" dirty="0" smtClean="0">
                <a:cs typeface="B Nazanin" pitchFamily="2" charset="-78"/>
              </a:rPr>
              <a:t>1) آپارتمانهاي مرتفع :</a:t>
            </a:r>
            <a:endParaRPr lang="en-US" dirty="0" smtClean="0">
              <a:cs typeface="B Nazanin" pitchFamily="2" charset="-78"/>
            </a:endParaRPr>
          </a:p>
          <a:p>
            <a:r>
              <a:rPr lang="fa-IR" dirty="0" smtClean="0">
                <a:cs typeface="B Nazanin" pitchFamily="2" charset="-78"/>
              </a:rPr>
              <a:t>اكثر مسكن هاي جديد كه امروز در جهان ساخته مي شود به صورت آپارتمانهاي دراز (نواري ) است كه تعداد طبقات آن 12،20 و حق به 30 هم مي رسد . اين ساختمانها داراي يك راهروي مركزي وتعداد آسانسور است . اگر قرار باشد آپارتمانها آسانسور دار ساخته شود مي تواند اين روش ارزنترين نوع ممكن باشد . با وجود اقتصادي بودن اين الگو در مناطقي كه قيمت زمين بالا ست ، ليكن در مقايسه با آپارتمانهاي بدون آسانسور و يا انواع ديگر مسكن كم تراكم به مراتب گرانتر تمام مي شود مخصوصاً براي خانواده هاي بچه دار ، محل زندگي مناسبي بشمار نمي آيد و تقريباً در همه جاي دنيا نا مطلوب و نامناسب قلمداد شده است . محيطي يكنواخت و دور از مقياس انساني  به وجود مي آورد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2) برج در فضاي سبز :</a:t>
            </a:r>
            <a:endParaRPr lang="en-US" dirty="0" smtClean="0">
              <a:cs typeface="B Nazanin" pitchFamily="2" charset="-78"/>
            </a:endParaRPr>
          </a:p>
          <a:p>
            <a:r>
              <a:rPr lang="fa-IR" dirty="0" smtClean="0">
                <a:cs typeface="B Nazanin" pitchFamily="2" charset="-78"/>
              </a:rPr>
              <a:t>اين برجها با قرار گرفتن در فضاي باز و سيع سبز ، مناظر طبيعي را حفظ كرده و به ساكنين آن ديد وسيع و راحتي و آسايش يك زندگي شهري سطح بالا را ارائه مي دهد . اين فكر براي يك نسل ، مد نظر و الگوي طراحان قرار گرفت ، چرا كه با جنبه هاي اقتصادي مسكن مرفه شهري منطبق است.</a:t>
            </a:r>
            <a:endParaRPr lang="en-US" dirty="0" smtClean="0">
              <a:cs typeface="B Nazanin" pitchFamily="2" charset="-78"/>
            </a:endParaRPr>
          </a:p>
          <a:p>
            <a:r>
              <a:rPr lang="fa-IR" dirty="0" smtClean="0">
                <a:cs typeface="B Nazanin" pitchFamily="2" charset="-78"/>
              </a:rPr>
              <a:t>علي رغم انباشته شدن مردم برروي هم ، خيابانها خالي وحتي شب هنگام خطرناك است . راهروهاي داخلي و آسانسور ها ، روابط همسايگي را ترغيب نمي كنند . كودكان قادر نيستند مستقيما از خانه خارج شده و تحت نظر مادرانشان به بازي مشغول شوند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برجهاي بلند بخصوص براي مسكن طبقات كم در آمده ، راه حل موفقيت آميزي نبوده اند . چون اولاً گران تمام مي شوند و ثانياً اداره آسانسور آنها مشكل است ولي اين برجها حتي اگر شلوغ هم باشد ، براي طبقات مرفه ، زوج هاي جوان ، افراد مجرد و يا سالخوردگان به خاطر عدم نگراني براي نگهداري و تعميرات توانايي سر در آوردن از شهر شلوغ در يك فضاي محصور ، شكوه زندگي مدرن و تسهيلات مجهز داخل ساختمان ، ارزش خود را دارد و در يك چنين مواردي راه حل ارجعي است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3) آپارتمانهاي متراكم بدون آسانسور :</a:t>
            </a:r>
            <a:endParaRPr lang="en-US" dirty="0" smtClean="0">
              <a:cs typeface="B Nazanin" pitchFamily="2" charset="-78"/>
            </a:endParaRPr>
          </a:p>
          <a:p>
            <a:r>
              <a:rPr lang="fa-IR" dirty="0" smtClean="0">
                <a:cs typeface="B Nazanin" pitchFamily="2" charset="-78"/>
              </a:rPr>
              <a:t>اين دسته از مساكن ، مساكني هستند كه طبقات كارگر و طبقات متوسط و پايين شهرها را در خلال قرن نوزدهم و اوائل قرن بيستم در خود جاي دادند . اينها ارزان ترين نوع مسكن هستند ، تنها ساكنين بايد بتوانند چهار ، پنج و يا شش طبقه را بدون آسانسور ، بالا و پايين بروند . تراكم كافي جهت ايجاد فروشگاه ها و خدمات محلي لازم را مثلاً به صورت نوار پيوسته اي در طبقات همكف ساختمانها همانند نيويورك و بوستون و يا خيلي از شهرهاي اروپايي بود . خيابانها مملواز زندگي است و به قول جين جيكوب « نگاههاي مردم به خيابان ، رفتارهاراتحت نظم مي آورد » ولي در عين حال  مسائل سر و صدا ، خطر آتش سوزي و فقدان نور و هواي كافي در داخل آپارتمانها نيز وجود دارد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4) آپارتمانهاي داراي دسترسي مستقيم :</a:t>
            </a:r>
            <a:endParaRPr lang="en-US" dirty="0" smtClean="0">
              <a:cs typeface="B Nazanin" pitchFamily="2" charset="-78"/>
            </a:endParaRPr>
          </a:p>
          <a:p>
            <a:r>
              <a:rPr lang="fa-IR" dirty="0" smtClean="0">
                <a:cs typeface="B Nazanin" pitchFamily="2" charset="-78"/>
              </a:rPr>
              <a:t>با استفاده از زير بنا و ارتفاع متوسط ، مي توان آپارتمانهاي متنوعي ايجاد نمود كه اغلب با تمام آنها داراي دسترسي مستقيم به سطح زمين بوده و ندرتاً  ورودي خانه اي بيش از چند پله مي خورد . نمونه اي كه اغلب ديده مي شود ، تركيب خانه هاي رديفي دو طبقه و آپارتمانهاي سه طبقه است . اين آپارتمانها طوري ساخته شده اند كه آپارتمانهاي بالا به صورت دوبلعكس در آمده و در ورودي آن در طبقه دوم است . در نوع پيچيده تر اين الگو ، يك باغچه خصوصي نيز براي هر واحد در نظر گرفته مي شود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بيان مسئله</a:t>
            </a:r>
            <a:endParaRPr lang="fa-IR" dirty="0">
              <a:cs typeface="B Nazanin" pitchFamily="2" charset="-78"/>
            </a:endParaRPr>
          </a:p>
        </p:txBody>
      </p:sp>
      <p:sp>
        <p:nvSpPr>
          <p:cNvPr id="3" name="Content Placeholder 2"/>
          <p:cNvSpPr>
            <a:spLocks noGrp="1"/>
          </p:cNvSpPr>
          <p:nvPr>
            <p:ph idx="1"/>
          </p:nvPr>
        </p:nvSpPr>
        <p:spPr/>
        <p:txBody>
          <a:bodyPr>
            <a:normAutofit/>
          </a:bodyPr>
          <a:lstStyle/>
          <a:p>
            <a:pPr>
              <a:buNone/>
            </a:pPr>
            <a:r>
              <a:rPr lang="fa-IR" dirty="0" smtClean="0">
                <a:cs typeface="B Nazanin" pitchFamily="2" charset="-78"/>
              </a:rPr>
              <a:t>هرج و مرج گریبانگر محیط زندگی ما و نارضایتی ای که سهم مردم از زندگی در چنین محیطی است. یک مسئله مهم معماری است.</a:t>
            </a:r>
            <a:endParaRPr lang="en-US" dirty="0" smtClean="0">
              <a:cs typeface="B Nazanin" pitchFamily="2" charset="-78"/>
            </a:endParaRPr>
          </a:p>
          <a:p>
            <a:pPr>
              <a:buNone/>
            </a:pPr>
            <a:r>
              <a:rPr lang="fa-IR" dirty="0" smtClean="0">
                <a:cs typeface="B Nazanin" pitchFamily="2" charset="-78"/>
              </a:rPr>
              <a:t>با وجود دخالت عوامل متعدد در ایجاد مشکلات امروزی نمی توان نقش معماران را نادیده گرفت چرا که این گروه به عنوان طراحان چگونگی صحنه زندگی روزمره سایر ادمها را رقم می زنند. در واقع می توان بخشی از این معضلات که ناشی ازنحوه تفکر طراحان و معماران نسبت به مردم و خواسته های ایشان و نیزچگونگی پاسخ گویی به این خواسته ها در طرح های معمارانه دانست.</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اين طرح بشدت مورد استقبال ساكنين و بازديد كنندگان آن قرار گرفت ، ليكن ساختمان پيچيده آن ، موجب گراني فوق العاده واحدها مي گرديد. با وجود اين ، چون اينگونه مسكن مي تواند زمينهاي مركز شهر را به صورت اقتصادي مورد استفاده قرار داده و در عين حال بسياري از خصوصيات مربوط به مقياس ، دسترسي را كه عموماً مورد نظر خانواده ها ست تامين كند بنابراين انجام تجارب طراحي در اين زمينه همچنان ادامه دارد .</a:t>
            </a: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5) خانه هاي حياط دار:</a:t>
            </a:r>
            <a:endParaRPr lang="en-US" dirty="0" smtClean="0">
              <a:cs typeface="B Nazanin" pitchFamily="2" charset="-78"/>
            </a:endParaRPr>
          </a:p>
          <a:p>
            <a:r>
              <a:rPr lang="fa-IR" dirty="0" smtClean="0">
                <a:cs typeface="B Nazanin" pitchFamily="2" charset="-78"/>
              </a:rPr>
              <a:t>اينگونه مسكن ، گاهي به منظور دستيابي به تراكمهاي شهري با خانه هاي تك خانواري مورد استفاده قرار مي گيرد . سابقه اين الگو به نمونه هاي پيشين مديترانه اي كه هنوز هم در بسياري از شهرهاي سنتي ديده مي شود بر مي گردد  اين واحدها به جاي اينكه براي تامين نور و هوا به سمت بيرون متوجه شوند ، درونگرا مي گردند ، در حاليكه دوسه يا حتي چهارطرف حياط را اتاقها اشغال كرده اند ، ليكن حياط مركزي نور لازم را به هر يك از اتاقها مي رساند . به اين ترتيب حياط كاملاً حضوصي بوده و خانواده ها از هم جدا هستند . ارتفاع خانه ها از يكي دو طبقه تجاوز نمي كند تا نور خورشيد بتواند تمام حياط را فرا گيرد . اين الگو نسبتاً ارزان و عملي و به خصوص براي اقليم هاي گرم و خشك مناسب است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a-IR" dirty="0" smtClean="0">
                <a:cs typeface="B Nazanin" pitchFamily="2" charset="-78"/>
              </a:rPr>
              <a:t>6) خانه هاي متصل :</a:t>
            </a:r>
            <a:endParaRPr lang="en-US" dirty="0" smtClean="0">
              <a:cs typeface="B Nazanin" pitchFamily="2" charset="-78"/>
            </a:endParaRPr>
          </a:p>
          <a:p>
            <a:r>
              <a:rPr lang="fa-IR" dirty="0" smtClean="0">
                <a:cs typeface="B Nazanin" pitchFamily="2" charset="-78"/>
              </a:rPr>
              <a:t>با استفاده از تراكم متوسط و ارتفاع كم مي توان گونه ها متعدد از مسكن مانند خانه هاي رديفي ، دوبلكس و آپارتمانهاي كم ارتفاع « باغچه دار » را ايجاد كرد . مي توان واحدهاي يك يا دو طبقه را در كنار هم و يا دو واحد يك طبقه را بر روي هم قرار داد .در سمت جلوي هر ساختمان كليه ورودي هاي واحد قرار گرفته است و هر واحد به اين طريق با خيابان عمومي ارتباط پيدا مي كنند . درسمت عقب ساختمان هرواحد باغچه خصوصي خودرا دارد . </a:t>
            </a:r>
            <a:endParaRPr lang="en-US" dirty="0" smtClean="0">
              <a:cs typeface="B Nazanin" pitchFamily="2" charset="-78"/>
            </a:endParaRPr>
          </a:p>
          <a:p>
            <a:r>
              <a:rPr lang="fa-IR" dirty="0" smtClean="0">
                <a:cs typeface="B Nazanin" pitchFamily="2" charset="-78"/>
              </a:rPr>
              <a:t>در اينجا سيماي خيابان مي تواند بر خلاف خانه هاي مستقل كه به صورت قوطي هاي كوچكي  در كنار هم قرار گرفته اند ، از يك انسجام كلي برخوردار باشد . همچنين بر خلاف ساختمانهاي آپارتماني نواري ، خانه ها متصل ، مقياس خصوصي و انساني خود را حفظ كرده و هويت و شخصيت هر خانواده را منعكس مي سازد . بنابراين احتمال دارد انواع گوناگون اين نوع مسكن بافت شهر هاي آينده ما را تشكيل مي دهد.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محيط كالبدي</a:t>
            </a:r>
            <a:endParaRPr lang="fa-IR" dirty="0">
              <a:cs typeface="B Nazanin" pitchFamily="2" charset="-78"/>
            </a:endParaRPr>
          </a:p>
        </p:txBody>
      </p:sp>
      <p:sp>
        <p:nvSpPr>
          <p:cNvPr id="3" name="Content Placeholder 2"/>
          <p:cNvSpPr>
            <a:spLocks noGrp="1"/>
          </p:cNvSpPr>
          <p:nvPr>
            <p:ph idx="1"/>
          </p:nvPr>
        </p:nvSpPr>
        <p:spPr/>
        <p:txBody>
          <a:bodyPr/>
          <a:lstStyle/>
          <a:p>
            <a:pPr>
              <a:buNone/>
            </a:pPr>
            <a:r>
              <a:rPr lang="fa-IR" dirty="0" smtClean="0">
                <a:cs typeface="B Nazanin" pitchFamily="2" charset="-78"/>
              </a:rPr>
              <a:t>1) شرايط مناسب زيست:</a:t>
            </a:r>
            <a:endParaRPr lang="en-US" dirty="0" smtClean="0">
              <a:cs typeface="B Nazanin" pitchFamily="2" charset="-78"/>
            </a:endParaRPr>
          </a:p>
          <a:p>
            <a:r>
              <a:rPr lang="fa-IR" dirty="0" smtClean="0">
                <a:cs typeface="B Nazanin" pitchFamily="2" charset="-78"/>
              </a:rPr>
              <a:t>براي ايجاد شرايط مناسب زيست،مجتمع هاي مسکوني در هيچ حالتي نبايد در مناطقي ايجاد شوند که آلودگي دارند و آلوده هستند ، از نور کافي برخوردار نيستند ، رطوبت در آنها زياد است و يا در معرض سر و صداي شديدي قرار دارند . اين مساله در تعيين مکانهاي استقرار مجتمهاي مسکوني اهميت مي يابند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2) دسترسي به فضاي باز –  فضاي بازي کودکان :</a:t>
            </a:r>
            <a:endParaRPr lang="en-US" dirty="0" smtClean="0">
              <a:cs typeface="B Nazanin" pitchFamily="2" charset="-78"/>
            </a:endParaRPr>
          </a:p>
          <a:p>
            <a:r>
              <a:rPr lang="fa-IR" dirty="0" smtClean="0">
                <a:cs typeface="B Nazanin" pitchFamily="2" charset="-78"/>
              </a:rPr>
              <a:t>محيط پيرامون مسکن، بايد از امکانات چندي برخوردار باشد . اولين نکته وجود فضاي بازي در مجاورت مسکن است که مستقيما از آن قابل دسترسي است ، اين فضا مي تواند روي زمين طبيعي يا به شکل ايوان يا بالکني باشد که از نور آفتاب مناسب برخوردار باشد ولي در معرض جريانهاي هوا قرار ندارد . نکته دوم  اينکه ، فضاهاي بازي در جايي باشند که بچه هاي کوچک براي دسترسي به آنها ناچار به عبور از مسيرهاي گذر وسايل نقليه نشوند، در عين حال اين فضاها نبايد دور از مسير رفت و آمد طبيعي افراد پياده باشد. فضاهاي بازي، بايد تحت کنترل مستقيم و طبيعي مربيان و اشخاص بزرگسال باشد. وجود چنين فضاهايي ايجادگروههاي کوچک بچه هاي همبازي را آسان مي سازد.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بچه ها عموما بدون توجه به بود و نبود فضاي باز، در خيابان مقابل منازل خود بازي مي کنند، فضاهاي باز خوب و مناسب جهت استفاده هاي تفريحي در اين مورد استثنا بشمار ميروند. استانداردهاي مناسب بمنظور تضمين امنيت کودکان در مقابل وسايل نقليه موتوري ، هنگام بازي در خيابانهاي محله ، کمک به نوعي تفريح محسوب مي شود که نيازمند توجه بيشتري است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3) تفکيک مسير عبور پياده از سواره :</a:t>
            </a:r>
            <a:endParaRPr lang="en-US" dirty="0" smtClean="0">
              <a:cs typeface="B Nazanin" pitchFamily="2" charset="-78"/>
            </a:endParaRPr>
          </a:p>
          <a:p>
            <a:r>
              <a:rPr lang="fa-IR" dirty="0" smtClean="0">
                <a:cs typeface="B Nazanin" pitchFamily="2" charset="-78"/>
              </a:rPr>
              <a:t>لازم است که در داخل مجتمع هاي مسکوني،محلهاي عبور پياده از سواره جدا باشد، اتومبيل ،کاميون و وسايل نقليه اضطراري بايد تا حد امکان به ورودي نزديک باشندو راههاي اصلي پياده ، بايد افراد را تا حد ممکن بصورت مستقيم به آپارتمان هدايت کند.</a:t>
            </a:r>
            <a:endParaRPr lang="en-US" dirty="0" smtClean="0">
              <a:cs typeface="B Nazanin" pitchFamily="2" charset="-78"/>
            </a:endParaRPr>
          </a:p>
          <a:p>
            <a:r>
              <a:rPr lang="fa-IR" dirty="0" smtClean="0">
                <a:cs typeface="B Nazanin" pitchFamily="2" charset="-78"/>
              </a:rPr>
              <a:t>پياده رويي که در معرض سروصدا و خطرهاي آمدوشد سريع است نمي تواند محل مطلوبي براي ملاقات و صحبت همسايگان باشد همچنين بجاي پياده رو مي توان مسيرهايي براي عبور پياده ايجاد کرد که از بين فضاهاي سبز عبور کرده و مسير مطلوب و دلپذيري براي قدم زدن و ملاقات با اهل محل را بوجود آورد .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البته چنين مسيري بايد بطور منطقي ، انتخاب شود.</a:t>
            </a:r>
            <a:endParaRPr lang="en-US" dirty="0" smtClean="0">
              <a:cs typeface="B Nazanin" pitchFamily="2" charset="-78"/>
            </a:endParaRPr>
          </a:p>
          <a:p>
            <a:r>
              <a:rPr lang="fa-IR" dirty="0" smtClean="0">
                <a:cs typeface="B Nazanin" pitchFamily="2" charset="-78"/>
              </a:rPr>
              <a:t>در زمان پيش بيني مسير پياده ، بايد خلوت ساکنان هم در نظر گرفته شود . بدين منظور ، مسير پياده بايد به اندازه پيش از چند متر از ساختمان فاصله داشته باشد تا امکان کاشتن گياه را هم فراهم سازد و داراي فاصله مناسب از پنجره طبقه همکف باشد. حداقل اين فاصله 3 متر و حالت مطلوب آن 6 متر يا بيشتر است در مسير پياده رو ها ، ميتوان فضاهاي کوچک محصوري ايجاد شود که گردش پياده به طرف درهاي ورودي و ساير فضاها مانند پارکينگ ، محل بازي بچه ها ، محلهاي نشستن و غيره را فراهم سازد وروديها ، نسبت به قسمتهاي خصوصي بايد به گونه اي طراحي شوند که قابل تشخيص باشند و با تصوير کلي طرح تناقض نداشته باشند.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4) طراحي محوطه :</a:t>
            </a:r>
            <a:endParaRPr lang="en-US" dirty="0" smtClean="0">
              <a:cs typeface="B Nazanin" pitchFamily="2" charset="-78"/>
            </a:endParaRPr>
          </a:p>
          <a:p>
            <a:r>
              <a:rPr lang="fa-IR" dirty="0" smtClean="0">
                <a:cs typeface="B Nazanin" pitchFamily="2" charset="-78"/>
              </a:rPr>
              <a:t>در طراحي محوطه و به منظور مقابله با نور، کاهش حجم ساختمان ، فراهم آوردن مقياس در زمين و تعيين خطوط تقسيمات محوطه ، گياهان بايد بطور مطلوبي مورد استفاده قرار گيرند. با استفاده از گياهان ميتوان فضاهاي خدماتي ، ساختمان پارکينگ و محوطه ي پارکينگ را پوشاند . لوازم نصب کردني نورپردازي و بعضي از تجهيزات مکانيکي که قابل ديدن هستند ، بايد در طراحي مجموعه از نظر سيماي کلي مورد توجه قرار گيرند. ابعاد بدن انسان ، بايد در طراحي فضاهاي خارجي و محوطه سازي بويژه در مورد علائم و تجهيزات محوطه ، مورد توجه قرار گيرد . همچنين علائم و تابلوها از لحاظ اندازه ، رنگ و پيام با يکديگر تناقض نداشته باشند و با چشم انداز طبيعي طرح هماهنگ باشند.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fa-IR" dirty="0" smtClean="0">
                <a:cs typeface="B Nazanin" pitchFamily="2" charset="-78"/>
              </a:rPr>
              <a:t>5) اشراف : </a:t>
            </a:r>
            <a:endParaRPr lang="en-US" dirty="0" smtClean="0">
              <a:cs typeface="B Nazanin" pitchFamily="2" charset="-78"/>
            </a:endParaRPr>
          </a:p>
          <a:p>
            <a:r>
              <a:rPr lang="fa-IR" dirty="0" smtClean="0">
                <a:cs typeface="B Nazanin" pitchFamily="2" charset="-78"/>
              </a:rPr>
              <a:t>فراهم كردن فضاهاي مستقل بمنظور محرميت بيشتر مي تواند با استفاده از روشهاي زير در مجتمع هاي         مسكوني تا حدودي ميسر گردد. </a:t>
            </a:r>
            <a:endParaRPr lang="en-US" dirty="0" smtClean="0">
              <a:cs typeface="B Nazanin" pitchFamily="2" charset="-78"/>
            </a:endParaRPr>
          </a:p>
          <a:p>
            <a:pPr lvl="0"/>
            <a:r>
              <a:rPr lang="fa-IR" dirty="0" smtClean="0">
                <a:cs typeface="B Nazanin" pitchFamily="2" charset="-78"/>
              </a:rPr>
              <a:t>ايجاد فاصله محرميت بطوريكه پنجره تا پنجره 21 متر و عابر پياده واقع در طرف مقابل ساختمان تا پنجره 14 متر فاصله داشته باشد.</a:t>
            </a:r>
            <a:endParaRPr lang="en-US" dirty="0" smtClean="0">
              <a:cs typeface="B Nazanin" pitchFamily="2" charset="-78"/>
            </a:endParaRPr>
          </a:p>
          <a:p>
            <a:pPr lvl="0"/>
            <a:r>
              <a:rPr lang="fa-IR" dirty="0" smtClean="0">
                <a:cs typeface="B Nazanin" pitchFamily="2" charset="-78"/>
              </a:rPr>
              <a:t>بكار گرفتن ابتكارات معماري مانند استفاده ازسطوح شكسته ،‍ منحني زاويه دار و اختلاف سطح بمنظور جلوگيري از ديد از محوطه بيرون به داخل و از ورودي ساختمان به فضاهاي داخلي</a:t>
            </a:r>
            <a:endParaRPr lang="en-US" dirty="0" smtClean="0">
              <a:cs typeface="B Nazanin" pitchFamily="2" charset="-78"/>
            </a:endParaRPr>
          </a:p>
          <a:p>
            <a:pPr lvl="0"/>
            <a:r>
              <a:rPr lang="fa-IR" dirty="0" smtClean="0">
                <a:cs typeface="B Nazanin" pitchFamily="2" charset="-78"/>
              </a:rPr>
              <a:t>استفاده از پيش فضاها در كنار قسمتهاي اصلي ساختمان   </a:t>
            </a:r>
            <a:endParaRPr lang="en-US" dirty="0" smtClean="0">
              <a:cs typeface="B Nazanin" pitchFamily="2" charset="-78"/>
            </a:endParaRPr>
          </a:p>
          <a:p>
            <a:pPr lvl="0"/>
            <a:r>
              <a:rPr lang="fa-IR" dirty="0" smtClean="0">
                <a:cs typeface="B Nazanin" pitchFamily="2" charset="-78"/>
              </a:rPr>
              <a:t>استفاده از فضاهاي خصوصي تر در داخل ساختمان نظير نشيمن خصوصي </a:t>
            </a:r>
            <a:endParaRPr lang="en-US" dirty="0" smtClean="0">
              <a:cs typeface="B Nazanin" pitchFamily="2" charset="-78"/>
            </a:endParaRPr>
          </a:p>
          <a:p>
            <a:pPr lvl="0"/>
            <a:r>
              <a:rPr lang="fa-IR" dirty="0" smtClean="0">
                <a:cs typeface="B Nazanin" pitchFamily="2" charset="-78"/>
              </a:rPr>
              <a:t>استفاده از گياهان مناسب با شرايط هر طرح </a:t>
            </a:r>
            <a:endParaRPr lang="en-US" dirty="0" smtClean="0">
              <a:cs typeface="B Nazanin" pitchFamily="2" charset="-78"/>
            </a:endParaRPr>
          </a:p>
          <a:p>
            <a:pPr>
              <a:buNone/>
            </a:pPr>
            <a:endParaRPr lang="en-US" dirty="0" smtClean="0">
              <a:cs typeface="B Nazanin" pitchFamily="2" charset="-78"/>
            </a:endParaRPr>
          </a:p>
          <a:p>
            <a:pPr>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دراین میان توجه به روابط میان انسان و محیط زندگی او و دستیابی به اصولی برای تامین رضایت وی موجب شکل گیری شاخه ای از روانشناسی  بنام روانشناسی محیطی گشته و در واقع اختلافی میان طراحان و روانشناسان با هدف طرح محیطی مطلوب برای زندگی افراد حاصل شده است. </a:t>
            </a:r>
            <a:endParaRPr lang="en-US" dirty="0" smtClean="0">
              <a:cs typeface="B Nazanin" pitchFamily="2" charset="-78"/>
            </a:endParaRPr>
          </a:p>
          <a:p>
            <a:r>
              <a:rPr lang="fa-IR" dirty="0" smtClean="0">
                <a:cs typeface="B Nazanin" pitchFamily="2" charset="-78"/>
              </a:rPr>
              <a:t>رویکردهای جدید برنامه ریزی و طراحی مسکن متکی به الگوهای جامع بین رشته ای است.   این رویکردها که در دهه های اخیر در کشورهای مختلف جهان مورد توجه بوده اند .به هماهنگی جنبه های انسانی و محیطی طراحی اهمیت بیشتری داده اند از سوی دیگر مشکلات زندگی در شهرهای بزرگ استفاده از مجموعه های متراکم تر ویا برنامه ریزی  وطراحی هماهنگ  را اجتناب ناپذیر ساخته است. توجه به عوامل انسانی موثر در برنامه ریزی طراحی می تواند زندگی در مجموعه های مسکونی را ارتقا بخشد.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6) ايمني</a:t>
            </a:r>
            <a:endParaRPr lang="en-US" dirty="0" smtClean="0">
              <a:cs typeface="B Nazanin" pitchFamily="2" charset="-78"/>
            </a:endParaRPr>
          </a:p>
          <a:p>
            <a:r>
              <a:rPr lang="fa-IR" dirty="0" smtClean="0">
                <a:cs typeface="B Nazanin" pitchFamily="2" charset="-78"/>
              </a:rPr>
              <a:t>ويژگيهاي ساختمانهاي بلند مسكوني از جمله ارتفاع و حجم جمعيت ساكنين در آنها تدابير دقيقي در زمينه ايمني را در اينگونه ساختمانها ضروري مي سازد. ايمني ساختمانهاي بلند با تكيه بر دو اصل اساسي زير تحقق مي يابد.</a:t>
            </a:r>
            <a:endParaRPr lang="en-US" dirty="0" smtClean="0">
              <a:cs typeface="B Nazanin" pitchFamily="2" charset="-78"/>
            </a:endParaRPr>
          </a:p>
          <a:p>
            <a:r>
              <a:rPr lang="fa-IR" dirty="0" smtClean="0">
                <a:cs typeface="B Nazanin" pitchFamily="2" charset="-78"/>
              </a:rPr>
              <a:t>الف) ايجاد فضاهاي امن و مقاوم در برابر حريق در داخل ساختمان </a:t>
            </a:r>
            <a:endParaRPr lang="en-US" dirty="0" smtClean="0">
              <a:cs typeface="B Nazanin" pitchFamily="2" charset="-78"/>
            </a:endParaRPr>
          </a:p>
          <a:p>
            <a:r>
              <a:rPr lang="fa-IR" dirty="0" smtClean="0">
                <a:cs typeface="B Nazanin" pitchFamily="2" charset="-78"/>
              </a:rPr>
              <a:t>ب) ايجاد راه فرار مناسب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fa-IR" dirty="0" smtClean="0">
                <a:cs typeface="B Nazanin" pitchFamily="2" charset="-78"/>
              </a:rPr>
              <a:t>7) امنيت : </a:t>
            </a:r>
            <a:endParaRPr lang="en-US" dirty="0" smtClean="0">
              <a:cs typeface="B Nazanin" pitchFamily="2" charset="-78"/>
            </a:endParaRPr>
          </a:p>
          <a:p>
            <a:r>
              <a:rPr lang="fa-IR" dirty="0" smtClean="0">
                <a:cs typeface="B Nazanin" pitchFamily="2" charset="-78"/>
              </a:rPr>
              <a:t>بحث امنيت در ساكنان مجتمعهاي مسكوني داراي دو جنبه است.         </a:t>
            </a:r>
            <a:endParaRPr lang="en-US" dirty="0" smtClean="0">
              <a:cs typeface="B Nazanin" pitchFamily="2" charset="-78"/>
            </a:endParaRPr>
          </a:p>
          <a:p>
            <a:r>
              <a:rPr lang="fa-IR" dirty="0" smtClean="0">
                <a:cs typeface="B Nazanin" pitchFamily="2" charset="-78"/>
              </a:rPr>
              <a:t>الف- امنيت رواني ب- امنيت فيزيكي </a:t>
            </a:r>
            <a:endParaRPr lang="en-US" dirty="0" smtClean="0">
              <a:cs typeface="B Nazanin" pitchFamily="2" charset="-78"/>
            </a:endParaRPr>
          </a:p>
          <a:p>
            <a:r>
              <a:rPr lang="fa-IR" dirty="0" smtClean="0">
                <a:cs typeface="B Nazanin" pitchFamily="2" charset="-78"/>
              </a:rPr>
              <a:t>الف) امنيت رواني: </a:t>
            </a:r>
            <a:endParaRPr lang="en-US" dirty="0" smtClean="0">
              <a:cs typeface="B Nazanin" pitchFamily="2" charset="-78"/>
            </a:endParaRPr>
          </a:p>
          <a:p>
            <a:r>
              <a:rPr lang="fa-IR" dirty="0" smtClean="0">
                <a:cs typeface="B Nazanin" pitchFamily="2" charset="-78"/>
              </a:rPr>
              <a:t>يك جنبه از نيازهاي رواني احساس امنيت سكونت است كه در اين زمينه مهمترين مسئله امنيت نحوه تصرف است. امنيت نحوه تصرف سبب مي شود كه خانواده ساكن در واحد مسكوني از نظر دورنماي سكونت خود احساس ايمني كند و اين امر آسايش رواني بيشتري برايش ايجاد مي نمايد. حتي اگر خانوار براي اين تصرف هزينه بالايي رامتحمل شود. چون صرف اين هزينه ها بصورت نوعي سرمايه گذاري است. نسبت به خانوار اجاره نشين كه در مقابل صرف مخارج زياد براي سكونت چشم اندازي براي آينده خود ندارد امنيت رواني بيشتري خواهد داشت.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ب) امنيت فيزيكي: </a:t>
            </a:r>
            <a:endParaRPr lang="en-US" dirty="0" smtClean="0">
              <a:cs typeface="B Nazanin" pitchFamily="2" charset="-78"/>
            </a:endParaRPr>
          </a:p>
          <a:p>
            <a:r>
              <a:rPr lang="fa-IR" dirty="0" smtClean="0">
                <a:cs typeface="B Nazanin" pitchFamily="2" charset="-78"/>
              </a:rPr>
              <a:t>اين مساله بايد مورد توجه قرار گيرد كه اجتماعات منسجم و پايدار داراي آنچنان درجه اي از امنيت عمومي باشند كه نياز به خدمات امنيتي دولت را به حداقل ممكن تقليل دهند. </a:t>
            </a:r>
            <a:endParaRPr lang="en-US" dirty="0" smtClean="0">
              <a:cs typeface="B Nazanin" pitchFamily="2" charset="-78"/>
            </a:endParaRPr>
          </a:p>
          <a:p>
            <a:r>
              <a:rPr lang="fa-IR" dirty="0" smtClean="0">
                <a:cs typeface="B Nazanin" pitchFamily="2" charset="-78"/>
              </a:rPr>
              <a:t>امنيت يعني محافظت از ساختمان و ساكنان آن در مقابل افراد متجاوز است كه بصورت غير مجاز وارد ساختمان مي شوندو قصد اعمال خلاف دارند. معمولا" طراحي ساختمان با صرف كمترين هزينه بيشترين نقش را در ايجاد امنيت دارد و طراحان بايد ايجاد امنيت را يكي از اهداف طراحي قرار دهند. بطور كلي ايجاد امنيت در ساختمان مبتني بر دو اصل اساسي زير است: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1) ايجاد مرزها و حصارهايي در مقابل ورود غير مجاز افراد ( محافظت ساكنان )   </a:t>
            </a:r>
            <a:endParaRPr lang="en-US" dirty="0" smtClean="0">
              <a:cs typeface="B Nazanin" pitchFamily="2" charset="-78"/>
            </a:endParaRPr>
          </a:p>
          <a:p>
            <a:r>
              <a:rPr lang="fa-IR" dirty="0" smtClean="0">
                <a:cs typeface="B Nazanin" pitchFamily="2" charset="-78"/>
              </a:rPr>
              <a:t>2) ايجاد فرصتهاي نظارت براي اهالي و افراد ساكن در ساختمان از طريق طراحي فضاهاي تعريف شده و يا </a:t>
            </a:r>
            <a:endParaRPr lang="en-US" dirty="0" smtClean="0">
              <a:cs typeface="B Nazanin" pitchFamily="2" charset="-78"/>
            </a:endParaRPr>
          </a:p>
          <a:p>
            <a:r>
              <a:rPr lang="fa-IR" dirty="0" smtClean="0">
                <a:cs typeface="B Nazanin" pitchFamily="2" charset="-78"/>
              </a:rPr>
              <a:t>ساير روشها ( محافظت فعال ) لذا با طراحي مناسب مي توان تا حدي مانع اعمال خلاف شد.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8 ) پاركينگ:</a:t>
            </a:r>
            <a:endParaRPr lang="en-US" dirty="0" smtClean="0">
              <a:cs typeface="B Nazanin" pitchFamily="2" charset="-78"/>
            </a:endParaRPr>
          </a:p>
          <a:p>
            <a:r>
              <a:rPr lang="fa-IR" dirty="0" smtClean="0">
                <a:cs typeface="B Nazanin" pitchFamily="2" charset="-78"/>
              </a:rPr>
              <a:t>براي اينكه عبور و مرور سواره براحتي در محله جريان يابد بايد فضاهاي توقفگاه و گاراژ اتومبيلها به تعداد كافي پيش بيني شود . اين فضاها بايد در دسترسي آسان ساكنين محله و نزديك خانه هاي آنها قرار گيرد . همچنين لازم است توقفگاه در جايي قرار گيرد كه سرو صداي اتومبيلها ساكنين را ناراحت نكند.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a-IR" dirty="0" smtClean="0">
                <a:cs typeface="B Nazanin" pitchFamily="2" charset="-78"/>
              </a:rPr>
              <a:t>9) فضاهاي جمعي:</a:t>
            </a:r>
            <a:endParaRPr lang="en-US" dirty="0" smtClean="0">
              <a:cs typeface="B Nazanin" pitchFamily="2" charset="-78"/>
            </a:endParaRPr>
          </a:p>
          <a:p>
            <a:r>
              <a:rPr lang="fa-IR" dirty="0" smtClean="0">
                <a:cs typeface="B Nazanin" pitchFamily="2" charset="-78"/>
              </a:rPr>
              <a:t>لازم است در مجتمع هاي مسكوني مكاني پيش بيني شود كه امكان گردهمايي افراد محله و برقراري روابط اجتماعي ر ا ايجاد كند يك ساختمان چند منظوره براي اين امر مي تواندكافي باشد در چنين محلي افراد مي توانند گرد هم آيند. اين محل مكاني است براي مهمانيهاي بزرگ خانوادگي كه فضاي محدود داخل خانه امكان آنرا بوجود نمي آورند ويا اينكه فضايي براي ديگر اجتماعات مجتمع است چنين ساختماني بهتر است در جوار مركز تجاري كوچك محله باشد  كه  نيازهاي روزمره ساكنين را برآورده  مي سازد. </a:t>
            </a:r>
            <a:endParaRPr lang="en-US" dirty="0" smtClean="0">
              <a:cs typeface="B Nazanin" pitchFamily="2" charset="-78"/>
            </a:endParaRPr>
          </a:p>
          <a:p>
            <a:r>
              <a:rPr lang="fa-IR" dirty="0" smtClean="0">
                <a:cs typeface="B Nazanin" pitchFamily="2" charset="-78"/>
              </a:rPr>
              <a:t>يك مركز عمومي ايده آل علاوه بر يك سالن چند منظوره مي تواند داراي يك سالن كوچك مطالعات و كتابخانه يك داروخانه عمومي كوچك يك اتاق نگهداري كودكان يك كارگاه و سرويسهاي بهداشتي باشد و در جهت آموزش بزرگسالان كارآموزي هنر وحرفه توسعه طرحهاي تنظيم خانواده و فعاليتهاي فرهنگي مذهبي مورد استفاده قرار گيرد اين مراكز مي توانند با خود ياري ساكنان احداث گردند.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10) مراكز خريد: </a:t>
            </a:r>
            <a:endParaRPr lang="en-US" dirty="0" smtClean="0">
              <a:cs typeface="B Nazanin" pitchFamily="2" charset="-78"/>
            </a:endParaRPr>
          </a:p>
          <a:p>
            <a:r>
              <a:rPr lang="fa-IR" dirty="0" smtClean="0">
                <a:cs typeface="B Nazanin" pitchFamily="2" charset="-78"/>
              </a:rPr>
              <a:t>تسهيلات خريد در سلسله مراتبي از مناطق تجاري در سطح شهري تا فروشگاهاي مناسب در منطقه مسكوني متفاوت است. مثلا"  استاندارد ها لزوم 4 تا 6 فروشگاه را براي جميعتي معادل 3500 تا 5000 نفرو 15 الي 20 فروشگاه را براي جميعتي معادل 12 تا 15 هزار نفر مشخص مي كند. بهر حال بنظر ميرسد كه اين قبيل استانداردها بر تحليل كافي از الگوهاي خريد استوار نيستند . بر اساس تحقيقي تعداد واقعي فروشگاهها براي هر 150 نفر يك فروشگاه بود. كه بيش از دو برابر تعداد تعيين شده در برنامه بود. بعلاوه مراكز خريد مخصوص گروههاي اجتماعي اقتصادي و فرهنگي مختلف كاملا" متفاوتند.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a-IR" dirty="0" smtClean="0">
                <a:cs typeface="B Nazanin" pitchFamily="2" charset="-78"/>
              </a:rPr>
              <a:t>11)تسهيلات عمومي :  </a:t>
            </a:r>
            <a:endParaRPr lang="en-US" dirty="0" smtClean="0">
              <a:cs typeface="B Nazanin" pitchFamily="2" charset="-78"/>
            </a:endParaRPr>
          </a:p>
          <a:p>
            <a:r>
              <a:rPr lang="fa-IR" dirty="0" smtClean="0">
                <a:cs typeface="B Nazanin" pitchFamily="2" charset="-78"/>
              </a:rPr>
              <a:t>در طراحي مسكن اجتماعي براي گروههاي كم در آمد تهيه تسهيلات عمومي گنجانده شده است در حاليكه در پروﮊهاي خصوصي توسعه مسكن اين موضوع كمتر مورد توجه قرار مي گيرد. يكي از دلايل اين وضع آن است كه سرمايه گذاري در تسهيلات عمومي بدون بازده يا داراي بازده اندك است . بعلاوه بنظرنمي رسد كه اهميت اجتماعي آن توسط برنامه ريزان و مجريان كاملا" درك شده است. </a:t>
            </a:r>
            <a:endParaRPr lang="en-US" dirty="0" smtClean="0">
              <a:cs typeface="B Nazanin" pitchFamily="2" charset="-78"/>
            </a:endParaRPr>
          </a:p>
          <a:p>
            <a:r>
              <a:rPr lang="fa-IR" dirty="0" smtClean="0">
                <a:cs typeface="B Nazanin" pitchFamily="2" charset="-78"/>
              </a:rPr>
              <a:t>تاخير در تهيه تسهيلات عمومي نارضايتي ساكنان را بر مي انگيزد و آنها را ناگزير از طي مسافتهاي طولاني جهت رفع نيازها ي مربوط مي كند. دربسياري از موارد مردم حاضر نيستند به مناطق مسكوني جديدي كه فاقد تسهيلات و خدمات معين است نقل مكان كنند. بهمين جهت ساكناني كه زودتر نقل مكان كرده اند با دشواري مواجه مي شوند و يا موجب متروك ماندن منازل مي گردد.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a-IR" dirty="0" smtClean="0">
                <a:cs typeface="B Nazanin" pitchFamily="2" charset="-78"/>
              </a:rPr>
              <a:t>فضاهاي عمومي : </a:t>
            </a:r>
            <a:endParaRPr lang="en-US" dirty="0" smtClean="0">
              <a:cs typeface="B Nazanin" pitchFamily="2" charset="-78"/>
            </a:endParaRPr>
          </a:p>
          <a:p>
            <a:r>
              <a:rPr lang="fa-IR" dirty="0" smtClean="0">
                <a:cs typeface="B Nazanin" pitchFamily="2" charset="-78"/>
              </a:rPr>
              <a:t>دستعورالعمل گهل ( 1987 ) سطوح سه گانه فعاليتهاي انساني در فضاهاي عمومي را به شرح زير بيان </a:t>
            </a:r>
            <a:endParaRPr lang="en-US" dirty="0" smtClean="0">
              <a:cs typeface="B Nazanin" pitchFamily="2" charset="-78"/>
            </a:endParaRPr>
          </a:p>
          <a:p>
            <a:r>
              <a:rPr lang="fa-IR" dirty="0" smtClean="0">
                <a:cs typeface="B Nazanin" pitchFamily="2" charset="-78"/>
              </a:rPr>
              <a:t>مي كند. </a:t>
            </a:r>
            <a:endParaRPr lang="en-US" dirty="0" smtClean="0">
              <a:cs typeface="B Nazanin" pitchFamily="2" charset="-78"/>
            </a:endParaRPr>
          </a:p>
          <a:p>
            <a:pPr lvl="0"/>
            <a:r>
              <a:rPr lang="fa-IR" dirty="0" smtClean="0">
                <a:cs typeface="B Nazanin" pitchFamily="2" charset="-78"/>
              </a:rPr>
              <a:t>فعاليتهاي ضروري يااجباري : نظير پياده روي تا محل كار خريد يا منتظر شدن براي اتوبوس </a:t>
            </a:r>
            <a:endParaRPr lang="en-US" dirty="0" smtClean="0">
              <a:cs typeface="B Nazanin" pitchFamily="2" charset="-78"/>
            </a:endParaRPr>
          </a:p>
          <a:p>
            <a:pPr lvl="0"/>
            <a:r>
              <a:rPr lang="fa-IR" dirty="0" smtClean="0">
                <a:cs typeface="B Nazanin" pitchFamily="2" charset="-78"/>
              </a:rPr>
              <a:t>فعاليتهاي اختياري : نظير گردش- نشستن- حمام آفتاب گرفتن تنها در صورتيكه شرايط و مكان اين تمايل را ايجاب نمايد انتخاب مي شود. </a:t>
            </a:r>
            <a:endParaRPr lang="en-US" dirty="0" smtClean="0">
              <a:cs typeface="B Nazanin" pitchFamily="2" charset="-78"/>
            </a:endParaRPr>
          </a:p>
          <a:p>
            <a:pPr lvl="0"/>
            <a:r>
              <a:rPr lang="fa-IR" dirty="0" smtClean="0">
                <a:cs typeface="B Nazanin" pitchFamily="2" charset="-78"/>
              </a:rPr>
              <a:t>فعاليتهاي اجتماعي : نظير صحبت و گفتگو تماشاي مردم و رويدادهاي اجتماعي  كه بستگي به حضور ساير مردم دارد. </a:t>
            </a:r>
            <a:endParaRPr lang="en-US" dirty="0" smtClean="0">
              <a:cs typeface="B Nazanin" pitchFamily="2" charset="-78"/>
            </a:endParaRPr>
          </a:p>
          <a:p>
            <a:r>
              <a:rPr lang="fa-IR" dirty="0" smtClean="0">
                <a:cs typeface="B Nazanin" pitchFamily="2" charset="-78"/>
              </a:rPr>
              <a:t>طبق نظر گهل بهترين مكانهاي عمومي طراحي شده فضاهايي هستند كه بصورت موفقيت آميزي مشوق فعاليتهاي اختياري و اجتماعي باشند.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b="1" dirty="0" smtClean="0"/>
              <a:t>ضوابط و استانداردها</a:t>
            </a:r>
            <a:endParaRPr lang="fa-IR" dirty="0"/>
          </a:p>
        </p:txBody>
      </p:sp>
      <p:sp>
        <p:nvSpPr>
          <p:cNvPr id="3" name="Content Placeholder 2"/>
          <p:cNvSpPr>
            <a:spLocks noGrp="1"/>
          </p:cNvSpPr>
          <p:nvPr>
            <p:ph idx="1"/>
          </p:nvPr>
        </p:nvSpPr>
        <p:spPr/>
        <p:txBody>
          <a:bodyPr>
            <a:normAutofit fontScale="70000" lnSpcReduction="20000"/>
          </a:bodyPr>
          <a:lstStyle/>
          <a:p>
            <a:r>
              <a:rPr lang="fa-IR" b="1" dirty="0" smtClean="0">
                <a:cs typeface="B Nazanin" pitchFamily="2" charset="-78"/>
              </a:rPr>
              <a:t>ضوابط ساختماني مجتمع هاي مسکوني</a:t>
            </a:r>
          </a:p>
          <a:p>
            <a:pPr>
              <a:buNone/>
            </a:pPr>
            <a:r>
              <a:rPr lang="fa-IR" dirty="0" smtClean="0">
                <a:cs typeface="B Nazanin" pitchFamily="2" charset="-78"/>
              </a:rPr>
              <a:t>1- سطح کل زيربناي مجموع واحدهاي مسکوني حداکثر معادل 120% نسبت به سطح زمين مجاز ميباشد    </a:t>
            </a:r>
            <a:endParaRPr lang="en-US" dirty="0" smtClean="0">
              <a:cs typeface="B Nazanin" pitchFamily="2" charset="-78"/>
            </a:endParaRPr>
          </a:p>
          <a:p>
            <a:pPr>
              <a:buNone/>
            </a:pPr>
            <a:r>
              <a:rPr lang="fa-IR" dirty="0" smtClean="0">
                <a:cs typeface="B Nazanin" pitchFamily="2" charset="-78"/>
              </a:rPr>
              <a:t>2- سرانه زمين ناخالص به ازاي هر واحد مسکوني حداقل معادل 100 مترمربع مي باشد</a:t>
            </a:r>
            <a:endParaRPr lang="en-US" dirty="0" smtClean="0">
              <a:cs typeface="B Nazanin" pitchFamily="2" charset="-78"/>
            </a:endParaRPr>
          </a:p>
          <a:p>
            <a:pPr>
              <a:buNone/>
            </a:pPr>
            <a:r>
              <a:rPr lang="fa-IR" dirty="0" smtClean="0">
                <a:cs typeface="B Nazanin" pitchFamily="2" charset="-78"/>
              </a:rPr>
              <a:t>3- مساحت کوچکترين واحد مسکوني نبايد از 80 مترمربع کمتر باشد</a:t>
            </a:r>
            <a:endParaRPr lang="en-US" dirty="0" smtClean="0">
              <a:cs typeface="B Nazanin" pitchFamily="2" charset="-78"/>
            </a:endParaRPr>
          </a:p>
          <a:p>
            <a:pPr>
              <a:buNone/>
            </a:pPr>
            <a:r>
              <a:rPr lang="fa-IR" dirty="0" smtClean="0">
                <a:cs typeface="B Nazanin" pitchFamily="2" charset="-78"/>
              </a:rPr>
              <a:t>4- حداکثر سطح اشغال مجاز در همکف معادل 35% سطح کل زمين مي باشد. سطوح زيربناي نگهباني، گلخانه، دوش و رختکن و سرويس هاي بهداشتي و استخر و فضاي سرپوشيده تفريحي کودکان مسئول محدوده فوق نمي شود</a:t>
            </a:r>
            <a:endParaRPr lang="en-US" dirty="0" smtClean="0">
              <a:cs typeface="B Nazanin" pitchFamily="2" charset="-78"/>
            </a:endParaRPr>
          </a:p>
          <a:p>
            <a:pPr>
              <a:buNone/>
            </a:pPr>
            <a:r>
              <a:rPr lang="fa-IR" dirty="0" smtClean="0">
                <a:cs typeface="B Nazanin" pitchFamily="2" charset="-78"/>
              </a:rPr>
              <a:t>5- احداث محل پارک اتومبيل به تعداد معادل حداقل 75% نسبت به تعداد واحدهاي مسکوني الزامي است.</a:t>
            </a:r>
            <a:endParaRPr lang="en-US" dirty="0" smtClean="0">
              <a:cs typeface="B Nazanin" pitchFamily="2" charset="-78"/>
            </a:endParaRPr>
          </a:p>
          <a:p>
            <a:pPr>
              <a:buNone/>
            </a:pPr>
            <a:r>
              <a:rPr lang="fa-IR" dirty="0" smtClean="0">
                <a:cs typeface="B Nazanin" pitchFamily="2" charset="-78"/>
              </a:rPr>
              <a:t>6- حداقل سطح خالص پارکينگ به ازاي هر اتومبيل 5/12 مترمربع مي باشد</a:t>
            </a:r>
            <a:endParaRPr lang="en-US" dirty="0" smtClean="0">
              <a:cs typeface="B Nazanin" pitchFamily="2" charset="-78"/>
            </a:endParaRPr>
          </a:p>
          <a:p>
            <a:pPr>
              <a:buNone/>
            </a:pPr>
            <a:r>
              <a:rPr lang="fa-IR" dirty="0" smtClean="0">
                <a:cs typeface="B Nazanin" pitchFamily="2" charset="-78"/>
              </a:rPr>
              <a:t>7- حداقل عرض معابر دسترسي به محل هاي پارک 5/5 متر رعايت گردد</a:t>
            </a:r>
            <a:endParaRPr lang="en-US" dirty="0" smtClean="0">
              <a:cs typeface="B Nazanin" pitchFamily="2" charset="-78"/>
            </a:endParaRPr>
          </a:p>
          <a:p>
            <a:pPr>
              <a:buNone/>
            </a:pPr>
            <a:r>
              <a:rPr lang="fa-IR" dirty="0" smtClean="0">
                <a:cs typeface="B Nazanin" pitchFamily="2" charset="-78"/>
              </a:rPr>
              <a:t>8- مجموع سطوح تحت اشغال زيربناي ساختمانهاي مسکوني در همکف به اضافه سطح اشغال مسيرهاي اتومبيل رو و پارکينگ ها در شرايطي که پارکينگ ها در محوطه روباز پيش بيني مي شود نبايد از 60 درصد سطح کل زمين بيشتر باشد</a:t>
            </a:r>
            <a:r>
              <a:rPr lang="en-US" dirty="0" smtClean="0">
                <a:cs typeface="B Nazanin" pitchFamily="2" charset="-78"/>
              </a:rPr>
              <a:t>.</a:t>
            </a:r>
          </a:p>
          <a:p>
            <a:r>
              <a:rPr lang="fa-IR" dirty="0" smtClean="0">
                <a:cs typeface="B Nazanin" pitchFamily="2" charset="-78"/>
              </a:rPr>
              <a:t>9-با توجه به موقعيت زمين در منطقه و ساختمانهاي اطراف سايت پيشنهاد مي  شود يكي از بلوكها 10 طبقه وديگر بلوكها 2تا 6 طبقه احداث شود</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معماران و طراحان شهری امروزه توجه ویژه ای به شناخت روان شناسانه رفتارهای انسانی دارند زیرا این گونه رفتارها با محیط کالبدی ارتباط تنگاتنگی دارند انچه  روانشناسی محیطی را از سایر شاخه های روانشناسی مجزا میسازد همانا بررسی ارتباط رفتارهای متکی بر روان انسان ومحیط کالبدی است لذا توجه طراحان به بررسی روانشناختی فضاهای طراحی شده پیوندی ناگسستنی بین روان شناسان محیطی و انها ایجاد کرده است. روانشناسان محیطی نیز خود را ملزم به پژوهش در رفتار انسان در محیط روزمره اش ساخته اند تا بتوانند تاثیرات محیط کالبدی را به گونه ای مستقیم و غیر مستقیم بر رفتار انسان بررسی نمایند.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cs typeface="B Nazanin" pitchFamily="2" charset="-78"/>
              </a:rPr>
              <a:t/>
            </a:r>
            <a:br>
              <a:rPr lang="en-US" dirty="0" smtClean="0">
                <a:cs typeface="B Nazanin" pitchFamily="2" charset="-78"/>
              </a:rPr>
            </a:br>
            <a:r>
              <a:rPr lang="fa-IR" dirty="0" smtClean="0">
                <a:cs typeface="B Nazanin" pitchFamily="2" charset="-78"/>
              </a:rPr>
              <a:t>ضوابط و مقررات نماي شهري مصوبه مورخ</a:t>
            </a:r>
            <a:r>
              <a:rPr lang="en-US" dirty="0" smtClean="0">
                <a:cs typeface="B Nazanin" pitchFamily="2" charset="-78"/>
              </a:rPr>
              <a:t>28</a:t>
            </a:r>
            <a:r>
              <a:rPr lang="fa-IR" dirty="0" smtClean="0">
                <a:cs typeface="B Nazanin" pitchFamily="2" charset="-78"/>
              </a:rPr>
              <a:t>/8 / 69</a:t>
            </a:r>
            <a:endParaRPr lang="en-US" dirty="0" smtClean="0">
              <a:cs typeface="B Nazanin" pitchFamily="2" charset="-78"/>
            </a:endParaRPr>
          </a:p>
          <a:p>
            <a:r>
              <a:rPr lang="fa-IR" dirty="0" smtClean="0">
                <a:cs typeface="B Nazanin" pitchFamily="2" charset="-78"/>
              </a:rPr>
              <a:t>1- کليه سطوح نمايان ساختمانهاي واقع در محدوده و حريم شهرها و شهرکها که از داخل معابر قابل مشاهده است. اعم از نماي اصلي، جانبي، شهري محسوب شده لازم است با مصالح مرغوب به طرز مناسب و زيبا و هماهنگ نماسازي شود</a:t>
            </a:r>
            <a:endParaRPr lang="en-US" dirty="0" smtClean="0">
              <a:cs typeface="B Nazanin" pitchFamily="2" charset="-78"/>
            </a:endParaRPr>
          </a:p>
          <a:p>
            <a:r>
              <a:rPr lang="fa-IR" dirty="0" smtClean="0">
                <a:cs typeface="B Nazanin" pitchFamily="2" charset="-78"/>
              </a:rPr>
              <a:t>2- صدور گواهي پايان کار ساختماني مشروط به انجام نماسازي نماهاي اصلي و جانبي است</a:t>
            </a:r>
            <a:endParaRPr lang="en-US" dirty="0" smtClean="0">
              <a:cs typeface="B Nazanin" pitchFamily="2" charset="-78"/>
            </a:endParaRPr>
          </a:p>
          <a:p>
            <a:r>
              <a:rPr lang="fa-IR" dirty="0" smtClean="0">
                <a:cs typeface="B Nazanin" pitchFamily="2" charset="-78"/>
              </a:rPr>
              <a:t>3- در کليه شهرهاي داراي طرح جامع و تفضيلي و هادي و شهرک سازي لازم است ظرف 6 ماه از اين تاريخ ضوابط و مشخصات نماسازي هماهنگ تهيه شده و به تصويب مراجع تصويب کننده طرح ها برسد</a:t>
            </a:r>
            <a:endParaRPr lang="en-US" dirty="0" smtClean="0">
              <a:cs typeface="B Nazanin" pitchFamily="2" charset="-78"/>
            </a:endParaRPr>
          </a:p>
          <a:p>
            <a:r>
              <a:rPr lang="fa-IR" dirty="0" smtClean="0">
                <a:cs typeface="B Nazanin" pitchFamily="2" charset="-78"/>
              </a:rPr>
              <a:t>4- اصول کلي ضوابط و مقررات نماي شهري ظرف 1 ماه مشترکاً توسط وزارتهاي مسکن و شهرسازي کشور تهيه و ابلاغ خواهد شد</a:t>
            </a:r>
            <a:r>
              <a:rPr lang="en-US" dirty="0" smtClean="0">
                <a:cs typeface="B Nazanin" pitchFamily="2" charset="-78"/>
              </a:rPr>
              <a:t>. </a:t>
            </a:r>
          </a:p>
          <a:p>
            <a:r>
              <a:rPr lang="en-US" dirty="0" smtClean="0">
                <a:cs typeface="B Nazanin" pitchFamily="2" charset="-78"/>
              </a:rPr>
              <a:t> </a:t>
            </a: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16"/>
            <a:ext cx="8043890" cy="1143000"/>
          </a:xfrm>
        </p:spPr>
        <p:txBody>
          <a:bodyPr>
            <a:normAutofit fontScale="90000"/>
          </a:bodyPr>
          <a:lstStyle/>
          <a:p>
            <a:pPr algn="r"/>
            <a:r>
              <a:rPr lang="fa-IR" dirty="0" smtClean="0">
                <a:cs typeface="B Nazanin" pitchFamily="2" charset="-78"/>
              </a:rPr>
              <a:t> </a:t>
            </a:r>
            <a:r>
              <a:rPr lang="en-US" dirty="0" smtClean="0">
                <a:cs typeface="B Nazanin" pitchFamily="2" charset="-78"/>
              </a:rPr>
              <a:t/>
            </a:r>
            <a:br>
              <a:rPr lang="en-US" dirty="0" smtClean="0">
                <a:cs typeface="B Nazanin" pitchFamily="2" charset="-78"/>
              </a:rPr>
            </a:br>
            <a:r>
              <a:rPr lang="fa-IR" sz="3600" dirty="0" smtClean="0">
                <a:cs typeface="B Nazanin" pitchFamily="2" charset="-78"/>
              </a:rPr>
              <a:t>مسيرهاي نجات الزامي وتعداد لازم براي هرساختمان</a:t>
            </a:r>
            <a:endParaRPr lang="fa-IR" sz="3600" dirty="0">
              <a:cs typeface="B Nazanin" pitchFamily="2" charset="-78"/>
            </a:endParaRPr>
          </a:p>
        </p:txBody>
      </p:sp>
      <p:graphicFrame>
        <p:nvGraphicFramePr>
          <p:cNvPr id="8360" name="Group 168"/>
          <p:cNvGraphicFramePr>
            <a:graphicFrameLocks noGrp="1"/>
          </p:cNvGraphicFramePr>
          <p:nvPr/>
        </p:nvGraphicFramePr>
        <p:xfrm>
          <a:off x="285720" y="1454727"/>
          <a:ext cx="8150252" cy="5188983"/>
        </p:xfrm>
        <a:graphic>
          <a:graphicData uri="http://schemas.openxmlformats.org/drawingml/2006/table">
            <a:tbl>
              <a:tblPr rtl="1"/>
              <a:tblGrid>
                <a:gridCol w="2037563"/>
                <a:gridCol w="2037563"/>
                <a:gridCol w="2001340"/>
                <a:gridCol w="2073786"/>
              </a:tblGrid>
              <a:tr h="591583">
                <a:tc>
                  <a:txBody>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B Mitra" charset="-78"/>
                          <a:ea typeface="Arial" pitchFamily="34" charset="0"/>
                          <a:cs typeface="B Nazanin" pitchFamily="2" charset="-78"/>
                        </a:rPr>
                        <a:t>ملاحظات</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مسیرنجات ثانویه درهمان طبقه با</a:t>
                      </a:r>
                      <a:r>
                        <a:rPr kumimoji="0" lang="fa-IR" sz="1600" b="1" i="0" u="none" strike="noStrike" cap="none" normalizeH="0" baseline="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فاصله ی بیشتر</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مسیرنجات اولیه درون طول مسیر</a:t>
                      </a:r>
                      <a:r>
                        <a:rPr kumimoji="0" lang="fa-IR" sz="1600" b="1" i="0" u="none" strike="noStrike" cap="none" normalizeH="0" baseline="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نجات مجاز</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ساختمان / کاربری تعداد اتاقهای اقامتی</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2231">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تعبيه اتاق اقامتي مجاز نيست ﭘلكان ثانويه مسير انجام عمليات أتشنشاني</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ﭘلكان أزاد يا ﭘلكان ثانويه خارجي فضاي  ﭘلكاني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1" i="0" u="none" strike="noStrike" cap="none" normalizeH="0" baseline="0" dirty="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ﭘلكان درون فضاي  ﭘلكاني</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طبقه دوم زیرزمین</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7313">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خروجي فقط براي يك نفر</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خروجي يا يك فضاي آزاد</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ﭘلكان درون فضاي  ﭘلكاني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بالاترین طبقه زیرزمین </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1177">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براي نجات افراد ﭘنجره ها</a:t>
                      </a:r>
                      <a:r>
                        <a:rPr kumimoji="0" lang="fa-IR" sz="1600" b="1" i="0" u="none" strike="noStrike" cap="none" normalizeH="0" baseline="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وخروجيهاي مناسب</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يك ﭘلكان باز</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ساختمانهای مسکونی حداکثر دوواحده</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2435">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تخليه دود براي فضاهاي ﭘلكاني داخلي</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مسيردسترسي و ﭘنجره </a:t>
                      </a:r>
                      <a:r>
                        <a:rPr kumimoji="0" lang="en-US" sz="1600" b="0" i="0" u="none" strike="noStrike" cap="none" normalizeH="0" baseline="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مناسب براي نجات</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ﭘلكان درون فضاي  ﭘلكاني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سه طبقه كمتر از7متر</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2435">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تدابير خاص براي فضاهاي ﭘلكاني داخلي</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يك يا ﭽند ﭘلكان </a:t>
                      </a:r>
                      <a:r>
                        <a:rPr kumimoji="0" lang="en-US" sz="1600" b="0" i="0" u="none" strike="noStrike" cap="none" normalizeH="0" baseline="0" smtClean="0">
                          <a:ln>
                            <a:noFill/>
                          </a:ln>
                          <a:solidFill>
                            <a:schemeClr val="tx1"/>
                          </a:solidFill>
                          <a:effectLst/>
                          <a:latin typeface="Arial" pitchFamily="34" charset="0"/>
                          <a:ea typeface="Arial" pitchFamily="34" charset="0"/>
                          <a:cs typeface="B Nazanin" pitchFamily="2" charset="-78"/>
                        </a:rPr>
                        <a:t> </a:t>
                      </a: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درون فضاي ﭘلكاني ايمن</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ﭘلكان درون فضاي  ﭘلكاني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بیش از 5 طبقه</a:t>
                      </a: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12307">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smtClean="0">
                          <a:ln>
                            <a:noFill/>
                          </a:ln>
                          <a:solidFill>
                            <a:schemeClr val="tx1"/>
                          </a:solidFill>
                          <a:effectLst/>
                          <a:latin typeface="Arial" pitchFamily="34" charset="0"/>
                          <a:ea typeface="Arial" pitchFamily="34" charset="0"/>
                          <a:cs typeface="B Nazanin" pitchFamily="2" charset="-78"/>
                        </a:rPr>
                        <a:t>اﮔر فضاهاي ﭘلكاني ايمن داخلي براي أنها مجاز باشد تدابير خاص الزامي است</a:t>
                      </a:r>
                      <a:endParaRPr kumimoji="0" lang="fa-IR" sz="1600" b="0" i="0" u="none" strike="noStrike" cap="none" normalizeH="0" baseline="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ﭘلكان درون فضاي  ﭘلكاني</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rPr>
                        <a:t>ساختمانهاي بلند مرتبه</a:t>
                      </a:r>
                      <a:endParaRPr kumimoji="0" lang="en-US" sz="1600" b="0" i="0" u="none" strike="noStrike" cap="none" normalizeH="0" baseline="0" dirty="0" smtClean="0">
                        <a:ln>
                          <a:noFill/>
                        </a:ln>
                        <a:solidFill>
                          <a:schemeClr val="tx1"/>
                        </a:solidFill>
                        <a:effectLst/>
                        <a:latin typeface="Arial" pitchFamily="34" charset="0"/>
                        <a:ea typeface="Arial" pitchFamily="34" charset="0"/>
                        <a:cs typeface="B Nazanin"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600" b="0" i="0" u="none" strike="noStrike" cap="none" normalizeH="0" baseline="0" dirty="0" smtClean="0">
                        <a:ln>
                          <a:noFill/>
                        </a:ln>
                        <a:solidFill>
                          <a:schemeClr val="tx1"/>
                        </a:solidFill>
                        <a:effectLst/>
                        <a:latin typeface="Arial" pitchFamily="34" charset="0"/>
                        <a:cs typeface="B Nazanin"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يكي از معيارهاي مهم ﭘلكان هاي الزامي فاصله بين نرده هاي دو طرف ان است اصولا ﭘهناي مفيد ﭘله ها بايد براي حداكثر ظرفيت تردد ﭘيش بيني شود به عبارتي براي هرفرد ﭘهناي معادل 55-100 سانتي متر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04" name="Group 72"/>
          <p:cNvGraphicFramePr>
            <a:graphicFrameLocks noGrp="1"/>
          </p:cNvGraphicFramePr>
          <p:nvPr/>
        </p:nvGraphicFramePr>
        <p:xfrm>
          <a:off x="1285852" y="1428736"/>
          <a:ext cx="7072362" cy="4929223"/>
        </p:xfrm>
        <a:graphic>
          <a:graphicData uri="http://schemas.openxmlformats.org/drawingml/2006/table">
            <a:tbl>
              <a:tblPr rtl="1"/>
              <a:tblGrid>
                <a:gridCol w="3536181"/>
                <a:gridCol w="3536181"/>
              </a:tblGrid>
              <a:tr h="666702">
                <a:tc gridSpan="2">
                  <a:txBody>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dirty="0" smtClean="0">
                          <a:ln>
                            <a:noFill/>
                          </a:ln>
                          <a:solidFill>
                            <a:schemeClr val="tx1"/>
                          </a:solidFill>
                          <a:effectLst/>
                          <a:latin typeface="Arial" pitchFamily="34" charset="0"/>
                          <a:ea typeface="Arial" pitchFamily="34" charset="0"/>
                          <a:cs typeface="B Mitra" charset="-78"/>
                        </a:rPr>
                        <a:t>حداقل ﭘهناي لازم براي اين ﭘلكان ها</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r>
              <a:tr h="655772">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ﭘلكان باكاربري كم </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كمتراز80</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702">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براي ساختمانهاي مسكوني  </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80 سانتي متر</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6702">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براي ساختمانهاي دوبلكس</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dirty="0" smtClean="0">
                          <a:ln>
                            <a:noFill/>
                          </a:ln>
                          <a:solidFill>
                            <a:schemeClr val="tx1"/>
                          </a:solidFill>
                          <a:effectLst/>
                          <a:latin typeface="Arial" pitchFamily="34" charset="0"/>
                          <a:ea typeface="Arial" pitchFamily="34" charset="0"/>
                          <a:cs typeface="B Mitra" charset="-78"/>
                        </a:rPr>
                        <a:t>80سانتي متر</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5142">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براي ساختمانهاي مسكوني وساير ساختمانها و ﭘارﮐﻴﻧﮒ ها</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حداقل 1متر</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4881">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براي ساختمانهاي بلند مرتبه</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حداقل 25/1متر</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3322">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smtClean="0">
                          <a:ln>
                            <a:noFill/>
                          </a:ln>
                          <a:solidFill>
                            <a:schemeClr val="tx1"/>
                          </a:solidFill>
                          <a:effectLst/>
                          <a:latin typeface="Arial" pitchFamily="34" charset="0"/>
                          <a:ea typeface="Arial" pitchFamily="34" charset="0"/>
                          <a:cs typeface="B Mitra" charset="-78"/>
                        </a:rPr>
                        <a:t>حداكثر ﭘهناي لازم براي نرده دو طرف ﭘلكان </a:t>
                      </a:r>
                      <a:endParaRPr kumimoji="0" lang="fa-IR" sz="20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a-IR" sz="2000" b="0" i="0" u="none" strike="noStrike" cap="none" normalizeH="0" baseline="0" dirty="0" smtClean="0">
                          <a:ln>
                            <a:noFill/>
                          </a:ln>
                          <a:solidFill>
                            <a:schemeClr val="tx1"/>
                          </a:solidFill>
                          <a:effectLst/>
                          <a:latin typeface="Arial" pitchFamily="34" charset="0"/>
                          <a:ea typeface="Arial" pitchFamily="34" charset="0"/>
                          <a:cs typeface="B Mitra" charset="-78"/>
                        </a:rPr>
                        <a:t>50/2متر</a:t>
                      </a:r>
                      <a:endParaRPr kumimoji="0" lang="fa-IR"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برنامه فیزیکی</a:t>
            </a:r>
            <a:endParaRPr lang="fa-IR" dirty="0"/>
          </a:p>
        </p:txBody>
      </p:sp>
      <p:sp>
        <p:nvSpPr>
          <p:cNvPr id="3" name="Content Placeholder 2"/>
          <p:cNvSpPr>
            <a:spLocks noGrp="1"/>
          </p:cNvSpPr>
          <p:nvPr>
            <p:ph idx="1"/>
          </p:nvPr>
        </p:nvSpPr>
        <p:spPr/>
        <p:txBody>
          <a:bodyPr>
            <a:normAutofit lnSpcReduction="10000"/>
          </a:bodyPr>
          <a:lstStyle/>
          <a:p>
            <a:r>
              <a:rPr lang="fa-IR" dirty="0" smtClean="0">
                <a:cs typeface="B Nazanin" pitchFamily="2" charset="-78"/>
              </a:rPr>
              <a:t>1- فضاهای مسکونی و تاسیساتی</a:t>
            </a:r>
          </a:p>
          <a:p>
            <a:r>
              <a:rPr lang="fa-IR" dirty="0" smtClean="0">
                <a:cs typeface="B Nazanin" pitchFamily="2" charset="-78"/>
              </a:rPr>
              <a:t>با توجه به نتایجی که از مطالعات گرفتیم طراحی واحدهای مسکونی متنوع که بتواند تا حدی به نیازها و خواسته های مخاطبین پاسخ دهد ضروری است </a:t>
            </a:r>
          </a:p>
          <a:p>
            <a:r>
              <a:rPr lang="fa-IR" dirty="0" smtClean="0">
                <a:cs typeface="B Nazanin" pitchFamily="2" charset="-78"/>
              </a:rPr>
              <a:t>فرمول محاسبه تعداد واحدهاي مورد نياز با توجه به تراكم منطقه</a:t>
            </a:r>
          </a:p>
          <a:p>
            <a:endParaRPr lang="fa-IR" dirty="0" smtClean="0">
              <a:cs typeface="B Nazanin" pitchFamily="2" charset="-78"/>
            </a:endParaRPr>
          </a:p>
          <a:p>
            <a:pPr algn="l">
              <a:buNone/>
            </a:pPr>
            <a:r>
              <a:rPr lang="en-US" dirty="0" smtClean="0">
                <a:cs typeface="B Nazanin" pitchFamily="2" charset="-78"/>
              </a:rPr>
              <a:t>N=</a:t>
            </a:r>
          </a:p>
          <a:p>
            <a:endParaRPr lang="fa-IR" dirty="0" smtClean="0">
              <a:cs typeface="B Nazanin" pitchFamily="2" charset="-78"/>
            </a:endParaRPr>
          </a:p>
          <a:p>
            <a:r>
              <a:rPr lang="fa-IR" dirty="0" smtClean="0">
                <a:cs typeface="B Nazanin" pitchFamily="2" charset="-78"/>
              </a:rPr>
              <a:t>بنابراین سعی کردیم تا واحدهای آپارتمانی 2 خوابه كوچك ( 80 متری و100 متري) دو خوابه بزرگ (120 متری ) و سه خوابه بزرگ ( 200 متری ) و کوچک ( 150 متری ) داشته باشیم .دوبلكس و250 متري به بالا</a:t>
            </a:r>
            <a:endParaRPr lang="en-US" dirty="0" smtClean="0">
              <a:cs typeface="B Nazanin" pitchFamily="2" charset="-78"/>
            </a:endParaRPr>
          </a:p>
          <a:p>
            <a:pPr>
              <a:buNone/>
            </a:pPr>
            <a:endParaRPr lang="en-US" dirty="0" smtClean="0">
              <a:cs typeface="B Nazanin" pitchFamily="2" charset="-78"/>
            </a:endParaRPr>
          </a:p>
          <a:p>
            <a:endParaRPr lang="fa-IR" dirty="0">
              <a:cs typeface="B Nazanin" pitchFamily="2" charset="-78"/>
            </a:endParaRPr>
          </a:p>
        </p:txBody>
      </p:sp>
      <p:cxnSp>
        <p:nvCxnSpPr>
          <p:cNvPr id="7" name="Straight Connector 6"/>
          <p:cNvCxnSpPr/>
          <p:nvPr/>
        </p:nvCxnSpPr>
        <p:spPr>
          <a:xfrm>
            <a:off x="1000100" y="4286256"/>
            <a:ext cx="1571636" cy="1588"/>
          </a:xfrm>
          <a:prstGeom prst="line">
            <a:avLst/>
          </a:prstGeom>
        </p:spPr>
        <p:style>
          <a:lnRef idx="3">
            <a:schemeClr val="accent5"/>
          </a:lnRef>
          <a:fillRef idx="0">
            <a:schemeClr val="accent5"/>
          </a:fillRef>
          <a:effectRef idx="2">
            <a:schemeClr val="accent5"/>
          </a:effectRef>
          <a:fontRef idx="minor">
            <a:schemeClr val="tx1"/>
          </a:fontRef>
        </p:style>
      </p:cxnSp>
      <p:sp>
        <p:nvSpPr>
          <p:cNvPr id="8" name="TextBox 7"/>
          <p:cNvSpPr txBox="1"/>
          <p:nvPr/>
        </p:nvSpPr>
        <p:spPr>
          <a:xfrm>
            <a:off x="1142976" y="3916924"/>
            <a:ext cx="357190" cy="369332"/>
          </a:xfrm>
          <a:prstGeom prst="rect">
            <a:avLst/>
          </a:prstGeom>
          <a:noFill/>
        </p:spPr>
        <p:txBody>
          <a:bodyPr wrap="square" rtlCol="1">
            <a:spAutoFit/>
          </a:bodyPr>
          <a:lstStyle/>
          <a:p>
            <a:r>
              <a:rPr lang="en-US" dirty="0" smtClean="0"/>
              <a:t>A </a:t>
            </a:r>
            <a:endParaRPr lang="fa-IR" dirty="0"/>
          </a:p>
        </p:txBody>
      </p:sp>
      <p:sp>
        <p:nvSpPr>
          <p:cNvPr id="9" name="Multiply 8"/>
          <p:cNvSpPr/>
          <p:nvPr/>
        </p:nvSpPr>
        <p:spPr>
          <a:xfrm>
            <a:off x="1643042" y="4000504"/>
            <a:ext cx="285752" cy="285752"/>
          </a:xfrm>
          <a:prstGeom prst="mathMultiply">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fa-IR"/>
          </a:p>
        </p:txBody>
      </p:sp>
      <p:sp>
        <p:nvSpPr>
          <p:cNvPr id="10" name="TextBox 9"/>
          <p:cNvSpPr txBox="1"/>
          <p:nvPr/>
        </p:nvSpPr>
        <p:spPr>
          <a:xfrm>
            <a:off x="1857356" y="3916924"/>
            <a:ext cx="714380" cy="369332"/>
          </a:xfrm>
          <a:prstGeom prst="rect">
            <a:avLst/>
          </a:prstGeom>
          <a:noFill/>
        </p:spPr>
        <p:txBody>
          <a:bodyPr wrap="square" rtlCol="1">
            <a:spAutoFit/>
          </a:bodyPr>
          <a:lstStyle/>
          <a:p>
            <a:r>
              <a:rPr lang="fa-IR" dirty="0" smtClean="0"/>
              <a:t>تراكم</a:t>
            </a:r>
            <a:endParaRPr lang="fa-IR" dirty="0"/>
          </a:p>
        </p:txBody>
      </p:sp>
      <p:sp>
        <p:nvSpPr>
          <p:cNvPr id="11" name="TextBox 10"/>
          <p:cNvSpPr txBox="1"/>
          <p:nvPr/>
        </p:nvSpPr>
        <p:spPr>
          <a:xfrm>
            <a:off x="1285852" y="4286256"/>
            <a:ext cx="776294" cy="369332"/>
          </a:xfrm>
          <a:prstGeom prst="rect">
            <a:avLst/>
          </a:prstGeom>
          <a:noFill/>
        </p:spPr>
        <p:txBody>
          <a:bodyPr wrap="square" rtlCol="1">
            <a:spAutoFit/>
          </a:bodyPr>
          <a:lstStyle/>
          <a:p>
            <a:r>
              <a:rPr lang="en-US" dirty="0" smtClean="0"/>
              <a:t>100</a:t>
            </a:r>
            <a:endParaRPr lang="fa-I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cs typeface="B Nazanin" pitchFamily="2" charset="-78"/>
              </a:rPr>
              <a:t>1- فضاهای مسکونی و تاسیساتی</a:t>
            </a:r>
            <a:endParaRPr lang="en-US" sz="3600" dirty="0">
              <a:cs typeface="B Nazanin" pitchFamily="2" charset="-78"/>
            </a:endParaRPr>
          </a:p>
        </p:txBody>
      </p:sp>
      <p:sp>
        <p:nvSpPr>
          <p:cNvPr id="3" name="Content Placeholder 2"/>
          <p:cNvSpPr>
            <a:spLocks noGrp="1"/>
          </p:cNvSpPr>
          <p:nvPr>
            <p:ph idx="1"/>
          </p:nvPr>
        </p:nvSpPr>
        <p:spPr/>
        <p:txBody>
          <a:bodyPr/>
          <a:lstStyle/>
          <a:p>
            <a:r>
              <a:rPr lang="fa-IR" dirty="0" smtClean="0">
                <a:cs typeface="B Nazanin" pitchFamily="2" charset="-78"/>
              </a:rPr>
              <a:t>- شامل:                    -  18 واحد 90 متری </a:t>
            </a:r>
            <a:endParaRPr lang="en-US" dirty="0" smtClean="0">
              <a:cs typeface="B Nazanin" pitchFamily="2" charset="-78"/>
            </a:endParaRPr>
          </a:p>
          <a:p>
            <a:r>
              <a:rPr lang="fa-IR" dirty="0" smtClean="0">
                <a:cs typeface="B Nazanin" pitchFamily="2" charset="-78"/>
              </a:rPr>
              <a:t>                              -  16 واحد 100 متری </a:t>
            </a:r>
            <a:endParaRPr lang="en-US" dirty="0" smtClean="0">
              <a:cs typeface="B Nazanin" pitchFamily="2" charset="-78"/>
            </a:endParaRPr>
          </a:p>
          <a:p>
            <a:r>
              <a:rPr lang="fa-IR" dirty="0" smtClean="0">
                <a:cs typeface="B Nazanin" pitchFamily="2" charset="-78"/>
              </a:rPr>
              <a:t>                              -  16 واحد120  متری </a:t>
            </a:r>
            <a:endParaRPr lang="en-US" dirty="0" smtClean="0">
              <a:cs typeface="B Nazanin" pitchFamily="2" charset="-78"/>
            </a:endParaRPr>
          </a:p>
          <a:p>
            <a:r>
              <a:rPr lang="fa-IR" dirty="0" smtClean="0">
                <a:cs typeface="B Nazanin" pitchFamily="2" charset="-78"/>
              </a:rPr>
              <a:t>                              -  16 واحد 140 متری</a:t>
            </a:r>
            <a:endParaRPr lang="en-US" dirty="0" smtClean="0">
              <a:cs typeface="B Nazanin" pitchFamily="2" charset="-78"/>
            </a:endParaRPr>
          </a:p>
          <a:p>
            <a:r>
              <a:rPr lang="fa-IR" dirty="0" smtClean="0">
                <a:cs typeface="B Nazanin" pitchFamily="2" charset="-78"/>
              </a:rPr>
              <a:t>                              -  14 واحد 170 متری </a:t>
            </a:r>
            <a:endParaRPr lang="en-US" dirty="0" smtClean="0">
              <a:cs typeface="B Nazanin" pitchFamily="2" charset="-78"/>
            </a:endParaRPr>
          </a:p>
          <a:p>
            <a:r>
              <a:rPr lang="fa-IR" dirty="0" smtClean="0">
                <a:cs typeface="B Nazanin" pitchFamily="2" charset="-78"/>
              </a:rPr>
              <a:t>                              -  10  واحد 200 متری </a:t>
            </a:r>
            <a:endParaRPr lang="en-US" dirty="0" smtClean="0">
              <a:cs typeface="B Nazanin" pitchFamily="2" charset="-78"/>
            </a:endParaRPr>
          </a:p>
          <a:p>
            <a:r>
              <a:rPr lang="fa-IR" dirty="0" smtClean="0">
                <a:cs typeface="B Nazanin" pitchFamily="2" charset="-78"/>
              </a:rPr>
              <a:t>                              -  10 واحد 250 متری </a:t>
            </a:r>
            <a:endParaRPr lang="en-US" dirty="0" smtClean="0">
              <a:cs typeface="B Nazanin" pitchFamily="2"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357166"/>
            <a:ext cx="8229600" cy="4526280"/>
          </a:xfrm>
        </p:spPr>
        <p:txBody>
          <a:bodyPr/>
          <a:lstStyle/>
          <a:p>
            <a:r>
              <a:rPr lang="fa-IR" dirty="0" smtClean="0">
                <a:cs typeface="B Nazanin" pitchFamily="2" charset="-78"/>
              </a:rPr>
              <a:t>درصد پیشنهادي برای سطوح عملکردی یک واحد مسکونی :</a:t>
            </a:r>
            <a:endParaRPr lang="en-US" dirty="0">
              <a:cs typeface="B Nazanin" pitchFamily="2" charset="-78"/>
            </a:endParaRPr>
          </a:p>
        </p:txBody>
      </p:sp>
      <p:graphicFrame>
        <p:nvGraphicFramePr>
          <p:cNvPr id="4" name="Table 3"/>
          <p:cNvGraphicFramePr>
            <a:graphicFrameLocks noGrp="1"/>
          </p:cNvGraphicFramePr>
          <p:nvPr/>
        </p:nvGraphicFramePr>
        <p:xfrm>
          <a:off x="2000232" y="1500174"/>
          <a:ext cx="4286280" cy="5040971"/>
        </p:xfrm>
        <a:graphic>
          <a:graphicData uri="http://schemas.openxmlformats.org/drawingml/2006/table">
            <a:tbl>
              <a:tblPr rtl="1"/>
              <a:tblGrid>
                <a:gridCol w="2415530"/>
                <a:gridCol w="1870750"/>
              </a:tblGrid>
              <a:tr h="387767">
                <a:tc>
                  <a:txBody>
                    <a:bodyPr/>
                    <a:lstStyle/>
                    <a:p>
                      <a:pPr algn="justLow" rtl="1">
                        <a:spcAft>
                          <a:spcPts val="0"/>
                        </a:spcAft>
                      </a:pPr>
                      <a:r>
                        <a:rPr lang="fa-IR" sz="2400" dirty="0">
                          <a:latin typeface="Times New Roman"/>
                          <a:ea typeface="Times New Roman"/>
                          <a:cs typeface="B Nazanin" pitchFamily="2" charset="-78"/>
                        </a:rPr>
                        <a:t>فضا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درصد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ورودی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2-3 %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راهرو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10/15%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دیوارها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10%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آشپزخانه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10-12 %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سرویس دستشویی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2-4 %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حمام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4-5 %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dirty="0">
                          <a:latin typeface="Times New Roman"/>
                          <a:ea typeface="Times New Roman"/>
                          <a:cs typeface="B Nazanin" pitchFamily="2" charset="-78"/>
                        </a:rPr>
                        <a:t>خواب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25-30 %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نشیمن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غذاخوری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جمع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93 %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ضریب اضافه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7 %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767">
                <a:tc>
                  <a:txBody>
                    <a:bodyPr/>
                    <a:lstStyle/>
                    <a:p>
                      <a:pPr algn="justLow" rtl="1">
                        <a:spcAft>
                          <a:spcPts val="0"/>
                        </a:spcAft>
                      </a:pPr>
                      <a:r>
                        <a:rPr lang="fa-IR" sz="2400">
                          <a:latin typeface="Times New Roman"/>
                          <a:ea typeface="Times New Roman"/>
                          <a:cs typeface="B Nazanin" pitchFamily="2" charset="-78"/>
                        </a:rPr>
                        <a:t>جمع کل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100 %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338378" y="1911504"/>
          <a:ext cx="3448068" cy="3874950"/>
        </p:xfrm>
        <a:graphic>
          <a:graphicData uri="http://schemas.openxmlformats.org/drawingml/2006/table">
            <a:tbl>
              <a:tblPr rtl="1"/>
              <a:tblGrid>
                <a:gridCol w="1724034"/>
                <a:gridCol w="1724034"/>
              </a:tblGrid>
              <a:tr h="645825">
                <a:tc>
                  <a:txBody>
                    <a:bodyPr/>
                    <a:lstStyle/>
                    <a:p>
                      <a:pPr algn="justLow" rtl="1">
                        <a:lnSpc>
                          <a:spcPct val="150000"/>
                        </a:lnSpc>
                        <a:spcAft>
                          <a:spcPts val="0"/>
                        </a:spcAft>
                      </a:pPr>
                      <a:r>
                        <a:rPr lang="fa-IR" sz="2400" dirty="0">
                          <a:latin typeface="Times New Roman"/>
                          <a:ea typeface="Times New Roman"/>
                          <a:cs typeface="B Nazanin" pitchFamily="2" charset="-78"/>
                        </a:rPr>
                        <a:t>عرصه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a:latin typeface="Times New Roman"/>
                          <a:ea typeface="Times New Roman"/>
                          <a:cs typeface="B Nazanin" pitchFamily="2" charset="-78"/>
                        </a:rPr>
                        <a:t>درصد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825">
                <a:tc>
                  <a:txBody>
                    <a:bodyPr/>
                    <a:lstStyle/>
                    <a:p>
                      <a:pPr algn="justLow" rtl="1">
                        <a:lnSpc>
                          <a:spcPct val="150000"/>
                        </a:lnSpc>
                        <a:spcAft>
                          <a:spcPts val="0"/>
                        </a:spcAft>
                      </a:pPr>
                      <a:r>
                        <a:rPr lang="fa-IR" sz="2400">
                          <a:latin typeface="Times New Roman"/>
                          <a:ea typeface="Times New Roman"/>
                          <a:cs typeface="B Nazanin" pitchFamily="2" charset="-78"/>
                        </a:rPr>
                        <a:t>خوابها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a:latin typeface="Times New Roman"/>
                          <a:ea typeface="Times New Roman"/>
                          <a:cs typeface="B Nazanin" pitchFamily="2" charset="-78"/>
                        </a:rPr>
                        <a:t>25 %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825">
                <a:tc>
                  <a:txBody>
                    <a:bodyPr/>
                    <a:lstStyle/>
                    <a:p>
                      <a:pPr algn="justLow" rtl="1">
                        <a:lnSpc>
                          <a:spcPct val="150000"/>
                        </a:lnSpc>
                        <a:spcAft>
                          <a:spcPts val="0"/>
                        </a:spcAft>
                      </a:pPr>
                      <a:r>
                        <a:rPr lang="fa-IR" sz="2400">
                          <a:latin typeface="Times New Roman"/>
                          <a:ea typeface="Times New Roman"/>
                          <a:cs typeface="B Nazanin" pitchFamily="2" charset="-78"/>
                        </a:rPr>
                        <a:t>نشیمن ، پذیرایی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dirty="0">
                          <a:latin typeface="Times New Roman"/>
                          <a:ea typeface="Times New Roman"/>
                          <a:cs typeface="B Nazanin" pitchFamily="2" charset="-78"/>
                        </a:rPr>
                        <a:t>25 %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825">
                <a:tc>
                  <a:txBody>
                    <a:bodyPr/>
                    <a:lstStyle/>
                    <a:p>
                      <a:pPr algn="justLow" rtl="1">
                        <a:lnSpc>
                          <a:spcPct val="150000"/>
                        </a:lnSpc>
                        <a:spcAft>
                          <a:spcPts val="0"/>
                        </a:spcAft>
                      </a:pPr>
                      <a:r>
                        <a:rPr lang="fa-IR" sz="2400">
                          <a:latin typeface="Times New Roman"/>
                          <a:ea typeface="Times New Roman"/>
                          <a:cs typeface="B Nazanin" pitchFamily="2" charset="-78"/>
                        </a:rPr>
                        <a:t>خدمات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a:latin typeface="Times New Roman"/>
                          <a:ea typeface="Times New Roman"/>
                          <a:cs typeface="B Nazanin" pitchFamily="2" charset="-78"/>
                        </a:rPr>
                        <a:t>25 %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825">
                <a:tc>
                  <a:txBody>
                    <a:bodyPr/>
                    <a:lstStyle/>
                    <a:p>
                      <a:pPr algn="justLow" rtl="1">
                        <a:lnSpc>
                          <a:spcPct val="150000"/>
                        </a:lnSpc>
                        <a:spcAft>
                          <a:spcPts val="0"/>
                        </a:spcAft>
                      </a:pPr>
                      <a:r>
                        <a:rPr lang="fa-IR" sz="2400">
                          <a:latin typeface="Times New Roman"/>
                          <a:ea typeface="Times New Roman"/>
                          <a:cs typeface="B Nazanin" pitchFamily="2" charset="-78"/>
                        </a:rPr>
                        <a:t>حیاط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a:latin typeface="Times New Roman"/>
                          <a:ea typeface="Times New Roman"/>
                          <a:cs typeface="B Nazanin" pitchFamily="2" charset="-78"/>
                        </a:rPr>
                        <a:t>25 %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5825">
                <a:tc>
                  <a:txBody>
                    <a:bodyPr/>
                    <a:lstStyle/>
                    <a:p>
                      <a:pPr algn="justLow" rtl="1">
                        <a:lnSpc>
                          <a:spcPct val="150000"/>
                        </a:lnSpc>
                        <a:spcAft>
                          <a:spcPts val="0"/>
                        </a:spcAft>
                      </a:pPr>
                      <a:r>
                        <a:rPr lang="fa-IR" sz="2400">
                          <a:latin typeface="Times New Roman"/>
                          <a:ea typeface="Times New Roman"/>
                          <a:cs typeface="B Nazanin" pitchFamily="2" charset="-78"/>
                        </a:rPr>
                        <a:t>جمع کل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lnSpc>
                          <a:spcPct val="150000"/>
                        </a:lnSpc>
                        <a:spcAft>
                          <a:spcPts val="0"/>
                        </a:spcAft>
                      </a:pPr>
                      <a:r>
                        <a:rPr lang="fa-IR" sz="2400" dirty="0">
                          <a:latin typeface="Times New Roman"/>
                          <a:ea typeface="Times New Roman"/>
                          <a:cs typeface="B Nazanin" pitchFamily="2" charset="-78"/>
                        </a:rPr>
                        <a:t>100 %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cs typeface="B Nazanin" pitchFamily="2" charset="-78"/>
              </a:rPr>
              <a:t>2- فضاي فرهنگی</a:t>
            </a:r>
            <a:endParaRPr lang="en-US" dirty="0" smtClean="0">
              <a:cs typeface="B Nazanin" pitchFamily="2" charset="-78"/>
            </a:endParaRPr>
          </a:p>
          <a:p>
            <a:r>
              <a:rPr lang="fa-IR" dirty="0" smtClean="0">
                <a:cs typeface="B Nazanin" pitchFamily="2" charset="-78"/>
              </a:rPr>
              <a:t>- شامل: </a:t>
            </a:r>
            <a:endParaRPr lang="en-US" dirty="0" smtClean="0">
              <a:cs typeface="B Nazanin" pitchFamily="2" charset="-78"/>
            </a:endParaRPr>
          </a:p>
          <a:p>
            <a:pPr>
              <a:buNone/>
            </a:pPr>
            <a:r>
              <a:rPr lang="fa-IR" dirty="0" smtClean="0">
                <a:cs typeface="B Nazanin" pitchFamily="2" charset="-78"/>
              </a:rPr>
              <a:t>                                  - کلاس های هنری </a:t>
            </a:r>
            <a:endParaRPr lang="en-US" dirty="0" smtClean="0">
              <a:cs typeface="B Nazanin" pitchFamily="2" charset="-78"/>
            </a:endParaRPr>
          </a:p>
          <a:p>
            <a:pPr>
              <a:buNone/>
            </a:pPr>
            <a:r>
              <a:rPr lang="fa-IR" dirty="0" smtClean="0">
                <a:cs typeface="B Nazanin" pitchFamily="2" charset="-78"/>
              </a:rPr>
              <a:t>                                  - مدیریت</a:t>
            </a:r>
            <a:endParaRPr lang="en-US" dirty="0" smtClean="0">
              <a:cs typeface="B Nazanin" pitchFamily="2" charset="-78"/>
            </a:endParaRPr>
          </a:p>
          <a:p>
            <a:pPr>
              <a:buNone/>
            </a:pPr>
            <a:r>
              <a:rPr lang="fa-IR" dirty="0" smtClean="0">
                <a:cs typeface="B Nazanin" pitchFamily="2" charset="-78"/>
              </a:rPr>
              <a:t>                                  - مسئولیت</a:t>
            </a:r>
            <a:endParaRPr lang="en-US" dirty="0" smtClean="0">
              <a:cs typeface="B Nazanin" pitchFamily="2" charset="-78"/>
            </a:endParaRPr>
          </a:p>
          <a:p>
            <a:pPr>
              <a:buNone/>
            </a:pPr>
            <a:r>
              <a:rPr lang="fa-IR" dirty="0" smtClean="0">
                <a:cs typeface="B Nazanin" pitchFamily="2" charset="-78"/>
              </a:rPr>
              <a:t>                                  - اتاق مشاور </a:t>
            </a:r>
            <a:endParaRPr lang="en-US" dirty="0" smtClean="0">
              <a:cs typeface="B Nazanin" pitchFamily="2" charset="-78"/>
            </a:endParaRPr>
          </a:p>
          <a:p>
            <a:pPr>
              <a:buNone/>
            </a:pPr>
            <a:r>
              <a:rPr lang="fa-IR" dirty="0" smtClean="0">
                <a:cs typeface="B Nazanin" pitchFamily="2" charset="-78"/>
              </a:rPr>
              <a:t>                                  - نمازخانه</a:t>
            </a:r>
            <a:endParaRPr lang="en-US" dirty="0" smtClean="0">
              <a:cs typeface="B Nazanin" pitchFamily="2" charset="-78"/>
            </a:endParaRPr>
          </a:p>
          <a:p>
            <a:pPr>
              <a:buNone/>
            </a:pPr>
            <a:r>
              <a:rPr lang="fa-IR" dirty="0" smtClean="0">
                <a:cs typeface="B Nazanin" pitchFamily="2" charset="-78"/>
              </a:rPr>
              <a:t>                                  - سرویس های بهداشتی </a:t>
            </a:r>
            <a:endParaRPr lang="en-US" dirty="0" smtClean="0">
              <a:cs typeface="B Nazanin" pitchFamily="2" charset="-78"/>
            </a:endParaRPr>
          </a:p>
          <a:p>
            <a:pPr>
              <a:buNone/>
            </a:pPr>
            <a:r>
              <a:rPr lang="fa-IR" dirty="0" smtClean="0">
                <a:cs typeface="B Nazanin" pitchFamily="2" charset="-78"/>
              </a:rPr>
              <a:t>                                  - نمایشگاه</a:t>
            </a:r>
            <a:endParaRPr lang="en-US" dirty="0" smtClean="0">
              <a:cs typeface="B Nazanin" pitchFamily="2" charset="-78"/>
            </a:endParaRPr>
          </a:p>
          <a:p>
            <a:pPr>
              <a:buNone/>
            </a:pPr>
            <a:r>
              <a:rPr lang="fa-IR" dirty="0" smtClean="0">
                <a:cs typeface="B Nazanin" pitchFamily="2" charset="-78"/>
              </a:rPr>
              <a:t>                                  - کافی نت</a:t>
            </a:r>
            <a:endParaRPr lang="en-US" dirty="0" smtClean="0">
              <a:cs typeface="B Nazanin" pitchFamily="2" charset="-78"/>
            </a:endParaRPr>
          </a:p>
          <a:p>
            <a:pPr>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3- فضاهای پشتیبانی </a:t>
            </a:r>
            <a:endParaRPr lang="en-US" dirty="0" smtClean="0">
              <a:cs typeface="B Nazanin" pitchFamily="2" charset="-78"/>
            </a:endParaRPr>
          </a:p>
          <a:p>
            <a:pPr>
              <a:buNone/>
            </a:pPr>
            <a:endParaRPr lang="fa-IR" dirty="0" smtClean="0">
              <a:cs typeface="B Nazanin" pitchFamily="2" charset="-78"/>
            </a:endParaRPr>
          </a:p>
          <a:p>
            <a:pPr>
              <a:buNone/>
            </a:pPr>
            <a:r>
              <a:rPr lang="fa-IR" dirty="0" smtClean="0">
                <a:cs typeface="B Nazanin" pitchFamily="2" charset="-78"/>
              </a:rPr>
              <a:t> شامل:                        - خدمات فنی و نگهداری </a:t>
            </a:r>
            <a:endParaRPr lang="en-US" dirty="0" smtClean="0">
              <a:cs typeface="B Nazanin" pitchFamily="2" charset="-78"/>
            </a:endParaRPr>
          </a:p>
          <a:p>
            <a:pPr>
              <a:buNone/>
            </a:pPr>
            <a:r>
              <a:rPr lang="fa-IR" dirty="0" smtClean="0">
                <a:cs typeface="B Nazanin" pitchFamily="2" charset="-78"/>
              </a:rPr>
              <a:t>                                 - فضای گلخانه </a:t>
            </a:r>
            <a:endParaRPr lang="en-US" dirty="0" smtClean="0">
              <a:cs typeface="B Nazanin" pitchFamily="2" charset="-78"/>
            </a:endParaRPr>
          </a:p>
          <a:p>
            <a:pPr>
              <a:buNone/>
            </a:pPr>
            <a:r>
              <a:rPr lang="fa-IR" dirty="0" smtClean="0">
                <a:cs typeface="B Nazanin" pitchFamily="2" charset="-78"/>
              </a:rPr>
              <a:t>                                 - مجموعه نگهداری فضای سبز </a:t>
            </a:r>
            <a:endParaRPr lang="en-US" dirty="0" smtClean="0">
              <a:cs typeface="B Nazanin" pitchFamily="2" charset="-78"/>
            </a:endParaRPr>
          </a:p>
          <a:p>
            <a:pPr>
              <a:buNone/>
            </a:pPr>
            <a:r>
              <a:rPr lang="fa-IR" dirty="0" smtClean="0">
                <a:cs typeface="B Nazanin" pitchFamily="2" charset="-78"/>
              </a:rPr>
              <a:t>                                 - نگهبانی ها</a:t>
            </a:r>
            <a:endParaRPr lang="en-US" dirty="0" smtClean="0">
              <a:cs typeface="B Nazanin" pitchFamily="2" charset="-78"/>
            </a:endParaRPr>
          </a:p>
          <a:p>
            <a:pPr>
              <a:buNone/>
            </a:pPr>
            <a:r>
              <a:rPr lang="fa-IR" dirty="0" smtClean="0">
                <a:cs typeface="B Nazanin" pitchFamily="2" charset="-78"/>
              </a:rPr>
              <a:t>                                 - اتاق باغبان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دهه های اخیر به دلیل تغییر در ویژگیهای جمعیتی- اجتماعی و نگرشهای فرهنگی تنوع فزاینده ای را در بازار مسکن شاهد بوده که تاثیر زیادی در شکل گیری مجموعه های مسکونی داشته است. تجربه نشان داده است که طبقه بندی های ساده جمعیتی برای مشخص کردن گونه های مورد نیاز مسکن به ساخت ترکیبی یکنواخت  از مجموعه های مسکونی منجر می شود که باسخگوی نیاز دامنه وسیع استفاده کنندگان از مسکن نمی باشد.مجموعه های مسکونی جدید باید پاسخگوی  دامنه متنوع تری از گروههای  با شیوه های متفاوت زندگی در شهرهای مختلف کشور باشند تنها توجه به تنوع عوامل انسانی موثر و تحقق در سنت سکونت مردم در شهرهای مختلف می تواند به روشن شدن نیازها و تدوین الگوهای مسکن یاری رساند.</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fa-IR" dirty="0" smtClean="0">
                <a:cs typeface="B Nazanin" pitchFamily="2" charset="-78"/>
              </a:rPr>
              <a:t>4- فضای تجاری </a:t>
            </a:r>
            <a:endParaRPr lang="en-US" dirty="0" smtClean="0">
              <a:cs typeface="B Nazanin" pitchFamily="2" charset="-78"/>
            </a:endParaRPr>
          </a:p>
          <a:p>
            <a:pPr>
              <a:buNone/>
            </a:pPr>
            <a:r>
              <a:rPr lang="fa-IR" dirty="0" smtClean="0">
                <a:cs typeface="B Nazanin" pitchFamily="2" charset="-78"/>
              </a:rPr>
              <a:t>شامل:                     - انواع تجاری های خرد </a:t>
            </a:r>
            <a:endParaRPr lang="en-US" dirty="0" smtClean="0">
              <a:cs typeface="B Nazanin" pitchFamily="2" charset="-78"/>
            </a:endParaRPr>
          </a:p>
          <a:p>
            <a:pPr>
              <a:buNone/>
            </a:pPr>
            <a:r>
              <a:rPr lang="fa-IR" dirty="0" smtClean="0">
                <a:cs typeface="B Nazanin" pitchFamily="2" charset="-78"/>
              </a:rPr>
              <a:t> </a:t>
            </a:r>
            <a:endParaRPr lang="en-US" dirty="0" smtClean="0">
              <a:cs typeface="B Nazanin" pitchFamily="2" charset="-78"/>
            </a:endParaRPr>
          </a:p>
          <a:p>
            <a:r>
              <a:rPr lang="fa-IR" dirty="0" smtClean="0">
                <a:cs typeface="B Nazanin" pitchFamily="2" charset="-78"/>
              </a:rPr>
              <a:t>5- فضای عمومی و باز مجموعه </a:t>
            </a:r>
            <a:endParaRPr lang="en-US" dirty="0" smtClean="0">
              <a:cs typeface="B Nazanin" pitchFamily="2" charset="-78"/>
            </a:endParaRPr>
          </a:p>
          <a:p>
            <a:pPr>
              <a:buNone/>
            </a:pPr>
            <a:r>
              <a:rPr lang="fa-IR" dirty="0" smtClean="0">
                <a:cs typeface="B Nazanin" pitchFamily="2" charset="-78"/>
              </a:rPr>
              <a:t>شامل:                     - فضای سبز </a:t>
            </a:r>
            <a:endParaRPr lang="en-US" dirty="0" smtClean="0">
              <a:cs typeface="B Nazanin" pitchFamily="2" charset="-78"/>
            </a:endParaRPr>
          </a:p>
          <a:p>
            <a:pPr>
              <a:buNone/>
            </a:pPr>
            <a:r>
              <a:rPr lang="fa-IR" dirty="0" smtClean="0">
                <a:cs typeface="B Nazanin" pitchFamily="2" charset="-78"/>
              </a:rPr>
              <a:t>                            - تجمع عمومی </a:t>
            </a:r>
            <a:endParaRPr lang="en-US" dirty="0" smtClean="0">
              <a:cs typeface="B Nazanin" pitchFamily="2" charset="-78"/>
            </a:endParaRPr>
          </a:p>
          <a:p>
            <a:pPr>
              <a:buNone/>
            </a:pPr>
            <a:r>
              <a:rPr lang="fa-IR" dirty="0" smtClean="0">
                <a:cs typeface="B Nazanin" pitchFamily="2" charset="-78"/>
              </a:rPr>
              <a:t>                            - تجمع نیمه عمومی </a:t>
            </a:r>
            <a:endParaRPr lang="en-US" dirty="0" smtClean="0">
              <a:cs typeface="B Nazanin" pitchFamily="2" charset="-78"/>
            </a:endParaRPr>
          </a:p>
          <a:p>
            <a:pPr>
              <a:buNone/>
            </a:pPr>
            <a:r>
              <a:rPr lang="fa-IR" dirty="0" smtClean="0">
                <a:cs typeface="B Nazanin" pitchFamily="2" charset="-78"/>
              </a:rPr>
              <a:t>                            - تجمع خصوصی</a:t>
            </a:r>
            <a:endParaRPr lang="en-US" dirty="0" smtClean="0">
              <a:cs typeface="B Nazanin" pitchFamily="2" charset="-78"/>
            </a:endParaRPr>
          </a:p>
          <a:p>
            <a:pPr>
              <a:buNone/>
            </a:pPr>
            <a:r>
              <a:rPr lang="fa-IR" dirty="0" smtClean="0">
                <a:cs typeface="B Nazanin" pitchFamily="2" charset="-78"/>
              </a:rPr>
              <a:t>                            - فضای بازی کودکان</a:t>
            </a:r>
            <a:endParaRPr lang="en-US" dirty="0" smtClean="0">
              <a:cs typeface="B Nazanin" pitchFamily="2" charset="-78"/>
            </a:endParaRPr>
          </a:p>
          <a:p>
            <a:pPr>
              <a:buNone/>
            </a:pPr>
            <a:r>
              <a:rPr lang="fa-IR" dirty="0" smtClean="0">
                <a:cs typeface="B Nazanin" pitchFamily="2" charset="-78"/>
              </a:rPr>
              <a:t>                            - انواع مسیر های حرکتی</a:t>
            </a:r>
            <a:endParaRPr lang="en-US" dirty="0" smtClean="0">
              <a:cs typeface="B Nazanin" pitchFamily="2" charset="-78"/>
            </a:endParaRPr>
          </a:p>
          <a:p>
            <a:pPr>
              <a:buNone/>
            </a:pPr>
            <a:r>
              <a:rPr lang="fa-IR" dirty="0" smtClean="0">
                <a:cs typeface="B Nazanin" pitchFamily="2" charset="-78"/>
              </a:rPr>
              <a:t>                            - پارکینگ های عمومی و خصوصی </a:t>
            </a:r>
            <a:endParaRPr lang="en-US" dirty="0" smtClean="0">
              <a:cs typeface="B Nazanin" pitchFamily="2" charset="-78"/>
            </a:endParaRPr>
          </a:p>
          <a:p>
            <a:pPr>
              <a:buNone/>
            </a:pPr>
            <a:r>
              <a:rPr lang="fa-IR" dirty="0" smtClean="0">
                <a:cs typeface="B Nazanin" pitchFamily="2" charset="-78"/>
              </a:rPr>
              <a:t>                            - الاچیق </a:t>
            </a:r>
            <a:endParaRPr lang="en-US" dirty="0" smtClean="0">
              <a:cs typeface="B Nazanin" pitchFamily="2" charset="-78"/>
            </a:endParaRPr>
          </a:p>
          <a:p>
            <a:pPr>
              <a:buNone/>
            </a:pP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fa-IR" dirty="0" smtClean="0">
                <a:cs typeface="B Nazanin" pitchFamily="2" charset="-78"/>
              </a:rPr>
              <a:t> 6-  فضاهای مربوط به هر واحد</a:t>
            </a:r>
            <a:endParaRPr lang="en-US" dirty="0" smtClean="0">
              <a:cs typeface="B Nazanin" pitchFamily="2" charset="-78"/>
            </a:endParaRPr>
          </a:p>
          <a:p>
            <a:pPr>
              <a:buNone/>
            </a:pPr>
            <a:r>
              <a:rPr lang="fa-IR" dirty="0" smtClean="0">
                <a:cs typeface="B Nazanin" pitchFamily="2" charset="-78"/>
              </a:rPr>
              <a:t>    شامل:                          - فیلتر ورودی</a:t>
            </a:r>
            <a:endParaRPr lang="en-US" dirty="0" smtClean="0">
              <a:cs typeface="B Nazanin" pitchFamily="2" charset="-78"/>
            </a:endParaRPr>
          </a:p>
          <a:p>
            <a:pPr>
              <a:buNone/>
            </a:pPr>
            <a:r>
              <a:rPr lang="fa-IR" dirty="0" smtClean="0">
                <a:cs typeface="B Nazanin" pitchFamily="2" charset="-78"/>
              </a:rPr>
              <a:t>                                     - اشپزخانه </a:t>
            </a:r>
            <a:endParaRPr lang="en-US" dirty="0" smtClean="0">
              <a:cs typeface="B Nazanin" pitchFamily="2" charset="-78"/>
            </a:endParaRPr>
          </a:p>
          <a:p>
            <a:pPr>
              <a:buNone/>
            </a:pPr>
            <a:r>
              <a:rPr lang="fa-IR" dirty="0" smtClean="0">
                <a:cs typeface="B Nazanin" pitchFamily="2" charset="-78"/>
              </a:rPr>
              <a:t>                                     - خواب ها </a:t>
            </a:r>
            <a:endParaRPr lang="en-US" dirty="0" smtClean="0">
              <a:cs typeface="B Nazanin" pitchFamily="2" charset="-78"/>
            </a:endParaRPr>
          </a:p>
          <a:p>
            <a:pPr>
              <a:buNone/>
            </a:pPr>
            <a:r>
              <a:rPr lang="fa-IR" dirty="0" smtClean="0">
                <a:cs typeface="B Nazanin" pitchFamily="2" charset="-78"/>
              </a:rPr>
              <a:t>                                     - سرویس ها بهداشتی </a:t>
            </a:r>
            <a:endParaRPr lang="en-US" dirty="0" smtClean="0">
              <a:cs typeface="B Nazanin" pitchFamily="2" charset="-78"/>
            </a:endParaRPr>
          </a:p>
          <a:p>
            <a:pPr>
              <a:buNone/>
            </a:pPr>
            <a:r>
              <a:rPr lang="fa-IR" dirty="0" smtClean="0">
                <a:cs typeface="B Nazanin" pitchFamily="2" charset="-78"/>
              </a:rPr>
              <a:t>                                     - پزیرایی </a:t>
            </a:r>
            <a:endParaRPr lang="en-US" dirty="0" smtClean="0">
              <a:cs typeface="B Nazanin" pitchFamily="2" charset="-78"/>
            </a:endParaRPr>
          </a:p>
          <a:p>
            <a:pPr>
              <a:buNone/>
            </a:pPr>
            <a:r>
              <a:rPr lang="fa-IR" dirty="0" smtClean="0">
                <a:cs typeface="B Nazanin" pitchFamily="2" charset="-78"/>
              </a:rPr>
              <a:t>                                     - تراس </a:t>
            </a:r>
            <a:endParaRPr lang="en-US" dirty="0" smtClean="0">
              <a:cs typeface="B Nazanin" pitchFamily="2" charset="-78"/>
            </a:endParaRPr>
          </a:p>
          <a:p>
            <a:pPr>
              <a:buNone/>
            </a:pPr>
            <a:r>
              <a:rPr lang="fa-IR" dirty="0" smtClean="0">
                <a:cs typeface="B Nazanin" pitchFamily="2" charset="-78"/>
              </a:rPr>
              <a:t>                                     - نهار خوری </a:t>
            </a:r>
            <a:endParaRPr lang="en-US" dirty="0" smtClean="0">
              <a:cs typeface="B Nazanin" pitchFamily="2" charset="-78"/>
            </a:endParaRPr>
          </a:p>
          <a:p>
            <a:pPr>
              <a:buNone/>
            </a:pPr>
            <a:r>
              <a:rPr lang="fa-IR" dirty="0" smtClean="0">
                <a:cs typeface="B Nazanin" pitchFamily="2" charset="-78"/>
              </a:rPr>
              <a:t>                                     - نشیمن خصوصی </a:t>
            </a:r>
            <a:endParaRPr lang="en-US" dirty="0" smtClean="0">
              <a:cs typeface="B Nazanin" pitchFamily="2" charset="-78"/>
            </a:endParaRPr>
          </a:p>
          <a:p>
            <a:pPr>
              <a:buNone/>
            </a:pPr>
            <a:r>
              <a:rPr lang="fa-IR" dirty="0" smtClean="0">
                <a:cs typeface="B Nazanin" pitchFamily="2" charset="-78"/>
              </a:rPr>
              <a:t>                                     - پارکینگ خصوصی </a:t>
            </a:r>
            <a:endParaRPr lang="en-US" dirty="0" smtClean="0">
              <a:cs typeface="B Nazanin" pitchFamily="2" charset="-78"/>
            </a:endParaRPr>
          </a:p>
          <a:p>
            <a:pPr>
              <a:buNone/>
            </a:pPr>
            <a:r>
              <a:rPr lang="fa-IR" dirty="0" smtClean="0">
                <a:cs typeface="B Nazanin" pitchFamily="2" charset="-78"/>
              </a:rPr>
              <a:t>                                     - انباری</a:t>
            </a:r>
            <a:endParaRPr lang="en-US" dirty="0" smtClean="0">
              <a:cs typeface="B Nazanin" pitchFamily="2" charset="-78"/>
            </a:endParaRPr>
          </a:p>
          <a:p>
            <a:pPr>
              <a:buNone/>
            </a:pPr>
            <a:r>
              <a:rPr lang="fa-IR" dirty="0" smtClean="0">
                <a:cs typeface="B Nazanin" pitchFamily="2" charset="-78"/>
              </a:rPr>
              <a:t>                                     - و…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Nazanin" pitchFamily="2" charset="-78"/>
              </a:rPr>
              <a:t>تعیین جمعیت هدف</a:t>
            </a:r>
            <a:br>
              <a:rPr lang="fa-IR" dirty="0" smtClean="0">
                <a:cs typeface="B Nazanin" pitchFamily="2" charset="-78"/>
              </a:rPr>
            </a:br>
            <a:endParaRPr lang="fa-IR" dirty="0">
              <a:cs typeface="B Nazanin" pitchFamily="2" charset="-78"/>
            </a:endParaRPr>
          </a:p>
        </p:txBody>
      </p:sp>
      <p:sp>
        <p:nvSpPr>
          <p:cNvPr id="3" name="Content Placeholder 2"/>
          <p:cNvSpPr>
            <a:spLocks noGrp="1"/>
          </p:cNvSpPr>
          <p:nvPr>
            <p:ph idx="1"/>
          </p:nvPr>
        </p:nvSpPr>
        <p:spPr>
          <a:xfrm>
            <a:off x="928662" y="1428736"/>
            <a:ext cx="7772400" cy="4572000"/>
          </a:xfrm>
        </p:spPr>
        <p:txBody>
          <a:bodyPr/>
          <a:lstStyle/>
          <a:p>
            <a:r>
              <a:rPr lang="fa-IR" dirty="0" smtClean="0">
                <a:cs typeface="B Nazanin" pitchFamily="2" charset="-78"/>
              </a:rPr>
              <a:t>نوع مخاطب</a:t>
            </a:r>
          </a:p>
          <a:p>
            <a:pPr>
              <a:buNone/>
            </a:pPr>
            <a:endParaRPr lang="fa-IR" dirty="0" smtClean="0">
              <a:cs typeface="B Nazanin" pitchFamily="2" charset="-78"/>
            </a:endParaRPr>
          </a:p>
          <a:p>
            <a:pPr>
              <a:buNone/>
            </a:pPr>
            <a:r>
              <a:rPr lang="fa-IR" dirty="0" smtClean="0">
                <a:cs typeface="B Nazanin" pitchFamily="2" charset="-78"/>
              </a:rPr>
              <a:t>در این مبحث سعی داریم به شناسایی ویژگی های اجتماعی ، فرهنگی و اقتصادی ساکنان پروژه بپردازیم .</a:t>
            </a:r>
          </a:p>
          <a:p>
            <a:pPr>
              <a:buNone/>
            </a:pPr>
            <a:endParaRPr lang="en-US" dirty="0" smtClean="0">
              <a:cs typeface="B Nazanin" pitchFamily="2" charset="-78"/>
            </a:endParaRPr>
          </a:p>
          <a:p>
            <a:pPr>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Nazanin" pitchFamily="2" charset="-78"/>
              </a:rPr>
              <a:t>گروه سنی زیر دبستان :</a:t>
            </a:r>
            <a:endParaRPr lang="en-US" dirty="0" smtClean="0">
              <a:cs typeface="B Nazanin" pitchFamily="2" charset="-78"/>
            </a:endParaRPr>
          </a:p>
          <a:p>
            <a:pPr>
              <a:buNone/>
            </a:pPr>
            <a:r>
              <a:rPr lang="fa-IR" dirty="0" smtClean="0">
                <a:cs typeface="B Nazanin" pitchFamily="2" charset="-78"/>
              </a:rPr>
              <a:t>1/ دسته ای که مادر خانواده شاغل نیست : به نظر می رسد که به فضاهای بازی در محدوده خانه خود نیازمندند . </a:t>
            </a:r>
            <a:endParaRPr lang="en-US" dirty="0" smtClean="0">
              <a:cs typeface="B Nazanin" pitchFamily="2" charset="-78"/>
            </a:endParaRPr>
          </a:p>
          <a:p>
            <a:pPr>
              <a:buNone/>
            </a:pPr>
            <a:r>
              <a:rPr lang="fa-IR" dirty="0" smtClean="0">
                <a:cs typeface="B Nazanin" pitchFamily="2" charset="-78"/>
              </a:rPr>
              <a:t>2/ دسته ای که والدین هر دو شاغلند : به غیر از فضاهای بازی و ارتباط جمعی با هم سن و سالان به فضاهایی برای مراقبت و نگهداری نیازمند  می باشند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طرح جامع برنامه فیزیکی</a:t>
            </a:r>
            <a:endParaRPr lang="fa-IR" dirty="0">
              <a:cs typeface="B Nazanin" pitchFamily="2" charset="-78"/>
            </a:endParaRPr>
          </a:p>
        </p:txBody>
      </p:sp>
      <p:sp>
        <p:nvSpPr>
          <p:cNvPr id="3" name="Content Placeholder 2"/>
          <p:cNvSpPr>
            <a:spLocks noGrp="1"/>
          </p:cNvSpPr>
          <p:nvPr>
            <p:ph idx="1"/>
          </p:nvPr>
        </p:nvSpPr>
        <p:spPr/>
        <p:txBody>
          <a:bodyPr/>
          <a:lstStyle/>
          <a:p>
            <a:pPr>
              <a:buNone/>
            </a:pPr>
            <a:r>
              <a:rPr lang="fa-IR" b="1" dirty="0" smtClean="0">
                <a:cs typeface="B Nazanin" pitchFamily="2" charset="-78"/>
              </a:rPr>
              <a:t>ورودی : </a:t>
            </a:r>
          </a:p>
          <a:p>
            <a:pPr>
              <a:buNone/>
            </a:pPr>
            <a:r>
              <a:rPr lang="fa-IR" dirty="0" smtClean="0">
                <a:cs typeface="B Nazanin" pitchFamily="2" charset="-78"/>
              </a:rPr>
              <a:t>ورودی کل مجموعه که باید خوانایی داشته باشد و تعریف شده باشد و تقسیم بین سواره و پیاده می تواند در آن انجام پذیرد . </a:t>
            </a:r>
          </a:p>
          <a:p>
            <a:pPr>
              <a:buNone/>
            </a:pPr>
            <a:endParaRPr lang="en-US" dirty="0" smtClean="0">
              <a:cs typeface="B Nazanin" pitchFamily="2" charset="-78"/>
            </a:endParaRPr>
          </a:p>
          <a:p>
            <a:r>
              <a:rPr lang="fa-IR" b="1" dirty="0" smtClean="0">
                <a:cs typeface="B Nazanin" pitchFamily="2" charset="-78"/>
              </a:rPr>
              <a:t>سالن چند منظوره : </a:t>
            </a:r>
            <a:endParaRPr lang="en-US" dirty="0" smtClean="0">
              <a:cs typeface="B Nazanin" pitchFamily="2" charset="-78"/>
            </a:endParaRPr>
          </a:p>
          <a:p>
            <a:pPr>
              <a:buNone/>
            </a:pPr>
            <a:r>
              <a:rPr lang="fa-IR" dirty="0" smtClean="0">
                <a:cs typeface="B Nazanin" pitchFamily="2" charset="-78"/>
              </a:rPr>
              <a:t>که حدود 100 متر مربع می باشد می تواند فضایی برای پذیرایی از مهمانان ، برگزاری نمایشگاهها و یا برگزاری جلسات برای حل مشکلات مجموعه و ... می باشد . </a:t>
            </a:r>
            <a:endParaRPr lang="en-US" dirty="0" smtClean="0">
              <a:cs typeface="B Nazanin" pitchFamily="2" charset="-78"/>
            </a:endParaRPr>
          </a:p>
          <a:p>
            <a:pPr>
              <a:buNone/>
            </a:pP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cs typeface="B Nazanin" pitchFamily="2" charset="-78"/>
              </a:rPr>
              <a:t>فضای تجمع : </a:t>
            </a:r>
            <a:endParaRPr lang="en-US" dirty="0" smtClean="0">
              <a:cs typeface="B Nazanin" pitchFamily="2" charset="-78"/>
            </a:endParaRPr>
          </a:p>
          <a:p>
            <a:pPr>
              <a:buNone/>
            </a:pPr>
            <a:r>
              <a:rPr lang="fa-IR" dirty="0" smtClean="0">
                <a:cs typeface="B Nazanin" pitchFamily="2" charset="-78"/>
              </a:rPr>
              <a:t>بهتر است در فضاهای باز و بسته و سرپوشیده اتفاق بیافتد و در مقیاس ها مختلف طراحی شود .</a:t>
            </a:r>
          </a:p>
          <a:p>
            <a:pPr>
              <a:buNone/>
            </a:pPr>
            <a:endParaRPr lang="en-US" dirty="0" smtClean="0">
              <a:cs typeface="B Nazanin" pitchFamily="2" charset="-78"/>
            </a:endParaRPr>
          </a:p>
          <a:p>
            <a:r>
              <a:rPr lang="fa-IR" b="1" dirty="0" smtClean="0">
                <a:cs typeface="B Nazanin" pitchFamily="2" charset="-78"/>
              </a:rPr>
              <a:t>پارکینگ : </a:t>
            </a:r>
            <a:endParaRPr lang="en-US" dirty="0" smtClean="0">
              <a:cs typeface="B Nazanin" pitchFamily="2" charset="-78"/>
            </a:endParaRPr>
          </a:p>
          <a:p>
            <a:pPr>
              <a:buNone/>
            </a:pPr>
            <a:r>
              <a:rPr lang="fa-IR" dirty="0" smtClean="0">
                <a:cs typeface="B Nazanin" pitchFamily="2" charset="-78"/>
              </a:rPr>
              <a:t>برای 70 درصد واحد ها در نظر گرفته خواهد شد ، مقداری از پارکینگ ها را در فضای باز و بقیه را برای استفاده بهتر از پیلوت ها به زیر زمین خواهیم برد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cs typeface="B Nazanin" pitchFamily="2" charset="-78"/>
              </a:rPr>
              <a:t>فضای سبز یا باز تجهیز شده :</a:t>
            </a:r>
            <a:endParaRPr lang="en-US" dirty="0" smtClean="0">
              <a:cs typeface="B Nazanin" pitchFamily="2" charset="-78"/>
            </a:endParaRPr>
          </a:p>
          <a:p>
            <a:pPr>
              <a:buNone/>
            </a:pPr>
            <a:r>
              <a:rPr lang="fa-IR" dirty="0" smtClean="0">
                <a:cs typeface="B Nazanin" pitchFamily="2" charset="-78"/>
              </a:rPr>
              <a:t>این فضا در سه مقیاس خصوصی برای هر واحد ، ( به صورت تراس یا حیاط) نمیه خصوصی برای هر بلوک و عمومی برای کلیه بلوک ها طراحی می گردد . </a:t>
            </a:r>
          </a:p>
          <a:p>
            <a:endParaRPr lang="en-US" dirty="0" smtClean="0">
              <a:cs typeface="B Nazanin" pitchFamily="2" charset="-78"/>
            </a:endParaRPr>
          </a:p>
          <a:p>
            <a:r>
              <a:rPr lang="fa-IR" b="1" dirty="0" smtClean="0">
                <a:cs typeface="B Nazanin" pitchFamily="2" charset="-78"/>
              </a:rPr>
              <a:t>انبار : </a:t>
            </a:r>
            <a:endParaRPr lang="en-US" dirty="0" smtClean="0">
              <a:cs typeface="B Nazanin" pitchFamily="2" charset="-78"/>
            </a:endParaRPr>
          </a:p>
          <a:p>
            <a:pPr>
              <a:buNone/>
            </a:pPr>
            <a:r>
              <a:rPr lang="fa-IR" dirty="0" smtClean="0">
                <a:cs typeface="B Nazanin" pitchFamily="2" charset="-78"/>
              </a:rPr>
              <a:t>انبارها را به تعداد واحدها و در زیر زمین طراحی می کنیم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cs typeface="B Nazanin" pitchFamily="2" charset="-78"/>
              </a:rPr>
              <a:t>محل نگهداری کودکان : </a:t>
            </a:r>
          </a:p>
          <a:p>
            <a:endParaRPr lang="en-US" dirty="0" smtClean="0">
              <a:cs typeface="B Nazanin" pitchFamily="2" charset="-78"/>
            </a:endParaRPr>
          </a:p>
          <a:p>
            <a:pPr>
              <a:buNone/>
            </a:pPr>
            <a:r>
              <a:rPr lang="fa-IR" dirty="0" smtClean="0">
                <a:cs typeface="B Nazanin" pitchFamily="2" charset="-78"/>
              </a:rPr>
              <a:t>این فضاها برای نگهداری موقت کودکانی است که مادرنشان کار می کنند و یا به دلایلی در بعضی از اوقات شبانه روز نمی توانند از فرزندانشان نگهداری کنند . </a:t>
            </a:r>
            <a:endParaRPr lang="en-US" dirty="0" smtClean="0">
              <a:cs typeface="B Nazanin" pitchFamily="2" charset="-78"/>
            </a:endParaRPr>
          </a:p>
          <a:p>
            <a:pPr>
              <a:buNone/>
            </a:pPr>
            <a:r>
              <a:rPr lang="fa-IR" dirty="0" smtClean="0">
                <a:cs typeface="B Nazanin" pitchFamily="2" charset="-78"/>
              </a:rPr>
              <a:t>برای شیرخواران رده سنی 1-3 و 3-7 سال طراحی می شود .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cs typeface="B Nazanin" pitchFamily="2" charset="-78"/>
              </a:rPr>
              <a:t>کلاسهای آموزشی :</a:t>
            </a:r>
          </a:p>
          <a:p>
            <a:endParaRPr lang="en-US" dirty="0" smtClean="0">
              <a:cs typeface="B Nazanin" pitchFamily="2" charset="-78"/>
            </a:endParaRPr>
          </a:p>
          <a:p>
            <a:pPr>
              <a:buNone/>
            </a:pPr>
            <a:r>
              <a:rPr lang="fa-IR" dirty="0" smtClean="0">
                <a:cs typeface="B Nazanin" pitchFamily="2" charset="-78"/>
              </a:rPr>
              <a:t>این کلاسها بیشتر برای خانم های خانه دار یا برای پر کردن اوقات فراغت سایر خانم ها که می خواهند در نزدیکی خانه خود باشند طراحی می شود این فضا می تواند در کنار محل نگهداری کودکان باشد تا مادران اطمینان خاطر بیشتری داشته باشند و یا در سالن چند منظوره اتفاق بیافتد . </a:t>
            </a:r>
            <a:endParaRPr lang="fa-IR" dirty="0">
              <a:cs typeface="B Nazanin" pitchFamily="2" charset="-7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b="1" dirty="0" smtClean="0">
                <a:cs typeface="B Nazanin" pitchFamily="2" charset="-78"/>
              </a:rPr>
              <a:t>فضای مدیریت و خدمات مجموعه :</a:t>
            </a:r>
            <a:endParaRPr lang="en-US" dirty="0" smtClean="0">
              <a:cs typeface="B Nazanin" pitchFamily="2" charset="-78"/>
            </a:endParaRPr>
          </a:p>
          <a:p>
            <a:pPr>
              <a:buNone/>
            </a:pPr>
            <a:r>
              <a:rPr lang="fa-IR" dirty="0" smtClean="0">
                <a:cs typeface="B Nazanin" pitchFamily="2" charset="-78"/>
              </a:rPr>
              <a:t>که معمولاً در نزدیکی ورودی مجموعه فضایی جهت رسیدگی و کنترل مسائل مربوط به مجموعه قرار داده می شود . </a:t>
            </a:r>
            <a:endParaRPr lang="en-US" dirty="0" smtClean="0">
              <a:cs typeface="B Nazanin" pitchFamily="2" charset="-78"/>
            </a:endParaRPr>
          </a:p>
          <a:p>
            <a:r>
              <a:rPr lang="fa-IR" b="1" dirty="0" smtClean="0">
                <a:cs typeface="B Nazanin" pitchFamily="2" charset="-78"/>
              </a:rPr>
              <a:t>فضاهای خدماتی دارای جنبه تجاری : </a:t>
            </a:r>
            <a:endParaRPr lang="en-US" b="1" dirty="0" smtClean="0">
              <a:cs typeface="B Nazanin" pitchFamily="2" charset="-78"/>
            </a:endParaRPr>
          </a:p>
          <a:p>
            <a:pPr>
              <a:buNone/>
            </a:pPr>
            <a:r>
              <a:rPr lang="fa-IR" dirty="0" smtClean="0">
                <a:cs typeface="B Nazanin" pitchFamily="2" charset="-78"/>
              </a:rPr>
              <a:t>در واقع نوعی از خدمات را به مجموعه ارائه می دهند . فضاهایی مانند پزشک کودکان ، دفتر مهندسی ، دفتر وکالت ، آتلیه معماری ، سوپر ، خشکشویی ، کافی شاپ و کافی نت . که البته این خدمات باید در مقیاس در نظر گرفته شود که به فضای مسکونی لطمه وارد نکند .</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itchFamily="2" charset="-78"/>
              </a:rPr>
              <a:t>اهداف پروژه</a:t>
            </a:r>
            <a:endParaRPr lang="fa-IR" dirty="0">
              <a:cs typeface="B Nazanin" pitchFamily="2" charset="-78"/>
            </a:endParaRPr>
          </a:p>
        </p:txBody>
      </p:sp>
      <p:sp>
        <p:nvSpPr>
          <p:cNvPr id="3" name="Content Placeholder 2"/>
          <p:cNvSpPr>
            <a:spLocks noGrp="1"/>
          </p:cNvSpPr>
          <p:nvPr>
            <p:ph idx="1"/>
          </p:nvPr>
        </p:nvSpPr>
        <p:spPr/>
        <p:txBody>
          <a:bodyPr/>
          <a:lstStyle/>
          <a:p>
            <a:r>
              <a:rPr lang="fa-IR" dirty="0" smtClean="0">
                <a:cs typeface="B Nazanin" pitchFamily="2" charset="-78"/>
              </a:rPr>
              <a:t>- فراهم کردن امکان تولید مسکن با الگوهای جدید و مناسب </a:t>
            </a:r>
            <a:endParaRPr lang="en-US" dirty="0" smtClean="0">
              <a:cs typeface="B Nazanin" pitchFamily="2" charset="-78"/>
            </a:endParaRPr>
          </a:p>
          <a:p>
            <a:r>
              <a:rPr lang="fa-IR" dirty="0" smtClean="0">
                <a:cs typeface="B Nazanin" pitchFamily="2" charset="-78"/>
              </a:rPr>
              <a:t>- ایجاد مجموعه ای مسکونی شاخص در شهر </a:t>
            </a:r>
            <a:endParaRPr lang="en-US" dirty="0" smtClean="0">
              <a:cs typeface="B Nazanin" pitchFamily="2" charset="-78"/>
            </a:endParaRPr>
          </a:p>
          <a:p>
            <a:r>
              <a:rPr lang="fa-IR" dirty="0" smtClean="0">
                <a:cs typeface="B Nazanin" pitchFamily="2" charset="-78"/>
              </a:rPr>
              <a:t>- ارایه الگوهای نوین وپیشاهنگ در نظام سکونت و افزایش تراکم ساختمانی در پیوند با شرایط تپوگرافی و ویژگیهای  زمین ساخت مجموعه</a:t>
            </a:r>
            <a:endParaRPr lang="en-US" dirty="0" smtClean="0">
              <a:cs typeface="B Nazanin" pitchFamily="2" charset="-78"/>
            </a:endParaRPr>
          </a:p>
          <a:p>
            <a:r>
              <a:rPr lang="fa-IR" dirty="0" smtClean="0">
                <a:cs typeface="B Nazanin" pitchFamily="2" charset="-78"/>
              </a:rPr>
              <a:t>- ایجاد مجموعه ی مسکونی شاخص مسکون اسکان اقشار شهری با درامد متوسط وبالا</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928926" y="1142984"/>
          <a:ext cx="3661107" cy="4882770"/>
        </p:xfrm>
        <a:graphic>
          <a:graphicData uri="http://schemas.openxmlformats.org/drawingml/2006/table">
            <a:tbl>
              <a:tblPr rtl="1"/>
              <a:tblGrid>
                <a:gridCol w="2131867"/>
                <a:gridCol w="1529240"/>
              </a:tblGrid>
              <a:tr h="461250">
                <a:tc>
                  <a:txBody>
                    <a:bodyPr/>
                    <a:lstStyle/>
                    <a:p>
                      <a:pPr algn="ctr" rtl="1">
                        <a:spcAft>
                          <a:spcPts val="0"/>
                        </a:spcAft>
                      </a:pPr>
                      <a:r>
                        <a:rPr lang="fa-IR" sz="2400" dirty="0">
                          <a:latin typeface="Times New Roman"/>
                          <a:ea typeface="Times New Roman"/>
                          <a:cs typeface="B Nazanin" pitchFamily="2" charset="-78"/>
                        </a:rPr>
                        <a:t>فضا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2400">
                          <a:latin typeface="Times New Roman"/>
                          <a:ea typeface="Times New Roman"/>
                          <a:cs typeface="B Nazanin" pitchFamily="2" charset="-78"/>
                        </a:rPr>
                        <a:t>اندازه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dirty="0">
                          <a:latin typeface="Times New Roman"/>
                          <a:ea typeface="Times New Roman"/>
                          <a:cs typeface="B Nazanin" pitchFamily="2" charset="-78"/>
                        </a:rPr>
                        <a:t>ورودی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a:latin typeface="Times New Roman"/>
                          <a:ea typeface="Times New Roman"/>
                          <a:cs typeface="B Nazanin" pitchFamily="2" charset="-78"/>
                        </a:rPr>
                        <a:t>100 – 200</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dirty="0">
                          <a:latin typeface="Times New Roman"/>
                          <a:ea typeface="Times New Roman"/>
                          <a:cs typeface="B Nazanin" pitchFamily="2" charset="-78"/>
                        </a:rPr>
                        <a:t>سالن چند منظوره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80 – 120 </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پارکینگ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2500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فضای سبز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3500-4500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انبار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550-650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کلاسهای آموزشی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100-150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واحدهای مسکونی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smtClean="0">
                          <a:latin typeface="Times New Roman"/>
                          <a:ea typeface="Times New Roman"/>
                          <a:cs typeface="B Nazanin" pitchFamily="2" charset="-78"/>
                        </a:rPr>
                        <a:t>117600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فضای مدیریت </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60-80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250">
                <a:tc>
                  <a:txBody>
                    <a:bodyPr/>
                    <a:lstStyle/>
                    <a:p>
                      <a:pPr algn="justLow" rtl="1">
                        <a:spcAft>
                          <a:spcPts val="0"/>
                        </a:spcAft>
                      </a:pPr>
                      <a:r>
                        <a:rPr lang="fa-IR" sz="2400">
                          <a:latin typeface="Times New Roman"/>
                          <a:ea typeface="Times New Roman"/>
                          <a:cs typeface="B Nazanin" pitchFamily="2" charset="-78"/>
                        </a:rPr>
                        <a:t>محل نگهداری کودکان</a:t>
                      </a:r>
                      <a:endParaRPr lang="en-US" sz="24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Low" rtl="1">
                        <a:spcAft>
                          <a:spcPts val="0"/>
                        </a:spcAft>
                      </a:pPr>
                      <a:r>
                        <a:rPr lang="fa-IR" sz="2400" dirty="0">
                          <a:latin typeface="Times New Roman"/>
                          <a:ea typeface="Times New Roman"/>
                          <a:cs typeface="B Nazanin" pitchFamily="2" charset="-78"/>
                        </a:rPr>
                        <a:t>100-150</a:t>
                      </a:r>
                      <a:endParaRPr lang="en-US" sz="24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سازمان عملكردي</a:t>
            </a:r>
            <a:endParaRPr lang="fa-IR" dirty="0"/>
          </a:p>
        </p:txBody>
      </p:sp>
      <p:sp>
        <p:nvSpPr>
          <p:cNvPr id="3" name="Content Placeholder 2"/>
          <p:cNvSpPr>
            <a:spLocks noGrp="1"/>
          </p:cNvSpPr>
          <p:nvPr>
            <p:ph idx="1"/>
          </p:nvPr>
        </p:nvSpPr>
        <p:spPr/>
        <p:txBody>
          <a:bodyPr/>
          <a:lstStyle/>
          <a:p>
            <a:r>
              <a:rPr lang="fa-IR" dirty="0" smtClean="0">
                <a:cs typeface="B Nazanin" pitchFamily="2" charset="-78"/>
              </a:rPr>
              <a:t>1- ایجاد فضای جمعی عمومی و سلسله مراتب خصوصی و نیمه خصوصی</a:t>
            </a:r>
            <a:endParaRPr lang="en-US" dirty="0" smtClean="0">
              <a:cs typeface="B Nazanin" pitchFamily="2" charset="-78"/>
            </a:endParaRPr>
          </a:p>
          <a:p>
            <a:r>
              <a:rPr lang="fa-IR" dirty="0" smtClean="0">
                <a:cs typeface="B Nazanin" pitchFamily="2" charset="-78"/>
              </a:rPr>
              <a:t>2- ایجاد فضای سبز  </a:t>
            </a:r>
            <a:endParaRPr lang="en-US" dirty="0" smtClean="0">
              <a:cs typeface="B Nazanin" pitchFamily="2" charset="-78"/>
            </a:endParaRPr>
          </a:p>
          <a:p>
            <a:r>
              <a:rPr lang="fa-IR" dirty="0" smtClean="0">
                <a:cs typeface="B Nazanin" pitchFamily="2" charset="-78"/>
              </a:rPr>
              <a:t>3- ایجاد فضای فرهنگی در مجتمع (کافی نت کافی شاپ سالن همایش سالن نهار خوری و...)</a:t>
            </a:r>
            <a:endParaRPr lang="en-US" dirty="0" smtClean="0">
              <a:cs typeface="B Nazanin" pitchFamily="2" charset="-78"/>
            </a:endParaRPr>
          </a:p>
          <a:p>
            <a:r>
              <a:rPr lang="fa-IR" dirty="0" smtClean="0">
                <a:cs typeface="B Nazanin" pitchFamily="2" charset="-78"/>
              </a:rPr>
              <a:t>4- ایجاد فاز تجاری کوچک جهت رفع نیازهای اولیه مجتمع</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26"/>
            <a:ext cx="8229600" cy="1143000"/>
          </a:xfrm>
        </p:spPr>
        <p:txBody>
          <a:bodyPr>
            <a:normAutofit fontScale="90000"/>
          </a:bodyPr>
          <a:lstStyle/>
          <a:p>
            <a:pPr algn="r"/>
            <a:r>
              <a:rPr lang="fa-IR" b="1" dirty="0" smtClean="0"/>
              <a:t>مبانی نظری عام طرح</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r>
              <a:rPr lang="fa-IR" dirty="0" smtClean="0">
                <a:cs typeface="B Nazanin" pitchFamily="2" charset="-78"/>
              </a:rPr>
              <a:t>- رعایت اصول و معیارهای طراحی شهری به منظور ارتقای کیفیت محیط شهری و فضاهای مسکونی </a:t>
            </a:r>
            <a:endParaRPr lang="en-US" dirty="0" smtClean="0">
              <a:cs typeface="B Nazanin" pitchFamily="2" charset="-78"/>
            </a:endParaRPr>
          </a:p>
          <a:p>
            <a:r>
              <a:rPr lang="fa-IR" dirty="0" smtClean="0">
                <a:cs typeface="B Nazanin" pitchFamily="2" charset="-78"/>
              </a:rPr>
              <a:t>- توجه به ویژگیها وشرایط زمین طرح به منظور استفاده موثر از پتانسیل ها و تقویت ویژگیهای زیست محیطی محدوده طرح</a:t>
            </a:r>
            <a:endParaRPr lang="en-US" dirty="0" smtClean="0">
              <a:cs typeface="B Nazanin" pitchFamily="2" charset="-78"/>
            </a:endParaRPr>
          </a:p>
          <a:p>
            <a:r>
              <a:rPr lang="fa-IR" dirty="0" smtClean="0">
                <a:cs typeface="B Nazanin" pitchFamily="2" charset="-78"/>
              </a:rPr>
              <a:t>- ایجاد فضاهای نوین و روزامد در مجموعه به منظور فراهم کردن بستر برای تحول و توسعه هدفمند ان </a:t>
            </a:r>
            <a:endParaRPr lang="en-US" dirty="0" smtClean="0">
              <a:cs typeface="B Nazanin" pitchFamily="2" charset="-78"/>
            </a:endParaRPr>
          </a:p>
          <a:p>
            <a:r>
              <a:rPr lang="fa-IR" dirty="0" smtClean="0">
                <a:cs typeface="B Nazanin" pitchFamily="2" charset="-78"/>
              </a:rPr>
              <a:t>- بهره گیری از امکانات موجود برای تقویت چشم اندازهای شهری و طبیعی مجموعه و افزایش مطلوبیت زیست.</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smtClean="0">
                <a:cs typeface="B Nazanin" pitchFamily="2" charset="-78"/>
              </a:rPr>
              <a:t>- توسعه بلند مرتبه سازی و بهره وری بهینه اززمین.</a:t>
            </a:r>
            <a:endParaRPr lang="en-US" dirty="0" smtClean="0">
              <a:cs typeface="B Nazanin" pitchFamily="2" charset="-78"/>
            </a:endParaRPr>
          </a:p>
          <a:p>
            <a:r>
              <a:rPr lang="fa-IR" dirty="0" smtClean="0">
                <a:cs typeface="B Nazanin" pitchFamily="2" charset="-78"/>
              </a:rPr>
              <a:t>- استفاده از ظرفیت کاربریهای همجوار وایجاد ارتباط مناسب با محیط خارج از مجموعه.</a:t>
            </a:r>
            <a:endParaRPr lang="en-US" dirty="0" smtClean="0">
              <a:cs typeface="B Nazanin" pitchFamily="2" charset="-78"/>
            </a:endParaRPr>
          </a:p>
          <a:p>
            <a:r>
              <a:rPr lang="fa-IR" dirty="0" smtClean="0">
                <a:cs typeface="B Nazanin" pitchFamily="2" charset="-78"/>
              </a:rPr>
              <a:t>- ایجاد نو گرایی در فضاهای مجموعه و پرهیز از تکرار و تقلید ضوابط متداول مجموعه های مسکونی .</a:t>
            </a:r>
            <a:endParaRPr lang="en-US" dirty="0" smtClean="0">
              <a:cs typeface="B Nazanin" pitchFamily="2" charset="-78"/>
            </a:endParaRPr>
          </a:p>
          <a:p>
            <a:r>
              <a:rPr lang="fa-IR" dirty="0" smtClean="0">
                <a:cs typeface="B Nazanin" pitchFamily="2" charset="-78"/>
              </a:rPr>
              <a:t>- تطابق مجموعه و شبکه های دسترسی ان با توپوگرافی زمین.</a:t>
            </a:r>
            <a:endParaRPr lang="en-US" dirty="0" smtClean="0">
              <a:cs typeface="B Nazanin" pitchFamily="2" charset="-78"/>
            </a:endParaRPr>
          </a:p>
          <a:p>
            <a:r>
              <a:rPr lang="fa-IR" dirty="0" smtClean="0">
                <a:cs typeface="B Nazanin" pitchFamily="2" charset="-78"/>
              </a:rPr>
              <a:t>- طراحی مجموعه مبتنی بر نیازهای فیزیکی و روانی مردم.</a:t>
            </a:r>
            <a:endParaRPr lang="en-US" dirty="0" smtClean="0">
              <a:cs typeface="B Nazanin" pitchFamily="2" charset="-78"/>
            </a:endParaRPr>
          </a:p>
          <a:p>
            <a:r>
              <a:rPr lang="fa-IR" dirty="0" smtClean="0">
                <a:cs typeface="B Nazanin" pitchFamily="2" charset="-78"/>
              </a:rPr>
              <a:t>- ایجاد حس تعلق به مکان سکونت وبرقراری پیوند میان انسان و محیط زندگی او</a:t>
            </a:r>
            <a:endParaRPr lang="en-US" dirty="0" smtClean="0">
              <a:cs typeface="B Nazanin" pitchFamily="2" charset="-78"/>
            </a:endParaRPr>
          </a:p>
          <a:p>
            <a:endParaRPr lang="fa-IR" dirty="0">
              <a:cs typeface="B Nazanin"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305</TotalTime>
  <Words>5222</Words>
  <Application>Microsoft Office PowerPoint</Application>
  <PresentationFormat>On-screen Show (4:3)</PresentationFormat>
  <Paragraphs>328</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Flow</vt:lpstr>
      <vt:lpstr>برنامه فیزیکی مجتمع مسکونی</vt:lpstr>
      <vt:lpstr>بيان مسئله</vt:lpstr>
      <vt:lpstr>Slide 3</vt:lpstr>
      <vt:lpstr>Slide 4</vt:lpstr>
      <vt:lpstr>Slide 5</vt:lpstr>
      <vt:lpstr>اهداف پروژه</vt:lpstr>
      <vt:lpstr>سازمان عملكردي</vt:lpstr>
      <vt:lpstr>مبانی نظری عام طرح </vt:lpstr>
      <vt:lpstr>Slide 9</vt:lpstr>
      <vt:lpstr>بیان هدف کلی </vt:lpstr>
      <vt:lpstr>عوامل موثر بر بررسي وضيعت مسكن : </vt:lpstr>
      <vt:lpstr>Slide 12</vt:lpstr>
      <vt:lpstr>روابط همسايگي</vt:lpstr>
      <vt:lpstr>Slide 14</vt:lpstr>
      <vt:lpstr>گونه هاي مسكن</vt:lpstr>
      <vt:lpstr>Slide 16</vt:lpstr>
      <vt:lpstr>Slide 17</vt:lpstr>
      <vt:lpstr>Slide 18</vt:lpstr>
      <vt:lpstr>Slide 19</vt:lpstr>
      <vt:lpstr>Slide 20</vt:lpstr>
      <vt:lpstr>Slide 21</vt:lpstr>
      <vt:lpstr>Slide 22</vt:lpstr>
      <vt:lpstr>محيط كالبدي</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ضوابط و استانداردها</vt:lpstr>
      <vt:lpstr>Slide 40</vt:lpstr>
      <vt:lpstr>  مسيرهاي نجات الزامي وتعداد لازم براي هرساختمان</vt:lpstr>
      <vt:lpstr>Slide 42</vt:lpstr>
      <vt:lpstr>Slide 43</vt:lpstr>
      <vt:lpstr>برنامه فیزیکی</vt:lpstr>
      <vt:lpstr>1- فضاهای مسکونی و تاسیساتی</vt:lpstr>
      <vt:lpstr>Slide 46</vt:lpstr>
      <vt:lpstr>Slide 47</vt:lpstr>
      <vt:lpstr>Slide 48</vt:lpstr>
      <vt:lpstr>Slide 49</vt:lpstr>
      <vt:lpstr>Slide 50</vt:lpstr>
      <vt:lpstr>Slide 51</vt:lpstr>
      <vt:lpstr>تعیین جمعیت هدف </vt:lpstr>
      <vt:lpstr>Slide 53</vt:lpstr>
      <vt:lpstr>طرح جامع برنامه فیزیکی</vt:lpstr>
      <vt:lpstr>Slide 55</vt:lpstr>
      <vt:lpstr>Slide 56</vt:lpstr>
      <vt:lpstr>Slide 57</vt:lpstr>
      <vt:lpstr>Slide 58</vt:lpstr>
      <vt:lpstr>Slide 59</vt:lpstr>
      <vt:lpstr>Slide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برنامه فیزیکی مجتمع مسکونی</dc:title>
  <dc:creator>MOHAMMAD</dc:creator>
  <cp:lastModifiedBy>jigmal</cp:lastModifiedBy>
  <cp:revision>33</cp:revision>
  <dcterms:created xsi:type="dcterms:W3CDTF">2010-11-14T07:16:05Z</dcterms:created>
  <dcterms:modified xsi:type="dcterms:W3CDTF">2011-02-27T09:19:49Z</dcterms:modified>
</cp:coreProperties>
</file>