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4" r:id="rId7"/>
    <p:sldId id="265" r:id="rId8"/>
    <p:sldId id="319" r:id="rId9"/>
    <p:sldId id="320" r:id="rId10"/>
    <p:sldId id="321" r:id="rId11"/>
    <p:sldId id="322" r:id="rId12"/>
    <p:sldId id="318" r:id="rId13"/>
    <p:sldId id="266" r:id="rId14"/>
    <p:sldId id="267" r:id="rId15"/>
    <p:sldId id="268" r:id="rId16"/>
    <p:sldId id="271" r:id="rId17"/>
    <p:sldId id="272" r:id="rId18"/>
    <p:sldId id="273" r:id="rId19"/>
    <p:sldId id="274" r:id="rId20"/>
    <p:sldId id="269" r:id="rId21"/>
    <p:sldId id="284" r:id="rId22"/>
    <p:sldId id="285" r:id="rId23"/>
    <p:sldId id="286" r:id="rId24"/>
    <p:sldId id="270" r:id="rId25"/>
    <p:sldId id="275" r:id="rId26"/>
    <p:sldId id="276" r:id="rId27"/>
    <p:sldId id="277" r:id="rId28"/>
    <p:sldId id="278" r:id="rId29"/>
    <p:sldId id="279" r:id="rId30"/>
    <p:sldId id="280" r:id="rId31"/>
    <p:sldId id="281" r:id="rId32"/>
    <p:sldId id="282" r:id="rId33"/>
    <p:sldId id="283" r:id="rId34"/>
    <p:sldId id="287" r:id="rId35"/>
    <p:sldId id="288" r:id="rId36"/>
    <p:sldId id="295" r:id="rId37"/>
    <p:sldId id="289" r:id="rId38"/>
    <p:sldId id="290" r:id="rId39"/>
    <p:sldId id="296" r:id="rId40"/>
    <p:sldId id="291" r:id="rId41"/>
    <p:sldId id="292" r:id="rId42"/>
    <p:sldId id="297" r:id="rId43"/>
    <p:sldId id="298" r:id="rId44"/>
    <p:sldId id="299" r:id="rId45"/>
    <p:sldId id="293" r:id="rId46"/>
    <p:sldId id="300" r:id="rId47"/>
    <p:sldId id="301" r:id="rId48"/>
    <p:sldId id="302" r:id="rId49"/>
    <p:sldId id="303" r:id="rId50"/>
    <p:sldId id="304" r:id="rId51"/>
    <p:sldId id="305" r:id="rId52"/>
    <p:sldId id="306" r:id="rId53"/>
    <p:sldId id="307" r:id="rId54"/>
    <p:sldId id="308" r:id="rId55"/>
    <p:sldId id="311" r:id="rId56"/>
    <p:sldId id="312" r:id="rId57"/>
    <p:sldId id="313" r:id="rId58"/>
    <p:sldId id="314" r:id="rId59"/>
    <p:sldId id="315" r:id="rId60"/>
    <p:sldId id="316" r:id="rId61"/>
    <p:sldId id="31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11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FDA5EBE-3996-4672-BA6F-B133B44476CA}" type="datetimeFigureOut">
              <a:rPr lang="en-US" smtClean="0"/>
              <a:pPr/>
              <a:t>9/25/2012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215E46A-B0AD-43B4-BEB4-AC1208CDDD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A5EBE-3996-4672-BA6F-B133B44476CA}"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5E46A-B0AD-43B4-BEB4-AC1208CDDD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A5EBE-3996-4672-BA6F-B133B44476CA}"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5E46A-B0AD-43B4-BEB4-AC1208CDDD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A5EBE-3996-4672-BA6F-B133B44476CA}"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5E46A-B0AD-43B4-BEB4-AC1208CDDD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DA5EBE-3996-4672-BA6F-B133B44476CA}" type="datetimeFigureOut">
              <a:rPr lang="en-US" smtClean="0"/>
              <a:pPr/>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5E46A-B0AD-43B4-BEB4-AC1208CDDD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DA5EBE-3996-4672-BA6F-B133B44476CA}" type="datetimeFigureOut">
              <a:rPr lang="en-US" smtClean="0"/>
              <a:pPr/>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5E46A-B0AD-43B4-BEB4-AC1208CDDD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DA5EBE-3996-4672-BA6F-B133B44476CA}" type="datetimeFigureOut">
              <a:rPr lang="en-US" smtClean="0"/>
              <a:pPr/>
              <a:t>9/25/2012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5E46A-B0AD-43B4-BEB4-AC1208CDDD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FDA5EBE-3996-4672-BA6F-B133B44476CA}" type="datetimeFigureOut">
              <a:rPr lang="en-US" smtClean="0"/>
              <a:pPr/>
              <a:t>9/25/2012</a:t>
            </a:fld>
            <a:endParaRPr lang="en-US"/>
          </a:p>
        </p:txBody>
      </p:sp>
      <p:sp>
        <p:nvSpPr>
          <p:cNvPr id="8" name="Slide Number Placeholder 7"/>
          <p:cNvSpPr>
            <a:spLocks noGrp="1"/>
          </p:cNvSpPr>
          <p:nvPr>
            <p:ph type="sldNum" sz="quarter" idx="11"/>
          </p:nvPr>
        </p:nvSpPr>
        <p:spPr/>
        <p:txBody>
          <a:bodyPr/>
          <a:lstStyle/>
          <a:p>
            <a:fld id="{0215E46A-B0AD-43B4-BEB4-AC1208CDDD5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A5EBE-3996-4672-BA6F-B133B44476CA}" type="datetimeFigureOut">
              <a:rPr lang="en-US" smtClean="0"/>
              <a:pPr/>
              <a:t>9/25/2012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5E46A-B0AD-43B4-BEB4-AC1208CDDD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DA5EBE-3996-4672-BA6F-B133B44476CA}" type="datetimeFigureOut">
              <a:rPr lang="en-US" smtClean="0"/>
              <a:pPr/>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215E46A-B0AD-43B4-BEB4-AC1208CDDD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FDA5EBE-3996-4672-BA6F-B133B44476CA}" type="datetimeFigureOut">
              <a:rPr lang="en-US" smtClean="0"/>
              <a:pPr/>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5E46A-B0AD-43B4-BEB4-AC1208CDDD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FDA5EBE-3996-4672-BA6F-B133B44476CA}" type="datetimeFigureOut">
              <a:rPr lang="en-US" smtClean="0"/>
              <a:pPr/>
              <a:t>9/25/2012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215E46A-B0AD-43B4-BEB4-AC1208CDDD5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rin.blogfa.com/post-391.asp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3928" y="332656"/>
            <a:ext cx="4680520" cy="576064"/>
          </a:xfrm>
        </p:spPr>
        <p:txBody>
          <a:bodyPr>
            <a:normAutofit fontScale="40000" lnSpcReduction="20000"/>
          </a:bodyPr>
          <a:lstStyle/>
          <a:p>
            <a:r>
              <a:rPr lang="ar-SA" sz="9600" b="1" u="sng" dirty="0" smtClean="0">
                <a:cs typeface="B Bardiya" pitchFamily="2" charset="-78"/>
              </a:rPr>
              <a:t>تاثير </a:t>
            </a:r>
            <a:r>
              <a:rPr lang="ar-SA" sz="9600" b="1" u="sng" dirty="0">
                <a:cs typeface="B Bardiya" pitchFamily="2" charset="-78"/>
              </a:rPr>
              <a:t>اقليم بر روي </a:t>
            </a:r>
            <a:r>
              <a:rPr lang="ar-SA" sz="9600" b="1" u="sng" dirty="0" smtClean="0">
                <a:cs typeface="B Bardiya" pitchFamily="2" charset="-78"/>
              </a:rPr>
              <a:t>مسکن</a:t>
            </a:r>
            <a:r>
              <a:rPr lang="fa-IR" sz="9600" b="1" u="sng" dirty="0" smtClean="0">
                <a:cs typeface="B Bardiya" pitchFamily="2" charset="-78"/>
              </a:rPr>
              <a:t>:</a:t>
            </a:r>
            <a:endParaRPr lang="en-US" sz="2800" dirty="0">
              <a:cs typeface="B Bardiya" pitchFamily="2" charset="-78"/>
            </a:endParaRPr>
          </a:p>
          <a:p>
            <a:endParaRPr lang="en-US" sz="2800" dirty="0">
              <a:cs typeface="+mj-cs"/>
            </a:endParaRPr>
          </a:p>
        </p:txBody>
      </p:sp>
      <p:sp>
        <p:nvSpPr>
          <p:cNvPr id="4" name="Rectangle 3"/>
          <p:cNvSpPr/>
          <p:nvPr/>
        </p:nvSpPr>
        <p:spPr>
          <a:xfrm>
            <a:off x="481495" y="1052736"/>
            <a:ext cx="8424936" cy="923330"/>
          </a:xfrm>
          <a:prstGeom prst="rect">
            <a:avLst/>
          </a:prstGeom>
        </p:spPr>
        <p:txBody>
          <a:bodyPr wrap="square">
            <a:spAutoFit/>
          </a:bodyPr>
          <a:lstStyle/>
          <a:p>
            <a:pPr algn="r"/>
            <a:r>
              <a:rPr lang="ar-SA" dirty="0">
                <a:cs typeface="+mj-cs"/>
              </a:rPr>
              <a:t>اقلیم تا آنجا که باآسایش انسان رابطه بر قرار می کند نتیجه عواملی همچون تابش آفتاب، دمای هوا،رطوبت هوا ، وزش باد است که در اينجا به شرحي مختصر از هر کدام </a:t>
            </a:r>
            <a:r>
              <a:rPr lang="en-US" dirty="0" smtClean="0">
                <a:cs typeface="+mj-cs"/>
              </a:rPr>
              <a:t>.</a:t>
            </a:r>
            <a:r>
              <a:rPr lang="ar-SA" dirty="0" smtClean="0">
                <a:cs typeface="+mj-cs"/>
              </a:rPr>
              <a:t>مي </a:t>
            </a:r>
            <a:r>
              <a:rPr lang="ar-SA" dirty="0">
                <a:cs typeface="+mj-cs"/>
              </a:rPr>
              <a:t>پردازيم</a:t>
            </a:r>
            <a:endParaRPr lang="en-US" dirty="0">
              <a:cs typeface="+mj-cs"/>
            </a:endParaRPr>
          </a:p>
        </p:txBody>
      </p:sp>
      <p:pic>
        <p:nvPicPr>
          <p:cNvPr id="1026" name="Picture 2" descr="C:\Users\Hedie\Downloads\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206292"/>
            <a:ext cx="6768752" cy="4319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2299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363272" cy="1012974"/>
          </a:xfrm>
        </p:spPr>
        <p:txBody>
          <a:bodyPr>
            <a:noAutofit/>
          </a:bodyPr>
          <a:lstStyle/>
          <a:p>
            <a:pPr algn="r"/>
            <a:r>
              <a:rPr lang="en-US" sz="2800" dirty="0"/>
              <a:t>HIGH  RISE  APARTMENT</a:t>
            </a:r>
            <a:r>
              <a:rPr lang="fa-IR" sz="2800" dirty="0"/>
              <a:t>3)</a:t>
            </a:r>
            <a:r>
              <a:rPr lang="en-US" sz="2800" dirty="0"/>
              <a:t/>
            </a:r>
            <a:br>
              <a:rPr lang="en-US" sz="2800" dirty="0"/>
            </a:br>
            <a:endParaRPr lang="en-US" sz="2800" dirty="0"/>
          </a:p>
        </p:txBody>
      </p:sp>
      <p:pic>
        <p:nvPicPr>
          <p:cNvPr id="52226" name="Picture 2" descr="C:\Users\Hedie\Downloads\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3888432" cy="6681816"/>
          </a:xfrm>
          <a:prstGeom prst="rect">
            <a:avLst/>
          </a:prstGeom>
          <a:noFill/>
          <a:extLst>
            <a:ext uri="{909E8E84-426E-40DD-AFC4-6F175D3DCCD1}">
              <a14:hiddenFill xmlns:a14="http://schemas.microsoft.com/office/drawing/2010/main" xmlns="">
                <a:solidFill>
                  <a:srgbClr val="FFFFFF"/>
                </a:solidFill>
              </a14:hiddenFill>
            </a:ext>
          </a:extLst>
        </p:spPr>
      </p:pic>
      <p:pic>
        <p:nvPicPr>
          <p:cNvPr id="52227" name="Picture 3" descr="C:\Users\Hedie\Downloads\220px-Waterloo_towers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1700808"/>
            <a:ext cx="4067944" cy="5157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1721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075240" cy="576064"/>
          </a:xfrm>
        </p:spPr>
        <p:txBody>
          <a:bodyPr>
            <a:noAutofit/>
          </a:bodyPr>
          <a:lstStyle/>
          <a:p>
            <a:pPr algn="r"/>
            <a:r>
              <a:rPr lang="en-US" sz="2800" dirty="0"/>
              <a:t>TERESSED  APARTMENT</a:t>
            </a:r>
            <a:r>
              <a:rPr lang="fa-IR" sz="2800" dirty="0"/>
              <a:t>4)</a:t>
            </a:r>
            <a:r>
              <a:rPr lang="en-US" sz="2800" dirty="0"/>
              <a:t/>
            </a:r>
            <a:br>
              <a:rPr lang="en-US" sz="2800" dirty="0"/>
            </a:br>
            <a:endParaRPr lang="en-US" sz="2800" dirty="0"/>
          </a:p>
        </p:txBody>
      </p:sp>
      <p:pic>
        <p:nvPicPr>
          <p:cNvPr id="53250" name="Picture 2" descr="C:\Users\Hedie\Downloads\rometerrace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2564904"/>
            <a:ext cx="4588768" cy="36576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52" name="Picture 4" descr="C:\Users\Hedie\Downloads\2000-sqft-4bhk-double-storied-house-for-sale-at-peroor-kollam-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52736"/>
            <a:ext cx="4427984" cy="4176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0411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99754"/>
            <a:ext cx="8568952" cy="1631216"/>
          </a:xfrm>
          <a:prstGeom prst="rect">
            <a:avLst/>
          </a:prstGeom>
        </p:spPr>
        <p:txBody>
          <a:bodyPr wrap="square">
            <a:spAutoFit/>
          </a:bodyPr>
          <a:lstStyle/>
          <a:p>
            <a:pPr algn="r"/>
            <a:r>
              <a:rPr lang="fa-IR" sz="3600" dirty="0"/>
              <a:t>نمونه </a:t>
            </a:r>
            <a:r>
              <a:rPr lang="fa-IR" sz="3600" dirty="0" smtClean="0"/>
              <a:t>ها:</a:t>
            </a:r>
          </a:p>
          <a:p>
            <a:pPr algn="r"/>
            <a:r>
              <a:rPr lang="fa-IR" sz="3200" dirty="0" smtClean="0"/>
              <a:t>      1.مجموعه مسکونی در آمستردام </a:t>
            </a:r>
          </a:p>
          <a:p>
            <a:pPr algn="r"/>
            <a:r>
              <a:rPr lang="fa-IR" sz="3200" dirty="0" smtClean="0"/>
              <a:t>      2.مجتمع مسکونی دراک در شیراز</a:t>
            </a:r>
          </a:p>
        </p:txBody>
      </p:sp>
      <p:pic>
        <p:nvPicPr>
          <p:cNvPr id="5" name="Picture 2" descr="C:\Users\Hedie\Downloads\شیراز\مجتمع مسکونی دراک در شیراز pic\plan_1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96547" y="3284984"/>
            <a:ext cx="3943646" cy="302433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Hedie\Downloads\arch\BAHMAN90\Apartment-house-in-Amsterdam\1271794179-nl02.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284984"/>
            <a:ext cx="4320480" cy="30545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1909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700807"/>
            <a:ext cx="8424936" cy="3693319"/>
          </a:xfrm>
          <a:prstGeom prst="rect">
            <a:avLst/>
          </a:prstGeom>
        </p:spPr>
        <p:txBody>
          <a:bodyPr wrap="square">
            <a:spAutoFit/>
          </a:bodyPr>
          <a:lstStyle/>
          <a:p>
            <a:pPr algn="r"/>
            <a:r>
              <a:rPr lang="fa-IR" dirty="0"/>
              <a:t>هنر معماری چون بقیه هنرها مواد اولیه خاصی را نیازمند است! امروزه علاوه بر جنبه های هنری، توجه وافری به بحث تکنولوژی و مباحث مربوط به انرژی و پایداری می شود. چقدر در این موضوعات موفق بوده ایم بماند! اما این روز ها هر جا دیواری یا بامی با چمن و گل و بوته فرش می شود اشتباها با موضوعاتی چون موضوع های بالایی اشتباه گرفته می شود. یک مجموعه مسکونی با یک فرم خاص و روشنایی ها (حیاط های خلوت یا پاسیو) متعدد و بام سبز یک جلوه ایی ویژه به مفهوم مسکونی بودن بنا داده است. در تصویر فوق سه نوع آپارتمان مشاهده می کنید در سمت چپ یک مجموعه با پنجره های متعدد و در مجموعه سمت راست نیز روال به گونه منحصر به فرد بودن تکرار شده است یعنی وجود پنجره های تصاعدی و شیارهای موازی، اما اوج خاص بودن در این تصویر همین مجتمع مورد بحث ماست! اما چگونه بهتر ببینیم در طرح این مجتمع شیارهای افقی ساختمان سمت راست تبدیل به شیارهای عمودی شده و پنجره های تصاعدی نیز در جبهه سمت راست وجود دارد اما سمت چپ تصویر ملاحظه می کنید که شیشه های متعدد ساختمان سمت چپ بصورت وسیع تکرار شده است.</a:t>
            </a:r>
            <a:endParaRPr lang="en-US" dirty="0"/>
          </a:p>
        </p:txBody>
      </p:sp>
      <p:sp>
        <p:nvSpPr>
          <p:cNvPr id="5" name="Title 1"/>
          <p:cNvSpPr>
            <a:spLocks noGrp="1"/>
          </p:cNvSpPr>
          <p:nvPr>
            <p:ph type="title"/>
          </p:nvPr>
        </p:nvSpPr>
        <p:spPr>
          <a:xfrm>
            <a:off x="457200" y="274638"/>
            <a:ext cx="8147248" cy="1282154"/>
          </a:xfrm>
        </p:spPr>
        <p:txBody>
          <a:bodyPr>
            <a:normAutofit fontScale="90000"/>
          </a:bodyPr>
          <a:lstStyle/>
          <a:p>
            <a:pPr algn="r"/>
            <a:r>
              <a:rPr lang="fa-IR" sz="4800" dirty="0"/>
              <a:t>1.مجموعه مسکونی در آمستردام</a:t>
            </a:r>
            <a:endParaRPr lang="en-US" dirty="0"/>
          </a:p>
        </p:txBody>
      </p:sp>
    </p:spTree>
    <p:extLst>
      <p:ext uri="{BB962C8B-B14F-4D97-AF65-F5344CB8AC3E}">
        <p14:creationId xmlns:p14="http://schemas.microsoft.com/office/powerpoint/2010/main" xmlns="" val="930991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edie\Downloads\arch\BAHMAN90\Apartment-house-in-Amsterdam\4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49" y="-23818"/>
            <a:ext cx="9196065" cy="6881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7129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edie\Downloads\arch\BAHMAN90\Apartment-house-in-Amsterdam\1271794179-nl0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461"/>
            <a:ext cx="9144000" cy="68663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6384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edie\Downloads\arch\BAHMAN90\Apartment-house-in-Amsterdam\1271794180-nl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34" y="-4157"/>
            <a:ext cx="9138466" cy="68621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0762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edie\Downloads\arch\BAHMAN90\Apartment-house-in-Amsterdam\1271794181-nl04-528x39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8745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edie\Downloads\arch\BAHMAN90\Apartment-house-in-Amsterdam\1271794184-nl0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672" y="6458"/>
            <a:ext cx="9124328" cy="68515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6002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edie\Downloads\arch\BAHMAN90\Apartment-house-in-Amsterdam\1271794185-nl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343"/>
            <a:ext cx="9144000" cy="68726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4042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003232" cy="1584176"/>
          </a:xfrm>
        </p:spPr>
        <p:txBody>
          <a:bodyPr>
            <a:noAutofit/>
          </a:bodyPr>
          <a:lstStyle/>
          <a:p>
            <a:pPr algn="r"/>
            <a:r>
              <a:rPr lang="en-US" sz="3200" dirty="0"/>
              <a:t>:</a:t>
            </a:r>
            <a:r>
              <a:rPr lang="ar-SA" sz="3200" dirty="0" smtClean="0"/>
              <a:t>تابش آفتاب</a:t>
            </a:r>
            <a:r>
              <a:rPr lang="en-US" sz="1800" dirty="0"/>
              <a:t/>
            </a:r>
            <a:br>
              <a:rPr lang="en-US" sz="1800" dirty="0"/>
            </a:br>
            <a:r>
              <a:rPr lang="ar-SA" sz="1800" dirty="0"/>
              <a:t>ميزان نور گيري هر نقطه با توجه به زوايه و جهت تابش مشخص مي‌گردد. همچنين بايد دقت داشت عوامل شهري و جغرافيايي نبايد در روشنايي محيط </a:t>
            </a:r>
            <a:r>
              <a:rPr lang="en-US" sz="1800" dirty="0" smtClean="0"/>
              <a:t>.</a:t>
            </a:r>
            <a:r>
              <a:rPr lang="ar-SA" sz="1800" dirty="0" smtClean="0"/>
              <a:t>نقصان </a:t>
            </a:r>
            <a:r>
              <a:rPr lang="ar-SA" sz="1800" dirty="0"/>
              <a:t>يا خللي وارد نمايد</a:t>
            </a:r>
            <a:endParaRPr lang="en-US" sz="1800" dirty="0"/>
          </a:p>
        </p:txBody>
      </p:sp>
      <p:pic>
        <p:nvPicPr>
          <p:cNvPr id="5" name="Picture 2" descr="C:\Users\Hedie\Downloads\architecture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276872"/>
            <a:ext cx="6899266" cy="40884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3703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Hedie\Downloads\arch\BAHMAN90\Apartment-house-in-Amsterdam\1271794188-nl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157"/>
            <a:ext cx="9143999" cy="6866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0544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Hedie\Downloads\arch\BAHMAN90\Apartment-house-in-Amsterdam\media_4694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3099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Hedie\Downloads\arch\BAHMAN90\Apartment-house-in-Amsterdam\media_4694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76" y="-1"/>
            <a:ext cx="9087122"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518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Hedie\Downloads\arch\BAHMAN90\Apartment-house-in-Amsterdam\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59" y="1566"/>
            <a:ext cx="9121641" cy="68564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3116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edie\Downloads\arch\BAHMAN90\Apartment-house-in-Amsterdam\1271794189-nl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35247"/>
            <a:ext cx="8171794" cy="3293753"/>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C:\Users\Hedie\Downloads\arch\BAHMAN90\Apartment-house-in-Amsterdam\1271794194-nl1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3429000"/>
            <a:ext cx="8171794" cy="33123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0861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Hedie\Downloads\arch\BAHMAN90\Apartment-house-in-Amsterdam\1271794198-nl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53678"/>
            <a:ext cx="8208912" cy="3175322"/>
          </a:xfrm>
          <a:prstGeom prst="rect">
            <a:avLst/>
          </a:prstGeom>
          <a:noFill/>
          <a:extLst>
            <a:ext uri="{909E8E84-426E-40DD-AFC4-6F175D3DCCD1}">
              <a14:hiddenFill xmlns:a14="http://schemas.microsoft.com/office/drawing/2010/main" xmlns="">
                <a:solidFill>
                  <a:srgbClr val="FFFFFF"/>
                </a:solidFill>
              </a14:hiddenFill>
            </a:ext>
          </a:extLst>
        </p:spPr>
      </p:pic>
      <p:pic>
        <p:nvPicPr>
          <p:cNvPr id="13315" name="Picture 3" descr="C:\Users\Hedie\Downloads\arch\BAHMAN90\Apartment-house-in-Amsterdam\1271794199-nl2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3429000"/>
            <a:ext cx="8208912"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1371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edie\Downloads\arch\BAHMAN90\Apartment-house-in-Amsterdam\1271794201-nl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573016"/>
            <a:ext cx="7992888" cy="298246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Hedie\Downloads\arch\BAHMAN90\Apartment-house-in-Amsterdam\1271794200-nl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508758"/>
            <a:ext cx="7992888" cy="30642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5732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Hedie\Downloads\arch\BAHMAN90\Apartment-house-in-Amsterdam\hol-bytovka-21-547x240-547x240-0x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84784"/>
            <a:ext cx="8751672" cy="3528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4656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7848872" cy="4594522"/>
          </a:xfrm>
        </p:spPr>
        <p:txBody>
          <a:bodyPr>
            <a:normAutofit/>
          </a:bodyPr>
          <a:lstStyle/>
          <a:p>
            <a:pPr algn="ctr"/>
            <a:r>
              <a:rPr lang="fa-IR" sz="6600" b="1" dirty="0" smtClean="0"/>
              <a:t>پلان ها</a:t>
            </a:r>
            <a:endParaRPr lang="en-US" sz="6600" b="1" dirty="0"/>
          </a:p>
        </p:txBody>
      </p:sp>
    </p:spTree>
    <p:extLst>
      <p:ext uri="{BB962C8B-B14F-4D97-AF65-F5344CB8AC3E}">
        <p14:creationId xmlns:p14="http://schemas.microsoft.com/office/powerpoint/2010/main" xmlns="" val="1514470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Hedie\Downloads\arch\BAHMAN90\Apartment-house-in-Amsterdam\201005150226246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070" y="0"/>
            <a:ext cx="917006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1670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352928" cy="1944216"/>
          </a:xfrm>
        </p:spPr>
        <p:txBody>
          <a:bodyPr>
            <a:noAutofit/>
          </a:bodyPr>
          <a:lstStyle/>
          <a:p>
            <a:pPr algn="r"/>
            <a:r>
              <a:rPr lang="en-US" sz="2400" b="1" dirty="0" smtClean="0"/>
              <a:t>:</a:t>
            </a:r>
            <a:r>
              <a:rPr lang="ar-SA" sz="2400" b="1" dirty="0" smtClean="0"/>
              <a:t>دمای هوا</a:t>
            </a:r>
            <a:r>
              <a:rPr lang="en-US" sz="1600" dirty="0"/>
              <a:t/>
            </a:r>
            <a:br>
              <a:rPr lang="en-US" sz="1600" dirty="0"/>
            </a:br>
            <a:r>
              <a:rPr lang="ar-SA" sz="1600" dirty="0"/>
              <a:t>میزان گرما و سرمای سطح زمین عامل اصلی </a:t>
            </a:r>
            <a:r>
              <a:rPr lang="ar-SA" sz="1600" dirty="0" smtClean="0"/>
              <a:t>تعیینکننده </a:t>
            </a:r>
            <a:r>
              <a:rPr lang="ar-SA" sz="1600" dirty="0"/>
              <a:t>درجه حرارت هوای بالای آن است</a:t>
            </a:r>
            <a:r>
              <a:rPr lang="en-US" sz="1600" dirty="0"/>
              <a:t>.</a:t>
            </a:r>
            <a:r>
              <a:rPr lang="ar-SA" sz="1600" dirty="0"/>
              <a:t>جریان هوا و باد نیز باعث تماس بیشتر توده های عظیم هوا با </a:t>
            </a:r>
            <a:r>
              <a:rPr lang="ar-SA" sz="1600" dirty="0" smtClean="0"/>
              <a:t>سطحزمین </a:t>
            </a:r>
            <a:r>
              <a:rPr lang="ar-SA" sz="1600" dirty="0"/>
              <a:t>شده و بدین طریق باعث گرمی هوا می </a:t>
            </a:r>
            <a:r>
              <a:rPr lang="ar-SA" sz="1600" dirty="0" smtClean="0"/>
              <a:t>شود</a:t>
            </a:r>
            <a:r>
              <a:rPr lang="en-US" sz="1600" dirty="0" smtClean="0"/>
              <a:t>.</a:t>
            </a:r>
            <a:r>
              <a:rPr lang="en-US" sz="1600" dirty="0"/>
              <a:t/>
            </a:r>
            <a:br>
              <a:rPr lang="en-US" sz="1600" dirty="0"/>
            </a:br>
            <a:r>
              <a:rPr lang="ar-SA" sz="1600" dirty="0"/>
              <a:t>ارتفاع از سطح دریا نیز تعیین کننده درجه حرارت هوا می باشد ودر یک عرض جغرافیایی مشخص , مناطقی که در ارتفاع بیشتری قرار دارند سرد تر از </a:t>
            </a:r>
            <a:r>
              <a:rPr lang="ar-SA" sz="1600" dirty="0" smtClean="0"/>
              <a:t>مناطقپایین </a:t>
            </a:r>
            <a:r>
              <a:rPr lang="ar-SA" sz="1600" dirty="0"/>
              <a:t>تر هستند </a:t>
            </a:r>
            <a:endParaRPr lang="en-US" sz="1600" dirty="0"/>
          </a:p>
        </p:txBody>
      </p:sp>
      <p:pic>
        <p:nvPicPr>
          <p:cNvPr id="5" name="Picture 2" descr="C:\Users\Hedie\Downloads\تاثیر تابش آفتاب در معماری\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558240"/>
            <a:ext cx="5884375" cy="39163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3324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Hedie\Downloads\arch\BAHMAN90\Apartment-house-in-Amsterdam\blokoviuholandiji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377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descr="C:\Users\Hedie\Downloads\arch\BAHMAN90\Apartment-house-in-Amsterdam\Dia8_JPG_800x600_q8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56"/>
            <a:ext cx="9144000" cy="6848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4485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9"/>
            <a:ext cx="8352928" cy="2232247"/>
          </a:xfrm>
        </p:spPr>
        <p:txBody>
          <a:bodyPr>
            <a:noAutofit/>
          </a:bodyPr>
          <a:lstStyle/>
          <a:p>
            <a:pPr algn="r"/>
            <a:r>
              <a:rPr lang="fa-IR" sz="2400" dirty="0"/>
              <a:t>مسائل آبرو ها در پشت بام یا همان زهکشی روی بام اینجا اهمیت زیادی پیدا می کند سیستم تهویه و دودکش ها هم چون بقیه بام ها در اینجا نیز مدنظر هست. این فرم جذابیتی خاصی دارد هنگامی که از سمت بالا به آن دید داشته </a:t>
            </a:r>
            <a:r>
              <a:rPr lang="fa-IR" sz="2400" dirty="0" smtClean="0"/>
              <a:t>باشیم.</a:t>
            </a:r>
            <a:endParaRPr lang="en-US" sz="2400" dirty="0"/>
          </a:p>
        </p:txBody>
      </p:sp>
      <p:pic>
        <p:nvPicPr>
          <p:cNvPr id="22530" name="Picture 2" descr="C:\Users\Hedie\Downloads\arch\BAHMAN90\Apartment-house-in-Amsterdam\1271794188-nl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2348880"/>
            <a:ext cx="6408712" cy="41498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188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276872"/>
            <a:ext cx="7488832" cy="584775"/>
          </a:xfrm>
          <a:prstGeom prst="rect">
            <a:avLst/>
          </a:prstGeom>
        </p:spPr>
        <p:txBody>
          <a:bodyPr wrap="square">
            <a:spAutoFit/>
          </a:bodyPr>
          <a:lstStyle/>
          <a:p>
            <a:pPr algn="ctr"/>
            <a:r>
              <a:rPr lang="fa-IR" sz="3200" b="1" dirty="0" smtClean="0"/>
              <a:t>2.مجتمع مسکونی دراک در شیراز</a:t>
            </a:r>
            <a:endParaRPr lang="en-US" sz="3200" b="1" dirty="0"/>
          </a:p>
        </p:txBody>
      </p:sp>
    </p:spTree>
    <p:extLst>
      <p:ext uri="{BB962C8B-B14F-4D97-AF65-F5344CB8AC3E}">
        <p14:creationId xmlns:p14="http://schemas.microsoft.com/office/powerpoint/2010/main" xmlns="" val="3638030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Hedie\Downloads\شیراز\مجتمع مسکونی دراک در شیراز pic\plan_1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2536"/>
            <a:ext cx="9144000" cy="6845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6855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Hedie\Downloads\شیراز\مجتمع مسکونی دراک در شیراز pic\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61" y="0"/>
            <a:ext cx="908873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2443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Hedie\Downloads\شیراز\مجتمع مسکونی دراک در شیراز pic\2844_ori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429" y="-20428"/>
            <a:ext cx="9171237" cy="6878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2213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edie\Downloads\شیراز\مجتمع مسکونی دراک در شیراز pic\89-03-08-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615"/>
            <a:ext cx="9144000" cy="68547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2899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Hedie\Downloads\شیراز\مجتمع مسکونی دراک در شیراز pic\89-03-08-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21" y="29018"/>
            <a:ext cx="9102879" cy="68289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994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C:\Users\Hedie\Downloads\شیراز\مجتمع مسکونی دراک در شیراز pic\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68"/>
            <a:ext cx="9144000" cy="68600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724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5832648"/>
          </a:xfrm>
        </p:spPr>
        <p:txBody>
          <a:bodyPr>
            <a:noAutofit/>
          </a:bodyPr>
          <a:lstStyle/>
          <a:p>
            <a:pPr algn="r"/>
            <a:r>
              <a:rPr lang="en-US" sz="3200" b="1" dirty="0" smtClean="0"/>
              <a:t>:</a:t>
            </a:r>
            <a:r>
              <a:rPr lang="ar-SA" sz="3200" b="1" dirty="0" smtClean="0"/>
              <a:t>باد</a:t>
            </a:r>
            <a:r>
              <a:rPr lang="en-US" sz="2000" dirty="0"/>
              <a:t/>
            </a:r>
            <a:br>
              <a:rPr lang="en-US" sz="2000" dirty="0"/>
            </a:br>
            <a:r>
              <a:rPr lang="ar-SA" sz="2000" dirty="0"/>
              <a:t>محيط زندگی از نظر همجواري با ساير ساختمانها و عوامل جغرافيايي بايد به گونه‌‌اي باشد، كه امكان حركت و نتيجتا تهويه هوا وجود داشته باشد، ‌نحوه استقرار آن به نحوي باشد كه اثرات بادهاي مزاحم كاهش يافته و برخورداري از بادهاي مناسب افزايش يابد. به طوري كه حداكثر استفاده از جريان هواي مناسب براي تهويه طبيعي خانه بوجود آيد</a:t>
            </a:r>
            <a:r>
              <a:rPr lang="en-US" sz="2000" dirty="0"/>
              <a:t>. </a:t>
            </a:r>
            <a:r>
              <a:rPr lang="ar-SA" sz="2000" dirty="0"/>
              <a:t>در صورتي كه محيط زندگی در معرض وزش بادهاي شديدي قرار داشته باشد بايد امكان ايجاد فضاي سبز توسط درختان و بوته </a:t>
            </a:r>
            <a:r>
              <a:rPr lang="en-US" sz="2000" dirty="0" smtClean="0"/>
              <a:t>.</a:t>
            </a:r>
            <a:r>
              <a:rPr lang="ar-SA" sz="2000" dirty="0" smtClean="0"/>
              <a:t>ها </a:t>
            </a:r>
            <a:r>
              <a:rPr lang="ar-SA" sz="2000" dirty="0"/>
              <a:t>براي مقابله با آن فراهم </a:t>
            </a:r>
            <a:r>
              <a:rPr lang="ar-SA" sz="2000" dirty="0" smtClean="0"/>
              <a:t>باشد</a:t>
            </a:r>
            <a:r>
              <a:rPr lang="en-US" sz="2000" dirty="0"/>
              <a:t/>
            </a:r>
            <a:br>
              <a:rPr lang="en-US" sz="2000" dirty="0"/>
            </a:br>
            <a:r>
              <a:rPr lang="en-US" sz="2000" dirty="0" smtClean="0"/>
              <a:t/>
            </a:r>
            <a:br>
              <a:rPr lang="en-US" sz="2000" dirty="0" smtClean="0"/>
            </a:br>
            <a:r>
              <a:rPr lang="en-US" sz="2800" b="1" dirty="0" smtClean="0"/>
              <a:t>:</a:t>
            </a:r>
            <a:r>
              <a:rPr lang="ar-SA" sz="2800" b="1" dirty="0" smtClean="0"/>
              <a:t>رطوبت هوا</a:t>
            </a:r>
            <a:r>
              <a:rPr lang="en-US" sz="2000" dirty="0"/>
              <a:t/>
            </a:r>
            <a:br>
              <a:rPr lang="en-US" sz="2000" dirty="0"/>
            </a:br>
            <a:r>
              <a:rPr lang="ar-SA" sz="2000" dirty="0"/>
              <a:t>منظور از رطوبت هوا مقدار آبیاست که به شکل بخار در هوا وجود دارد که این بخار از طریق تبخیر آب سطح اقیانوسهاو دریا ها و همچنین سطوح مرطوبی چون گیاهان وارد هوا می شود. هر چه هوا گرم ترباشد بخار آب بیشتری را در خود نگه </a:t>
            </a:r>
            <a:r>
              <a:rPr lang="en-US" sz="2000" dirty="0" smtClean="0"/>
              <a:t>.</a:t>
            </a:r>
            <a:r>
              <a:rPr lang="ar-SA" sz="2000" dirty="0" smtClean="0"/>
              <a:t>می </a:t>
            </a:r>
            <a:r>
              <a:rPr lang="ar-SA" sz="2000" dirty="0"/>
              <a:t>دارند . همچنین با کم شدن ارتفاع تراکم بخار آب در هوا زیاد می شود</a:t>
            </a:r>
            <a:endParaRPr lang="en-US" sz="2000" dirty="0"/>
          </a:p>
        </p:txBody>
      </p:sp>
    </p:spTree>
    <p:extLst>
      <p:ext uri="{BB962C8B-B14F-4D97-AF65-F5344CB8AC3E}">
        <p14:creationId xmlns:p14="http://schemas.microsoft.com/office/powerpoint/2010/main" xmlns="" val="600518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Hedie\Downloads\شیراز\مجتمع مسکونی دراک در شیراز pic\89-03-08-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3999"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4713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7467600" cy="3024336"/>
          </a:xfrm>
        </p:spPr>
        <p:txBody>
          <a:bodyPr>
            <a:noAutofit/>
          </a:bodyPr>
          <a:lstStyle/>
          <a:p>
            <a:pPr algn="ctr"/>
            <a:r>
              <a:rPr lang="fa-IR" sz="9600" dirty="0" smtClean="0"/>
              <a:t>پلان ها</a:t>
            </a:r>
            <a:endParaRPr lang="en-US" sz="9600" dirty="0"/>
          </a:p>
        </p:txBody>
      </p:sp>
    </p:spTree>
    <p:extLst>
      <p:ext uri="{BB962C8B-B14F-4D97-AF65-F5344CB8AC3E}">
        <p14:creationId xmlns:p14="http://schemas.microsoft.com/office/powerpoint/2010/main" xmlns="" val="2370225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Hedie\Downloads\شیراز\مجتمع مسکونی دراک در شیراز pic\plan_0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59" y="0"/>
            <a:ext cx="9131741"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3135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Hedie\Downloads\شیراز\مجتمع مسکونی دراک در شیراز pic\plan_02.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72292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Hedie\Downloads\شیراز\مجتمع مسکونی دراک در شیراز pic\plan_03.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7963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3105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Hedie\Downloads\شیراز\مجتمع مسکونی دراک در شیراز pic\plan_04.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78" y="2133"/>
            <a:ext cx="9128722" cy="68558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8949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Hedie\Downloads\شیراز\مجتمع مسکونی دراک در شیراز pic\plan_0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1059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Hedie\Downloads\شیراز\مجتمع مسکونی دراک در شیراز pic\plan_06.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35" y="17738"/>
            <a:ext cx="9208535" cy="68402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62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Hedie\Downloads\شیراز\مجتمع مسکونی دراک در شیراز pic\plan_07.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8266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Hedie\Downloads\شیراز\مجتمع مسکونی دراک در شیراز pic\plan_08.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60" y="0"/>
            <a:ext cx="913174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9191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52928" cy="2808312"/>
          </a:xfrm>
        </p:spPr>
        <p:txBody>
          <a:bodyPr>
            <a:noAutofit/>
          </a:bodyPr>
          <a:lstStyle/>
          <a:p>
            <a:pPr algn="r"/>
            <a:r>
              <a:rPr lang="en-US" sz="1600" dirty="0"/>
              <a:t/>
            </a:r>
            <a:br>
              <a:rPr lang="en-US" sz="1600" dirty="0"/>
            </a:br>
            <a:r>
              <a:rPr lang="en-US" sz="2400" b="1" dirty="0" smtClean="0"/>
              <a:t>:</a:t>
            </a:r>
            <a:r>
              <a:rPr lang="ar-SA" sz="2400" b="1" dirty="0" smtClean="0"/>
              <a:t>معماري خورشيدي</a:t>
            </a:r>
            <a:r>
              <a:rPr lang="en-US" sz="1600" dirty="0"/>
              <a:t/>
            </a:r>
            <a:br>
              <a:rPr lang="en-US" sz="1600" dirty="0"/>
            </a:br>
            <a:r>
              <a:rPr lang="ar-SA" sz="1600" dirty="0"/>
              <a:t>تحت شرايط مصرف انرژي خورشيد به صورت انفعالي ، ترتيب نقشه زمين الزاما داراي يک طرح منطقي ويژه </a:t>
            </a:r>
            <a:r>
              <a:rPr lang="ar-SA" sz="1600" dirty="0" smtClean="0"/>
              <a:t>است</a:t>
            </a:r>
            <a:r>
              <a:rPr lang="fa-IR" sz="1600" dirty="0" smtClean="0"/>
              <a:t>.</a:t>
            </a:r>
            <a:r>
              <a:rPr lang="en-US" sz="1600" dirty="0"/>
              <a:t/>
            </a:r>
            <a:br>
              <a:rPr lang="en-US" sz="1600" dirty="0"/>
            </a:br>
            <a:r>
              <a:rPr lang="ar-SA" sz="1600" dirty="0"/>
              <a:t>اتاق هاي پيوسته ي نشينمن و خواب بايد رو به جنوب و با پنجره هاي بزرگ ساخته شوند. استفاده از ساختارهاي شيشه اي در اتاق هاي خواب و نشينمن مفيد است . براي اثبات اين مدعا سه دليل وجود </a:t>
            </a:r>
            <a:r>
              <a:rPr lang="en-US" sz="1600" dirty="0"/>
              <a:t>:</a:t>
            </a:r>
            <a:r>
              <a:rPr lang="ar-SA" sz="1600" dirty="0" smtClean="0"/>
              <a:t>دارد</a:t>
            </a:r>
            <a:r>
              <a:rPr lang="en-US" sz="1600" dirty="0" smtClean="0"/>
              <a:t/>
            </a:r>
            <a:br>
              <a:rPr lang="en-US" sz="1600" dirty="0" smtClean="0"/>
            </a:br>
            <a:r>
              <a:rPr lang="en-US" sz="1600" dirty="0" smtClean="0"/>
              <a:t>. </a:t>
            </a:r>
            <a:r>
              <a:rPr lang="fa-IR" sz="1600" dirty="0" smtClean="0"/>
              <a:t>1.</a:t>
            </a:r>
            <a:r>
              <a:rPr lang="ar-SA" sz="1600" dirty="0" smtClean="0"/>
              <a:t>توسعه </a:t>
            </a:r>
            <a:r>
              <a:rPr lang="ar-SA" sz="1600" dirty="0"/>
              <a:t>منطقه نشينمن</a:t>
            </a:r>
            <a:r>
              <a:rPr lang="en-US" sz="1600" dirty="0"/>
              <a:t/>
            </a:r>
            <a:br>
              <a:rPr lang="en-US" sz="1600" dirty="0"/>
            </a:br>
            <a:r>
              <a:rPr lang="en-US" sz="1600" dirty="0" smtClean="0"/>
              <a:t> .</a:t>
            </a:r>
            <a:r>
              <a:rPr lang="fa-IR" sz="1600" dirty="0" smtClean="0"/>
              <a:t>2.</a:t>
            </a:r>
            <a:r>
              <a:rPr lang="ar-SA" sz="1600" dirty="0" smtClean="0"/>
              <a:t>استفاده </a:t>
            </a:r>
            <a:r>
              <a:rPr lang="ar-SA" sz="1600" dirty="0"/>
              <a:t>بهينه از انرژي خورشيدي</a:t>
            </a:r>
            <a:r>
              <a:rPr lang="en-US" sz="1600" dirty="0"/>
              <a:t/>
            </a:r>
            <a:br>
              <a:rPr lang="en-US" sz="1600" dirty="0"/>
            </a:br>
            <a:r>
              <a:rPr lang="en-US" sz="1600" dirty="0" smtClean="0"/>
              <a:t>. </a:t>
            </a:r>
            <a:r>
              <a:rPr lang="fa-IR" sz="1600" dirty="0" smtClean="0"/>
              <a:t>3.</a:t>
            </a:r>
            <a:r>
              <a:rPr lang="ar-SA" sz="1600" dirty="0" smtClean="0"/>
              <a:t>مقررات </a:t>
            </a:r>
            <a:r>
              <a:rPr lang="ar-SA" sz="1600" dirty="0"/>
              <a:t>خاص مربوط به منطقه محافظ حرارت</a:t>
            </a:r>
            <a:r>
              <a:rPr lang="en-US" sz="1600" dirty="0"/>
              <a:t/>
            </a:r>
            <a:br>
              <a:rPr lang="en-US" sz="1600" dirty="0"/>
            </a:br>
            <a:r>
              <a:rPr lang="ar-SA" sz="1600" dirty="0"/>
              <a:t>اتاق هاي سرد کم استفاده با دماي پايين و وسايل نور رساني با نور طبيعي و کم بايد رو به شمال ساخته شوند</a:t>
            </a:r>
            <a:r>
              <a:rPr lang="en-US" sz="1600" dirty="0"/>
              <a:t> . </a:t>
            </a:r>
            <a:r>
              <a:rPr lang="ar-SA" sz="1600" dirty="0"/>
              <a:t>اين اتاق ها مانند يک سپر محافظ بين اتاق هاي نشينمن گرم و شرايط سرد جوي بيرون عمل مي کنند</a:t>
            </a:r>
            <a:endParaRPr lang="en-US" sz="1600" dirty="0"/>
          </a:p>
        </p:txBody>
      </p:sp>
      <p:pic>
        <p:nvPicPr>
          <p:cNvPr id="4098" name="Picture 2" descr="C:\Users\Hedie\Downloads\image03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3356992"/>
            <a:ext cx="4896544"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Hedie\Downloads\BS100_solar_3D_outside_L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76624" y="3688605"/>
            <a:ext cx="2555816" cy="29014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10368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Hedie\Downloads\شیراز\مجتمع مسکونی دراک در شیراز pic\plan_09.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2" y="7334"/>
            <a:ext cx="9121361" cy="68506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51234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88840"/>
            <a:ext cx="7467600" cy="2016224"/>
          </a:xfrm>
        </p:spPr>
        <p:txBody>
          <a:bodyPr>
            <a:normAutofit/>
          </a:bodyPr>
          <a:lstStyle/>
          <a:p>
            <a:pPr algn="ctr"/>
            <a:r>
              <a:rPr lang="fa-IR" sz="5400" b="1" dirty="0" smtClean="0"/>
              <a:t>نمایی از داخل مجتمع</a:t>
            </a:r>
            <a:endParaRPr lang="en-US" sz="5400" b="1" dirty="0"/>
          </a:p>
        </p:txBody>
      </p:sp>
    </p:spTree>
    <p:extLst>
      <p:ext uri="{BB962C8B-B14F-4D97-AF65-F5344CB8AC3E}">
        <p14:creationId xmlns:p14="http://schemas.microsoft.com/office/powerpoint/2010/main" xmlns="" val="22011334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Hedie\Downloads\شیراز\مجتمع مسکونی دراک در شیراز pic\0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944"/>
            <a:ext cx="9122356" cy="68480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46105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Hedie\Downloads\شیراز\مجتمع مسکونی دراک در شیراز pic\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33756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Hedie\Downloads\شیراز\مجتمع مسکونی دراک در شیراز pic\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26" y="3886"/>
            <a:ext cx="9144000" cy="68541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5703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edie\Downloads\شیراز\مجتمع مسکونی دراک در شیراز pic\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6477"/>
            <a:ext cx="5724128" cy="360901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Hedie\Downloads\شیراز\مجتمع مسکونی دراک در شیراز pic\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15" y="3615487"/>
            <a:ext cx="6528832"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359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edie\Downloads\شیراز\مجتمع مسکونی دراک در شیراز pic\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31" y="0"/>
            <a:ext cx="9172731" cy="32129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Hedie\Downloads\شیراز\مجتمع مسکونی دراک در شیراز pic\1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73016"/>
            <a:ext cx="9144000" cy="32524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43843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1520" y="1700808"/>
            <a:ext cx="8352928" cy="2808312"/>
          </a:xfrm>
        </p:spPr>
        <p:txBody>
          <a:bodyPr>
            <a:normAutofit/>
          </a:bodyPr>
          <a:lstStyle/>
          <a:p>
            <a:pPr algn="ctr"/>
            <a:r>
              <a:rPr lang="fa-IR" sz="5400" dirty="0" smtClean="0"/>
              <a:t>نمایی از پارکینگ و تاسیسات و انبار</a:t>
            </a:r>
            <a:endParaRPr lang="en-US" sz="5400" dirty="0"/>
          </a:p>
        </p:txBody>
      </p:sp>
    </p:spTree>
    <p:extLst>
      <p:ext uri="{BB962C8B-B14F-4D97-AF65-F5344CB8AC3E}">
        <p14:creationId xmlns:p14="http://schemas.microsoft.com/office/powerpoint/2010/main" xmlns="" val="7943446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Hedie\Downloads\شیراز\مجتمع مسکونی دراک در شیراز pic\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63817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Hedie\Downloads\شیراز\مجتمع مسکونی دراک در شیراز pic\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630"/>
            <a:ext cx="9144000" cy="68323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484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640960" cy="5328592"/>
          </a:xfrm>
        </p:spPr>
        <p:txBody>
          <a:bodyPr>
            <a:noAutofit/>
          </a:bodyPr>
          <a:lstStyle/>
          <a:p>
            <a:pPr algn="r"/>
            <a:r>
              <a:rPr lang="fa-IR" sz="2400" b="1" dirty="0" smtClean="0">
                <a:hlinkClick r:id="rId2"/>
              </a:rPr>
              <a:t>مجتمع مسکونی</a:t>
            </a:r>
            <a:r>
              <a:rPr lang="fa-IR" sz="2400" b="1" dirty="0" smtClean="0"/>
              <a:t> :</a:t>
            </a:r>
            <a:r>
              <a:rPr lang="fa-IR" sz="1800" dirty="0"/>
              <a:t/>
            </a:r>
            <a:br>
              <a:rPr lang="fa-IR" sz="1800" dirty="0"/>
            </a:br>
            <a:r>
              <a:rPr lang="fa-IR" sz="1800" dirty="0" smtClean="0"/>
              <a:t/>
            </a:r>
            <a:br>
              <a:rPr lang="fa-IR" sz="1800" dirty="0" smtClean="0"/>
            </a:br>
            <a:r>
              <a:rPr lang="fa-IR" sz="1800" dirty="0" smtClean="0"/>
              <a:t>الف</a:t>
            </a:r>
            <a:r>
              <a:rPr lang="fa-IR" sz="1800" dirty="0"/>
              <a:t>) علت ایجاد مجتمع های مسکونی:</a:t>
            </a:r>
            <a:br>
              <a:rPr lang="fa-IR" sz="1800" dirty="0"/>
            </a:br>
            <a:r>
              <a:rPr lang="fa-IR" sz="1800" dirty="0"/>
              <a:t/>
            </a:r>
            <a:br>
              <a:rPr lang="fa-IR" sz="1800" dirty="0"/>
            </a:br>
            <a:r>
              <a:rPr lang="fa-IR" sz="1800" dirty="0"/>
              <a:t>1) با توجه به نیاز بشر به حفظ امنیت و توانایی بیشتر برقراری امنیت توسط نیروهای جمعی به نسبت نیروهای فردی، انسانها زندگی به صورت گروهی را تا آنجا که به حریم خصوصی شان لطمه وارد نکند دوست دارند.</a:t>
            </a:r>
            <a:br>
              <a:rPr lang="fa-IR" sz="1800" dirty="0"/>
            </a:br>
            <a:r>
              <a:rPr lang="fa-IR" sz="1800" dirty="0"/>
              <a:t/>
            </a:r>
            <a:br>
              <a:rPr lang="fa-IR" sz="1800" dirty="0"/>
            </a:br>
            <a:r>
              <a:rPr lang="fa-IR" sz="1800" dirty="0"/>
              <a:t>2)وجود مجتمع های مسکونی این امکان را به مخاطبان می دهد تا از امکانات بیشتر و بهتری بهره گیرند.(مثل فضاهای خدماتی و تفریحی و...)</a:t>
            </a:r>
            <a:br>
              <a:rPr lang="fa-IR" sz="1800" dirty="0"/>
            </a:br>
            <a:r>
              <a:rPr lang="fa-IR" sz="1800" dirty="0"/>
              <a:t/>
            </a:r>
            <a:br>
              <a:rPr lang="fa-IR" sz="1800" dirty="0"/>
            </a:br>
            <a:r>
              <a:rPr lang="fa-IR" sz="1800" dirty="0"/>
              <a:t>3)کمتر شدن هزینه ها با توجه به تقسیم آنها بین تعداد خانوار بیشتر.</a:t>
            </a:r>
            <a:br>
              <a:rPr lang="fa-IR" sz="1800" dirty="0"/>
            </a:br>
            <a:r>
              <a:rPr lang="fa-IR" sz="1800" dirty="0"/>
              <a:t/>
            </a:r>
            <a:br>
              <a:rPr lang="fa-IR" sz="1800" dirty="0"/>
            </a:br>
            <a:r>
              <a:rPr lang="fa-IR" sz="1800" dirty="0"/>
              <a:t>4)امکان لذت بردن از زندگی جمعی در کنار حریم خصوصی.</a:t>
            </a:r>
            <a:br>
              <a:rPr lang="fa-IR" sz="1800" dirty="0"/>
            </a:br>
            <a:r>
              <a:rPr lang="fa-IR" sz="1800" dirty="0"/>
              <a:t/>
            </a:r>
            <a:br>
              <a:rPr lang="fa-IR" sz="1800" dirty="0"/>
            </a:br>
            <a:r>
              <a:rPr lang="fa-IR" sz="1800" dirty="0"/>
              <a:t>به این نکته نیز باید توجه کتیم که در مکانهای تفریحی و ییلاقی که مورد استفاده دائمی نیستند نیاز به همجواری واحدهای مسکونی برای حفظ امنیت و استفاده از امکانات تفریحی و امکان  فعالیت های جمعی  از موارد عادی ( مجتمع های مسکونی شهری ) بیشتر احساس میشود.</a:t>
            </a:r>
            <a:br>
              <a:rPr lang="fa-IR" sz="1800" dirty="0"/>
            </a:br>
            <a:r>
              <a:rPr lang="fa-IR" sz="1800" dirty="0"/>
              <a:t/>
            </a:r>
            <a:br>
              <a:rPr lang="fa-IR" sz="1800" dirty="0"/>
            </a:br>
            <a:endParaRPr lang="en-US" sz="1800" dirty="0"/>
          </a:p>
        </p:txBody>
      </p:sp>
    </p:spTree>
    <p:extLst>
      <p:ext uri="{BB962C8B-B14F-4D97-AF65-F5344CB8AC3E}">
        <p14:creationId xmlns:p14="http://schemas.microsoft.com/office/powerpoint/2010/main" xmlns="" val="7331841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Hedie\Downloads\شیراز\مجتمع مسکونی دراک در شیراز pic\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09" y="3926"/>
            <a:ext cx="9144000" cy="6854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9104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Hedie\Downloads\شیراز\مجتمع مسکونی دراک در شیراز pic\0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188"/>
            <a:ext cx="9144000" cy="6873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4617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964488" cy="4752528"/>
          </a:xfrm>
        </p:spPr>
        <p:txBody>
          <a:bodyPr>
            <a:noAutofit/>
          </a:bodyPr>
          <a:lstStyle/>
          <a:p>
            <a:pPr algn="r"/>
            <a:r>
              <a:rPr lang="fa-IR" sz="2000" dirty="0"/>
              <a:t>ب) انواع مجتمع های مسکونی:</a:t>
            </a:r>
            <a:br>
              <a:rPr lang="fa-IR" sz="2000" dirty="0"/>
            </a:br>
            <a:r>
              <a:rPr lang="fa-IR" sz="2000" dirty="0"/>
              <a:t>به طور کلی 4 نوع مجتمع مسکونی وجود دارد به شرح زیر می باشد:</a:t>
            </a:r>
            <a:br>
              <a:rPr lang="fa-IR" sz="2000" dirty="0"/>
            </a:br>
            <a:r>
              <a:rPr lang="en-US" sz="2000" dirty="0" smtClean="0"/>
              <a:t>GARDEN</a:t>
            </a:r>
            <a:r>
              <a:rPr lang="en-US" sz="2000" dirty="0"/>
              <a:t>  </a:t>
            </a:r>
            <a:r>
              <a:rPr lang="en-US" sz="2000" dirty="0" smtClean="0"/>
              <a:t>APARTMENT</a:t>
            </a:r>
            <a:r>
              <a:rPr lang="fa-IR" sz="2000" dirty="0" smtClean="0"/>
              <a:t>1)</a:t>
            </a:r>
            <a:r>
              <a:rPr lang="en-US" sz="2000" dirty="0" smtClean="0"/>
              <a:t/>
            </a:r>
            <a:br>
              <a:rPr lang="en-US" sz="2000" dirty="0" smtClean="0"/>
            </a:br>
            <a:r>
              <a:rPr lang="en-US" sz="2000" dirty="0" smtClean="0"/>
              <a:t>IN</a:t>
            </a:r>
            <a:r>
              <a:rPr lang="en-US" sz="2000" dirty="0"/>
              <a:t>  FILL </a:t>
            </a:r>
            <a:r>
              <a:rPr lang="en-US" sz="2000" dirty="0" smtClean="0"/>
              <a:t>APARTMENT</a:t>
            </a:r>
            <a:r>
              <a:rPr lang="fa-IR" sz="2000" dirty="0" smtClean="0"/>
              <a:t>2)</a:t>
            </a:r>
            <a:r>
              <a:rPr lang="en-US" sz="2000" dirty="0"/>
              <a:t/>
            </a:r>
            <a:br>
              <a:rPr lang="en-US" sz="2000" dirty="0"/>
            </a:br>
            <a:r>
              <a:rPr lang="en-US" sz="2000" dirty="0" smtClean="0"/>
              <a:t>HIGH</a:t>
            </a:r>
            <a:r>
              <a:rPr lang="en-US" sz="2000" dirty="0"/>
              <a:t>  RISE  </a:t>
            </a:r>
            <a:r>
              <a:rPr lang="en-US" sz="2000" dirty="0" smtClean="0"/>
              <a:t>APARTMENT</a:t>
            </a:r>
            <a:r>
              <a:rPr lang="fa-IR" sz="2000" dirty="0" smtClean="0"/>
              <a:t>3)</a:t>
            </a:r>
            <a:r>
              <a:rPr lang="en-US" sz="2000" dirty="0"/>
              <a:t/>
            </a:r>
            <a:br>
              <a:rPr lang="en-US" sz="2000" dirty="0"/>
            </a:br>
            <a:r>
              <a:rPr lang="en-US" sz="2000" dirty="0" smtClean="0"/>
              <a:t>TERESSED</a:t>
            </a:r>
            <a:r>
              <a:rPr lang="en-US" sz="2000" dirty="0"/>
              <a:t>  </a:t>
            </a:r>
            <a:r>
              <a:rPr lang="en-US" sz="2000" dirty="0" smtClean="0"/>
              <a:t>APARTMENT</a:t>
            </a:r>
            <a:r>
              <a:rPr lang="fa-IR" sz="2000" dirty="0" smtClean="0"/>
              <a:t>4)</a:t>
            </a:r>
            <a:r>
              <a:rPr lang="en-US" sz="2000" dirty="0"/>
              <a:t/>
            </a:r>
            <a:br>
              <a:rPr lang="en-US" sz="2000" dirty="0"/>
            </a:br>
            <a:r>
              <a:rPr lang="fa-IR" sz="2000" dirty="0"/>
              <a:t>در بین انواع مجتمع های مسکونی مجتمع های مسکونی تراسه </a:t>
            </a:r>
            <a:r>
              <a:rPr lang="fa-IR" sz="2000" dirty="0" smtClean="0"/>
              <a:t>)</a:t>
            </a:r>
            <a:r>
              <a:rPr lang="en-US" sz="2000" dirty="0" smtClean="0"/>
              <a:t>TERESSED</a:t>
            </a:r>
            <a:r>
              <a:rPr lang="en-US" sz="2000" dirty="0"/>
              <a:t>  APARTMENT) </a:t>
            </a:r>
            <a:r>
              <a:rPr lang="fa-IR" sz="2000" dirty="0"/>
              <a:t>کمتر ساخته می شوند و معمولاً به صورت ویلا و برای تفریح طراحی می شوند</a:t>
            </a:r>
            <a:r>
              <a:rPr lang="fa-IR" sz="2000" dirty="0" smtClean="0"/>
              <a:t>. </a:t>
            </a:r>
            <a:endParaRPr lang="en-US" sz="2000" dirty="0"/>
          </a:p>
        </p:txBody>
      </p:sp>
    </p:spTree>
    <p:extLst>
      <p:ext uri="{BB962C8B-B14F-4D97-AF65-F5344CB8AC3E}">
        <p14:creationId xmlns:p14="http://schemas.microsoft.com/office/powerpoint/2010/main" xmlns="" val="2911672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76673"/>
            <a:ext cx="6678488" cy="954107"/>
          </a:xfrm>
          <a:prstGeom prst="rect">
            <a:avLst/>
          </a:prstGeom>
        </p:spPr>
        <p:txBody>
          <a:bodyPr wrap="square">
            <a:spAutoFit/>
          </a:bodyPr>
          <a:lstStyle/>
          <a:p>
            <a:pPr algn="r"/>
            <a:r>
              <a:rPr lang="en-US" sz="2800" dirty="0"/>
              <a:t>GARDEN  APARTMENT</a:t>
            </a:r>
            <a:r>
              <a:rPr lang="fa-IR" sz="2800" dirty="0"/>
              <a:t>1)</a:t>
            </a:r>
            <a:r>
              <a:rPr lang="en-US" sz="2800" dirty="0"/>
              <a:t/>
            </a:r>
            <a:br>
              <a:rPr lang="en-US" sz="2800" dirty="0"/>
            </a:br>
            <a:endParaRPr lang="en-US" sz="2800" dirty="0"/>
          </a:p>
        </p:txBody>
      </p:sp>
      <p:pic>
        <p:nvPicPr>
          <p:cNvPr id="51202" name="Picture 2" descr="C:\Users\Hedie\Downloads\gard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3" y="0"/>
            <a:ext cx="4324923" cy="4293096"/>
          </a:xfrm>
          <a:prstGeom prst="rect">
            <a:avLst/>
          </a:prstGeom>
          <a:noFill/>
          <a:extLst>
            <a:ext uri="{909E8E84-426E-40DD-AFC4-6F175D3DCCD1}">
              <a14:hiddenFill xmlns:a14="http://schemas.microsoft.com/office/drawing/2010/main" xmlns="">
                <a:solidFill>
                  <a:srgbClr val="FFFFFF"/>
                </a:solidFill>
              </a14:hiddenFill>
            </a:ext>
          </a:extLst>
        </p:spPr>
      </p:pic>
      <p:pic>
        <p:nvPicPr>
          <p:cNvPr id="51203" name="Picture 3" descr="C:\Users\Hedie\Downloads\RAJA232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2696" y="2492896"/>
            <a:ext cx="4811304" cy="43285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9272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91264" cy="1224136"/>
          </a:xfrm>
        </p:spPr>
        <p:txBody>
          <a:bodyPr>
            <a:noAutofit/>
          </a:bodyPr>
          <a:lstStyle/>
          <a:p>
            <a:pPr algn="r"/>
            <a:r>
              <a:rPr lang="en-US" sz="2800" dirty="0"/>
              <a:t>IN  FILL APARTMENT</a:t>
            </a:r>
            <a:r>
              <a:rPr lang="fa-IR" sz="2800" dirty="0"/>
              <a:t>2)</a:t>
            </a:r>
            <a:r>
              <a:rPr lang="en-US" sz="2800" dirty="0"/>
              <a:t/>
            </a:r>
            <a:br>
              <a:rPr lang="en-US" sz="2800" dirty="0"/>
            </a:br>
            <a:endParaRPr lang="en-US" sz="2800" dirty="0"/>
          </a:p>
        </p:txBody>
      </p:sp>
      <p:pic>
        <p:nvPicPr>
          <p:cNvPr id="54274" name="Picture 2" descr="C:\Users\Hedie\Downloads\thum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964"/>
            <a:ext cx="4788024" cy="4283131"/>
          </a:xfrm>
          <a:prstGeom prst="rect">
            <a:avLst/>
          </a:prstGeom>
          <a:noFill/>
          <a:extLst>
            <a:ext uri="{909E8E84-426E-40DD-AFC4-6F175D3DCCD1}">
              <a14:hiddenFill xmlns:a14="http://schemas.microsoft.com/office/drawing/2010/main" xmlns="">
                <a:solidFill>
                  <a:srgbClr val="FFFFFF"/>
                </a:solidFill>
              </a14:hiddenFill>
            </a:ext>
          </a:extLst>
        </p:spPr>
      </p:pic>
      <p:pic>
        <p:nvPicPr>
          <p:cNvPr id="54275" name="Picture 3" descr="C:\Users\Hedie\Downloads\Augusta Blvd infill apartments 2200 b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2492896"/>
            <a:ext cx="4336046" cy="4365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9625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356</TotalTime>
  <Words>362</Words>
  <Application>Microsoft Office PowerPoint</Application>
  <PresentationFormat>On-screen Show (4:3)</PresentationFormat>
  <Paragraphs>23</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Technic</vt:lpstr>
      <vt:lpstr>Slide 1</vt:lpstr>
      <vt:lpstr>:تابش آفتاب ميزان نور گيري هر نقطه با توجه به زوايه و جهت تابش مشخص مي‌گردد. همچنين بايد دقت داشت عوامل شهري و جغرافيايي نبايد در روشنايي محيط .نقصان يا خللي وارد نمايد</vt:lpstr>
      <vt:lpstr>:دمای هوا میزان گرما و سرمای سطح زمین عامل اصلی تعیینکننده درجه حرارت هوای بالای آن است.جریان هوا و باد نیز باعث تماس بیشتر توده های عظیم هوا با سطحزمین شده و بدین طریق باعث گرمی هوا می شود. ارتفاع از سطح دریا نیز تعیین کننده درجه حرارت هوا می باشد ودر یک عرض جغرافیایی مشخص , مناطقی که در ارتفاع بیشتری قرار دارند سرد تر از مناطقپایین تر هستند </vt:lpstr>
      <vt:lpstr>:باد محيط زندگی از نظر همجواري با ساير ساختمانها و عوامل جغرافيايي بايد به گونه‌‌اي باشد، كه امكان حركت و نتيجتا تهويه هوا وجود داشته باشد، ‌نحوه استقرار آن به نحوي باشد كه اثرات بادهاي مزاحم كاهش يافته و برخورداري از بادهاي مناسب افزايش يابد. به طوري كه حداكثر استفاده از جريان هواي مناسب براي تهويه طبيعي خانه بوجود آيد. در صورتي كه محيط زندگی در معرض وزش بادهاي شديدي قرار داشته باشد بايد امكان ايجاد فضاي سبز توسط درختان و بوته .ها براي مقابله با آن فراهم باشد  :رطوبت هوا منظور از رطوبت هوا مقدار آبیاست که به شکل بخار در هوا وجود دارد که این بخار از طریق تبخیر آب سطح اقیانوسهاو دریا ها و همچنین سطوح مرطوبی چون گیاهان وارد هوا می شود. هر چه هوا گرم ترباشد بخار آب بیشتری را در خود نگه .می دارند . همچنین با کم شدن ارتفاع تراکم بخار آب در هوا زیاد می شود</vt:lpstr>
      <vt:lpstr> :معماري خورشيدي تحت شرايط مصرف انرژي خورشيد به صورت انفعالي ، ترتيب نقشه زمين الزاما داراي يک طرح منطقي ويژه است. اتاق هاي پيوسته ي نشينمن و خواب بايد رو به جنوب و با پنجره هاي بزرگ ساخته شوند. استفاده از ساختارهاي شيشه اي در اتاق هاي خواب و نشينمن مفيد است . براي اثبات اين مدعا سه دليل وجود :دارد . 1.توسعه منطقه نشينمن  .2.استفاده بهينه از انرژي خورشيدي . 3.مقررات خاص مربوط به منطقه محافظ حرارت اتاق هاي سرد کم استفاده با دماي پايين و وسايل نور رساني با نور طبيعي و کم بايد رو به شمال ساخته شوند . اين اتاق ها مانند يک سپر محافظ بين اتاق هاي نشينمن گرم و شرايط سرد جوي بيرون عمل مي کنند</vt:lpstr>
      <vt:lpstr>مجتمع مسکونی :  الف) علت ایجاد مجتمع های مسکونی:  1) با توجه به نیاز بشر به حفظ امنیت و توانایی بیشتر برقراری امنیت توسط نیروهای جمعی به نسبت نیروهای فردی، انسانها زندگی به صورت گروهی را تا آنجا که به حریم خصوصی شان لطمه وارد نکند دوست دارند.  2)وجود مجتمع های مسکونی این امکان را به مخاطبان می دهد تا از امکانات بیشتر و بهتری بهره گیرند.(مثل فضاهای خدماتی و تفریحی و...)  3)کمتر شدن هزینه ها با توجه به تقسیم آنها بین تعداد خانوار بیشتر.  4)امکان لذت بردن از زندگی جمعی در کنار حریم خصوصی.  به این نکته نیز باید توجه کتیم که در مکانهای تفریحی و ییلاقی که مورد استفاده دائمی نیستند نیاز به همجواری واحدهای مسکونی برای حفظ امنیت و استفاده از امکانات تفریحی و امکان  فعالیت های جمعی  از موارد عادی ( مجتمع های مسکونی شهری ) بیشتر احساس میشود.  </vt:lpstr>
      <vt:lpstr>ب) انواع مجتمع های مسکونی: به طور کلی 4 نوع مجتمع مسکونی وجود دارد به شرح زیر می باشد: GARDEN  APARTMENT1) IN  FILL APARTMENT2) HIGH  RISE  APARTMENT3) TERESSED  APARTMENT4) در بین انواع مجتمع های مسکونی مجتمع های مسکونی تراسه )TERESSED  APARTMENT) کمتر ساخته می شوند و معمولاً به صورت ویلا و برای تفریح طراحی می شوند. </vt:lpstr>
      <vt:lpstr>Slide 8</vt:lpstr>
      <vt:lpstr>IN  FILL APARTMENT2) </vt:lpstr>
      <vt:lpstr>HIGH  RISE  APARTMENT3) </vt:lpstr>
      <vt:lpstr>TERESSED  APARTMENT4) </vt:lpstr>
      <vt:lpstr>Slide 12</vt:lpstr>
      <vt:lpstr>1.مجموعه مسکونی در آمستردام</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پلان ها</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پلان ها</vt:lpstr>
      <vt:lpstr>Slide 42</vt:lpstr>
      <vt:lpstr>Slide 43</vt:lpstr>
      <vt:lpstr>Slide 44</vt:lpstr>
      <vt:lpstr>Slide 45</vt:lpstr>
      <vt:lpstr>Slide 46</vt:lpstr>
      <vt:lpstr>Slide 47</vt:lpstr>
      <vt:lpstr>Slide 48</vt:lpstr>
      <vt:lpstr>Slide 49</vt:lpstr>
      <vt:lpstr>Slide 50</vt:lpstr>
      <vt:lpstr>نمایی از داخل مجتمع</vt:lpstr>
      <vt:lpstr>Slide 52</vt:lpstr>
      <vt:lpstr>Slide 53</vt:lpstr>
      <vt:lpstr>Slide 54</vt:lpstr>
      <vt:lpstr>Slide 55</vt:lpstr>
      <vt:lpstr>Slide 56</vt:lpstr>
      <vt:lpstr>نمایی از پارکینگ و تاسیسات و انبار</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Hedie</dc:creator>
  <cp:lastModifiedBy>iran</cp:lastModifiedBy>
  <cp:revision>32</cp:revision>
  <dcterms:created xsi:type="dcterms:W3CDTF">2012-03-05T09:26:38Z</dcterms:created>
  <dcterms:modified xsi:type="dcterms:W3CDTF">2012-09-26T02:29:57Z</dcterms:modified>
</cp:coreProperties>
</file>