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91" r:id="rId1"/>
  </p:sldMasterIdLst>
  <p:sldIdLst>
    <p:sldId id="256" r:id="rId2"/>
    <p:sldId id="258" r:id="rId3"/>
    <p:sldId id="282" r:id="rId4"/>
    <p:sldId id="281" r:id="rId5"/>
    <p:sldId id="261" r:id="rId6"/>
    <p:sldId id="272" r:id="rId7"/>
    <p:sldId id="273" r:id="rId8"/>
    <p:sldId id="274" r:id="rId9"/>
    <p:sldId id="275" r:id="rId10"/>
    <p:sldId id="276" r:id="rId11"/>
    <p:sldId id="280" r:id="rId12"/>
    <p:sldId id="279"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3/6/2015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19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62884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3983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1187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14416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2020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5137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51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66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25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36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1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97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9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007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89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08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3/6/2015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8143346"/>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arry.blogfa.com/post-123.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8" y="3551580"/>
            <a:ext cx="6815669" cy="1320802"/>
          </a:xfrm>
        </p:spPr>
        <p:txBody>
          <a:bodyPr>
            <a:normAutofit fontScale="32500" lnSpcReduction="20000"/>
          </a:bodyPr>
          <a:lstStyle/>
          <a:p>
            <a:pPr lvl="0" algn="r" defTabSz="914400">
              <a:spcAft>
                <a:spcPts val="0"/>
              </a:spcAft>
              <a:buClr>
                <a:srgbClr val="A9A57C"/>
              </a:buClr>
              <a:buSzTx/>
            </a:pPr>
            <a:endParaRPr lang="fa-IR" sz="2000" dirty="0">
              <a:solidFill>
                <a:srgbClr val="2F2B20"/>
              </a:solidFill>
            </a:endParaRPr>
          </a:p>
          <a:p>
            <a:pPr lvl="0" algn="r" defTabSz="914400">
              <a:spcAft>
                <a:spcPts val="0"/>
              </a:spcAft>
              <a:buClr>
                <a:srgbClr val="A9A57C"/>
              </a:buClr>
              <a:buSzTx/>
            </a:pPr>
            <a:r>
              <a:rPr lang="fa-IR" sz="6000" dirty="0">
                <a:solidFill>
                  <a:srgbClr val="2F2B20"/>
                </a:solidFill>
              </a:rPr>
              <a:t>استاد مربوطه:سرکار خانم </a:t>
            </a:r>
            <a:r>
              <a:rPr lang="fa-IR" sz="6000" dirty="0" smtClean="0">
                <a:solidFill>
                  <a:srgbClr val="2F2B20"/>
                </a:solidFill>
              </a:rPr>
              <a:t>فرهانی</a:t>
            </a:r>
            <a:endParaRPr lang="fa-IR" sz="6000" dirty="0">
              <a:solidFill>
                <a:srgbClr val="2F2B20"/>
              </a:solidFill>
            </a:endParaRPr>
          </a:p>
          <a:p>
            <a:pPr algn="r"/>
            <a:r>
              <a:rPr lang="fa-IR" sz="6000" dirty="0" smtClean="0">
                <a:solidFill>
                  <a:srgbClr val="2F2B20"/>
                </a:solidFill>
              </a:rPr>
              <a:t> نام درس:طرح 5</a:t>
            </a:r>
            <a:endParaRPr lang="en-US" sz="6000" dirty="0">
              <a:solidFill>
                <a:srgbClr val="2F2B20"/>
              </a:solidFill>
            </a:endParaRPr>
          </a:p>
          <a:p>
            <a:pPr algn="r"/>
            <a:r>
              <a:rPr lang="fa-IR" sz="6000" dirty="0">
                <a:solidFill>
                  <a:srgbClr val="2F2B20"/>
                </a:solidFill>
              </a:rPr>
              <a:t>دانشجو</a:t>
            </a:r>
            <a:r>
              <a:rPr lang="fa-IR" sz="6000" dirty="0" smtClean="0">
                <a:solidFill>
                  <a:srgbClr val="2F2B20"/>
                </a:solidFill>
              </a:rPr>
              <a:t>: مهسا توکلی بهنوش </a:t>
            </a:r>
            <a:r>
              <a:rPr lang="fa-IR" sz="6000" dirty="0">
                <a:solidFill>
                  <a:srgbClr val="2F2B20"/>
                </a:solidFill>
              </a:rPr>
              <a:t>عباسی</a:t>
            </a:r>
            <a:endParaRPr lang="en-US" sz="6000" dirty="0"/>
          </a:p>
          <a:p>
            <a:endParaRPr lang="en-US" dirty="0"/>
          </a:p>
        </p:txBody>
      </p:sp>
      <p:sp>
        <p:nvSpPr>
          <p:cNvPr id="4" name="Title 1"/>
          <p:cNvSpPr>
            <a:spLocks noGrp="1"/>
          </p:cNvSpPr>
          <p:nvPr>
            <p:ph type="ctrTitle"/>
          </p:nvPr>
        </p:nvSpPr>
        <p:spPr>
          <a:xfrm>
            <a:off x="2692398" y="1871131"/>
            <a:ext cx="6815669" cy="1515533"/>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800" dirty="0" smtClean="0">
                <a:solidFill>
                  <a:schemeClr val="accent3">
                    <a:lumMod val="75000"/>
                  </a:schemeClr>
                </a:solidFill>
              </a:rPr>
              <a:t/>
            </a:r>
            <a:br>
              <a:rPr lang="en-US" sz="9800" dirty="0" smtClean="0">
                <a:solidFill>
                  <a:schemeClr val="accent3">
                    <a:lumMod val="75000"/>
                  </a:schemeClr>
                </a:solidFill>
              </a:rPr>
            </a:br>
            <a:r>
              <a:rPr lang="fa-IR" sz="9800" dirty="0"/>
              <a:t>باغ شهر</a:t>
            </a:r>
            <a:r>
              <a:rPr lang="en-US" sz="9800" dirty="0" smtClean="0">
                <a:solidFill>
                  <a:schemeClr val="accent3">
                    <a:lumMod val="75000"/>
                  </a:schemeClr>
                </a:solidFill>
              </a:rPr>
              <a:t/>
            </a:r>
            <a:br>
              <a:rPr lang="en-US" sz="9800" dirty="0" smtClean="0">
                <a:solidFill>
                  <a:schemeClr val="accent3">
                    <a:lumMod val="75000"/>
                  </a:schemeClr>
                </a:solidFill>
              </a:rPr>
            </a:br>
            <a:endParaRPr lang="en-US" sz="9800" dirty="0">
              <a:solidFill>
                <a:schemeClr val="accent3">
                  <a:lumMod val="75000"/>
                </a:schemeClr>
              </a:solidFill>
            </a:endParaRPr>
          </a:p>
        </p:txBody>
      </p:sp>
    </p:spTree>
    <p:extLst>
      <p:ext uri="{BB962C8B-B14F-4D97-AF65-F5344CB8AC3E}">
        <p14:creationId xmlns:p14="http://schemas.microsoft.com/office/powerpoint/2010/main" val="29303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5776174" y="721216"/>
            <a:ext cx="5686023" cy="583252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5200" dirty="0" smtClean="0">
                <a:solidFill>
                  <a:srgbClr val="0070C0"/>
                </a:solidFill>
              </a:rPr>
              <a:t>موافقان طرح باغشهر هاوارد</a:t>
            </a:r>
            <a:endParaRPr lang="en-US" sz="5200" dirty="0" smtClean="0">
              <a:solidFill>
                <a:srgbClr val="0070C0"/>
              </a:solidFill>
            </a:endParaRPr>
          </a:p>
          <a:p>
            <a:pPr algn="r"/>
            <a:r>
              <a:rPr lang="ar-SA" dirty="0" smtClean="0"/>
              <a:t>     از جمله موافقان طرح باغشهر هاوارد می توان از لوئیس مامفمرد، لوید رادوین و پوردم نام برد. لوئیس مامفورد از هواداران متعدد هاوارد است وی در نوشته هایش می گوید ((درآغاز قرن بیستم دو ابداع مهم به وقوع پیوست : هواپیما و باغشهر،این هردو طلایه داران عصری جدید بودند. اولی بشر را قادر به پرواز بر فراز زمین می ساخت و دومی مکان زیست نیکوتری را روی زمین به او وعده می داد.)) یکی دیگر از طرفداران هاوارد لوید رادوین است که درباره نظریه باغشهرچنین می نویسد: ((صرف نظر از آنچه که در آینده پیش آید باید اذعان کرد که زمان حاضر، معدودی از نظریه ها بوده اند که در زمینه یک بحث دقیق تر و منطبق تر درباره ی متروپلیس ، چنین قاطعانه ، با عقاید جاری برخورد کرده باشند.)) پوردم نیز کتاب کوچک باغشهر تألیف هاوارد را یکی از مهمترین کتاب های قرن بیستم می خواند.</a:t>
            </a:r>
            <a:endParaRPr lang="en-US" dirty="0"/>
          </a:p>
        </p:txBody>
      </p:sp>
      <p:pic>
        <p:nvPicPr>
          <p:cNvPr id="3" name="Picture 2" descr="lilhamra-4.png"/>
          <p:cNvPicPr>
            <a:picLocks noChangeAspect="1" noChangeArrowheads="1"/>
          </p:cNvPicPr>
          <p:nvPr/>
        </p:nvPicPr>
        <p:blipFill>
          <a:blip r:embed="rId2" cstate="print"/>
          <a:srcRect/>
          <a:stretch>
            <a:fillRect/>
          </a:stretch>
        </p:blipFill>
        <p:spPr bwMode="auto">
          <a:xfrm>
            <a:off x="975575" y="990600"/>
            <a:ext cx="4800599" cy="487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857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4615" y="1133340"/>
            <a:ext cx="9852336" cy="4893647"/>
          </a:xfrm>
          <a:prstGeom prst="rect">
            <a:avLst/>
          </a:prstGeom>
        </p:spPr>
        <p:txBody>
          <a:bodyPr wrap="square">
            <a:spAutoFit/>
          </a:bodyPr>
          <a:lstStyle/>
          <a:p>
            <a:pPr algn="r" rtl="1"/>
            <a:r>
              <a:rPr lang="ar-SA" sz="2400" b="1" dirty="0">
                <a:solidFill>
                  <a:srgbClr val="0070C0"/>
                </a:solidFill>
              </a:rPr>
              <a:t>منتقدان نظریه </a:t>
            </a:r>
            <a:endParaRPr lang="en-US" sz="2400" dirty="0">
              <a:solidFill>
                <a:srgbClr val="0070C0"/>
              </a:solidFill>
            </a:endParaRPr>
          </a:p>
          <a:p>
            <a:pPr algn="r" rtl="1"/>
            <a:r>
              <a:rPr lang="ar-SA" dirty="0"/>
              <a:t>1- لوکوربوزیه به دلایل زیر ، نظریه باغشهر را با دیدی نقادانه نگاه می کرد: </a:t>
            </a:r>
            <a:endParaRPr lang="en-US" dirty="0"/>
          </a:p>
          <a:p>
            <a:pPr algn="r" rtl="1"/>
            <a:r>
              <a:rPr lang="ar-SA" dirty="0"/>
              <a:t>      ·         موجب اتلاف وقت ساکنان می شود.</a:t>
            </a:r>
            <a:endParaRPr lang="en-US" dirty="0"/>
          </a:p>
          <a:p>
            <a:pPr algn="r" rtl="1"/>
            <a:r>
              <a:rPr lang="ar-SA" dirty="0"/>
              <a:t>      ·         موجب هدر رفتن زمین می </a:t>
            </a:r>
            <a:r>
              <a:rPr lang="ar-SA" dirty="0" smtClean="0"/>
              <a:t>شود.</a:t>
            </a:r>
            <a:endParaRPr lang="en-US" dirty="0" smtClean="0"/>
          </a:p>
          <a:p>
            <a:pPr algn="r"/>
            <a:r>
              <a:rPr lang="ar-SA" dirty="0" smtClean="0"/>
              <a:t>      ·         روحیه ضد اجتماعی برای ساکنان ایجاد می کند. </a:t>
            </a:r>
            <a:endParaRPr lang="en-US" dirty="0" smtClean="0"/>
          </a:p>
          <a:p>
            <a:pPr algn="r"/>
            <a:endParaRPr lang="en-US" dirty="0" smtClean="0"/>
          </a:p>
          <a:p>
            <a:pPr algn="r" rtl="1"/>
            <a:r>
              <a:rPr lang="ar-SA" dirty="0"/>
              <a:t>2- كيديون در مورد باغشهر مي‌نويسد: اين نظريه هيچ راه حلي براي مشكل زمانه ارائه نمي‌دهد يك راه حل موضعي چاره‌ ی کار شهرسازي نيست و يك برنامه‌ريزي كامل در مقياسي كه تمامي ساختارهاي زندگي جديد را در همه‌ي ابعادش در برگيرد قادر خواهد بود امور مهمي كه هاوارد در ذهن خود داشت به انجام برساند. </a:t>
            </a:r>
            <a:endParaRPr lang="en-US" dirty="0" smtClean="0"/>
          </a:p>
          <a:p>
            <a:pPr algn="r" rtl="1"/>
            <a:endParaRPr lang="en-US" dirty="0"/>
          </a:p>
          <a:p>
            <a:pPr algn="r" rtl="1"/>
            <a:r>
              <a:rPr lang="ar-SA" dirty="0"/>
              <a:t>3-ادواردكارتر در مورد طرح هاوارد مي‌نويسد: آنها به مسئله مهم امروز توجه نكردند. مسئله اصلاح بافت مركزي شهر قديمي . و در عمل تحت تاثير احساسات پرشور به سوي ساختن كامل شهرهاي نوبنياد گريز زده‌اند</a:t>
            </a:r>
            <a:r>
              <a:rPr lang="ar-SA" dirty="0" smtClean="0"/>
              <a:t>.</a:t>
            </a:r>
            <a:endParaRPr lang="en-US" dirty="0" smtClean="0"/>
          </a:p>
          <a:p>
            <a:pPr algn="r" rtl="1"/>
            <a:endParaRPr lang="en-US" dirty="0"/>
          </a:p>
          <a:p>
            <a:pPr algn="r" rtl="1"/>
            <a:r>
              <a:rPr lang="ar-SA" dirty="0"/>
              <a:t>4- جين جيكوبز گفته است: كه نظريه هاي طرفداران اصل عدم تمركز در شهرسازي مدرن كه هاوارد القا كننده‌ي آن بود در توسعه‌ي شهرهاي بزرگ آمريكايي اثرات زيانبخشي داشته است به اين صورت كه موجب تضعيف روابط اجتماعي بين ساكنان اين شهرها شده است و محلات شهري يكنواخت و بي‌روحي پديد آمده است.</a:t>
            </a:r>
            <a:endParaRPr lang="en-US" dirty="0"/>
          </a:p>
          <a:p>
            <a:pPr algn="r"/>
            <a:endParaRPr lang="en-US" dirty="0"/>
          </a:p>
        </p:txBody>
      </p:sp>
    </p:spTree>
    <p:extLst>
      <p:ext uri="{BB962C8B-B14F-4D97-AF65-F5344CB8AC3E}">
        <p14:creationId xmlns:p14="http://schemas.microsoft.com/office/powerpoint/2010/main" val="424159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991673" y="594518"/>
            <a:ext cx="9929611"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4100" dirty="0" smtClean="0">
                <a:solidFill>
                  <a:srgbClr val="0070C0"/>
                </a:solidFill>
              </a:rPr>
              <a:t>نتیجه گیری</a:t>
            </a:r>
            <a:r>
              <a:rPr lang="fa-IR" sz="4100" dirty="0" smtClean="0">
                <a:solidFill>
                  <a:srgbClr val="0070C0"/>
                </a:solidFill>
              </a:rPr>
              <a:t>:</a:t>
            </a:r>
            <a:endParaRPr lang="en-US" sz="4100" dirty="0" smtClean="0">
              <a:solidFill>
                <a:srgbClr val="0070C0"/>
              </a:solidFill>
            </a:endParaRPr>
          </a:p>
          <a:p>
            <a:pPr algn="r"/>
            <a:r>
              <a:rPr lang="ar-SA" dirty="0" smtClean="0"/>
              <a:t>     </a:t>
            </a:r>
            <a:r>
              <a:rPr lang="ar-SA" sz="1900" dirty="0" smtClean="0"/>
              <a:t>هرچند طرح هاوارد زمینه ای بود در جهت حل و رفع مشکلات شهری اواخر قرن نوزدهم ، ولی فکر شهرهای باغ مانند با آنچه که عملاً صورت حقیقت به خود گرفت تفاوت داشت. پس از گذشت نیم قرن ،آنچه به نام شهرهای باغ مانندساخته می شد، محلات کوچکی بود در اطراف شهر که بر اساس سازمانهای تعاونی پایه گذاری شده بود. شهرهای باغ مانند ،به ساختن خانه های کوچک با باغچه هایی در اطراف آن محدود شده بود تجربه آن را می توان به خوبی در اطراف شهر لندن که در اواخر دهه چهارم و پنجم قرن حاضربوجود آمد، ملاحظه کرد طرح هاوارد به قول خود او پیوندی بین شهر و روستا بود. وجود نظریه مخالفان و موافقان باغشهر هاورد نشان از ارزش کار اودارد. </a:t>
            </a:r>
            <a:r>
              <a:rPr lang="ar-SA" sz="1900" dirty="0" smtClean="0">
                <a:solidFill>
                  <a:srgbClr val="0070C0"/>
                </a:solidFill>
              </a:rPr>
              <a:t>هاوارد برای صنعت در باغشهرها اهمیت کمی داده بود شاید یکی از دلایل موفق نبودن طرح هاوارد با توجه به اینکه شهرها به سوی صنعتی پیش می رفتند همین امر بود. </a:t>
            </a:r>
            <a:r>
              <a:rPr lang="ar-SA" sz="1900" dirty="0" smtClean="0"/>
              <a:t> </a:t>
            </a:r>
            <a:endParaRPr lang="en-US" sz="1900" dirty="0"/>
          </a:p>
        </p:txBody>
      </p:sp>
    </p:spTree>
    <p:extLst>
      <p:ext uri="{BB962C8B-B14F-4D97-AF65-F5344CB8AC3E}">
        <p14:creationId xmlns:p14="http://schemas.microsoft.com/office/powerpoint/2010/main" val="20813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12" y="969253"/>
            <a:ext cx="9601196" cy="1303867"/>
          </a:xfrm>
        </p:spPr>
        <p:txBody>
          <a:bodyPr/>
          <a:lstStyle/>
          <a:p>
            <a:pPr algn="r"/>
            <a:r>
              <a:rPr lang="fa-IR" dirty="0" smtClean="0">
                <a:solidFill>
                  <a:srgbClr val="0070C0"/>
                </a:solidFill>
              </a:rPr>
              <a:t>منابع:</a:t>
            </a:r>
            <a:endParaRPr lang="en-US" dirty="0">
              <a:solidFill>
                <a:srgbClr val="0070C0"/>
              </a:solidFill>
            </a:endParaRPr>
          </a:p>
        </p:txBody>
      </p:sp>
      <p:sp>
        <p:nvSpPr>
          <p:cNvPr id="5" name="Content Placeholder 2"/>
          <p:cNvSpPr>
            <a:spLocks noGrp="1"/>
          </p:cNvSpPr>
          <p:nvPr/>
        </p:nvSpPr>
        <p:spPr>
          <a:xfrm>
            <a:off x="1491803" y="2481626"/>
            <a:ext cx="9146146" cy="346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100" dirty="0" smtClean="0"/>
              <a:t>1- اوستروفسکی، واتسلاف. شهرسازی معاصر از نخستین سرچشمه ها تا منشور آتن. مترجم :لادن اعتضادی .تهران: مرکز نشر دانشگاه، 1385.</a:t>
            </a:r>
            <a:endParaRPr lang="en-US" sz="2100" dirty="0" smtClean="0"/>
          </a:p>
          <a:p>
            <a:pPr algn="r" rtl="1"/>
            <a:r>
              <a:rPr lang="ar-SA" sz="2100" dirty="0" smtClean="0"/>
              <a:t>2- شوای، فرانسواز. شهرسازی تخیلات و واقعیات. مترجم :دکتر سید محسن حبیبی .تهران: دانشگاه تهران، 1386.</a:t>
            </a:r>
            <a:endParaRPr lang="en-US" sz="2100" dirty="0" smtClean="0"/>
          </a:p>
          <a:p>
            <a:pPr algn="r" rtl="1"/>
            <a:r>
              <a:rPr lang="ar-SA" sz="2100" dirty="0" smtClean="0"/>
              <a:t>3- رسولی، عزت اله. (( ارزیابی حمل و نقل شهری در شهرهای جدید کشورهای صنعتی)). شهرهای جدید ، فرهنگی جدید در شهرنشینی، مجموعه مقالات ، سال 1376،شرکت عمران شهرهای جدید،بهار 83: (57)</a:t>
            </a:r>
            <a:endParaRPr lang="en-US" sz="2100" dirty="0" smtClean="0"/>
          </a:p>
          <a:p>
            <a:pPr algn="r"/>
            <a:r>
              <a:rPr lang="ar-SA" sz="2100" dirty="0" smtClean="0"/>
              <a:t>4- شیعه،اسماعیل.مقدمه ای بر مبانی برنامه ریزی شهری. تهران،دانشگاه علم و صتعت ایران، 1386 </a:t>
            </a:r>
            <a:r>
              <a:rPr lang="ar-SA" dirty="0" smtClean="0"/>
              <a:t> </a:t>
            </a:r>
            <a:endParaRPr lang="en-US" dirty="0"/>
          </a:p>
        </p:txBody>
      </p:sp>
    </p:spTree>
    <p:extLst>
      <p:ext uri="{BB962C8B-B14F-4D97-AF65-F5344CB8AC3E}">
        <p14:creationId xmlns:p14="http://schemas.microsoft.com/office/powerpoint/2010/main" val="19486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250" y="2141231"/>
            <a:ext cx="9601196" cy="2482284"/>
          </a:xfrm>
        </p:spPr>
        <p:txBody>
          <a:bodyPr>
            <a:normAutofit/>
          </a:bodyPr>
          <a:lstStyle/>
          <a:p>
            <a:r>
              <a:rPr lang="fa-IR" sz="9600" dirty="0" smtClean="0"/>
              <a:t>پایان</a:t>
            </a:r>
            <a:endParaRPr lang="en-US" sz="9600" dirty="0"/>
          </a:p>
        </p:txBody>
      </p:sp>
    </p:spTree>
    <p:extLst>
      <p:ext uri="{BB962C8B-B14F-4D97-AF65-F5344CB8AC3E}">
        <p14:creationId xmlns:p14="http://schemas.microsoft.com/office/powerpoint/2010/main" val="21500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a:xfrm>
            <a:off x="1981198" y="566670"/>
            <a:ext cx="9120389" cy="4195829"/>
          </a:xfrm>
          <a:prstGeom prst="rect">
            <a:avLst/>
          </a:prstGeom>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1800" b="1" u="sng" dirty="0" smtClean="0">
                <a:solidFill>
                  <a:srgbClr val="0070C0"/>
                </a:solidFill>
                <a:hlinkClick r:id="rId2"/>
              </a:rPr>
              <a:t>ابنزرها وارد وشهرهای باغ مانند</a:t>
            </a:r>
            <a:endParaRPr lang="en-US" sz="1800" dirty="0" smtClean="0">
              <a:solidFill>
                <a:srgbClr val="0070C0"/>
              </a:solidFill>
            </a:endParaRPr>
          </a:p>
          <a:p>
            <a:pPr algn="r" rtl="1"/>
            <a:r>
              <a:rPr lang="ar-SA" sz="1800" dirty="0" smtClean="0"/>
              <a:t>دراواخر قرن نوزدهم ، ازجمله راه حل</a:t>
            </a:r>
            <a:r>
              <a:rPr lang="fa-IR" sz="1800" dirty="0" smtClean="0"/>
              <a:t> </a:t>
            </a:r>
            <a:r>
              <a:rPr lang="ar-SA" sz="1800" dirty="0" smtClean="0"/>
              <a:t>هایی که برای بسیاری ازمسائل سکونت درشهر پیشنهاد شد، فکرایجاد شهرهای باغ مانند بود . اساس این فکر براین اصل قرار داشت که مالکیت زمین های بایر، به شهر تعلق گیرد وعواید حاصل ازافزایش قیمت زمین ، ازآن شهر باشد تا گسترش شهر دستخوش سودجویی زمین خواران نشود. </a:t>
            </a:r>
            <a:endParaRPr lang="en-US" sz="1800" dirty="0" smtClean="0"/>
          </a:p>
          <a:p>
            <a:pPr algn="r"/>
            <a:r>
              <a:rPr lang="ar-SA" sz="1800" dirty="0" smtClean="0"/>
              <a:t>فکرایجاد شهرهای باغ مانند که ازجانب ابنزرها وارد انگلیسی پیشنهاد شد ، با شکلی که این فکر عملاً به خود گرفت، متفاوت است . هاوارد نظریه خودرا درکتاب ((</a:t>
            </a:r>
            <a:r>
              <a:rPr lang="fa-IR" sz="1800" dirty="0"/>
              <a:t>فردا راهی صلح آمیز به سوی اصلاح اجتماعی</a:t>
            </a:r>
            <a:r>
              <a:rPr lang="ar-SA" sz="1800" dirty="0" smtClean="0"/>
              <a:t>)) درسال 1898 منتشر کرد</a:t>
            </a:r>
            <a:r>
              <a:rPr lang="fa-IR" sz="1800" dirty="0" smtClean="0"/>
              <a:t>.</a:t>
            </a:r>
            <a:r>
              <a:rPr lang="ar-SA" sz="1800" dirty="0" smtClean="0"/>
              <a:t>. </a:t>
            </a:r>
          </a:p>
        </p:txBody>
      </p:sp>
      <p:pic>
        <p:nvPicPr>
          <p:cNvPr id="7" name="Picture 6" descr="Qingdao CBD will become a garden city"/>
          <p:cNvPicPr>
            <a:picLocks noChangeAspect="1" noChangeArrowheads="1"/>
          </p:cNvPicPr>
          <p:nvPr/>
        </p:nvPicPr>
        <p:blipFill>
          <a:blip r:embed="rId3" cstate="print"/>
          <a:srcRect/>
          <a:stretch>
            <a:fillRect/>
          </a:stretch>
        </p:blipFill>
        <p:spPr bwMode="auto">
          <a:xfrm>
            <a:off x="1137096" y="2535793"/>
            <a:ext cx="7331298" cy="3517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947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1800" dirty="0">
                <a:solidFill>
                  <a:srgbClr val="0070C0"/>
                </a:solidFill>
              </a:rPr>
              <a:t>بیوگرافی ابنزرد هاوارد:</a:t>
            </a:r>
            <a:r>
              <a:rPr lang="ar-SA" sz="1800" dirty="0"/>
              <a:t>هاواردپدر شهرهای جدید متولد کشور انگلیس بود که دارای تحصیلات رسمی محدود است.وی در سن 21 سالگی به عنوان کشاورز به نبراسکا رفت ولی زود فهمید که کارمورد علاقه اش نیست سپس از استعداد تندنویسی خود استفاده کرد و به عنوان گزارشگر دردفتر روزنامه ودادگاه شیکاگو مشغول به کار شد</a:t>
            </a:r>
            <a:r>
              <a:rPr lang="en-US" sz="1800" dirty="0"/>
              <a:t>.</a:t>
            </a:r>
            <a:br>
              <a:rPr lang="en-US" sz="1800" dirty="0"/>
            </a:br>
            <a:r>
              <a:rPr lang="ar-SA" sz="1800" dirty="0"/>
              <a:t>در سال1876به کشور خود بازگشت و بقیه عمر خود را به عنوان گزارش نویس پارلمان انگلیس گذراند</a:t>
            </a:r>
            <a:endParaRPr lang="en-US" sz="1800" dirty="0"/>
          </a:p>
        </p:txBody>
      </p:sp>
      <p:sp>
        <p:nvSpPr>
          <p:cNvPr id="3" name="Rectangle 2"/>
          <p:cNvSpPr/>
          <p:nvPr/>
        </p:nvSpPr>
        <p:spPr>
          <a:xfrm>
            <a:off x="862884" y="2691685"/>
            <a:ext cx="9942489" cy="1477328"/>
          </a:xfrm>
          <a:prstGeom prst="rect">
            <a:avLst/>
          </a:prstGeom>
        </p:spPr>
        <p:txBody>
          <a:bodyPr wrap="square">
            <a:spAutoFit/>
          </a:bodyPr>
          <a:lstStyle/>
          <a:p>
            <a:pPr algn="r" rtl="1"/>
            <a:r>
              <a:rPr lang="ar-SA" dirty="0"/>
              <a:t>بنا بر نظر هاوارد پیش بینی میزان موفقعیت یک طرح به سه عامل بستگی دارد:</a:t>
            </a:r>
            <a:endParaRPr lang="en-US" dirty="0"/>
          </a:p>
          <a:p>
            <a:pPr algn="r" rtl="1"/>
            <a:r>
              <a:rPr lang="ar-SA" dirty="0">
                <a:solidFill>
                  <a:srgbClr val="0070C0"/>
                </a:solidFill>
              </a:rPr>
              <a:t>۱.       اشتیاق</a:t>
            </a:r>
            <a:endParaRPr lang="en-US" dirty="0">
              <a:solidFill>
                <a:srgbClr val="0070C0"/>
              </a:solidFill>
            </a:endParaRPr>
          </a:p>
          <a:p>
            <a:pPr algn="r" rtl="1"/>
            <a:r>
              <a:rPr lang="ar-SA" dirty="0">
                <a:solidFill>
                  <a:srgbClr val="0070C0"/>
                </a:solidFill>
              </a:rPr>
              <a:t>۲.       انرژی</a:t>
            </a:r>
            <a:endParaRPr lang="en-US" dirty="0">
              <a:solidFill>
                <a:srgbClr val="0070C0"/>
              </a:solidFill>
            </a:endParaRPr>
          </a:p>
          <a:p>
            <a:pPr algn="r" rtl="1"/>
            <a:r>
              <a:rPr lang="ar-SA" dirty="0">
                <a:solidFill>
                  <a:srgbClr val="0070C0"/>
                </a:solidFill>
              </a:rPr>
              <a:t>۳.       پشتکار یک طراح ایده آلیست</a:t>
            </a:r>
            <a:endParaRPr lang="en-US" dirty="0">
              <a:solidFill>
                <a:srgbClr val="0070C0"/>
              </a:solidFill>
            </a:endParaRPr>
          </a:p>
          <a:p>
            <a:pPr algn="r" rtl="1"/>
            <a:r>
              <a:rPr lang="ar-SA" dirty="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14877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82522" y="1120462"/>
            <a:ext cx="9601196" cy="470389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a:r>
              <a:rPr lang="fa-IR" sz="3100" dirty="0" smtClean="0">
                <a:solidFill>
                  <a:srgbClr val="0070C0"/>
                </a:solidFill>
              </a:rPr>
              <a:t>نظریه سه مغناطیسی:</a:t>
            </a:r>
            <a:r>
              <a:rPr lang="ar-SA" sz="1900" dirty="0" smtClean="0"/>
              <a:t>هاوارد شهر و روستا را مانند آهن ربایی تمثیل می کند که جمعیت</a:t>
            </a:r>
            <a:r>
              <a:rPr lang="en-US" sz="1900" dirty="0" smtClean="0"/>
              <a:t/>
            </a:r>
            <a:br>
              <a:rPr lang="en-US" sz="1900" dirty="0" smtClean="0"/>
            </a:br>
            <a:r>
              <a:rPr lang="ar-SA" sz="1900" dirty="0" smtClean="0"/>
              <a:t>انسانی را به سوی خود جذب می کند که زندگی در هر کدام دارای معایب و مزایایی می باشد.برای مثال شهررادارای فرصتهای شغلی ،حقوق بیشتر،مکانهای تفریحی وهمچنین دارای آسمان تیره،هوای کثیف،اجاره بالا،محله های کثیف وفقیر نشین میداند.روستا را دارای هوای تازه،مناظر زیبا،اجاره پایین وهمچنین دارای دستمزد پایین،نبود سرگرمی وکمبودآب آشامیدنی میداند</a:t>
            </a:r>
            <a:r>
              <a:rPr lang="en-US" sz="1900" dirty="0" smtClean="0"/>
              <a:t>.</a:t>
            </a:r>
            <a:br>
              <a:rPr lang="en-US" sz="1900" dirty="0" smtClean="0"/>
            </a:br>
            <a:r>
              <a:rPr lang="ar-SA" sz="1900" dirty="0" smtClean="0"/>
              <a:t>وی آهن ربای دیگری مطرح می کند که در حقیقت باغ شهر یا شهر_روستا می باشد که در آن مزایای زندگی شهری بسیار فعال وهمه زیبایی و دلنشینی روستایی را می توان به گونه ای کامل ترکیب کرد.و به نظر وی نه جاذبه شهر نه جاذبه روستا هدف یک زندگی حقیقتادر توافق با طبیعت را کاملا تحقق نمی بخشدوباید هر دو جاذبه را یکی کرد</a:t>
            </a:r>
            <a:r>
              <a:rPr lang="en-US" sz="1900" dirty="0" smtClean="0"/>
              <a:t>. </a:t>
            </a:r>
            <a:br>
              <a:rPr lang="en-US" sz="1900" dirty="0" smtClean="0"/>
            </a:br>
            <a:r>
              <a:rPr lang="ar-SA" sz="1900" dirty="0" smtClean="0"/>
              <a:t>هاوارد شهر روستا خود را دارای مزایای زیر می داند</a:t>
            </a:r>
            <a:r>
              <a:rPr lang="en-US" sz="1900" dirty="0" smtClean="0"/>
              <a:t>:</a:t>
            </a:r>
            <a:br>
              <a:rPr lang="en-US" sz="1900" dirty="0" smtClean="0"/>
            </a:br>
            <a:r>
              <a:rPr lang="ar-SA" sz="1900" dirty="0" smtClean="0"/>
              <a:t>دارای زیبایی طبیعت،فرصتهای اجتماعی ،زمینهاوپارکهای قابل دسترس ،اجاره پایین ودستمزد بالا،اجناس با قیمت پایین،هوا و آب سالم،فاضلاب خوب،خانه وباغ روشن،بدون سیگار و محلات فقیر نشین می باشد</a:t>
            </a:r>
            <a:r>
              <a:rPr lang="en-US" sz="1900" dirty="0" smtClean="0"/>
              <a:t>.</a:t>
            </a:r>
            <a:br>
              <a:rPr lang="en-US" sz="1900" dirty="0" smtClean="0"/>
            </a:br>
            <a:r>
              <a:rPr lang="en-US" sz="1900" dirty="0" smtClean="0"/>
              <a:t/>
            </a:r>
            <a:br>
              <a:rPr lang="en-US" sz="1900" dirty="0" smtClean="0"/>
            </a:br>
            <a:endParaRPr lang="en-US" sz="1900" dirty="0"/>
          </a:p>
        </p:txBody>
      </p:sp>
    </p:spTree>
    <p:extLst>
      <p:ext uri="{BB962C8B-B14F-4D97-AF65-F5344CB8AC3E}">
        <p14:creationId xmlns:p14="http://schemas.microsoft.com/office/powerpoint/2010/main" val="1701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1068947" y="876300"/>
            <a:ext cx="10238704"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800" b="1" dirty="0" smtClean="0">
                <a:solidFill>
                  <a:srgbClr val="0070C0"/>
                </a:solidFill>
              </a:rPr>
              <a:t>الگوی باغ شهر هاوارد</a:t>
            </a:r>
            <a:r>
              <a:rPr lang="en-US" sz="2800" b="1" dirty="0" smtClean="0">
                <a:solidFill>
                  <a:srgbClr val="0070C0"/>
                </a:solidFill>
              </a:rPr>
              <a:t>:</a:t>
            </a:r>
            <a:r>
              <a:rPr lang="en-US" sz="2000" dirty="0" smtClean="0"/>
              <a:t/>
            </a:r>
            <a:br>
              <a:rPr lang="en-US" sz="2000" dirty="0" smtClean="0"/>
            </a:br>
            <a:r>
              <a:rPr lang="ar-SA" sz="1800" dirty="0" smtClean="0"/>
              <a:t>به اعتقاد هاوارد،باغ شهر را باید تصور کاملی از یک شهر مستقل وخود بسنده نامیدونه بک شهرحومه یامحله ای اعیان نشین بلکه شهر او بیان تازه ای از نوع جدید اسکان است.باغ شهر دارای شکل مدور با شعاع</a:t>
            </a:r>
            <a:r>
              <a:rPr lang="en-US" sz="1800" dirty="0" smtClean="0"/>
              <a:t> 1130</a:t>
            </a:r>
            <a:r>
              <a:rPr lang="ar-SA" sz="1800" dirty="0" smtClean="0"/>
              <a:t>متراست که6/1 آن مختص به فضای مسکونی می باشدودر حدود سی هزار نفر را در خود جای می دهد</a:t>
            </a:r>
            <a:r>
              <a:rPr lang="en-US" sz="1800" dirty="0" smtClean="0"/>
              <a:t>.</a:t>
            </a:r>
            <a:br>
              <a:rPr lang="en-US" sz="1800" dirty="0" smtClean="0"/>
            </a:br>
            <a:r>
              <a:rPr lang="ar-SA" sz="1800" dirty="0" smtClean="0"/>
              <a:t>شهردارای شش بلوار با 36 متر عرض است که از مرکز شهر تا محیط کشیده شده است وشهر را به شش بخش تقسیم می شود</a:t>
            </a:r>
            <a:r>
              <a:rPr lang="en-US" sz="1800" dirty="0" smtClean="0"/>
              <a:t>.</a:t>
            </a:r>
            <a:r>
              <a:rPr lang="ar-SA" sz="1800" dirty="0" smtClean="0"/>
              <a:t> هاوارد در طرح شهرهای باغ مانند خود، شهر را به صورت چنددایره متحد المرکز تصویرکرد،که در مرکز شهر یک باغ زیبا به مساحت</a:t>
            </a:r>
            <a:r>
              <a:rPr lang="en-US" sz="1800" dirty="0" smtClean="0"/>
              <a:t> 2 </a:t>
            </a:r>
            <a:r>
              <a:rPr lang="ar-SA" sz="1800" dirty="0" smtClean="0"/>
              <a:t>هکتار است که در اطراف آن ساختمانهای عمومی مثل شهرداری، تالاری نیزبرای کنسرت ، سخنرانی، تأتر ، کتابخانه وغیره که برای هریک محوطه ای نسبتاً بزرگ تعلق می گرفت ، اختصاص یافته بود</a:t>
            </a:r>
            <a:r>
              <a:rPr lang="en-US" sz="1800" dirty="0" smtClean="0"/>
              <a:t>.</a:t>
            </a:r>
            <a:br>
              <a:rPr lang="en-US" sz="1800" dirty="0" smtClean="0"/>
            </a:br>
            <a:r>
              <a:rPr lang="ar-SA" sz="1800" dirty="0" smtClean="0"/>
              <a:t>بعد پارک مرکزی است که حدود 58 هکتار زمین اشغال کرده است و در همه سوی آن یک رواق بزرگ بلورین قرار دارد که (قصر بلورین</a:t>
            </a:r>
            <a:r>
              <a:rPr lang="en-US" sz="1800" dirty="0" smtClean="0"/>
              <a:t> Crystal Palace) </a:t>
            </a:r>
            <a:r>
              <a:rPr lang="ar-SA" sz="1800" dirty="0" smtClean="0"/>
              <a:t>نام داردکه پناهگاهی است که مردم را ازبدی هوا مصون می داردو رو به پارک باز می شود</a:t>
            </a:r>
            <a:r>
              <a:rPr lang="en-US" sz="1800" dirty="0" smtClean="0"/>
              <a:t> .</a:t>
            </a:r>
            <a:r>
              <a:rPr lang="ar-SA" sz="1800" dirty="0" smtClean="0"/>
              <a:t>البته در قصر بلورین انواع محصولات صنعتی وغیره نیز برای فروش عرضه می شودو یا حتی قسمتی از آن به عنوان باغ زمستانی وتابستانی می توان به کار برد</a:t>
            </a:r>
            <a:r>
              <a:rPr lang="en-US" sz="1800" dirty="0" smtClean="0"/>
              <a:t>.</a:t>
            </a:r>
            <a:br>
              <a:rPr lang="en-US" sz="1800" dirty="0" smtClean="0"/>
            </a:br>
            <a:r>
              <a:rPr lang="ar-SA" sz="1800" dirty="0" smtClean="0"/>
              <a:t>بعد از گذشت از باغ بلورین به خانه های مسکونی می رسیم که در حدود 5500 قطعه می باشدکه کمترین فضا آن حدود 33*6.5 مترمربع و دارای معماری متنوع و گیرا می باشد</a:t>
            </a:r>
            <a:r>
              <a:rPr lang="en-US" sz="1800" dirty="0" smtClean="0"/>
              <a:t>.</a:t>
            </a:r>
            <a:r>
              <a:rPr lang="en-US" sz="2000" dirty="0" smtClean="0"/>
              <a:t/>
            </a:r>
            <a:br>
              <a:rPr lang="en-US" sz="2000" dirty="0" smtClean="0"/>
            </a:br>
            <a:endParaRPr lang="en-US" sz="2000" dirty="0"/>
          </a:p>
        </p:txBody>
      </p:sp>
    </p:spTree>
    <p:extLst>
      <p:ext uri="{BB962C8B-B14F-4D97-AF65-F5344CB8AC3E}">
        <p14:creationId xmlns:p14="http://schemas.microsoft.com/office/powerpoint/2010/main" val="42199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593983" y="618787"/>
            <a:ext cx="4378816" cy="5909310"/>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rtl="1" fontAlgn="base">
              <a:spcBef>
                <a:spcPct val="0"/>
              </a:spcBef>
              <a:spcAft>
                <a:spcPct val="0"/>
              </a:spcAft>
              <a:buNone/>
            </a:pPr>
            <a:r>
              <a:rPr lang="ar-SA" sz="1800" dirty="0" smtClean="0"/>
              <a:t>بین دایره میانی ودایره بیرونی ،خیابان اصلی شهر به عرض 125 متر قرارمی گرفت که کمربندسبزی با طول بیش از 5 کیلومتر ومساحت 50 هکتاررا شکل می بخشدوواجد چمن ودرختانی به عنوان سایه بان بود.در این خیابان باشکوه شش نقطه استقرار هر یک به مساحت 1.5 هکتار برای مدارس،زمینهای بازی وحتی کلیسا در نظر گرفته شده است که خانه ها در طول این خیابان بزرگ با حلقه های متحد المرکز توزیع گشته وشکل هلالی گرفته اندتاتوسعه بسیار طولانی خیابان بزرگ را تامین کنندوعرض با شکوه این مسیر را باز تشدید کنند</a:t>
            </a:r>
            <a:r>
              <a:rPr lang="en-US" sz="1800" dirty="0" smtClean="0"/>
              <a:t>.</a:t>
            </a:r>
            <a:br>
              <a:rPr lang="en-US" sz="1800" dirty="0" smtClean="0"/>
            </a:br>
            <a:r>
              <a:rPr lang="ar-SA" sz="1800" dirty="0" smtClean="0"/>
              <a:t>بر روی کمربند خارجی شهر کارخانه ها،مغازه ها،بازارها،میادین زغال سنگ و چوب در مسیر حلقوی راه آهن قرار گرفته اند که همه شهر را دور می زند که شاخه ای از خط آهن بزرگی است که از دل زمینهای خصوصی می گذرد</a:t>
            </a:r>
            <a:r>
              <a:rPr lang="en-US" sz="1800" dirty="0" smtClean="0"/>
              <a:t>.</a:t>
            </a:r>
            <a:br>
              <a:rPr lang="en-US" sz="1800" dirty="0" smtClean="0"/>
            </a:br>
            <a:r>
              <a:rPr lang="ar-SA" sz="1800" dirty="0" smtClean="0"/>
              <a:t>هاوارد مسیر راه آهن را در دایره بیرونی شهر قرار داد تا هم بارگیری محصولات از کارگاه ها ومغازه ها به طرف خارج شهر راحت تر انجام گیردورفت وآمد در خیابان ها نیز تقلیل یابدودر نتیجه هوا نیز کمتر آلوده می شود</a:t>
            </a:r>
            <a:r>
              <a:rPr lang="en-US" sz="1800" dirty="0" smtClean="0"/>
              <a:t>.</a:t>
            </a:r>
            <a:br>
              <a:rPr lang="en-US" sz="1800" dirty="0" smtClean="0"/>
            </a:b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I:\New Folder\575px-Garden_City_Concept_by_Howard[1].jpg"/>
          <p:cNvPicPr>
            <a:picLocks noChangeAspect="1" noChangeArrowheads="1"/>
          </p:cNvPicPr>
          <p:nvPr/>
        </p:nvPicPr>
        <p:blipFill>
          <a:blip r:embed="rId2"/>
          <a:srcRect/>
          <a:stretch>
            <a:fillRect/>
          </a:stretch>
        </p:blipFill>
        <p:spPr bwMode="auto">
          <a:xfrm>
            <a:off x="1250793" y="812979"/>
            <a:ext cx="4643437" cy="5257800"/>
          </a:xfrm>
          <a:prstGeom prst="rect">
            <a:avLst/>
          </a:prstGeom>
          <a:noFill/>
        </p:spPr>
      </p:pic>
    </p:spTree>
    <p:extLst>
      <p:ext uri="{BB962C8B-B14F-4D97-AF65-F5344CB8AC3E}">
        <p14:creationId xmlns:p14="http://schemas.microsoft.com/office/powerpoint/2010/main" val="11713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1981199" y="811369"/>
            <a:ext cx="9249177" cy="4522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ar-SA" sz="1800" dirty="0" smtClean="0"/>
              <a:t>در حومه شهر بخشهای زراعی،تاسیسات شهری،آسایشگاه سالمندان و مدارس حرفه ای قرار </a:t>
            </a:r>
            <a:r>
              <a:rPr lang="fa-IR" sz="1800" dirty="0" smtClean="0"/>
              <a:t>دارد.</a:t>
            </a:r>
            <a:r>
              <a:rPr lang="ar-SA" sz="1800" dirty="0" smtClean="0"/>
              <a:t>مهمترین اصلی که هاوارد مطرح می کنداینست که مالکیت زمین های بایرو کشاورزی اطراف شهر، به شهر تعلق گیرد وعواید حاصل ازافزایش قیمت زمین ، ازآن شهر باشد تا گسترش شهر دستخوش سودجویی زمین خواران نشود.زیرا اگر این زمینها ملک شخصی فردی باشدبه محض آنکه شهر ساخته شود زمینهای کشاورزی آماده ساخت می شود</a:t>
            </a:r>
            <a:r>
              <a:rPr lang="en-US" sz="1800" dirty="0" smtClean="0"/>
              <a:t>.</a:t>
            </a:r>
            <a:br>
              <a:rPr lang="en-US" sz="1800" dirty="0" smtClean="0"/>
            </a:br>
            <a:r>
              <a:rPr lang="ar-SA" sz="1800" dirty="0" smtClean="0"/>
              <a:t>نکته مهم اینست که کمربند سبز وروستایی دور شهرمان را حفظ کنیم وهرگاه جمعیت شهر افزایش یابد،لازم است که درآن سوی فضاهای سبز، شهر تازه ای با همان فضاها وکمربندهای سبز به وجود می آید .که با وجود وسایل سریع حمل ونقل این شهرها می توانند به راحتی به هم دسترسی داشته باشند</a:t>
            </a:r>
            <a:r>
              <a:rPr lang="en-US" sz="1800" dirty="0" smtClean="0"/>
              <a:t>.</a:t>
            </a:r>
            <a:br>
              <a:rPr lang="en-US" sz="1800" dirty="0" smtClean="0"/>
            </a:br>
            <a:r>
              <a:rPr lang="ar-SA" sz="1800" dirty="0" smtClean="0"/>
              <a:t>به این ترتیب با گذشت زمان ما دارای مجموعه ای از شهرها می باشیم که دور یک شهر مرکزی گرد آمده اند که هر شهر به وسیله قطار با شهر همسایه خود دارای یک خط ارتباط مستقیم با کمترین زمان ممکنه است</a:t>
            </a:r>
            <a:r>
              <a:rPr lang="en-US" sz="2000" dirty="0" smtClean="0"/>
              <a:t>.</a:t>
            </a:r>
            <a:br>
              <a:rPr lang="en-US" sz="2000" dirty="0" smtClean="0"/>
            </a:br>
            <a:endParaRPr lang="en-US" sz="2000" dirty="0"/>
          </a:p>
        </p:txBody>
      </p:sp>
      <p:pic>
        <p:nvPicPr>
          <p:cNvPr id="3" name="Picture 2" descr="lilhamra-3.png"/>
          <p:cNvPicPr>
            <a:picLocks noChangeAspect="1" noChangeArrowheads="1"/>
          </p:cNvPicPr>
          <p:nvPr/>
        </p:nvPicPr>
        <p:blipFill>
          <a:blip r:embed="rId2"/>
          <a:srcRect/>
          <a:stretch>
            <a:fillRect/>
          </a:stretch>
        </p:blipFill>
        <p:spPr bwMode="auto">
          <a:xfrm>
            <a:off x="3379631" y="3503053"/>
            <a:ext cx="4946466" cy="2653047"/>
          </a:xfrm>
          <a:prstGeom prst="rect">
            <a:avLst/>
          </a:prstGeom>
          <a:noFill/>
          <a:ln w="9525">
            <a:noFill/>
            <a:miter lim="800000"/>
            <a:headEnd/>
            <a:tailEnd/>
          </a:ln>
        </p:spPr>
      </p:pic>
    </p:spTree>
    <p:extLst>
      <p:ext uri="{BB962C8B-B14F-4D97-AF65-F5344CB8AC3E}">
        <p14:creationId xmlns:p14="http://schemas.microsoft.com/office/powerpoint/2010/main" val="3973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5177307" y="103031"/>
            <a:ext cx="5924282" cy="57310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dirty="0" smtClean="0"/>
              <a:t>                                                                                     </a:t>
            </a:r>
            <a:endParaRPr lang="en-US" dirty="0" smtClean="0"/>
          </a:p>
          <a:p>
            <a:pPr algn="r" rtl="1"/>
            <a:r>
              <a:rPr lang="ar-SA" sz="5200" dirty="0" smtClean="0">
                <a:solidFill>
                  <a:srgbClr val="0070C0"/>
                </a:solidFill>
              </a:rPr>
              <a:t>باغشهرلچ ورث</a:t>
            </a:r>
            <a:endParaRPr lang="en-US" sz="5200" dirty="0" smtClean="0">
              <a:solidFill>
                <a:srgbClr val="0070C0"/>
              </a:solidFill>
            </a:endParaRPr>
          </a:p>
          <a:p>
            <a:pPr algn="r"/>
            <a:r>
              <a:rPr lang="ar-SA" dirty="0" smtClean="0"/>
              <a:t>  </a:t>
            </a:r>
            <a:r>
              <a:rPr lang="ar-SA" sz="2100" dirty="0" smtClean="0"/>
              <a:t>    نخستین باغشهردر سال 1904 به فاصله 35 مایلی لندن که می بایست 33 هزار نفر را در خود جای دهد.به کندی توسعه یافت چنانکه تا آغاز جنگ جهانی اول (1914)فقط نه هزار نفر جمعیت پیدا کرد دو طراح این  شهر ((یوین))و((پارکر))  می باشند راه آهنی که از غرب به شرق می رود و دره ای که عمود برآن قرار دارد ،شهر را به چهار بخش تقسیم می کند هرکدام از این بخشها تجهیزات و تأسیسات مختص به خود را دارا هستند.مرکز مجموعه در بخش جنوب غربی نزدیک ایستگاه راه آهن قرار دارد. به این ترتیب لچ ورث یکی از نخستین   نمونه های شهر با ساختاری متشکل از((واحد های همسایگی)) است.</a:t>
            </a:r>
            <a:endParaRPr lang="en-US" sz="2100" dirty="0"/>
          </a:p>
        </p:txBody>
      </p:sp>
      <p:pic>
        <p:nvPicPr>
          <p:cNvPr id="3" name="Picture 2" descr="I:\New Folder\dsc40452lg[1].jpg"/>
          <p:cNvPicPr>
            <a:picLocks noChangeAspect="1" noChangeArrowheads="1"/>
          </p:cNvPicPr>
          <p:nvPr/>
        </p:nvPicPr>
        <p:blipFill>
          <a:blip r:embed="rId2"/>
          <a:srcRect/>
          <a:stretch>
            <a:fillRect/>
          </a:stretch>
        </p:blipFill>
        <p:spPr bwMode="auto">
          <a:xfrm>
            <a:off x="728730" y="1088533"/>
            <a:ext cx="4114800" cy="5067300"/>
          </a:xfrm>
          <a:prstGeom prst="rect">
            <a:avLst/>
          </a:prstGeom>
          <a:noFill/>
        </p:spPr>
      </p:pic>
    </p:spTree>
    <p:extLst>
      <p:ext uri="{BB962C8B-B14F-4D97-AF65-F5344CB8AC3E}">
        <p14:creationId xmlns:p14="http://schemas.microsoft.com/office/powerpoint/2010/main" val="10792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171700" y="114300"/>
            <a:ext cx="3429000" cy="472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Content Placeholder 2"/>
          <p:cNvSpPr>
            <a:spLocks noGrp="1"/>
          </p:cNvSpPr>
          <p:nvPr/>
        </p:nvSpPr>
        <p:spPr>
          <a:xfrm>
            <a:off x="6555345" y="695459"/>
            <a:ext cx="4610637" cy="629079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5700" dirty="0" smtClean="0">
                <a:solidFill>
                  <a:srgbClr val="00B050"/>
                </a:solidFill>
              </a:rPr>
              <a:t>باغشهرولوین</a:t>
            </a:r>
            <a:endParaRPr lang="en-US" sz="5700" dirty="0" smtClean="0">
              <a:solidFill>
                <a:srgbClr val="00B050"/>
              </a:solidFill>
            </a:endParaRPr>
          </a:p>
          <a:p>
            <a:pPr algn="r"/>
            <a:r>
              <a:rPr lang="ar-SA" dirty="0" smtClean="0"/>
              <a:t>   </a:t>
            </a:r>
            <a:r>
              <a:rPr lang="ar-SA" sz="2600" dirty="0" smtClean="0"/>
              <a:t>دومین باغشهر(1919) که برای جمعیتی معادل 40 هزار نفر ساخته شده بود و طراح </a:t>
            </a:r>
            <a:r>
              <a:rPr lang="ar-SA" sz="2600" u="sng" dirty="0" smtClean="0"/>
              <a:t>آن</a:t>
            </a:r>
            <a:r>
              <a:rPr lang="ar-SA" sz="2600" dirty="0" smtClean="0"/>
              <a:t>  (( ل.دوسوآسون)) بود که در 21 مایلی شمال لندن واقع گردیده است و ازلچ ورث به پایتخت نزدیکتر است. ارتباط آن با لندن به طریق بهتری است زیرا یک خط مستقیم راه آهن و همچنین یک بزرگراه که در قسمت غربی از کنار شهر عبور می کند این ارتباط را تأمین  می کند و به همین دلیل است که ولوین به عنوان نخستین شهرک اقماری لندن شناخته شده است. سطح شهر توسط راه آهن که از شمال به جنوب  امتداد دارد و دارای دو خط فرعی شرقی و غربی نیز هست به چهار بخش تقسیم گردیده است. صنایع در بخش شرقی خط اصلی راه آهن واقع شده و همین خط است که شهر را به دو بخش اعیان نشین در غرب و کارگرنشین در شرق </a:t>
            </a:r>
            <a:r>
              <a:rPr lang="ar-SA" sz="2600" b="1" i="1" dirty="0" smtClean="0"/>
              <a:t>تقسیم</a:t>
            </a:r>
            <a:r>
              <a:rPr lang="ar-SA" sz="2600" dirty="0" smtClean="0"/>
              <a:t> می کند. </a:t>
            </a:r>
            <a:r>
              <a:rPr lang="ar-SA" dirty="0" smtClean="0"/>
              <a:t>                                                                                                                                                                                   </a:t>
            </a:r>
            <a:endParaRPr lang="en-US" dirty="0"/>
          </a:p>
        </p:txBody>
      </p:sp>
      <p:pic>
        <p:nvPicPr>
          <p:cNvPr id="4" name="Picture 3" descr="I:\New Folder\202Colordarcy_Garden-City_Main2[1].jpg"/>
          <p:cNvPicPr>
            <a:picLocks noChangeAspect="1" noChangeArrowheads="1"/>
          </p:cNvPicPr>
          <p:nvPr/>
        </p:nvPicPr>
        <p:blipFill>
          <a:blip r:embed="rId2"/>
          <a:srcRect/>
          <a:stretch>
            <a:fillRect/>
          </a:stretch>
        </p:blipFill>
        <p:spPr bwMode="auto">
          <a:xfrm>
            <a:off x="1016895" y="1184857"/>
            <a:ext cx="4800600" cy="4636394"/>
          </a:xfrm>
          <a:prstGeom prst="rect">
            <a:avLst/>
          </a:prstGeom>
          <a:noFill/>
        </p:spPr>
      </p:pic>
    </p:spTree>
    <p:extLst>
      <p:ext uri="{BB962C8B-B14F-4D97-AF65-F5344CB8AC3E}">
        <p14:creationId xmlns:p14="http://schemas.microsoft.com/office/powerpoint/2010/main" val="34189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2827</TotalTime>
  <Words>513</Words>
  <Application>Microsoft Office PowerPoint</Application>
  <PresentationFormat>Custom</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 باغ شهر </vt:lpstr>
      <vt:lpstr>PowerPoint Presentation</vt:lpstr>
      <vt:lpstr>بیوگرافی ابنزرد هاوارد:هاواردپدر شهرهای جدید متولد کشور انگلیس بود که دارای تحصیلات رسمی محدود است.وی در سن 21 سالگی به عنوان کشاورز به نبراسکا رفت ولی زود فهمید که کارمورد علاقه اش نیست سپس از استعداد تندنویسی خود استفاده کرد و به عنوان گزارشگر دردفتر روزنامه ودادگاه شیکاگو مشغول به کار شد. در سال1876به کشور خود بازگشت و بقیه عمر خود را به عنوان گزارش نویس پارلمان انگلیس گذراند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hp</cp:lastModifiedBy>
  <cp:revision>29</cp:revision>
  <dcterms:created xsi:type="dcterms:W3CDTF">2014-12-16T07:30:18Z</dcterms:created>
  <dcterms:modified xsi:type="dcterms:W3CDTF">2015-03-05T23:59:33Z</dcterms:modified>
</cp:coreProperties>
</file>