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37"/>
  </p:notesMasterIdLst>
  <p:sldIdLst>
    <p:sldId id="256" r:id="rId2"/>
    <p:sldId id="261" r:id="rId3"/>
    <p:sldId id="260" r:id="rId4"/>
    <p:sldId id="257" r:id="rId5"/>
    <p:sldId id="259" r:id="rId6"/>
    <p:sldId id="262" r:id="rId7"/>
    <p:sldId id="265" r:id="rId8"/>
    <p:sldId id="266" r:id="rId9"/>
    <p:sldId id="292" r:id="rId10"/>
    <p:sldId id="293" r:id="rId11"/>
    <p:sldId id="294" r:id="rId12"/>
    <p:sldId id="267" r:id="rId13"/>
    <p:sldId id="286" r:id="rId14"/>
    <p:sldId id="289" r:id="rId15"/>
    <p:sldId id="269" r:id="rId16"/>
    <p:sldId id="287" r:id="rId17"/>
    <p:sldId id="288" r:id="rId18"/>
    <p:sldId id="270" r:id="rId19"/>
    <p:sldId id="274" r:id="rId20"/>
    <p:sldId id="271" r:id="rId21"/>
    <p:sldId id="272" r:id="rId22"/>
    <p:sldId id="273" r:id="rId23"/>
    <p:sldId id="275" r:id="rId24"/>
    <p:sldId id="276" r:id="rId25"/>
    <p:sldId id="277" r:id="rId26"/>
    <p:sldId id="278" r:id="rId27"/>
    <p:sldId id="280" r:id="rId28"/>
    <p:sldId id="281" r:id="rId29"/>
    <p:sldId id="282" r:id="rId30"/>
    <p:sldId id="290" r:id="rId31"/>
    <p:sldId id="283" r:id="rId32"/>
    <p:sldId id="285" r:id="rId33"/>
    <p:sldId id="291" r:id="rId34"/>
    <p:sldId id="284" r:id="rId35"/>
    <p:sldId id="295" r:id="rId36"/>
  </p:sldIdLst>
  <p:sldSz cx="9144000" cy="6858000" type="screen4x3"/>
  <p:notesSz cx="6858000" cy="9144000"/>
  <p:custShowLst>
    <p:custShow name="Custom Show 1" id="0">
      <p:sldLst>
        <p:sld r:id="rId2"/>
        <p:sld r:id="rId3"/>
        <p:sld r:id="rId4"/>
        <p:sld r:id="rId5"/>
        <p:sld r:id="rId6"/>
        <p:sld r:id="rId7"/>
      </p:sldLst>
    </p:custShow>
  </p:custShow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99"/>
    <a:srgbClr val="E3E4A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302" autoAdjust="0"/>
    <p:restoredTop sz="86429" autoAdjust="0"/>
  </p:normalViewPr>
  <p:slideViewPr>
    <p:cSldViewPr>
      <p:cViewPr varScale="1">
        <p:scale>
          <a:sx n="64" d="100"/>
          <a:sy n="64" d="100"/>
        </p:scale>
        <p:origin x="-1356" y="-96"/>
      </p:cViewPr>
      <p:guideLst>
        <p:guide orient="horz" pos="2160"/>
        <p:guide pos="2880"/>
      </p:guideLst>
    </p:cSldViewPr>
  </p:slideViewPr>
  <p:outlineViewPr>
    <p:cViewPr>
      <p:scale>
        <a:sx n="33" d="100"/>
        <a:sy n="33" d="100"/>
      </p:scale>
      <p:origin x="16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4E5A51-4B4C-4C0E-97A1-991AF377215F}" type="datetimeFigureOut">
              <a:rPr lang="fa-IR" smtClean="0"/>
              <a:pPr/>
              <a:t>1433/06/08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66EF80-702A-4EBE-B266-03FFEE5979E4}"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D66EF80-702A-4EBE-B266-03FFEE5979E4}" type="slidenum">
              <a:rPr lang="fa-IR" smtClean="0"/>
              <a:pPr/>
              <a:t>12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D66EF80-702A-4EBE-B266-03FFEE5979E4}" type="slidenum">
              <a:rPr lang="fa-IR" smtClean="0"/>
              <a:pPr/>
              <a:t>17</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D66EF80-702A-4EBE-B266-03FFEE5979E4}" type="slidenum">
              <a:rPr lang="fa-IR" smtClean="0"/>
              <a:pPr/>
              <a:t>33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CBD4018-B210-454A-B23D-A687E6B4104E}"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BD4018-B210-454A-B23D-A687E6B4104E}"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BD4018-B210-454A-B23D-A687E6B4104E}" type="slidenum">
              <a:rPr lang="fa-IR" smtClean="0"/>
              <a:pPr/>
              <a:t>‹#›</a:t>
            </a:fld>
            <a:endParaRPr lang="fa-I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F88B0-6A03-4794-B5C3-951EB310B01B}" type="datetimeFigureOut">
              <a:rPr lang="fa-IR" smtClean="0"/>
              <a:pPr/>
              <a:t>1433/06/08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1"/>
            <a:ext cx="609600" cy="365125"/>
          </a:xfrm>
        </p:spPr>
        <p:txBody>
          <a:bodyPr/>
          <a:lstStyle/>
          <a:p>
            <a:fld id="{BCBD4018-B210-454A-B23D-A687E6B4104E}"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1F88B0-6A03-4794-B5C3-951EB310B01B}" type="datetimeFigureOut">
              <a:rPr lang="fa-IR" smtClean="0"/>
              <a:pPr/>
              <a:t>1433/06/08</a:t>
            </a:fld>
            <a:endParaRPr lang="fa-I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BD4018-B210-454A-B23D-A687E6B4104E}"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newsflash/>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C:\Users\asus\Desktop\&#1662;&#1585;&#1608;&#1688;&#1607;\khaneh%20abshar\matn\FALLINGWATER%20-%20FRANK%20LOYD%20WRIGHT.av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29"/>
            <a:ext cx="8229600" cy="1071569"/>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a-I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مقدمات طراحی ( 1 )</a:t>
            </a:r>
            <a:endParaRPr lang="fa-I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 Placeholder 6"/>
          <p:cNvSpPr>
            <a:spLocks noGrp="1"/>
          </p:cNvSpPr>
          <p:nvPr>
            <p:ph type="body" idx="1"/>
          </p:nvPr>
        </p:nvSpPr>
        <p:spPr>
          <a:xfrm>
            <a:off x="428597" y="2357431"/>
            <a:ext cx="3686172" cy="714380"/>
          </a:xfrm>
          <a:solidFill>
            <a:srgbClr val="FF3300"/>
          </a:solidFill>
        </p:spPr>
        <p:style>
          <a:lnRef idx="2">
            <a:schemeClr val="accent2"/>
          </a:lnRef>
          <a:fillRef idx="1002">
            <a:schemeClr val="lt1"/>
          </a:fillRef>
          <a:effectRef idx="0">
            <a:schemeClr val="accent2"/>
          </a:effectRef>
          <a:fontRef idx="minor">
            <a:schemeClr val="dk1"/>
          </a:fontRef>
        </p:style>
        <p:txBody>
          <a:bodyPr>
            <a:normAutofit fontScale="92500" lnSpcReduction="10000"/>
          </a:bodyPr>
          <a:lstStyle/>
          <a:p>
            <a:r>
              <a:rPr lang="fa-IR" dirty="0" smtClean="0"/>
              <a:t>استاد : </a:t>
            </a:r>
          </a:p>
          <a:p>
            <a:r>
              <a:rPr lang="fa-IR" dirty="0"/>
              <a:t> </a:t>
            </a:r>
            <a:r>
              <a:rPr lang="fa-IR" dirty="0" smtClean="0"/>
              <a:t>                      داوردوست</a:t>
            </a:r>
            <a:endParaRPr lang="fa-IR" dirty="0"/>
          </a:p>
        </p:txBody>
      </p:sp>
      <p:sp>
        <p:nvSpPr>
          <p:cNvPr id="8" name="Content Placeholder 7"/>
          <p:cNvSpPr>
            <a:spLocks noGrp="1"/>
          </p:cNvSpPr>
          <p:nvPr>
            <p:ph sz="quarter" idx="2"/>
          </p:nvPr>
        </p:nvSpPr>
        <p:spPr>
          <a:xfrm>
            <a:off x="457200" y="3429000"/>
            <a:ext cx="3543296" cy="2697162"/>
          </a:xfrm>
        </p:spPr>
        <p:style>
          <a:lnRef idx="1">
            <a:schemeClr val="accent2"/>
          </a:lnRef>
          <a:fillRef idx="3">
            <a:schemeClr val="accent2"/>
          </a:fillRef>
          <a:effectRef idx="2">
            <a:schemeClr val="accent2"/>
          </a:effectRef>
          <a:fontRef idx="minor">
            <a:schemeClr val="lt1"/>
          </a:fontRef>
        </p:style>
        <p:txBody>
          <a:bodyPr>
            <a:normAutofit/>
          </a:bodyPr>
          <a:lstStyle/>
          <a:p>
            <a:r>
              <a:rPr lang="fa-IR" dirty="0" smtClean="0"/>
              <a:t>دانشجو : </a:t>
            </a:r>
          </a:p>
          <a:p>
            <a:endParaRPr lang="fa-IR" sz="1400" dirty="0"/>
          </a:p>
          <a:p>
            <a:r>
              <a:rPr lang="fa-IR" sz="2800" b="1" dirty="0" smtClean="0">
                <a:latin typeface="zar"/>
              </a:rPr>
              <a:t>توحید پورحسین </a:t>
            </a:r>
          </a:p>
          <a:p>
            <a:endParaRPr lang="fa-IR" dirty="0"/>
          </a:p>
          <a:p>
            <a:r>
              <a:rPr lang="fa-IR" dirty="0" smtClean="0"/>
              <a:t>                    سال 1391</a:t>
            </a:r>
          </a:p>
          <a:p>
            <a:r>
              <a:rPr lang="fa-IR" dirty="0" smtClean="0"/>
              <a:t>دانشگاه کلیبر </a:t>
            </a:r>
            <a:endParaRPr lang="fa-IR" dirty="0"/>
          </a:p>
        </p:txBody>
      </p:sp>
      <p:pic>
        <p:nvPicPr>
          <p:cNvPr id="1026" name="Picture 2" descr="E:\TOHID\khaneh abshar\khane abshar\113743_664.jpg"/>
          <p:cNvPicPr>
            <a:picLocks noGrp="1" noChangeAspect="1" noChangeArrowheads="1"/>
          </p:cNvPicPr>
          <p:nvPr>
            <p:ph sz="quarter" idx="4"/>
          </p:nvPr>
        </p:nvPicPr>
        <p:blipFill>
          <a:blip r:embed="rId2"/>
          <a:stretch>
            <a:fillRect/>
          </a:stretch>
        </p:blipFill>
        <p:spPr bwMode="auto">
          <a:xfrm>
            <a:off x="4286249" y="2357431"/>
            <a:ext cx="4357719" cy="3714776"/>
          </a:xfrm>
          <a:prstGeom prst="rect">
            <a:avLst/>
          </a:prstGeom>
          <a:noFill/>
        </p:spPr>
      </p:pic>
      <p:sp>
        <p:nvSpPr>
          <p:cNvPr id="14" name="Rectangle 13"/>
          <p:cNvSpPr/>
          <p:nvPr/>
        </p:nvSpPr>
        <p:spPr>
          <a:xfrm>
            <a:off x="4500561" y="1500174"/>
            <a:ext cx="434118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fa-I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gency FB" pitchFamily="34" charset="0"/>
                <a:cs typeface="+mj-cs"/>
              </a:rPr>
              <a:t>موضوع : خانه آبشار </a:t>
            </a: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gency FB" pitchFamily="34" charset="0"/>
              <a:cs typeface="+mj-cs"/>
            </a:endParaRPr>
          </a:p>
        </p:txBody>
      </p:sp>
    </p:spTree>
  </p:cSld>
  <p:clrMapOvr>
    <a:masterClrMapping/>
  </p:clrMapOvr>
  <p:transition advClick="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57256"/>
          </a:xfrm>
        </p:spPr>
        <p:style>
          <a:lnRef idx="0">
            <a:schemeClr val="accent2"/>
          </a:lnRef>
          <a:fillRef idx="3">
            <a:schemeClr val="accent2"/>
          </a:fillRef>
          <a:effectRef idx="3">
            <a:schemeClr val="accent2"/>
          </a:effectRef>
          <a:fontRef idx="minor">
            <a:schemeClr val="lt1"/>
          </a:fontRef>
        </p:style>
        <p:txBody>
          <a:bodyPr/>
          <a:lstStyle/>
          <a:p>
            <a:pPr algn="ctr"/>
            <a:r>
              <a:rPr lang="fa-IR" dirty="0" smtClean="0">
                <a:solidFill>
                  <a:srgbClr val="FF0000"/>
                </a:solidFill>
              </a:rPr>
              <a:t>پلان های اجرایی طرح </a:t>
            </a:r>
            <a:endParaRPr lang="fa-IR" dirty="0">
              <a:solidFill>
                <a:srgbClr val="FF0000"/>
              </a:solidFill>
            </a:endParaRPr>
          </a:p>
        </p:txBody>
      </p:sp>
      <p:pic>
        <p:nvPicPr>
          <p:cNvPr id="4098" name="Picture 2" descr="C:\Users\a\Desktop\khane abshar\fallplan.gif"/>
          <p:cNvPicPr>
            <a:picLocks noGrp="1" noChangeAspect="1" noChangeArrowheads="1"/>
          </p:cNvPicPr>
          <p:nvPr>
            <p:ph idx="1"/>
          </p:nvPr>
        </p:nvPicPr>
        <p:blipFill>
          <a:blip r:embed="rId2"/>
          <a:srcRect/>
          <a:stretch>
            <a:fillRect/>
          </a:stretch>
        </p:blipFill>
        <p:spPr bwMode="auto">
          <a:xfrm>
            <a:off x="4357686" y="2285992"/>
            <a:ext cx="4500562" cy="4110039"/>
          </a:xfrm>
          <a:prstGeom prst="rect">
            <a:avLst/>
          </a:prstGeom>
          <a:ln w="88900" cap="sq" cmpd="thickThin">
            <a:solidFill>
              <a:srgbClr val="000000"/>
            </a:solidFill>
            <a:prstDash val="solid"/>
            <a:miter lim="800000"/>
          </a:ln>
          <a:effectLst>
            <a:innerShdw blurRad="76200">
              <a:srgbClr val="000000"/>
            </a:innerShdw>
          </a:effectLst>
        </p:spPr>
      </p:pic>
      <p:pic>
        <p:nvPicPr>
          <p:cNvPr id="4099" name="Picture 3" descr="C:\Users\a\Desktop\khane abshar\2gvsqs9.gif"/>
          <p:cNvPicPr>
            <a:picLocks noChangeAspect="1" noChangeArrowheads="1"/>
          </p:cNvPicPr>
          <p:nvPr/>
        </p:nvPicPr>
        <p:blipFill>
          <a:blip r:embed="rId3"/>
          <a:srcRect/>
          <a:stretch>
            <a:fillRect/>
          </a:stretch>
        </p:blipFill>
        <p:spPr bwMode="auto">
          <a:xfrm>
            <a:off x="285720" y="1571612"/>
            <a:ext cx="3786214" cy="48577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esktop\khane abshar\2Fallingwater.bmp"/>
          <p:cNvPicPr>
            <a:picLocks noChangeAspect="1" noChangeArrowheads="1"/>
          </p:cNvPicPr>
          <p:nvPr/>
        </p:nvPicPr>
        <p:blipFill>
          <a:blip r:embed="rId2"/>
          <a:srcRect/>
          <a:stretch>
            <a:fillRect/>
          </a:stretch>
        </p:blipFill>
        <p:spPr bwMode="auto">
          <a:xfrm>
            <a:off x="0" y="2743200"/>
            <a:ext cx="334327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C:\Users\a\Desktop\khane abshar\98053507790325327248.jpg"/>
          <p:cNvPicPr>
            <a:picLocks noChangeAspect="1" noChangeArrowheads="1"/>
          </p:cNvPicPr>
          <p:nvPr/>
        </p:nvPicPr>
        <p:blipFill>
          <a:blip r:embed="rId3"/>
          <a:srcRect/>
          <a:stretch>
            <a:fillRect/>
          </a:stretch>
        </p:blipFill>
        <p:spPr bwMode="auto">
          <a:xfrm>
            <a:off x="4357686" y="4000504"/>
            <a:ext cx="3987808" cy="2671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descr="C:\Users\a\Desktop\khane abshar\falldraw.jpg"/>
          <p:cNvPicPr>
            <a:picLocks noChangeAspect="1" noChangeArrowheads="1"/>
          </p:cNvPicPr>
          <p:nvPr/>
        </p:nvPicPr>
        <p:blipFill>
          <a:blip r:embed="rId4"/>
          <a:srcRect/>
          <a:stretch>
            <a:fillRect/>
          </a:stretch>
        </p:blipFill>
        <p:spPr bwMode="auto">
          <a:xfrm>
            <a:off x="428596" y="357166"/>
            <a:ext cx="3452818" cy="313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C:\Users\a\Desktop\khane abshar\32zuzcj.jpg"/>
          <p:cNvPicPr>
            <a:picLocks noGrp="1" noChangeAspect="1" noChangeArrowheads="1"/>
          </p:cNvPicPr>
          <p:nvPr>
            <p:ph idx="1"/>
          </p:nvPr>
        </p:nvPicPr>
        <p:blipFill>
          <a:blip r:embed="rId5"/>
          <a:srcRect/>
          <a:stretch>
            <a:fillRect/>
          </a:stretch>
        </p:blipFill>
        <p:spPr bwMode="auto">
          <a:xfrm>
            <a:off x="3500430" y="642918"/>
            <a:ext cx="5286412"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1285884"/>
          </a:xfrm>
        </p:spPr>
        <p:txBody>
          <a:bodyPr>
            <a:normAutofit fontScale="70000" lnSpcReduction="20000"/>
          </a:bodyPr>
          <a:lstStyle/>
          <a:p>
            <a:pPr algn="just"/>
            <a:r>
              <a:rPr lang="fa-IR" dirty="0" smtClean="0"/>
              <a:t>کف ها و بام هاي خانه آبشار به طور چشمگیري پیش آمده است</a:t>
            </a:r>
            <a:r>
              <a:rPr lang="en-US" dirty="0" smtClean="0"/>
              <a:t>.</a:t>
            </a:r>
            <a:r>
              <a:rPr lang="fa-IR" dirty="0" smtClean="0"/>
              <a:t>اسکلت خانه به وسیله بتون مسلح اجرا شده است</a:t>
            </a:r>
            <a:r>
              <a:rPr lang="en-US" dirty="0" smtClean="0"/>
              <a:t>.</a:t>
            </a:r>
            <a:r>
              <a:rPr lang="fa-IR" dirty="0" smtClean="0"/>
              <a:t>سطح شناور خانه آبشار طنین انداز جریان مسیل آبشار خواهد بود</a:t>
            </a:r>
            <a:r>
              <a:rPr lang="en-US" dirty="0" smtClean="0"/>
              <a:t>.</a:t>
            </a:r>
            <a:r>
              <a:rPr lang="fa-IR" dirty="0" smtClean="0"/>
              <a:t>ترکیبی مناسب به وسیله عناصر بصري از قبیل پلکان و دودکش با نمائی از سنگ و سطحی زبر صمیمیت یافته اند</a:t>
            </a:r>
            <a:r>
              <a:rPr lang="en-US" dirty="0" smtClean="0"/>
              <a:t>.</a:t>
            </a:r>
            <a:r>
              <a:rPr lang="fa-IR" dirty="0" smtClean="0"/>
              <a:t>هر جزئی از طرح تدائی کننده دید استاد از جعبه اي منفجر شده میباشد</a:t>
            </a:r>
            <a:r>
              <a:rPr lang="en-US" dirty="0" smtClean="0"/>
              <a:t>.</a:t>
            </a:r>
            <a:r>
              <a:rPr lang="fa-IR" dirty="0" smtClean="0"/>
              <a:t>کف ها و سقف ها به صورت مستقلی به سمت خارج گسترش یافته اند</a:t>
            </a:r>
            <a:r>
              <a:rPr lang="en-US" dirty="0" smtClean="0"/>
              <a:t>.</a:t>
            </a:r>
            <a:endParaRPr lang="fa-IR" dirty="0"/>
          </a:p>
        </p:txBody>
      </p:sp>
      <p:pic>
        <p:nvPicPr>
          <p:cNvPr id="2050" name="Picture 2" descr="C:\Users\a\Desktop\khane abshar\khaneabshar4.jpg"/>
          <p:cNvPicPr>
            <a:picLocks noChangeAspect="1" noChangeArrowheads="1"/>
          </p:cNvPicPr>
          <p:nvPr/>
        </p:nvPicPr>
        <p:blipFill>
          <a:blip r:embed="rId3"/>
          <a:srcRect/>
          <a:stretch>
            <a:fillRect/>
          </a:stretch>
        </p:blipFill>
        <p:spPr bwMode="auto">
          <a:xfrm>
            <a:off x="357158" y="2214554"/>
            <a:ext cx="8072493" cy="4143404"/>
          </a:xfrm>
          <a:prstGeom prst="rect">
            <a:avLst/>
          </a:prstGeom>
          <a:noFill/>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esktop\khane abshar\Frank Lloyd Wright - Falling Water 38 www.ParsianCad.IR.jpg"/>
          <p:cNvPicPr>
            <a:picLocks noGrp="1" noChangeAspect="1" noChangeArrowheads="1"/>
          </p:cNvPicPr>
          <p:nvPr>
            <p:ph idx="1"/>
          </p:nvPr>
        </p:nvPicPr>
        <p:blipFill>
          <a:blip r:embed="rId2"/>
          <a:srcRect/>
          <a:stretch>
            <a:fillRect/>
          </a:stretch>
        </p:blipFill>
        <p:spPr bwMode="auto">
          <a:xfrm>
            <a:off x="714348" y="1643050"/>
            <a:ext cx="3657600" cy="4500594"/>
          </a:xfrm>
          <a:prstGeom prst="rect">
            <a:avLst/>
          </a:prstGeom>
          <a:noFill/>
        </p:spPr>
      </p:pic>
      <p:pic>
        <p:nvPicPr>
          <p:cNvPr id="14339" name="Picture 3" descr="C:\Users\a\Desktop\khane abshar\2v2bozt.jpg"/>
          <p:cNvPicPr>
            <a:picLocks noChangeAspect="1" noChangeArrowheads="1"/>
          </p:cNvPicPr>
          <p:nvPr/>
        </p:nvPicPr>
        <p:blipFill>
          <a:blip r:embed="rId3"/>
          <a:srcRect/>
          <a:stretch>
            <a:fillRect/>
          </a:stretch>
        </p:blipFill>
        <p:spPr bwMode="auto">
          <a:xfrm>
            <a:off x="4500562" y="1643050"/>
            <a:ext cx="4357718" cy="4500594"/>
          </a:xfrm>
          <a:prstGeom prst="rect">
            <a:avLst/>
          </a:prstGeom>
          <a:noFill/>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sktop\khane abshar\Frank Lloyd Wright - Falling Water 13 www.ParsianCad.IR.jpg"/>
          <p:cNvPicPr>
            <a:picLocks noGrp="1" noChangeAspect="1" noChangeArrowheads="1"/>
          </p:cNvPicPr>
          <p:nvPr>
            <p:ph idx="1"/>
          </p:nvPr>
        </p:nvPicPr>
        <p:blipFill>
          <a:blip r:embed="rId2"/>
          <a:srcRect/>
          <a:stretch>
            <a:fillRect/>
          </a:stretch>
        </p:blipFill>
        <p:spPr bwMode="auto">
          <a:xfrm>
            <a:off x="285720" y="1000109"/>
            <a:ext cx="4286281" cy="5324492"/>
          </a:xfrm>
          <a:prstGeom prst="rect">
            <a:avLst/>
          </a:prstGeom>
          <a:noFill/>
        </p:spPr>
      </p:pic>
      <p:pic>
        <p:nvPicPr>
          <p:cNvPr id="1027" name="Picture 3" descr="C:\Users\a\Desktop\khane abshar\Frank Lloyd Wright - Falling Water 14 www.ParsianCad.IR.jpg"/>
          <p:cNvPicPr>
            <a:picLocks noChangeAspect="1" noChangeArrowheads="1"/>
          </p:cNvPicPr>
          <p:nvPr/>
        </p:nvPicPr>
        <p:blipFill>
          <a:blip r:embed="rId3"/>
          <a:srcRect/>
          <a:stretch>
            <a:fillRect/>
          </a:stretch>
        </p:blipFill>
        <p:spPr bwMode="auto">
          <a:xfrm>
            <a:off x="4714876" y="1000108"/>
            <a:ext cx="4214842" cy="5429288"/>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1428760"/>
          </a:xfrm>
        </p:spPr>
        <p:txBody>
          <a:bodyPr>
            <a:normAutofit fontScale="70000" lnSpcReduction="20000"/>
          </a:bodyPr>
          <a:lstStyle/>
          <a:p>
            <a:pPr algn="just"/>
            <a:r>
              <a:rPr lang="fa-IR" dirty="0" smtClean="0"/>
              <a:t>عناصر قائم این جریان به سوي آسمان گسترش داده شده اند وپنجره ها در گوشه هاي اتاق ملاقات میشوند که همان سرچشمه محدود کردن فرسایش میباشد</a:t>
            </a:r>
            <a:r>
              <a:rPr lang="en-US" dirty="0" smtClean="0"/>
              <a:t>. </a:t>
            </a:r>
            <a:r>
              <a:rPr lang="fa-IR" dirty="0" smtClean="0"/>
              <a:t>استاد در طراحی</a:t>
            </a:r>
            <a:r>
              <a:rPr lang="en-US" dirty="0" smtClean="0"/>
              <a:t>" </a:t>
            </a:r>
            <a:r>
              <a:rPr lang="fa-IR" dirty="0" smtClean="0"/>
              <a:t>فضاهايداخلی را در پیوستگی با دنیاي خارج قرار داده وفضاها و خانه را درمحیط طبیعی اطرافش ذوب کرده است</a:t>
            </a:r>
            <a:r>
              <a:rPr lang="en-US" dirty="0" smtClean="0"/>
              <a:t>.</a:t>
            </a:r>
            <a:r>
              <a:rPr lang="fa-IR" dirty="0" smtClean="0"/>
              <a:t>او اساسآ قصد داشت که خانه را در زورق و برگی طلائی به وسیله تقلید از تغییر رنگ برگها بپوشاند تا بدینسان خانه آبشار را به تغییر فصلها و عبور ومرور زمان متصل کند</a:t>
            </a:r>
            <a:endParaRPr lang="fa-IR" dirty="0"/>
          </a:p>
        </p:txBody>
      </p:sp>
      <p:pic>
        <p:nvPicPr>
          <p:cNvPr id="4098" name="Picture 2" descr="C:\Users\a\Desktop\khane abshar\Frank Lloyd Wright - Falling Water 4 www.ParsianCad.IR.jpg"/>
          <p:cNvPicPr>
            <a:picLocks noChangeAspect="1" noChangeArrowheads="1"/>
          </p:cNvPicPr>
          <p:nvPr/>
        </p:nvPicPr>
        <p:blipFill>
          <a:blip r:embed="rId2"/>
          <a:srcRect/>
          <a:stretch>
            <a:fillRect/>
          </a:stretch>
        </p:blipFill>
        <p:spPr bwMode="auto">
          <a:xfrm>
            <a:off x="357158" y="2214554"/>
            <a:ext cx="8429684" cy="4071942"/>
          </a:xfrm>
          <a:prstGeom prst="rect">
            <a:avLst/>
          </a:prstGeom>
          <a:noFill/>
        </p:spPr>
      </p:pic>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esktop\khane abshar\Frank Lloyd Wright - Falling Water 17 www.ParsianCad.IR.jpg"/>
          <p:cNvPicPr>
            <a:picLocks noGrp="1" noChangeAspect="1" noChangeArrowheads="1"/>
          </p:cNvPicPr>
          <p:nvPr>
            <p:ph idx="1"/>
          </p:nvPr>
        </p:nvPicPr>
        <p:blipFill>
          <a:blip r:embed="rId2"/>
          <a:srcRect/>
          <a:stretch>
            <a:fillRect/>
          </a:stretch>
        </p:blipFill>
        <p:spPr bwMode="auto">
          <a:xfrm>
            <a:off x="428596" y="857232"/>
            <a:ext cx="3294137" cy="2928958"/>
          </a:xfrm>
          <a:prstGeom prst="rect">
            <a:avLst/>
          </a:prstGeom>
          <a:noFill/>
        </p:spPr>
      </p:pic>
      <p:pic>
        <p:nvPicPr>
          <p:cNvPr id="15363" name="Picture 3" descr="C:\Users\a\Desktop\khane abshar\Frank Lloyd Wright - Falling Water 18 www.ParsianCad.IR.jpg"/>
          <p:cNvPicPr>
            <a:picLocks noChangeAspect="1" noChangeArrowheads="1"/>
          </p:cNvPicPr>
          <p:nvPr/>
        </p:nvPicPr>
        <p:blipFill>
          <a:blip r:embed="rId3"/>
          <a:srcRect/>
          <a:stretch>
            <a:fillRect/>
          </a:stretch>
        </p:blipFill>
        <p:spPr bwMode="auto">
          <a:xfrm>
            <a:off x="4000496" y="928670"/>
            <a:ext cx="4929189" cy="5429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Users\a\Desktop\khane abshar\2j2eybq.jpg"/>
          <p:cNvPicPr>
            <a:picLocks noChangeAspect="1" noChangeArrowheads="1"/>
          </p:cNvPicPr>
          <p:nvPr/>
        </p:nvPicPr>
        <p:blipFill>
          <a:blip r:embed="rId4"/>
          <a:srcRect/>
          <a:stretch>
            <a:fillRect/>
          </a:stretch>
        </p:blipFill>
        <p:spPr bwMode="auto">
          <a:xfrm>
            <a:off x="428596" y="3929066"/>
            <a:ext cx="3429024" cy="2643206"/>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esktop\khane abshar\Frank Lloyd Wright - Falling Water 34 www.ParsianCad.IR.jpg"/>
          <p:cNvPicPr>
            <a:picLocks noGrp="1" noChangeAspect="1" noChangeArrowheads="1"/>
          </p:cNvPicPr>
          <p:nvPr>
            <p:ph idx="1"/>
          </p:nvPr>
        </p:nvPicPr>
        <p:blipFill>
          <a:blip r:embed="rId3"/>
          <a:srcRect/>
          <a:stretch>
            <a:fillRect/>
          </a:stretch>
        </p:blipFill>
        <p:spPr bwMode="auto">
          <a:xfrm>
            <a:off x="357158" y="1000108"/>
            <a:ext cx="4071966" cy="5500726"/>
          </a:xfrm>
          <a:prstGeom prst="rect">
            <a:avLst/>
          </a:prstGeom>
          <a:noFill/>
        </p:spPr>
      </p:pic>
      <p:pic>
        <p:nvPicPr>
          <p:cNvPr id="17411" name="Picture 3" descr="C:\Users\a\Desktop\khane abshar\Frank Lloyd Wright - Falling Water 35 www.ParsianCad.IR.jpg"/>
          <p:cNvPicPr>
            <a:picLocks noChangeAspect="1" noChangeArrowheads="1"/>
          </p:cNvPicPr>
          <p:nvPr/>
        </p:nvPicPr>
        <p:blipFill>
          <a:blip r:embed="rId4"/>
          <a:srcRect/>
          <a:stretch>
            <a:fillRect/>
          </a:stretch>
        </p:blipFill>
        <p:spPr bwMode="auto">
          <a:xfrm>
            <a:off x="4857752" y="2643182"/>
            <a:ext cx="4112654" cy="3500462"/>
          </a:xfrm>
          <a:prstGeom prst="rect">
            <a:avLst/>
          </a:prstGeom>
          <a:noFill/>
        </p:spPr>
      </p:pic>
      <p:pic>
        <p:nvPicPr>
          <p:cNvPr id="2050" name="Picture 2" descr="C:\Users\a\Desktop\khane abshar\472ddfb.jpg"/>
          <p:cNvPicPr>
            <a:picLocks noChangeAspect="1" noChangeArrowheads="1"/>
          </p:cNvPicPr>
          <p:nvPr/>
        </p:nvPicPr>
        <p:blipFill>
          <a:blip r:embed="rId5"/>
          <a:srcRect/>
          <a:stretch>
            <a:fillRect/>
          </a:stretch>
        </p:blipFill>
        <p:spPr bwMode="auto">
          <a:xfrm>
            <a:off x="3500430" y="1000108"/>
            <a:ext cx="3371873"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2000264"/>
          </a:xfrm>
        </p:spPr>
        <p:txBody>
          <a:bodyPr>
            <a:normAutofit fontScale="62500" lnSpcReduction="20000"/>
          </a:bodyPr>
          <a:lstStyle/>
          <a:p>
            <a:pPr algn="just"/>
            <a:r>
              <a:rPr lang="en-US" sz="2800" dirty="0" smtClean="0">
                <a:solidFill>
                  <a:srgbClr val="FF0000"/>
                </a:solidFill>
              </a:rPr>
              <a:t>*</a:t>
            </a:r>
            <a:r>
              <a:rPr lang="fa-IR" sz="2800" dirty="0" smtClean="0"/>
              <a:t>خانه </a:t>
            </a:r>
            <a:r>
              <a:rPr lang="fa-IR" sz="2800" dirty="0" smtClean="0"/>
              <a:t>آبشار مهمترین خانه ي شخصی طراحی شده توسط فرانک لوید رایت است و در سال </a:t>
            </a:r>
            <a:r>
              <a:rPr lang="en-US" sz="2800" dirty="0" smtClean="0"/>
              <a:t>1937 </a:t>
            </a:r>
            <a:r>
              <a:rPr lang="fa-IR" sz="2800" dirty="0" smtClean="0"/>
              <a:t>ساخته شده بسیار خوب بیانگرعقیده ي رایت،مبنی بریک ساختمان باید جزیی از طبیعتی باشد می باشد</a:t>
            </a:r>
            <a:r>
              <a:rPr lang="en-US" sz="2800" dirty="0" smtClean="0"/>
              <a:t>.</a:t>
            </a:r>
            <a:r>
              <a:rPr lang="fa-IR" sz="2800" dirty="0" smtClean="0"/>
              <a:t>این بناي ترکیب شده با منظره اي بی نظیر و شکل یافته از عناصر ساده اي همچون سنگ هاي طبیعت اطراف،بتون،شیشه و فولاد به طرزي باورنکردنی بامحیط خود همخوان شده است</a:t>
            </a:r>
            <a:r>
              <a:rPr lang="en-US" sz="2800" dirty="0" smtClean="0"/>
              <a:t>.</a:t>
            </a:r>
            <a:r>
              <a:rPr lang="fa-IR" sz="2800" dirty="0" smtClean="0"/>
              <a:t>خانه آبشار مصداق بسیار خوب این گفته ي رایت است که(هیچ کس زیبایی خاص یک سایت</a:t>
            </a:r>
            <a:r>
              <a:rPr lang="en-US" sz="2800" dirty="0" smtClean="0"/>
              <a:t>"</a:t>
            </a:r>
            <a:r>
              <a:rPr lang="fa-IR" sz="2800" dirty="0" smtClean="0"/>
              <a:t>موقعیت ساخت بنا</a:t>
            </a:r>
            <a:r>
              <a:rPr lang="en-US" sz="2800" dirty="0" smtClean="0"/>
              <a:t>"</a:t>
            </a:r>
            <a:r>
              <a:rPr lang="fa-IR" sz="2800" dirty="0" smtClean="0"/>
              <a:t>را تا موقعی که من بنایی آنجا نسازم درك نمی کند)اگرچه در نگاه اول،صفحات عریض بتونی خانه با طبیعت و درختان اطراف،بیگانه به نظر می رسد؛ ولی با نگاه و توجهی هوشمندانه می توان به انتظام بین خانه و طبیعت که نتیجه ي خلاقیت هنرمندانه ي رایت است، پی برد</a:t>
            </a:r>
            <a:endParaRPr lang="fa-IR" dirty="0"/>
          </a:p>
        </p:txBody>
      </p:sp>
      <p:pic>
        <p:nvPicPr>
          <p:cNvPr id="5122" name="Picture 2" descr="C:\Users\a\Desktop\khane abshar\Frank Lloyd Wright - Falling Water 27 www.ParsianCad.IR.jpg"/>
          <p:cNvPicPr>
            <a:picLocks noChangeAspect="1" noChangeArrowheads="1"/>
          </p:cNvPicPr>
          <p:nvPr/>
        </p:nvPicPr>
        <p:blipFill>
          <a:blip r:embed="rId2"/>
          <a:srcRect/>
          <a:stretch>
            <a:fillRect/>
          </a:stretch>
        </p:blipFill>
        <p:spPr bwMode="auto">
          <a:xfrm>
            <a:off x="642910" y="2643182"/>
            <a:ext cx="7786742" cy="37147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esktop\khane abshar\Frank Lloyd Wright - Falling Water 19 www.ParsianCad.IR.jpg"/>
          <p:cNvPicPr>
            <a:picLocks noGrp="1" noChangeAspect="1" noChangeArrowheads="1"/>
          </p:cNvPicPr>
          <p:nvPr>
            <p:ph idx="1"/>
          </p:nvPr>
        </p:nvPicPr>
        <p:blipFill>
          <a:blip r:embed="rId2"/>
          <a:srcRect/>
          <a:stretch>
            <a:fillRect/>
          </a:stretch>
        </p:blipFill>
        <p:spPr bwMode="auto">
          <a:xfrm>
            <a:off x="714348" y="928670"/>
            <a:ext cx="3786214" cy="5532445"/>
          </a:xfrm>
          <a:prstGeom prst="rect">
            <a:avLst/>
          </a:prstGeom>
          <a:noFill/>
        </p:spPr>
      </p:pic>
      <p:pic>
        <p:nvPicPr>
          <p:cNvPr id="16387" name="Picture 3" descr="C:\Users\a\Desktop\khane abshar\Frank Lloyd Wright - Falling Water 30 www.ParsianCad.IR.jpg"/>
          <p:cNvPicPr>
            <a:picLocks noChangeAspect="1" noChangeArrowheads="1"/>
          </p:cNvPicPr>
          <p:nvPr/>
        </p:nvPicPr>
        <p:blipFill>
          <a:blip r:embed="rId3"/>
          <a:srcRect/>
          <a:stretch>
            <a:fillRect/>
          </a:stretch>
        </p:blipFill>
        <p:spPr bwMode="auto">
          <a:xfrm>
            <a:off x="4929190" y="3714752"/>
            <a:ext cx="3657600" cy="2786082"/>
          </a:xfrm>
          <a:prstGeom prst="rect">
            <a:avLst/>
          </a:prstGeom>
          <a:noFill/>
        </p:spPr>
      </p:pic>
      <p:pic>
        <p:nvPicPr>
          <p:cNvPr id="7170" name="Picture 2" descr="C:\Users\a\Desktop\khane abshar\Frank Lloyd Wright - Falling Water 11 www.ParsianCad.IR.jpg"/>
          <p:cNvPicPr>
            <a:picLocks noChangeAspect="1" noChangeArrowheads="1"/>
          </p:cNvPicPr>
          <p:nvPr/>
        </p:nvPicPr>
        <p:blipFill>
          <a:blip r:embed="rId4"/>
          <a:srcRect/>
          <a:stretch>
            <a:fillRect/>
          </a:stretch>
        </p:blipFill>
        <p:spPr bwMode="auto">
          <a:xfrm>
            <a:off x="4214810" y="714356"/>
            <a:ext cx="3502053" cy="3786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00042"/>
            <a:ext cx="7958166" cy="1071570"/>
          </a:xfrm>
        </p:spPr>
        <p:style>
          <a:lnRef idx="1">
            <a:schemeClr val="accent6"/>
          </a:lnRef>
          <a:fillRef idx="2">
            <a:schemeClr val="accent6"/>
          </a:fillRef>
          <a:effectRef idx="1">
            <a:schemeClr val="accent6"/>
          </a:effectRef>
          <a:fontRef idx="minor">
            <a:schemeClr val="dk1"/>
          </a:fontRef>
        </p:style>
        <p:txBody>
          <a:bodyPr/>
          <a:lstStyle/>
          <a:p>
            <a:pPr algn="ct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fa-IR" sz="2400" b="1" dirty="0" smtClean="0">
                <a:solidFill>
                  <a:srgbClr val="002060"/>
                </a:solidFill>
              </a:rPr>
              <a:t> </a:t>
            </a: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Frank </a:t>
            </a:r>
            <a:r>
              <a:rPr lang="en-US" sz="2400" b="1" dirty="0" err="1" smtClean="0">
                <a:solidFill>
                  <a:srgbClr val="002060"/>
                </a:solidFill>
              </a:rPr>
              <a:t>Loyd</a:t>
            </a:r>
            <a:r>
              <a:rPr lang="en-US" sz="2400" b="1" dirty="0" smtClean="0">
                <a:solidFill>
                  <a:srgbClr val="002060"/>
                </a:solidFill>
              </a:rPr>
              <a:t> Wright                                           </a:t>
            </a:r>
            <a:r>
              <a:rPr lang="fa-IR" sz="2400" b="1" dirty="0" smtClean="0">
                <a:solidFill>
                  <a:srgbClr val="002060"/>
                </a:solidFill>
              </a:rPr>
              <a:t> </a:t>
            </a:r>
            <a:r>
              <a:rPr lang="fa-IR" sz="2800" b="1" dirty="0" smtClean="0">
                <a:solidFill>
                  <a:srgbClr val="002060"/>
                </a:solidFill>
              </a:rPr>
              <a:t>فرانک لوید رایت </a:t>
            </a:r>
            <a:r>
              <a:rPr lang="en-US" sz="2800" b="1" dirty="0" smtClean="0">
                <a:solidFill>
                  <a:srgbClr val="002060"/>
                </a:solidFill>
              </a:rPr>
              <a:t>       </a:t>
            </a:r>
            <a:r>
              <a:rPr lang="en-US" sz="2400" b="1" dirty="0" smtClean="0">
                <a:solidFill>
                  <a:srgbClr val="002060"/>
                </a:solidFill>
              </a:rPr>
              <a:t/>
            </a:r>
            <a:br>
              <a:rPr lang="en-US" sz="2400" b="1" dirty="0" smtClean="0">
                <a:solidFill>
                  <a:srgbClr val="002060"/>
                </a:solidFill>
              </a:rPr>
            </a:br>
            <a:endParaRPr lang="fa-IR" sz="2400" b="1" dirty="0">
              <a:solidFill>
                <a:srgbClr val="002060"/>
              </a:solidFill>
            </a:endParaRPr>
          </a:p>
        </p:txBody>
      </p:sp>
      <p:sp>
        <p:nvSpPr>
          <p:cNvPr id="8" name="Text Placeholder 7"/>
          <p:cNvSpPr>
            <a:spLocks noGrp="1"/>
          </p:cNvSpPr>
          <p:nvPr>
            <p:ph type="body" idx="2"/>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r"/>
            <a:r>
              <a:rPr lang="fa-IR" sz="2800" dirty="0" smtClean="0">
                <a:solidFill>
                  <a:schemeClr val="accent1">
                    <a:lumMod val="75000"/>
                  </a:schemeClr>
                </a:solidFill>
              </a:rPr>
              <a:t> * فرانک لوید رایت </a:t>
            </a:r>
          </a:p>
          <a:p>
            <a:pPr algn="r"/>
            <a:endParaRPr lang="fa-IR" sz="2800" dirty="0" smtClean="0">
              <a:solidFill>
                <a:schemeClr val="accent1">
                  <a:lumMod val="75000"/>
                </a:schemeClr>
              </a:solidFill>
            </a:endParaRPr>
          </a:p>
          <a:p>
            <a:pPr algn="ctr"/>
            <a:r>
              <a:rPr lang="fa-IR" sz="1800" dirty="0" smtClean="0"/>
              <a:t>متولد :  1869 </a:t>
            </a:r>
          </a:p>
          <a:p>
            <a:pPr algn="ctr"/>
            <a:r>
              <a:rPr lang="fa-IR" sz="1800" dirty="0" smtClean="0"/>
              <a:t>فوت :  1959 </a:t>
            </a:r>
          </a:p>
          <a:p>
            <a:pPr algn="ctr"/>
            <a:endParaRPr lang="fa-IR" sz="1800" dirty="0" smtClean="0"/>
          </a:p>
          <a:p>
            <a:pPr algn="ctr"/>
            <a:r>
              <a:rPr lang="fa-IR" sz="1800" dirty="0" smtClean="0"/>
              <a:t> زندگی 90 سال </a:t>
            </a:r>
          </a:p>
          <a:p>
            <a:pPr algn="ctr"/>
            <a:endParaRPr lang="fa-IR" sz="1800" dirty="0" smtClean="0"/>
          </a:p>
          <a:p>
            <a:pPr algn="ctr"/>
            <a:r>
              <a:rPr lang="fa-IR" sz="1800" dirty="0" smtClean="0"/>
              <a:t>دوران فعالیت : 60 سال </a:t>
            </a:r>
          </a:p>
          <a:p>
            <a:pPr algn="ctr"/>
            <a:endParaRPr lang="fa-IR" sz="1800" dirty="0" smtClean="0"/>
          </a:p>
          <a:p>
            <a:pPr algn="ctr"/>
            <a:r>
              <a:rPr lang="fa-IR" sz="1800" dirty="0" smtClean="0"/>
              <a:t>** اجراء 560 طرح</a:t>
            </a:r>
          </a:p>
          <a:p>
            <a:pPr algn="r"/>
            <a:endParaRPr lang="fa-IR" sz="1600" dirty="0" smtClean="0"/>
          </a:p>
          <a:p>
            <a:pPr algn="ctr"/>
            <a:r>
              <a:rPr lang="fa-IR" sz="1600" dirty="0" smtClean="0">
                <a:solidFill>
                  <a:schemeClr val="accent1">
                    <a:lumMod val="50000"/>
                  </a:schemeClr>
                </a:solidFill>
              </a:rPr>
              <a:t>یکی از مهمترین وخلاق ترین معماران ونظریه پردازان قرن بیستم می باشد </a:t>
            </a:r>
            <a:r>
              <a:rPr lang="en-US" sz="1600" dirty="0" smtClean="0">
                <a:solidFill>
                  <a:schemeClr val="accent1">
                    <a:lumMod val="50000"/>
                  </a:schemeClr>
                </a:solidFill>
              </a:rPr>
              <a:t>.</a:t>
            </a:r>
          </a:p>
          <a:p>
            <a:pPr algn="r"/>
            <a:r>
              <a:rPr lang="en-US" sz="1600" dirty="0" smtClean="0"/>
              <a:t> </a:t>
            </a:r>
            <a:endParaRPr lang="fa-IR" sz="1600" dirty="0"/>
          </a:p>
        </p:txBody>
      </p:sp>
      <p:pic>
        <p:nvPicPr>
          <p:cNvPr id="9" name="Content Placeholder 8" descr="Frank Lloyd Wright -  www.ParsianCad.IR.jpg"/>
          <p:cNvPicPr>
            <a:picLocks noGrp="1" noChangeAspect="1"/>
          </p:cNvPicPr>
          <p:nvPr>
            <p:ph sz="half" idx="1"/>
          </p:nvPr>
        </p:nvPicPr>
        <p:blipFill>
          <a:blip r:embed="rId2"/>
          <a:stretch>
            <a:fillRect/>
          </a:stretch>
        </p:blipFill>
        <p:spPr>
          <a:xfrm>
            <a:off x="4368590" y="1676400"/>
            <a:ext cx="4203938" cy="4572000"/>
          </a:xfr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785818"/>
          </a:xfrm>
        </p:spPr>
        <p:txBody>
          <a:bodyPr>
            <a:normAutofit fontScale="70000" lnSpcReduction="20000"/>
          </a:bodyPr>
          <a:lstStyle/>
          <a:p>
            <a:pPr algn="just"/>
            <a:r>
              <a:rPr lang="fa-IR" dirty="0" smtClean="0"/>
              <a:t>خانه بر روي آبشار معلق بوده و آب از کنار دیوارهاي سنگی آن به پایین می ریزد و خانه که به طرز ماهرانه اي بر روي صخره ي آبشارقرارگرفته،چنان با طبیعت اطراف عجین شده که گویی جزیی از صخره بوده و به صورت ارگانیک،در طول سالیان دراز بوجود آمده است</a:t>
            </a:r>
            <a:r>
              <a:rPr lang="en-US" dirty="0" smtClean="0"/>
              <a:t>.</a:t>
            </a:r>
          </a:p>
          <a:p>
            <a:endParaRPr lang="fa-IR" dirty="0"/>
          </a:p>
        </p:txBody>
      </p:sp>
      <p:pic>
        <p:nvPicPr>
          <p:cNvPr id="6146" name="Picture 2" descr="C:\Users\a\Desktop\khane abshar\khane%20abshar.jpg"/>
          <p:cNvPicPr>
            <a:picLocks noChangeAspect="1" noChangeArrowheads="1"/>
          </p:cNvPicPr>
          <p:nvPr/>
        </p:nvPicPr>
        <p:blipFill>
          <a:blip r:embed="rId2"/>
          <a:srcRect/>
          <a:stretch>
            <a:fillRect/>
          </a:stretch>
        </p:blipFill>
        <p:spPr bwMode="auto">
          <a:xfrm>
            <a:off x="1000100" y="1785926"/>
            <a:ext cx="6786610" cy="4572032"/>
          </a:xfrm>
          <a:prstGeom prst="rect">
            <a:avLst/>
          </a:prstGeom>
          <a:noFill/>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428868"/>
            <a:ext cx="7858180" cy="3857652"/>
          </a:xfrm>
        </p:spPr>
        <p:txBody>
          <a:bodyPr>
            <a:normAutofit fontScale="70000" lnSpcReduction="20000"/>
          </a:bodyPr>
          <a:lstStyle/>
          <a:p>
            <a:pPr algn="just"/>
            <a:r>
              <a:rPr lang="fa-IR" dirty="0" smtClean="0"/>
              <a:t>وي نیز در طراحی داخلی سعی کرده است که از مصالح طبیعی استفاده کند</a:t>
            </a:r>
            <a:r>
              <a:rPr lang="en-US" dirty="0" smtClean="0"/>
              <a:t>. </a:t>
            </a:r>
            <a:r>
              <a:rPr lang="fa-IR" dirty="0" smtClean="0"/>
              <a:t>سنگ، چوب </a:t>
            </a:r>
            <a:r>
              <a:rPr lang="en-US" dirty="0" smtClean="0"/>
              <a:t>... </a:t>
            </a:r>
            <a:r>
              <a:rPr lang="fa-IR" dirty="0" smtClean="0"/>
              <a:t>سکنه خانه آبشار به وسیله دریچه اي شیشه اي در کف پذیرائی شاهد طنین جریان آب مسیل آبشار خواهند بود و به وسیله این دریجه شیشه اي کف مسیل را خواهنددید</a:t>
            </a:r>
            <a:r>
              <a:rPr lang="en-US" dirty="0" smtClean="0"/>
              <a:t>.</a:t>
            </a:r>
            <a:r>
              <a:rPr lang="fa-IR" dirty="0" smtClean="0"/>
              <a:t>خانه شان جنگل را پشت در نگاه نخواهد داشت آنها تنه درختها را بوسیله برشهایی در تراس و کشت کننده هاي سقفی نگاه خواهند داشت</a:t>
            </a:r>
            <a:r>
              <a:rPr lang="en-US" dirty="0" smtClean="0"/>
              <a:t>.</a:t>
            </a:r>
            <a:r>
              <a:rPr lang="fa-IR" dirty="0" smtClean="0"/>
              <a:t>دید به سوي خارج خواهد رسید و هیچ دیواري دید را قطع نخواهد کرد</a:t>
            </a:r>
            <a:r>
              <a:rPr lang="en-US" dirty="0" smtClean="0"/>
              <a:t>.</a:t>
            </a:r>
            <a:r>
              <a:rPr lang="fa-IR" dirty="0" smtClean="0"/>
              <a:t>منظره جنگل در پنجره ها قاب خواهند شد</a:t>
            </a:r>
            <a:r>
              <a:rPr lang="en-US" dirty="0" smtClean="0"/>
              <a:t>.</a:t>
            </a:r>
            <a:r>
              <a:rPr lang="fa-IR" dirty="0" smtClean="0"/>
              <a:t>طلوع آفتاب از میان طاق هاي بتنی خواهد بود که زورق رنگ طلائی تیره خواهد بود که به وسیله سنگهاي طبیعی اطراف درلایه هاي افقی وعمودي بر نما خواهند بود</a:t>
            </a:r>
            <a:r>
              <a:rPr lang="en-US" dirty="0" smtClean="0"/>
              <a:t>.</a:t>
            </a:r>
            <a:r>
              <a:rPr lang="fa-IR" dirty="0" smtClean="0"/>
              <a:t>این سنگها ستون ها و لوله بخاري بلند گرما دهنده را خواهند ساخت و خانه در مسیري ساخته خواهد شد که بیانگر بافت وساختارش باشد</a:t>
            </a:r>
            <a:r>
              <a:rPr lang="en-US" dirty="0" smtClean="0"/>
              <a:t>. </a:t>
            </a:r>
            <a:r>
              <a:rPr lang="fa-IR" dirty="0" smtClean="0"/>
              <a:t>بنابراین خانه خواهد توانست شرحی از چرخه فصلها باشد ونه صرفآ یک تصویر دیده شده در ارتباط با یک آبشار</a:t>
            </a:r>
            <a:r>
              <a:rPr lang="en-US" dirty="0" smtClean="0"/>
              <a:t>. </a:t>
            </a:r>
            <a:r>
              <a:rPr lang="fa-IR" dirty="0" smtClean="0"/>
              <a:t>این اثر یک جسم حجیم اما ظریف است که به وسیله طبیعت احاطه شده و جزیی از آن شده است</a:t>
            </a:r>
            <a:r>
              <a:rPr lang="en-US" dirty="0" smtClean="0"/>
              <a:t>. </a:t>
            </a:r>
            <a:r>
              <a:rPr lang="fa-IR" dirty="0" smtClean="0"/>
              <a:t>در واقع تنها به طبیعت اضافه شده بدون این که چیزي از آن کم کند </a:t>
            </a:r>
            <a:r>
              <a:rPr lang="en-US" dirty="0" smtClean="0"/>
              <a:t>. </a:t>
            </a:r>
            <a:r>
              <a:rPr lang="fa-IR" dirty="0" smtClean="0"/>
              <a:t>این خانه در واقع چیزي بیش از یک اثرهنري در پشت خود پنهان کرده است</a:t>
            </a:r>
            <a:r>
              <a:rPr lang="en-US" dirty="0" smtClean="0"/>
              <a:t>. </a:t>
            </a:r>
            <a:r>
              <a:rPr lang="fa-IR" dirty="0" smtClean="0"/>
              <a:t>تمام اندازه ها به طرز شگفتی از یک نیروي بی پایان طبیعی انرژي میگیرند</a:t>
            </a:r>
            <a:r>
              <a:rPr lang="en-US" dirty="0" smtClean="0"/>
              <a:t>. </a:t>
            </a:r>
            <a:r>
              <a:rPr lang="fa-IR" dirty="0" smtClean="0"/>
              <a:t>در واقع این خانه و آن آبشار با هم هماهنگ و عجین شده است و درواقع ترکیبی ساخته اند که هر چشمی آرزوي دیدن آن را دارد</a:t>
            </a:r>
            <a:r>
              <a:rPr lang="en-US" dirty="0" smtClean="0"/>
              <a:t>.</a:t>
            </a:r>
          </a:p>
          <a:p>
            <a:endParaRPr lang="fa-IR" dirty="0"/>
          </a:p>
        </p:txBody>
      </p:sp>
      <p:sp>
        <p:nvSpPr>
          <p:cNvPr id="4" name="Title 3"/>
          <p:cNvSpPr>
            <a:spLocks noGrp="1"/>
          </p:cNvSpPr>
          <p:nvPr>
            <p:ph type="title"/>
          </p:nvPr>
        </p:nvSpPr>
        <p:spPr>
          <a:xfrm>
            <a:off x="428596" y="500042"/>
            <a:ext cx="8229600" cy="157163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a-IR" b="1" dirty="0" smtClean="0"/>
              <a:t>طراحی داخلی</a:t>
            </a:r>
            <a:r>
              <a:rPr lang="en-US" dirty="0" smtClean="0"/>
              <a:t/>
            </a:r>
            <a:br>
              <a:rPr lang="en-US" dirty="0" smtClean="0"/>
            </a:br>
            <a:endParaRPr lang="fa-IR" dirty="0"/>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esktop\khane abshar\Frank Lloyd Wright - Falling Water 6 www.ParsianCad.IR.jpg"/>
          <p:cNvPicPr>
            <a:picLocks noGrp="1" noChangeAspect="1" noChangeArrowheads="1"/>
          </p:cNvPicPr>
          <p:nvPr>
            <p:ph idx="1"/>
          </p:nvPr>
        </p:nvPicPr>
        <p:blipFill>
          <a:blip r:embed="rId2"/>
          <a:srcRect/>
          <a:stretch>
            <a:fillRect/>
          </a:stretch>
        </p:blipFill>
        <p:spPr bwMode="auto">
          <a:xfrm>
            <a:off x="428596" y="1000108"/>
            <a:ext cx="3500462" cy="5429288"/>
          </a:xfrm>
          <a:prstGeom prst="rect">
            <a:avLst/>
          </a:prstGeom>
          <a:noFill/>
        </p:spPr>
      </p:pic>
      <p:pic>
        <p:nvPicPr>
          <p:cNvPr id="2050" name="Picture 2" descr="C:\Users\a\Desktop\khane abshar\Frank Lloyd Wright - Falling Water 33 www.ParsianCad.IR.jpg"/>
          <p:cNvPicPr>
            <a:picLocks noChangeAspect="1" noChangeArrowheads="1"/>
          </p:cNvPicPr>
          <p:nvPr/>
        </p:nvPicPr>
        <p:blipFill>
          <a:blip r:embed="rId3"/>
          <a:srcRect/>
          <a:stretch>
            <a:fillRect/>
          </a:stretch>
        </p:blipFill>
        <p:spPr bwMode="auto">
          <a:xfrm>
            <a:off x="4286248" y="1000108"/>
            <a:ext cx="4643470" cy="5500726"/>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esktop\khane abshar\Frank Lloyd Wright - Falling Water 7 www.ParsianCad.IR.jpg"/>
          <p:cNvPicPr>
            <a:picLocks noGrp="1" noChangeAspect="1" noChangeArrowheads="1"/>
          </p:cNvPicPr>
          <p:nvPr>
            <p:ph idx="1"/>
          </p:nvPr>
        </p:nvPicPr>
        <p:blipFill>
          <a:blip r:embed="rId2"/>
          <a:srcRect/>
          <a:stretch>
            <a:fillRect/>
          </a:stretch>
        </p:blipFill>
        <p:spPr bwMode="auto">
          <a:xfrm>
            <a:off x="642911" y="857233"/>
            <a:ext cx="7715304" cy="5467368"/>
          </a:xfrm>
          <a:prstGeom prst="rect">
            <a:avLst/>
          </a:prstGeom>
          <a:noFill/>
        </p:spPr>
      </p:pic>
    </p:spTree>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esktop\khane abshar\Frank Lloyd Wright - Falling Water 28 www.ParsianCad.IR.jpg"/>
          <p:cNvPicPr>
            <a:picLocks noGrp="1" noChangeAspect="1" noChangeArrowheads="1"/>
          </p:cNvPicPr>
          <p:nvPr>
            <p:ph idx="1"/>
          </p:nvPr>
        </p:nvPicPr>
        <p:blipFill>
          <a:blip r:embed="rId2"/>
          <a:srcRect/>
          <a:stretch>
            <a:fillRect/>
          </a:stretch>
        </p:blipFill>
        <p:spPr bwMode="auto">
          <a:xfrm>
            <a:off x="428596" y="857232"/>
            <a:ext cx="8143932" cy="5643602"/>
          </a:xfrm>
          <a:prstGeom prst="rect">
            <a:avLst/>
          </a:prstGeom>
          <a:noFill/>
        </p:spPr>
      </p:pic>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esktop\khane abshar\Frank Lloyd Wright - Falling Water 29 www.ParsianCad.IR.jpg"/>
          <p:cNvPicPr>
            <a:picLocks noGrp="1" noChangeAspect="1" noChangeArrowheads="1"/>
          </p:cNvPicPr>
          <p:nvPr>
            <p:ph idx="1"/>
          </p:nvPr>
        </p:nvPicPr>
        <p:blipFill>
          <a:blip r:embed="rId2"/>
          <a:srcRect/>
          <a:stretch>
            <a:fillRect/>
          </a:stretch>
        </p:blipFill>
        <p:spPr bwMode="auto">
          <a:xfrm>
            <a:off x="785786" y="1071546"/>
            <a:ext cx="7715304" cy="5286412"/>
          </a:xfrm>
          <a:prstGeom prst="rect">
            <a:avLst/>
          </a:prstGeom>
          <a:noFill/>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esktop\khane abshar\Frank Lloyd Wright - Falling Water 32 www.ParsianCad.IR.jpg"/>
          <p:cNvPicPr>
            <a:picLocks noGrp="1" noChangeAspect="1" noChangeArrowheads="1"/>
          </p:cNvPicPr>
          <p:nvPr>
            <p:ph idx="1"/>
          </p:nvPr>
        </p:nvPicPr>
        <p:blipFill>
          <a:blip r:embed="rId2"/>
          <a:srcRect/>
          <a:stretch>
            <a:fillRect/>
          </a:stretch>
        </p:blipFill>
        <p:spPr bwMode="auto">
          <a:xfrm>
            <a:off x="428596" y="928670"/>
            <a:ext cx="8286808" cy="550072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50019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معماري ارگانیک در خانه آبشار</a:t>
            </a:r>
            <a:r>
              <a:rPr lang="en-US" dirty="0" smtClean="0"/>
              <a:t/>
            </a:r>
            <a:br>
              <a:rPr lang="en-US" dirty="0" smtClean="0"/>
            </a:br>
            <a:endParaRPr lang="fa-IR" dirty="0"/>
          </a:p>
        </p:txBody>
      </p:sp>
      <p:sp>
        <p:nvSpPr>
          <p:cNvPr id="3" name="Content Placeholder 2"/>
          <p:cNvSpPr>
            <a:spLocks noGrp="1"/>
          </p:cNvSpPr>
          <p:nvPr>
            <p:ph idx="1"/>
          </p:nvPr>
        </p:nvSpPr>
        <p:spPr>
          <a:xfrm>
            <a:off x="457200" y="2285992"/>
            <a:ext cx="8329642" cy="4214842"/>
          </a:xfrm>
        </p:spPr>
        <p:txBody>
          <a:bodyPr>
            <a:normAutofit fontScale="70000" lnSpcReduction="20000"/>
          </a:bodyPr>
          <a:lstStyle/>
          <a:p>
            <a:pPr algn="just"/>
            <a:r>
              <a:rPr lang="fa-IR" dirty="0" smtClean="0"/>
              <a:t>آنچه در خانه آبشار مفهوم ارگانیک را از مستدل بودن هر جزء یا فرم آن فراتر می برد، نخست پیوستگی طبیعی تمام اجزاي آن است و سپس آمیختن آنها با مظاهر طبیعت که این خانه به راستی جزئی از آن شده است</a:t>
            </a:r>
            <a:r>
              <a:rPr lang="en-US" dirty="0" smtClean="0"/>
              <a:t>. </a:t>
            </a:r>
            <a:r>
              <a:rPr lang="fa-IR" dirty="0" smtClean="0"/>
              <a:t>وجود آبشاري روان در دل این ساختمان نه تنها آن را شگفت انگیز و تماشایی می کند، بلکه آن را جزئی از طبیعتی می کند که این ساختمان در میان آن بنا شده است</a:t>
            </a:r>
            <a:r>
              <a:rPr lang="en-US" dirty="0" smtClean="0"/>
              <a:t>. </a:t>
            </a:r>
            <a:r>
              <a:rPr lang="fa-IR" dirty="0" smtClean="0"/>
              <a:t>پاره اي از منتقدان این پرسش را مطرح ساخته اند که آیا آبشار از درون خانه نیز به دید می آید یا خیر؟ جواب این پرسش البته منفی است</a:t>
            </a:r>
            <a:r>
              <a:rPr lang="en-US" dirty="0" smtClean="0"/>
              <a:t>. </a:t>
            </a:r>
            <a:r>
              <a:rPr lang="fa-IR" dirty="0" smtClean="0"/>
              <a:t>اما معماري تا چه اندازه فقط باید در خدمت گروهی خاص و مقصودي معین باشد؟ به معماري باید به عنوان جزئی از محییط نگریست و از این لحاظ، این اثر رایت با توجه به مقصودي که بر معماري مرتبت است پاسخی بس موفقیت آمیز یافته است</a:t>
            </a:r>
            <a:r>
              <a:rPr lang="en-US" dirty="0" smtClean="0"/>
              <a:t>. </a:t>
            </a:r>
            <a:r>
              <a:rPr lang="fa-IR" dirty="0" smtClean="0"/>
              <a:t>اما تازه همین برون ساختمان، همین ارگانیک بودن آن، به درون ساختمان نیز تنوعی دلپذیر داده است</a:t>
            </a:r>
            <a:r>
              <a:rPr lang="en-US" dirty="0" smtClean="0"/>
              <a:t>. </a:t>
            </a:r>
            <a:r>
              <a:rPr lang="fa-IR" dirty="0" smtClean="0"/>
              <a:t>به جاي حجمهاي واضح و یکنواخت و ملال انگیز، هر گوشه درون این ساختمان داستانی جالب توجه دارد اگر چه آبشار از درون خانه دیده نمی شود، همین شکفتگی از درون که روح و معناي ارگانیک است این داستانهاي جالب را پدید آورده است</a:t>
            </a:r>
            <a:r>
              <a:rPr lang="en-US" dirty="0" smtClean="0"/>
              <a:t>. </a:t>
            </a:r>
            <a:r>
              <a:rPr lang="en-US" dirty="0" smtClean="0">
                <a:solidFill>
                  <a:srgbClr val="FF0000"/>
                </a:solidFill>
              </a:rPr>
              <a:t>**</a:t>
            </a:r>
            <a:r>
              <a:rPr lang="fa-IR" dirty="0" smtClean="0"/>
              <a:t>ونتوري </a:t>
            </a:r>
            <a:r>
              <a:rPr lang="fa-IR" dirty="0" smtClean="0"/>
              <a:t>که موضوع تضاد و پیچیدگی را در معماري مطرح می سازد، بی آنکه سخنی از این اثر برجسته رایت به میان آورد، او را ساده گرا و معماریش را معماري روستایی معرفی می کند، اما خود ونتوري چه از نظر تضاد و پیچیدگی و چه از هیچ نظر دیگر درمعماري نتوانسه حتی اندکی به آثار رایت نزدیک شود، و این از پاره اي جهات و در موارد متعدد از مشکلات بزرگ معمارانی است که چون ونتوري خود را از قید و بندهاي مدرن رسته می بینند</a:t>
            </a:r>
            <a:r>
              <a:rPr lang="en-US" dirty="0" smtClean="0"/>
              <a:t>. </a:t>
            </a:r>
            <a:r>
              <a:rPr lang="fa-IR" dirty="0" smtClean="0"/>
              <a:t>بت شکنی آنها ممکن است و می تواند موجه باشد، اما در سرودن شعرِ آزادي که جانشین این تقید شود موفق نبوده اند</a:t>
            </a:r>
            <a:r>
              <a:rPr lang="en-US" dirty="0" smtClean="0"/>
              <a:t>. </a:t>
            </a:r>
            <a:endParaRPr lang="fa-IR" dirty="0"/>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fa-IR" dirty="0" smtClean="0"/>
              <a:t>استفاده از طبیعت در بنا </a:t>
            </a:r>
            <a:endParaRPr lang="fa-IR" dirty="0"/>
          </a:p>
        </p:txBody>
      </p:sp>
      <p:pic>
        <p:nvPicPr>
          <p:cNvPr id="12290" name="Picture 2" descr="C:\Users\a\Desktop\khane abshar\Frank Lloyd Wright - Falling Water 16 www.ParsianCad.IR.jpg"/>
          <p:cNvPicPr>
            <a:picLocks noGrp="1" noChangeAspect="1" noChangeArrowheads="1"/>
          </p:cNvPicPr>
          <p:nvPr>
            <p:ph idx="1"/>
          </p:nvPr>
        </p:nvPicPr>
        <p:blipFill>
          <a:blip r:embed="rId2"/>
          <a:srcRect/>
          <a:stretch>
            <a:fillRect/>
          </a:stretch>
        </p:blipFill>
        <p:spPr bwMode="auto">
          <a:xfrm>
            <a:off x="500035" y="1935163"/>
            <a:ext cx="8215370" cy="4389437"/>
          </a:xfrm>
          <a:prstGeom prst="rect">
            <a:avLst/>
          </a:prstGeom>
          <a:noFill/>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3143272"/>
          </a:xfrm>
        </p:spPr>
        <p:txBody>
          <a:bodyPr>
            <a:normAutofit fontScale="70000" lnSpcReduction="20000"/>
          </a:bodyPr>
          <a:lstStyle/>
          <a:p>
            <a:pPr algn="just"/>
            <a:r>
              <a:rPr lang="en-US" dirty="0" smtClean="0">
                <a:solidFill>
                  <a:srgbClr val="FF0000"/>
                </a:solidFill>
              </a:rPr>
              <a:t>**</a:t>
            </a:r>
            <a:r>
              <a:rPr lang="fa-IR" dirty="0" smtClean="0"/>
              <a:t>آنچه </a:t>
            </a:r>
            <a:r>
              <a:rPr lang="fa-IR" dirty="0" smtClean="0"/>
              <a:t>از کیفیت ارگانیک معماري رایت بر می خیزد و به ویژه در خانه آبشار وي مجسم است و براي ما حائز اهمیت بسیار،تندیس گونه بودن آن است</a:t>
            </a:r>
            <a:r>
              <a:rPr lang="en-US" dirty="0" smtClean="0"/>
              <a:t>. </a:t>
            </a:r>
            <a:r>
              <a:rPr lang="fa-IR" dirty="0" smtClean="0"/>
              <a:t>اگر به تعبیر تندیس گري را ترکیب حجمها و بازي فضاهاي پر و خالی تعریف کنیم ، خانه</a:t>
            </a:r>
            <a:r>
              <a:rPr lang="en-US" dirty="0" smtClean="0"/>
              <a:t> u1570 </a:t>
            </a:r>
            <a:r>
              <a:rPr lang="fa-IR" dirty="0" smtClean="0"/>
              <a:t>آبشار به راستی تندیسی است که در فضا قد بر می افرازد، تندیسی که یکسره ساخته و پرداخته آدمی نیست، بلکه حاصل ترکیب حجمها و فضاهاي طبیعی است که به صورت تخته سنگهاي خشن و دست نخورده در این ترکیب جلوه گر می شود و نیز حجمهاي تراشیده از بتن که صاف و صیقل خورده به نظر می رسند و بخش دیگري از ترکیب را به پدید می آورند</a:t>
            </a:r>
            <a:r>
              <a:rPr lang="en-US" dirty="0" smtClean="0"/>
              <a:t>. </a:t>
            </a:r>
            <a:r>
              <a:rPr lang="fa-IR" dirty="0" smtClean="0"/>
              <a:t>دو دیوار عمودي سنگی</a:t>
            </a:r>
            <a:r>
              <a:rPr lang="en-US" dirty="0" smtClean="0"/>
              <a:t>(</a:t>
            </a:r>
            <a:r>
              <a:rPr lang="fa-IR" dirty="0" smtClean="0"/>
              <a:t>از سنگهاي این ترکیب را به وجود می آورند و مظاهر طبیعی </a:t>
            </a:r>
            <a:r>
              <a:rPr lang="en-US" dirty="0" smtClean="0"/>
              <a:t>(rapport) </a:t>
            </a:r>
            <a:r>
              <a:rPr lang="fa-IR" dirty="0" smtClean="0"/>
              <a:t>طبیعی تراش خورده و بر هم نهاده شده</a:t>
            </a:r>
            <a:r>
              <a:rPr lang="en-US" dirty="0" smtClean="0"/>
              <a:t>) </a:t>
            </a:r>
            <a:r>
              <a:rPr lang="fa-IR" dirty="0" smtClean="0"/>
              <a:t>در واقع پیوندترکیب</a:t>
            </a:r>
            <a:r>
              <a:rPr lang="en-US" dirty="0" smtClean="0"/>
              <a:t>(</a:t>
            </a:r>
            <a:r>
              <a:rPr lang="fa-IR" dirty="0" smtClean="0"/>
              <a:t>سنگهاي نخراشیده</a:t>
            </a:r>
            <a:r>
              <a:rPr lang="en-US" dirty="0" smtClean="0"/>
              <a:t>)</a:t>
            </a:r>
            <a:r>
              <a:rPr lang="fa-IR" dirty="0" smtClean="0"/>
              <a:t>و مظاهر ساخته و پرداخته آدمی</a:t>
            </a:r>
            <a:r>
              <a:rPr lang="en-US" dirty="0" smtClean="0"/>
              <a:t>(</a:t>
            </a:r>
            <a:r>
              <a:rPr lang="fa-IR" dirty="0" smtClean="0"/>
              <a:t>حجمها صاف بتنی</a:t>
            </a:r>
            <a:r>
              <a:rPr lang="en-US" dirty="0" smtClean="0"/>
              <a:t>) </a:t>
            </a:r>
            <a:r>
              <a:rPr lang="fa-IR" dirty="0" smtClean="0"/>
              <a:t>را به یکدیگر متصل می سازد </a:t>
            </a:r>
            <a:r>
              <a:rPr lang="en-US" dirty="0" smtClean="0"/>
              <a:t>. </a:t>
            </a:r>
            <a:r>
              <a:rPr lang="fa-IR" dirty="0" smtClean="0"/>
              <a:t>اهمیت این کیفیت تندیسگونه براي ما در این است که همین کیفیت که مدتی در معماري مدرن و از جمله به سبب سبک جهانی به فراموشی سپرده شده بود، دوباره در دهه شصت</a:t>
            </a:r>
            <a:r>
              <a:rPr lang="en-US" dirty="0" smtClean="0"/>
              <a:t>( </a:t>
            </a:r>
            <a:r>
              <a:rPr lang="fa-IR" dirty="0" smtClean="0"/>
              <a:t>و شاید اندکی زودتر، اگر رونشان لوکوربوزیه را ملاك قرار دهیم</a:t>
            </a:r>
            <a:r>
              <a:rPr lang="en-US" dirty="0" smtClean="0"/>
              <a:t>) </a:t>
            </a:r>
            <a:r>
              <a:rPr lang="fa-IR" dirty="0" smtClean="0"/>
              <a:t>از خوابزمستانی خود سر برداشت و در معماري تجلی کرد و اکنون، البته به گونه اي دیگر و به تعابیري متنوعتر، در آثار معماري معاصرما متجلی است</a:t>
            </a:r>
            <a:r>
              <a:rPr lang="en-US" dirty="0" smtClean="0"/>
              <a:t>.</a:t>
            </a:r>
          </a:p>
          <a:p>
            <a:pPr algn="just"/>
            <a:endParaRPr lang="fa-IR" dirty="0"/>
          </a:p>
        </p:txBody>
      </p:sp>
      <p:pic>
        <p:nvPicPr>
          <p:cNvPr id="13314" name="Picture 2" descr="C:\Users\a\Desktop\khane abshar\Frank Lloyd Wright - Falling Water 37 www.ParsianCad.IR.jpg"/>
          <p:cNvPicPr>
            <a:picLocks noChangeAspect="1" noChangeArrowheads="1"/>
          </p:cNvPicPr>
          <p:nvPr/>
        </p:nvPicPr>
        <p:blipFill>
          <a:blip r:embed="rId2"/>
          <a:srcRect/>
          <a:stretch>
            <a:fillRect/>
          </a:stretch>
        </p:blipFill>
        <p:spPr bwMode="auto">
          <a:xfrm>
            <a:off x="500034" y="4000480"/>
            <a:ext cx="3643338"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6" name="Picture 2" descr="C:\Users\a\Desktop\khane abshar\Frank Lloyd Wright - Falling Water 31 www.ParsianCad.IR.jpg"/>
          <p:cNvPicPr>
            <a:picLocks noChangeAspect="1" noChangeArrowheads="1"/>
          </p:cNvPicPr>
          <p:nvPr/>
        </p:nvPicPr>
        <p:blipFill>
          <a:blip r:embed="rId3"/>
          <a:srcRect/>
          <a:stretch>
            <a:fillRect/>
          </a:stretch>
        </p:blipFill>
        <p:spPr bwMode="auto">
          <a:xfrm>
            <a:off x="4429124" y="3857628"/>
            <a:ext cx="4000528" cy="2814638"/>
          </a:xfrm>
          <a:prstGeom prst="rect">
            <a:avLst/>
          </a:prstGeom>
          <a:noFill/>
        </p:spPr>
      </p:pic>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a:bodyPr>
          <a:lstStyle/>
          <a:p>
            <a:r>
              <a:rPr lang="fa-IR" sz="4000" b="1" i="1" dirty="0" smtClean="0"/>
              <a:t>فرانک لوید رایت : </a:t>
            </a:r>
          </a:p>
          <a:p>
            <a:endParaRPr lang="fa-IR" sz="4000" b="1" dirty="0" smtClean="0"/>
          </a:p>
          <a:p>
            <a:pPr algn="just"/>
            <a:r>
              <a:rPr lang="fa-IR" sz="1800" dirty="0" smtClean="0"/>
              <a:t>فرانک لوید رایت به تحقیق یکی از مهمترین وخلاق ترین معماران ونظریه پردازان قرن بیستم می باشد </a:t>
            </a:r>
            <a:r>
              <a:rPr lang="en-US" sz="1800" dirty="0" smtClean="0"/>
              <a:t>. </a:t>
            </a:r>
            <a:r>
              <a:rPr lang="fa-IR" sz="1800" dirty="0" smtClean="0"/>
              <a:t>تاثیر رایت در معماري مدرن چندان است که نمی توان معماري او را در یک بخش مورد مطالعه قرار داد</a:t>
            </a:r>
            <a:r>
              <a:rPr lang="en-US" sz="1800" dirty="0" smtClean="0"/>
              <a:t>. </a:t>
            </a:r>
            <a:r>
              <a:rPr lang="fa-IR" sz="1800" dirty="0" smtClean="0"/>
              <a:t>یکی از ویژگیها واحتمالاً مهمترین آنها کیفیتی است که رایت آن را </a:t>
            </a:r>
            <a:r>
              <a:rPr lang="fa-IR" sz="1800" u="sng" dirty="0" smtClean="0">
                <a:solidFill>
                  <a:srgbClr val="FF0000"/>
                </a:solidFill>
              </a:rPr>
              <a:t>معماري ارگانیک </a:t>
            </a:r>
            <a:r>
              <a:rPr lang="fa-IR" sz="1800" dirty="0" smtClean="0"/>
              <a:t>می نامید</a:t>
            </a:r>
            <a:r>
              <a:rPr lang="en-US" sz="1800" dirty="0" smtClean="0"/>
              <a:t>. </a:t>
            </a:r>
            <a:r>
              <a:rPr lang="fa-IR" sz="1800" dirty="0" smtClean="0"/>
              <a:t>   منظور رایت از معماري ارگانیک چه بود؟ به اعتقاد گیدیون که قدر آثار رایت را نیک می دانست، این معمار توفیق نیافت با زبان و کلمات به توصیف و توضیح این اصطلاح ساخته و پرداخته خویش موفق شود</a:t>
            </a:r>
            <a:r>
              <a:rPr lang="en-US" sz="1800" dirty="0" smtClean="0"/>
              <a:t>. </a:t>
            </a:r>
            <a:r>
              <a:rPr lang="fa-IR" sz="1800" dirty="0" smtClean="0"/>
              <a:t>پاره اي از اروپائیان نیز تعبیري خاص از معماري ارگانیک دارند که احتمالاً منبع آن همان اندیشه ها و گفتارهاي رایت است، ولی آن را بیشتر به معماري عملکردي یا معماري توجیهی تعبیر کردند</a:t>
            </a:r>
            <a:r>
              <a:rPr lang="en-US" sz="1800" dirty="0" smtClean="0"/>
              <a:t>. </a:t>
            </a:r>
            <a:r>
              <a:rPr lang="fa-IR" sz="1800" dirty="0" smtClean="0"/>
              <a:t>اما </a:t>
            </a:r>
            <a:r>
              <a:rPr lang="en-US" sz="1800" dirty="0" smtClean="0">
                <a:solidFill>
                  <a:srgbClr val="FF0000"/>
                </a:solidFill>
              </a:rPr>
              <a:t>**</a:t>
            </a:r>
            <a:r>
              <a:rPr lang="fa-IR" sz="1800" dirty="0" smtClean="0"/>
              <a:t>اگر </a:t>
            </a:r>
            <a:r>
              <a:rPr lang="fa-IR" sz="1800" dirty="0" smtClean="0"/>
              <a:t>رایت در تعریف ارگانیک به زبان کلمات توفیق نیافت، تعریف و تعبیر وي از این واژه، یا دقیقتر بگوییم از این کیفیت، در زبان معماري کاملاً موفقیت آمیز و به راستی ستودنی است</a:t>
            </a:r>
            <a:r>
              <a:rPr lang="en-US" sz="1800" dirty="0" smtClean="0"/>
              <a:t>. </a:t>
            </a:r>
            <a:r>
              <a:rPr lang="fa-IR" sz="1800" dirty="0" smtClean="0"/>
              <a:t>این کیفیت در      پاره اي از آثار رایت بیشتر متجلی می شود و درخانه آبشار به اوج اعتلا می رسد آن نوع معماري را به عرصه وجود می آورد که چون عوامل طبیعی مانند سنگ و درخت و گیاه وگل از درون طبیعت می شکفد و اصالت و قوت آن نیز در همین از درون شکفتگی و طبیعی بودن آن است</a:t>
            </a:r>
            <a:r>
              <a:rPr lang="en-US" sz="1800" dirty="0" smtClean="0"/>
              <a:t>. </a:t>
            </a:r>
            <a:endParaRPr lang="fa-IR" sz="1800" dirty="0" smtClean="0"/>
          </a:p>
          <a:p>
            <a:endParaRPr lang="fa-IR" dirty="0"/>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esktop\khane abshar\Frank Lloyd Wright - Falling Water 39 www.ParsianCad.IR.jpg"/>
          <p:cNvPicPr>
            <a:picLocks noGrp="1" noChangeAspect="1" noChangeArrowheads="1"/>
          </p:cNvPicPr>
          <p:nvPr>
            <p:ph idx="1"/>
          </p:nvPr>
        </p:nvPicPr>
        <p:blipFill>
          <a:blip r:embed="rId2"/>
          <a:srcRect/>
          <a:stretch>
            <a:fillRect/>
          </a:stretch>
        </p:blipFill>
        <p:spPr bwMode="auto">
          <a:xfrm>
            <a:off x="571472" y="642918"/>
            <a:ext cx="4686320" cy="4714908"/>
          </a:xfrm>
          <a:prstGeom prst="rect">
            <a:avLst/>
          </a:prstGeom>
          <a:noFill/>
        </p:spPr>
      </p:pic>
      <p:pic>
        <p:nvPicPr>
          <p:cNvPr id="3076" name="Picture 4" descr="C:\Users\a\Desktop\khane abshar\falling_water2.jpg"/>
          <p:cNvPicPr>
            <a:picLocks noChangeAspect="1" noChangeArrowheads="1"/>
          </p:cNvPicPr>
          <p:nvPr/>
        </p:nvPicPr>
        <p:blipFill>
          <a:blip r:embed="rId3"/>
          <a:srcRect/>
          <a:stretch>
            <a:fillRect/>
          </a:stretch>
        </p:blipFill>
        <p:spPr bwMode="auto">
          <a:xfrm>
            <a:off x="4000496" y="2714620"/>
            <a:ext cx="4962525" cy="3838575"/>
          </a:xfrm>
          <a:prstGeom prst="rect">
            <a:avLst/>
          </a:prstGeom>
          <a:noFill/>
        </p:spPr>
      </p:pic>
    </p:spTree>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4786346"/>
          </a:xfrm>
        </p:spPr>
        <p:txBody>
          <a:bodyPr>
            <a:normAutofit fontScale="92500" lnSpcReduction="10000"/>
          </a:bodyPr>
          <a:lstStyle/>
          <a:p>
            <a:r>
              <a:rPr lang="fa-IR" sz="3100" dirty="0" smtClean="0"/>
              <a:t>موارد طراحی و اجرائی که رایت براي این خانه ویلایی در نظر گرفته بود می توان در هشت مورد ذیل خلاصه نمود</a:t>
            </a:r>
            <a:r>
              <a:rPr lang="en-US" sz="3100" dirty="0" smtClean="0"/>
              <a:t>.</a:t>
            </a:r>
            <a:endParaRPr lang="fa-IR" sz="3100" dirty="0" smtClean="0"/>
          </a:p>
          <a:p>
            <a:endParaRPr lang="fa-IR" sz="3100" dirty="0" smtClean="0"/>
          </a:p>
          <a:p>
            <a:endParaRPr lang="en-US" sz="3100" dirty="0" smtClean="0"/>
          </a:p>
          <a:p>
            <a:r>
              <a:rPr lang="fa-IR" sz="2300" dirty="0" smtClean="0"/>
              <a:t>حداقل دخالت در معماري طبیعی </a:t>
            </a:r>
            <a:endParaRPr lang="en-US" sz="2300" dirty="0" smtClean="0"/>
          </a:p>
          <a:p>
            <a:pPr lvl="0"/>
            <a:r>
              <a:rPr lang="fa-IR" sz="2300" dirty="0" smtClean="0"/>
              <a:t>تلفیق حجم ساختمان با محیط طبیعی به گونه اي که هر یک مکمل دیگري باشند</a:t>
            </a:r>
            <a:r>
              <a:rPr lang="en-US" sz="2300" dirty="0" smtClean="0"/>
              <a:t>.</a:t>
            </a:r>
          </a:p>
          <a:p>
            <a:pPr lvl="0"/>
            <a:r>
              <a:rPr lang="fa-IR" sz="2300" dirty="0" smtClean="0"/>
              <a:t>ایجاد فضاهاي خارجی بین ساختمان و محیط طبیعی</a:t>
            </a:r>
            <a:endParaRPr lang="en-US" sz="2300" dirty="0" smtClean="0"/>
          </a:p>
          <a:p>
            <a:pPr lvl="0"/>
            <a:r>
              <a:rPr lang="fa-IR" sz="2300" dirty="0" smtClean="0"/>
              <a:t>تلفیق فضاي داخل با خارج</a:t>
            </a:r>
            <a:endParaRPr lang="en-US" sz="2300" dirty="0" smtClean="0"/>
          </a:p>
          <a:p>
            <a:pPr lvl="0"/>
            <a:r>
              <a:rPr lang="fa-IR" sz="2300" dirty="0" smtClean="0"/>
              <a:t>نصب پنجره هاي سرتاسري و از بین بردن گوشه اتاق</a:t>
            </a:r>
            <a:endParaRPr lang="en-US" sz="2300" dirty="0" smtClean="0"/>
          </a:p>
          <a:p>
            <a:pPr lvl="0"/>
            <a:r>
              <a:rPr lang="fa-IR" sz="2300" dirty="0" smtClean="0"/>
              <a:t>استفاده از مصالح محیط طبیعی مانندصخره هاوگیاهان چه درداخل وچه درخارج بنا</a:t>
            </a:r>
            <a:endParaRPr lang="en-US" sz="2300" dirty="0" smtClean="0"/>
          </a:p>
          <a:p>
            <a:pPr lvl="0"/>
            <a:r>
              <a:rPr lang="fa-IR" sz="2300" dirty="0" smtClean="0"/>
              <a:t>نمایش مصالح به همان گونه که هست، چه سنگ باشد چه چوب و یا آجر</a:t>
            </a:r>
            <a:endParaRPr lang="en-US" sz="2300" dirty="0" smtClean="0"/>
          </a:p>
          <a:p>
            <a:pPr lvl="0"/>
            <a:r>
              <a:rPr lang="fa-IR" sz="2300" dirty="0" smtClean="0"/>
              <a:t>استمرار نمایش مصالح از داخل به خارج بنا انجام شد به</a:t>
            </a:r>
            <a:r>
              <a:rPr lang="en-US" sz="2300" dirty="0" smtClean="0"/>
              <a:t>   Architecture Record </a:t>
            </a:r>
          </a:p>
          <a:p>
            <a:endParaRPr lang="fa-IR" dirty="0"/>
          </a:p>
        </p:txBody>
      </p:sp>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esktop\khane abshar\Frank Lloyd Wright - Falling Water 5 www.ParsianCad.IR.jpg"/>
          <p:cNvPicPr>
            <a:picLocks noGrp="1" noChangeAspect="1" noChangeArrowheads="1"/>
          </p:cNvPicPr>
          <p:nvPr>
            <p:ph idx="1"/>
          </p:nvPr>
        </p:nvPicPr>
        <p:blipFill>
          <a:blip r:embed="rId2"/>
          <a:srcRect/>
          <a:stretch>
            <a:fillRect/>
          </a:stretch>
        </p:blipFill>
        <p:spPr bwMode="auto">
          <a:xfrm>
            <a:off x="428596" y="928670"/>
            <a:ext cx="8215370" cy="5467368"/>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esktop\khane abshar\Frank Lloyd Wright - Falling Water 20 www.ParsianCad.IR.jpg"/>
          <p:cNvPicPr>
            <a:picLocks noChangeAspect="1" noChangeArrowheads="1"/>
          </p:cNvPicPr>
          <p:nvPr/>
        </p:nvPicPr>
        <p:blipFill>
          <a:blip r:embed="rId3"/>
          <a:srcRect/>
          <a:stretch>
            <a:fillRect/>
          </a:stretch>
        </p:blipFill>
        <p:spPr bwMode="auto">
          <a:xfrm>
            <a:off x="5357818" y="1857364"/>
            <a:ext cx="3500463" cy="4786322"/>
          </a:xfrm>
          <a:prstGeom prst="rect">
            <a:avLst/>
          </a:prstGeom>
          <a:noFill/>
        </p:spPr>
      </p:pic>
      <p:pic>
        <p:nvPicPr>
          <p:cNvPr id="5124" name="Picture 4" descr="C:\Users\a\Desktop\khane abshar\Frank Lloyd Wright - Falling Water 21 www.ParsianCad.IR.jpg"/>
          <p:cNvPicPr>
            <a:picLocks noChangeAspect="1" noChangeArrowheads="1"/>
          </p:cNvPicPr>
          <p:nvPr/>
        </p:nvPicPr>
        <p:blipFill>
          <a:blip r:embed="rId4"/>
          <a:srcRect/>
          <a:stretch>
            <a:fillRect/>
          </a:stretch>
        </p:blipFill>
        <p:spPr bwMode="auto">
          <a:xfrm>
            <a:off x="357158" y="1142984"/>
            <a:ext cx="3092391" cy="2857520"/>
          </a:xfrm>
          <a:prstGeom prst="rect">
            <a:avLst/>
          </a:prstGeom>
          <a:noFill/>
        </p:spPr>
      </p:pic>
      <p:pic>
        <p:nvPicPr>
          <p:cNvPr id="8" name="Picture 2" descr="C:\Users\a\Desktop\khane abshar\Frank Lloyd Wright - Falling Water 12 www.ParsianCad.IR.jpg"/>
          <p:cNvPicPr>
            <a:picLocks noGrp="1" noChangeAspect="1" noChangeArrowheads="1"/>
          </p:cNvPicPr>
          <p:nvPr>
            <p:ph idx="1"/>
          </p:nvPr>
        </p:nvPicPr>
        <p:blipFill>
          <a:blip r:embed="rId5"/>
          <a:srcRect/>
          <a:stretch>
            <a:fillRect/>
          </a:stretch>
        </p:blipFill>
        <p:spPr bwMode="auto">
          <a:xfrm>
            <a:off x="1000100" y="3500438"/>
            <a:ext cx="5214974" cy="28574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  ... !!!</a:t>
            </a:r>
            <a:endParaRPr lang="fa-IR"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algn="just"/>
            <a:r>
              <a:rPr lang="fa-IR" dirty="0" smtClean="0"/>
              <a:t>این طرح در سال </a:t>
            </a:r>
            <a:r>
              <a:rPr lang="en-US" dirty="0" smtClean="0"/>
              <a:t>1977 </a:t>
            </a:r>
            <a:r>
              <a:rPr lang="fa-IR" dirty="0" smtClean="0"/>
              <a:t>در نظرخواهی بهترین طرح معماري معاصر، که از سوي مجله نوان نخست دست یافت</a:t>
            </a:r>
            <a:r>
              <a:rPr lang="en-US" dirty="0" smtClean="0"/>
              <a:t>. </a:t>
            </a:r>
            <a:r>
              <a:rPr lang="fa-IR" dirty="0" smtClean="0"/>
              <a:t>خانه آبشارکه براي </a:t>
            </a:r>
            <a:r>
              <a:rPr lang="en-US" dirty="0" smtClean="0"/>
              <a:t>"</a:t>
            </a:r>
            <a:r>
              <a:rPr lang="fa-IR" dirty="0" smtClean="0"/>
              <a:t>جی</a:t>
            </a:r>
            <a:r>
              <a:rPr lang="en-US" dirty="0" smtClean="0"/>
              <a:t>.</a:t>
            </a:r>
            <a:r>
              <a:rPr lang="fa-IR" dirty="0" smtClean="0"/>
              <a:t>ادگارد کافمن</a:t>
            </a:r>
            <a:r>
              <a:rPr lang="en-US" dirty="0" smtClean="0"/>
              <a:t>"</a:t>
            </a:r>
            <a:r>
              <a:rPr lang="fa-IR" dirty="0" smtClean="0"/>
              <a:t>، تاجر ثروتمند پیتسبورگی،ساخته شده،در سال </a:t>
            </a:r>
            <a:r>
              <a:rPr lang="en-US" dirty="0" smtClean="0"/>
              <a:t>1962 </a:t>
            </a:r>
            <a:r>
              <a:rPr lang="fa-IR" dirty="0" smtClean="0"/>
              <a:t>به سازمان حفاظت از جنگل و منابع طبیعی پنسیلوانیا ي غربی</a:t>
            </a:r>
            <a:r>
              <a:rPr lang="en-US" dirty="0" smtClean="0"/>
              <a:t> </a:t>
            </a:r>
            <a:r>
              <a:rPr lang="fa-IR" dirty="0" smtClean="0"/>
              <a:t>اهدا گردید</a:t>
            </a:r>
            <a:r>
              <a:rPr lang="en-US" dirty="0" smtClean="0"/>
              <a:t>.</a:t>
            </a:r>
            <a:r>
              <a:rPr lang="fa-IR" dirty="0" smtClean="0"/>
              <a:t>در میان خانه هاي طراحی شده توسط</a:t>
            </a:r>
            <a:r>
              <a:rPr lang="en-US" dirty="0" smtClean="0"/>
              <a:t>"</a:t>
            </a:r>
            <a:r>
              <a:rPr lang="fa-IR" dirty="0" smtClean="0"/>
              <a:t>فرانک لوید رایت</a:t>
            </a:r>
            <a:r>
              <a:rPr lang="en-US" dirty="0" smtClean="0"/>
              <a:t>"</a:t>
            </a:r>
            <a:r>
              <a:rPr lang="fa-IR" dirty="0" smtClean="0"/>
              <a:t>، تنها خانه ي آبشار است که تغییر نیافته و حتی هنوز اثاثیه ي اصلی آن حفظ شده است</a:t>
            </a:r>
            <a:r>
              <a:rPr lang="en-US" dirty="0" smtClean="0"/>
              <a:t>.</a:t>
            </a:r>
          </a:p>
          <a:p>
            <a:endParaRPr lang="fa-I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LLINGWATER - FRANK LOYD WRIGHT.avi">
            <a:hlinkClick r:id="" action="ppaction://media"/>
          </p:cNvPr>
          <p:cNvPicPr>
            <a:picLocks noGrp="1" noRot="1" noChangeAspect="1"/>
          </p:cNvPicPr>
          <p:nvPr>
            <p:ph idx="1"/>
            <a:videoFile r:link="rId1"/>
          </p:nvPr>
        </p:nvPicPr>
        <p:blipFill>
          <a:blip r:embed="rId3"/>
          <a:stretch>
            <a:fillRect/>
          </a:stretch>
        </p:blipFill>
        <p:spPr>
          <a:xfrm>
            <a:off x="428596" y="857232"/>
            <a:ext cx="8286808" cy="55721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00108"/>
            <a:ext cx="8229600" cy="5324492"/>
          </a:xfrm>
        </p:spPr>
        <p:txBody>
          <a:bodyPr>
            <a:normAutofit/>
          </a:bodyPr>
          <a:lstStyle/>
          <a:p>
            <a:pPr algn="just"/>
            <a:endParaRPr lang="fa-IR" sz="1800" dirty="0" smtClean="0"/>
          </a:p>
          <a:p>
            <a:pPr algn="just"/>
            <a:r>
              <a:rPr lang="fa-IR" sz="1800" dirty="0" smtClean="0"/>
              <a:t>از این رو، در این نوع معماري هیچ تصنعی وجود ندارد و معماري همان است که باید باشد</a:t>
            </a:r>
            <a:r>
              <a:rPr lang="en-US" sz="1800" dirty="0" smtClean="0"/>
              <a:t>. </a:t>
            </a:r>
            <a:r>
              <a:rPr lang="fa-IR" sz="1800" dirty="0" smtClean="0"/>
              <a:t>این تعریف و یا به تعبیر اروپایی آن کیفیت ، که درسطور بالا به آن اشاره کردیم نزدیک می کند، زیرا عدم تصنع، در این متن معنایش می تواند این باشد که هیچ فرمی بدون توجیح و دلیل پدید نیامده است و همان گونه که مظاهر طبیعت توجیح پذیرند، براي هر فرم از این نوع معماري، توضیحی میتوان فرض کرد</a:t>
            </a:r>
            <a:r>
              <a:rPr lang="en-US" sz="1800" dirty="0" smtClean="0"/>
              <a:t>.</a:t>
            </a:r>
          </a:p>
          <a:p>
            <a:endParaRPr lang="fa-IR" sz="1800" dirty="0" smtClean="0"/>
          </a:p>
          <a:p>
            <a:pPr algn="just"/>
            <a:r>
              <a:rPr lang="en-US" sz="1800" dirty="0" smtClean="0">
                <a:solidFill>
                  <a:srgbClr val="FF0000"/>
                </a:solidFill>
              </a:rPr>
              <a:t>*</a:t>
            </a:r>
            <a:r>
              <a:rPr lang="fa-IR" sz="1800" dirty="0" smtClean="0"/>
              <a:t>از </a:t>
            </a:r>
            <a:r>
              <a:rPr lang="fa-IR" sz="1800" dirty="0" smtClean="0"/>
              <a:t>مشخصه هاي بارز ساختمان هاي طراحی شده توسط رایت می توان به پنجره هاي</a:t>
            </a:r>
            <a:r>
              <a:rPr lang="en-US" sz="1800" dirty="0" smtClean="0"/>
              <a:t> u1587 </a:t>
            </a:r>
            <a:r>
              <a:rPr lang="fa-IR" sz="1800" dirty="0" smtClean="0"/>
              <a:t>سرتاسري، کنسول نمودن بام ونمایش افقی آن به موازات سطح زمین مسطح ونشان دادن مصالح در ساختمان اشاره کرد</a:t>
            </a:r>
            <a:r>
              <a:rPr lang="en-US" sz="1800" dirty="0" smtClean="0"/>
              <a:t>. </a:t>
            </a:r>
            <a:r>
              <a:rPr lang="fa-IR" sz="1800" dirty="0" smtClean="0"/>
              <a:t>ازجمله شاخص ترین نمونه هاي این ساختمانها می توان به خانه روبی درحومه شیکاگواشاره کرد .</a:t>
            </a:r>
          </a:p>
          <a:p>
            <a:pPr algn="just"/>
            <a:endParaRPr lang="en-US" sz="1800" dirty="0" smtClean="0"/>
          </a:p>
          <a:p>
            <a:pPr algn="just"/>
            <a:r>
              <a:rPr lang="fa-IR" sz="1800" dirty="0" smtClean="0"/>
              <a:t>در اوایل قرن بیستم که به تدریج ایده هاي رایت در ساختمانهایش شکل می گرفت، دراروپاوامریکا تکنولوژي به سرعت در حال گسترش وپیشرفت بود </a:t>
            </a:r>
            <a:r>
              <a:rPr lang="en-US" sz="1800" dirty="0" smtClean="0"/>
              <a:t>.</a:t>
            </a:r>
            <a:r>
              <a:rPr lang="fa-IR" sz="1800" dirty="0" smtClean="0"/>
              <a:t>این پیشرفت در زمینه هاي معماري، از نظر تئوري واجرایی بسیار مشهود وبارز بود</a:t>
            </a:r>
            <a:r>
              <a:rPr lang="en-US" sz="1800" dirty="0" smtClean="0"/>
              <a:t>.</a:t>
            </a:r>
            <a:endParaRPr lang="fa-IR" sz="1800" dirty="0" smtClean="0"/>
          </a:p>
          <a:p>
            <a:pPr algn="just"/>
            <a:endParaRPr lang="en-US" sz="1800" dirty="0" smtClean="0"/>
          </a:p>
          <a:p>
            <a:pPr algn="just"/>
            <a:r>
              <a:rPr lang="en-US" sz="1800" dirty="0" smtClean="0">
                <a:solidFill>
                  <a:srgbClr val="FF0000"/>
                </a:solidFill>
              </a:rPr>
              <a:t>*</a:t>
            </a:r>
            <a:r>
              <a:rPr lang="fa-IR" sz="1800" dirty="0" smtClean="0"/>
              <a:t>اگر </a:t>
            </a:r>
            <a:r>
              <a:rPr lang="fa-IR" sz="1800" dirty="0" smtClean="0"/>
              <a:t>چه رایت با تکنولوژي مدرن مخالفتی نداشت،ولی وي آن را به عنوان غایت وهدف تلقی نمی نمود</a:t>
            </a:r>
            <a:r>
              <a:rPr lang="en-US" sz="1800" dirty="0" smtClean="0"/>
              <a:t>. </a:t>
            </a:r>
            <a:r>
              <a:rPr lang="fa-IR" sz="1800" dirty="0" smtClean="0"/>
              <a:t>به اعتقاد رایت ،</a:t>
            </a:r>
            <a:r>
              <a:rPr lang="en-US" sz="1800" dirty="0" smtClean="0"/>
              <a:t> </a:t>
            </a:r>
            <a:r>
              <a:rPr lang="fa-IR" sz="1800" dirty="0" smtClean="0"/>
              <a:t>تکنولوژي وسیله اي است براي رسیدن به یک معماري والاتر که از نظر وي همان معماري ارگانیک بود</a:t>
            </a:r>
            <a:r>
              <a:rPr lang="en-US" sz="1800" dirty="0" smtClean="0"/>
              <a:t>.</a:t>
            </a:r>
          </a:p>
          <a:p>
            <a:endParaRPr lang="fa-IR" dirty="0"/>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7500" lnSpcReduction="20000"/>
          </a:bodyPr>
          <a:lstStyle/>
          <a:p>
            <a:pPr algn="just"/>
            <a:r>
              <a:rPr lang="fa-IR" sz="2800" b="1" dirty="0" smtClean="0"/>
              <a:t>فرانک در </a:t>
            </a:r>
            <a:r>
              <a:rPr lang="en-US" sz="2800" b="1" dirty="0" smtClean="0"/>
              <a:t>20 </a:t>
            </a:r>
            <a:r>
              <a:rPr lang="fa-IR" sz="2800" b="1" dirty="0" smtClean="0"/>
              <a:t>می </a:t>
            </a:r>
            <a:r>
              <a:rPr lang="en-US" sz="2800" b="1" dirty="0" smtClean="0"/>
              <a:t>1953 </a:t>
            </a:r>
            <a:r>
              <a:rPr lang="fa-IR" sz="2800" b="1" dirty="0" smtClean="0"/>
              <a:t>در تلیسین معماري ارگانیک را با عبارت ذیل تعریف کرد</a:t>
            </a:r>
            <a:r>
              <a:rPr lang="en-US" sz="2800" b="1" dirty="0" smtClean="0"/>
              <a:t>:</a:t>
            </a:r>
            <a:endParaRPr lang="fa-IR" sz="2800" b="1" dirty="0" smtClean="0"/>
          </a:p>
          <a:p>
            <a:pPr algn="just"/>
            <a:endParaRPr lang="en-US" sz="2400" b="1" dirty="0" smtClean="0">
              <a:latin typeface="Algerian" pitchFamily="82" charset="0"/>
            </a:endParaRPr>
          </a:p>
          <a:p>
            <a:pPr algn="just"/>
            <a:r>
              <a:rPr lang="en-US" sz="1900" dirty="0" smtClean="0"/>
              <a:t>-1 </a:t>
            </a:r>
            <a:r>
              <a:rPr lang="fa-IR" sz="1900" b="1" dirty="0" smtClean="0"/>
              <a:t>طبیعت</a:t>
            </a:r>
            <a:r>
              <a:rPr lang="en-US" sz="1900" b="1" dirty="0" smtClean="0"/>
              <a:t>: </a:t>
            </a:r>
            <a:r>
              <a:rPr lang="fa-IR" sz="1900" b="1" dirty="0" smtClean="0"/>
              <a:t>فقط شامل محیط خارج مانند ابرها،درختان وحیوانات نمی شود بلکه شامل داخل بنا واجزا ومصالح آن نیز می باشد</a:t>
            </a:r>
          </a:p>
          <a:p>
            <a:pPr algn="just"/>
            <a:endParaRPr lang="en-US" sz="1900" b="1" dirty="0" smtClean="0"/>
          </a:p>
          <a:p>
            <a:pPr algn="just"/>
            <a:r>
              <a:rPr lang="en-US" sz="1900" b="1" dirty="0" smtClean="0"/>
              <a:t>-2 </a:t>
            </a:r>
            <a:r>
              <a:rPr lang="fa-IR" sz="1900" b="1" dirty="0" smtClean="0"/>
              <a:t>ارگانیک</a:t>
            </a:r>
            <a:r>
              <a:rPr lang="en-US" sz="1900" b="1" dirty="0" smtClean="0"/>
              <a:t>:</a:t>
            </a:r>
            <a:r>
              <a:rPr lang="fa-IR" sz="1900" b="1" dirty="0" smtClean="0"/>
              <a:t>به معناي همگونی وتلفیق اجزا نسبت به کل وکل نسبت به اجزا می باشد</a:t>
            </a:r>
          </a:p>
          <a:p>
            <a:pPr algn="just"/>
            <a:endParaRPr lang="en-US" sz="1900" b="1" dirty="0" smtClean="0"/>
          </a:p>
          <a:p>
            <a:pPr algn="just"/>
            <a:r>
              <a:rPr lang="en-US" sz="1900" b="1" dirty="0" smtClean="0"/>
              <a:t>. -3</a:t>
            </a:r>
            <a:r>
              <a:rPr lang="fa-IR" sz="1900" b="1" dirty="0" smtClean="0"/>
              <a:t>شکل تابع عملکرد</a:t>
            </a:r>
            <a:r>
              <a:rPr lang="en-US" sz="1900" b="1" dirty="0" smtClean="0"/>
              <a:t>: </a:t>
            </a:r>
            <a:r>
              <a:rPr lang="fa-IR" sz="1900" b="1" dirty="0" smtClean="0"/>
              <a:t>عملکرد صرف صحیح نمی باشد بلکه تلفیق فرم وعملکرد واستفاده از ابداع وقدرت تفکر انسان در رابطه با عملکرد ضروري است</a:t>
            </a:r>
            <a:r>
              <a:rPr lang="en-US" sz="1900" b="1" dirty="0" smtClean="0"/>
              <a:t>. </a:t>
            </a:r>
            <a:r>
              <a:rPr lang="fa-IR" sz="1900" b="1" dirty="0" smtClean="0"/>
              <a:t>فرم وعملکرد یکی هستند</a:t>
            </a:r>
            <a:r>
              <a:rPr lang="en-US" sz="1900" b="1" dirty="0" smtClean="0"/>
              <a:t>.</a:t>
            </a:r>
            <a:endParaRPr lang="fa-IR" sz="1900" b="1" dirty="0" smtClean="0"/>
          </a:p>
          <a:p>
            <a:pPr algn="just"/>
            <a:endParaRPr lang="en-US" sz="1900" b="1" dirty="0" smtClean="0"/>
          </a:p>
          <a:p>
            <a:pPr algn="just"/>
            <a:r>
              <a:rPr lang="en-US" sz="1900" b="1" dirty="0" smtClean="0"/>
              <a:t>-4 </a:t>
            </a:r>
            <a:r>
              <a:rPr lang="fa-IR" sz="1900" b="1" dirty="0" smtClean="0"/>
              <a:t>لطافت</a:t>
            </a:r>
            <a:r>
              <a:rPr lang="en-US" sz="1900" b="1" dirty="0" smtClean="0"/>
              <a:t>: </a:t>
            </a:r>
            <a:r>
              <a:rPr lang="fa-IR" sz="1900" b="1" dirty="0" smtClean="0"/>
              <a:t>تفکر وتخیل انسان باید مصالح وسازه سخت ساختمان را به صورت فرمهاي دلپذیر و انسانی شکل دهد</a:t>
            </a:r>
            <a:r>
              <a:rPr lang="en-US" sz="1900" b="1" dirty="0" smtClean="0"/>
              <a:t>.</a:t>
            </a:r>
            <a:r>
              <a:rPr lang="fa-IR" sz="1900" b="1" dirty="0" smtClean="0"/>
              <a:t>همانگونه که پوشش درخت وگلهاي بوته ها،شاخه هاي آنها را تکمیل میکند</a:t>
            </a:r>
            <a:r>
              <a:rPr lang="en-US" sz="1900" b="1" dirty="0" smtClean="0"/>
              <a:t>.</a:t>
            </a:r>
            <a:r>
              <a:rPr lang="fa-IR" sz="1900" b="1" dirty="0" smtClean="0"/>
              <a:t>مکانیک ساختمان باید در اختیار انسان باشد ونه با العکس </a:t>
            </a:r>
            <a:r>
              <a:rPr lang="en-US" sz="1900" b="1" dirty="0" smtClean="0"/>
              <a:t>.</a:t>
            </a:r>
            <a:endParaRPr lang="fa-IR" sz="1900" b="1" dirty="0" smtClean="0"/>
          </a:p>
          <a:p>
            <a:pPr algn="just"/>
            <a:endParaRPr lang="en-US" sz="1900" b="1" dirty="0" smtClean="0"/>
          </a:p>
          <a:p>
            <a:pPr algn="just"/>
            <a:r>
              <a:rPr lang="en-US" sz="1900" b="1" dirty="0" smtClean="0"/>
              <a:t>-5 </a:t>
            </a:r>
            <a:r>
              <a:rPr lang="fa-IR" sz="1900" b="1" dirty="0" smtClean="0"/>
              <a:t>سنت</a:t>
            </a:r>
            <a:r>
              <a:rPr lang="en-US" sz="1900" b="1" dirty="0" smtClean="0"/>
              <a:t>: </a:t>
            </a:r>
            <a:r>
              <a:rPr lang="fa-IR" sz="1900" b="1" dirty="0" smtClean="0"/>
              <a:t> تبعیت ونه تقلید از سنت اساس معماري ارگانیک است</a:t>
            </a:r>
            <a:r>
              <a:rPr lang="en-US" sz="1900" b="1" dirty="0" smtClean="0"/>
              <a:t>.</a:t>
            </a:r>
            <a:endParaRPr lang="fa-IR" sz="1900" b="1" dirty="0" smtClean="0"/>
          </a:p>
          <a:p>
            <a:pPr algn="just"/>
            <a:endParaRPr lang="en-US" sz="1900" b="1" dirty="0" smtClean="0"/>
          </a:p>
          <a:p>
            <a:pPr algn="just"/>
            <a:r>
              <a:rPr lang="en-US" sz="1900" b="1" dirty="0" smtClean="0"/>
              <a:t>-6 </a:t>
            </a:r>
            <a:r>
              <a:rPr lang="fa-IR" sz="1900" b="1" dirty="0" smtClean="0"/>
              <a:t>تزئینات </a:t>
            </a:r>
            <a:r>
              <a:rPr lang="en-US" sz="1900" b="1" dirty="0" smtClean="0"/>
              <a:t>: </a:t>
            </a:r>
            <a:r>
              <a:rPr lang="fa-IR" sz="1900" b="1" dirty="0" smtClean="0"/>
              <a:t>بخشی جدایی ناپذیر از معماري است</a:t>
            </a:r>
            <a:r>
              <a:rPr lang="en-US" sz="1900" b="1" dirty="0" smtClean="0"/>
              <a:t>.</a:t>
            </a:r>
            <a:r>
              <a:rPr lang="fa-IR" sz="1900" b="1" dirty="0" smtClean="0"/>
              <a:t>رابطه تزییات به معماري همانند گلها به شاخه هاي  بوته می باشد</a:t>
            </a:r>
            <a:r>
              <a:rPr lang="en-US" sz="1900" b="1" dirty="0" smtClean="0"/>
              <a:t>.</a:t>
            </a:r>
            <a:endParaRPr lang="fa-IR" sz="1900" b="1" dirty="0" smtClean="0"/>
          </a:p>
          <a:p>
            <a:pPr algn="just"/>
            <a:endParaRPr lang="en-US" sz="1900" b="1" dirty="0" smtClean="0"/>
          </a:p>
          <a:p>
            <a:pPr algn="just"/>
            <a:r>
              <a:rPr lang="en-US" sz="1900" b="1" dirty="0" smtClean="0"/>
              <a:t>-7 </a:t>
            </a:r>
            <a:r>
              <a:rPr lang="fa-IR" sz="1900" b="1" dirty="0" smtClean="0"/>
              <a:t>روح</a:t>
            </a:r>
            <a:r>
              <a:rPr lang="en-US" sz="1900" b="1" dirty="0" smtClean="0"/>
              <a:t>: </a:t>
            </a:r>
            <a:r>
              <a:rPr lang="fa-IR" sz="1900" b="1" dirty="0" smtClean="0"/>
              <a:t> روح چیزي نیست که به ساختمان القا شود . بلکه باید دردرون آن باشد واز داخل به خارج گسترش یاید</a:t>
            </a:r>
            <a:r>
              <a:rPr lang="en-US" sz="1900" b="1" dirty="0" smtClean="0"/>
              <a:t>.</a:t>
            </a:r>
            <a:endParaRPr lang="fa-IR" sz="1900" b="1" dirty="0" smtClean="0"/>
          </a:p>
          <a:p>
            <a:pPr algn="just"/>
            <a:endParaRPr lang="en-US" sz="1900" b="1" dirty="0" smtClean="0"/>
          </a:p>
          <a:p>
            <a:pPr algn="just"/>
            <a:r>
              <a:rPr lang="en-US" sz="1900" b="1" dirty="0" smtClean="0"/>
              <a:t>-8 </a:t>
            </a:r>
            <a:r>
              <a:rPr lang="fa-IR" sz="1900" b="1" dirty="0" smtClean="0"/>
              <a:t>بعد سوم </a:t>
            </a:r>
            <a:r>
              <a:rPr lang="en-US" sz="1900" b="1" dirty="0" smtClean="0"/>
              <a:t> :</a:t>
            </a:r>
            <a:r>
              <a:rPr lang="fa-IR" sz="1900" b="1" dirty="0" smtClean="0"/>
              <a:t>بر خلاف اعتقاد عمومی ،بعد سوم عرض نیست ، بلکه ضخامت وعمق است</a:t>
            </a:r>
            <a:r>
              <a:rPr lang="en-US" sz="1900" b="1" dirty="0" smtClean="0"/>
              <a:t>.</a:t>
            </a:r>
            <a:endParaRPr lang="fa-IR" sz="1900" b="1" dirty="0" smtClean="0"/>
          </a:p>
          <a:p>
            <a:pPr algn="just"/>
            <a:endParaRPr lang="en-US" sz="1900" b="1" dirty="0" smtClean="0"/>
          </a:p>
          <a:p>
            <a:pPr algn="just"/>
            <a:r>
              <a:rPr lang="en-US" sz="1900" b="1" dirty="0" smtClean="0"/>
              <a:t>-9 </a:t>
            </a:r>
            <a:r>
              <a:rPr lang="fa-IR" sz="1900" b="1" dirty="0" smtClean="0"/>
              <a:t>فضا</a:t>
            </a:r>
            <a:r>
              <a:rPr lang="en-US" sz="1900" b="1" dirty="0" smtClean="0"/>
              <a:t>:</a:t>
            </a:r>
            <a:r>
              <a:rPr lang="fa-IR" sz="1900" b="1" dirty="0" smtClean="0"/>
              <a:t>عنصري است که دائما باید در حال گسترش باشد</a:t>
            </a:r>
            <a:r>
              <a:rPr lang="en-US" sz="1900" b="1" dirty="0" smtClean="0"/>
              <a:t>.</a:t>
            </a:r>
            <a:r>
              <a:rPr lang="fa-IR" sz="1900" b="1" dirty="0" smtClean="0"/>
              <a:t>فضا یک شالوده پنهانی است که تمام ریتمهاي ساختمان باید از آن منبعث شوند و در آن جریان داشته باشند</a:t>
            </a:r>
            <a:r>
              <a:rPr lang="en-US" sz="1900" b="1" dirty="0" smtClean="0"/>
              <a:t>.</a:t>
            </a:r>
          </a:p>
          <a:p>
            <a:endParaRPr lang="fa-IR" dirty="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t>خــــــــــــــــــــــــــــــــــــــــــــــــــــــــــــــــــــانه آبـــــــــــــــــــــــــــــــــــــــــــــــــــــــــشار</a:t>
            </a:r>
            <a:endParaRPr lang="fa-IR" b="1" dirty="0"/>
          </a:p>
        </p:txBody>
      </p:sp>
      <p:pic>
        <p:nvPicPr>
          <p:cNvPr id="1026" name="Picture 2" descr="E:\TOHID\khaneh abshar\khane abshar\Frank Lloyd Wright - Falling Water 1 www.ParsianCad.IR.jpg"/>
          <p:cNvPicPr>
            <a:picLocks noGrp="1" noChangeAspect="1" noChangeArrowheads="1"/>
          </p:cNvPicPr>
          <p:nvPr>
            <p:ph idx="1"/>
          </p:nvPr>
        </p:nvPicPr>
        <p:blipFill>
          <a:blip r:embed="rId2"/>
          <a:srcRect/>
          <a:stretch>
            <a:fillRect/>
          </a:stretch>
        </p:blipFill>
        <p:spPr bwMode="auto">
          <a:xfrm>
            <a:off x="571472" y="2000240"/>
            <a:ext cx="3537016" cy="4389437"/>
          </a:xfrm>
          <a:prstGeom prst="rect">
            <a:avLst/>
          </a:prstGeom>
          <a:noFill/>
        </p:spPr>
      </p:pic>
      <p:pic>
        <p:nvPicPr>
          <p:cNvPr id="1027" name="Picture 3" descr="E:\TOHID\khaneh abshar\khane abshar\3530.jpg"/>
          <p:cNvPicPr>
            <a:picLocks noChangeAspect="1" noChangeArrowheads="1"/>
          </p:cNvPicPr>
          <p:nvPr/>
        </p:nvPicPr>
        <p:blipFill>
          <a:blip r:embed="rId3"/>
          <a:srcRect/>
          <a:stretch>
            <a:fillRect/>
          </a:stretch>
        </p:blipFill>
        <p:spPr bwMode="auto">
          <a:xfrm>
            <a:off x="4286248" y="2000240"/>
            <a:ext cx="4429156" cy="4357718"/>
          </a:xfrm>
          <a:prstGeom prst="rect">
            <a:avLst/>
          </a:prstGeom>
          <a:noFill/>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857388"/>
          </a:xfrm>
        </p:spPr>
        <p:txBody>
          <a:bodyPr>
            <a:noAutofit/>
          </a:bodyPr>
          <a:lstStyle/>
          <a:p>
            <a:pPr algn="ctr"/>
            <a:r>
              <a:rPr lang="fa-IR" sz="5400" b="1" dirty="0" smtClean="0"/>
              <a:t>خانــــــه آبـــــشار</a:t>
            </a:r>
            <a:r>
              <a:rPr lang="en-US" sz="5400" dirty="0" smtClean="0"/>
              <a:t/>
            </a:r>
            <a:br>
              <a:rPr lang="en-US" sz="5400" dirty="0" smtClean="0"/>
            </a:br>
            <a:endParaRPr lang="fa-IR" sz="5400" dirty="0"/>
          </a:p>
        </p:txBody>
      </p:sp>
      <p:sp>
        <p:nvSpPr>
          <p:cNvPr id="3" name="Content Placeholder 2"/>
          <p:cNvSpPr>
            <a:spLocks noGrp="1"/>
          </p:cNvSpPr>
          <p:nvPr>
            <p:ph idx="1"/>
          </p:nvPr>
        </p:nvSpPr>
        <p:spPr>
          <a:xfrm>
            <a:off x="457200" y="1643050"/>
            <a:ext cx="8229600" cy="4681550"/>
          </a:xfrm>
        </p:spPr>
        <p:txBody>
          <a:bodyPr>
            <a:normAutofit/>
          </a:bodyPr>
          <a:lstStyle/>
          <a:p>
            <a:pPr algn="just"/>
            <a:r>
              <a:rPr lang="fa-IR" sz="1800" dirty="0" smtClean="0"/>
              <a:t>خانه آبشار یکی از بزرگترین هدایاي الهی وحاصل تجربه ذهن انسان بر روي کره خاکی است، تا به حال هیچ بنایی تا این اندازه با هماهنگی وهارمونی بیان نشده است، مهمترین نکته درآن حفظ آرامش جنگل و رود وصخره است وهمه اینها بعلاوه ساختار خانه شما را به آرامش وگوش دادن به صداهاي گوش نوازدعوت می کنند آن هم نه هر صدایی</a:t>
            </a:r>
            <a:r>
              <a:rPr lang="en-US" sz="1800" dirty="0" smtClean="0"/>
              <a:t>! </a:t>
            </a:r>
            <a:r>
              <a:rPr lang="fa-IR" sz="1800" dirty="0" smtClean="0"/>
              <a:t>بلکه صداي موسیقی آب و آبشار</a:t>
            </a:r>
            <a:r>
              <a:rPr lang="en-US" sz="1800" dirty="0" smtClean="0"/>
              <a:t>. </a:t>
            </a:r>
            <a:r>
              <a:rPr lang="fa-IR" sz="1800" dirty="0" smtClean="0"/>
              <a:t>این خانه راهی است براي رسیدن به آرامش</a:t>
            </a:r>
            <a:r>
              <a:rPr lang="en-US" sz="1800" dirty="0" smtClean="0"/>
              <a:t>" </a:t>
            </a:r>
            <a:r>
              <a:rPr lang="fa-IR" sz="1800" dirty="0" smtClean="0"/>
              <a:t>فقط نگاه بوم شناختی این مدل</a:t>
            </a:r>
            <a:r>
              <a:rPr lang="en-US" sz="1800" dirty="0" smtClean="0"/>
              <a:t>"</a:t>
            </a:r>
            <a:r>
              <a:rPr lang="fa-IR" sz="1800" dirty="0" smtClean="0"/>
              <a:t>کارایی دقیق از بوته ها</a:t>
            </a:r>
            <a:r>
              <a:rPr lang="en-US" sz="1800" dirty="0" smtClean="0"/>
              <a:t>"</a:t>
            </a:r>
            <a:r>
              <a:rPr lang="fa-IR" sz="1800" dirty="0" smtClean="0"/>
              <a:t>جزییات سنگ </a:t>
            </a:r>
            <a:r>
              <a:rPr lang="en-US" sz="1800" dirty="0" smtClean="0"/>
              <a:t>“" </a:t>
            </a:r>
            <a:r>
              <a:rPr lang="fa-IR" sz="1800" dirty="0" smtClean="0"/>
              <a:t>درختها روي پل و جزییات سنگ بر روي زمین را نشان میدهد</a:t>
            </a:r>
            <a:r>
              <a:rPr lang="en-US" sz="1800" dirty="0" smtClean="0"/>
              <a:t>. </a:t>
            </a:r>
            <a:r>
              <a:rPr lang="fa-IR" sz="1800" dirty="0" smtClean="0"/>
              <a:t>رنگ عالی در آب تکان میخورد و ظاهرآحرکت آبشار این مدل با واقعیت یک اثر هنري میسازد</a:t>
            </a:r>
            <a:r>
              <a:rPr lang="en-US" sz="1800" dirty="0" smtClean="0"/>
              <a:t>. </a:t>
            </a:r>
            <a:r>
              <a:rPr lang="fa-IR" sz="1800" dirty="0" smtClean="0"/>
              <a:t>تنها انتخاب خاص مواد و دید معمارانه است که به کیفیت مدلها کمک میکند، تا موزه مان همواره بهتر شود</a:t>
            </a:r>
            <a:r>
              <a:rPr lang="en-US" sz="1800" dirty="0" smtClean="0"/>
              <a:t>. </a:t>
            </a:r>
            <a:r>
              <a:rPr lang="fa-IR" sz="1800" dirty="0" smtClean="0"/>
              <a:t>ترکیب ساختمان نشان میدهد جزییات ساختاري تحت تراس</a:t>
            </a:r>
            <a:r>
              <a:rPr lang="en-US" sz="1800" dirty="0" smtClean="0"/>
              <a:t>(</a:t>
            </a:r>
            <a:r>
              <a:rPr lang="fa-IR" sz="1800" dirty="0" smtClean="0"/>
              <a:t>بهار خواب</a:t>
            </a:r>
            <a:r>
              <a:rPr lang="en-US" sz="1800" dirty="0" smtClean="0"/>
              <a:t>)</a:t>
            </a:r>
            <a:r>
              <a:rPr lang="fa-IR" sz="1800" dirty="0" smtClean="0"/>
              <a:t>ظاهر معجر دقیق با شیب به سمت پایین و به سمت آب ، پاو درب خروج متفاوت وکشت </a:t>
            </a:r>
            <a:r>
              <a:rPr lang="en-US" sz="1800" dirty="0" smtClean="0"/>
              <a:t>“" </a:t>
            </a:r>
            <a:r>
              <a:rPr lang="fa-IR" sz="1800" dirty="0" smtClean="0"/>
              <a:t>میگذارد</a:t>
            </a:r>
            <a:r>
              <a:rPr lang="en-US" sz="1800" dirty="0" smtClean="0"/>
              <a:t>. </a:t>
            </a:r>
            <a:r>
              <a:rPr lang="fa-IR" sz="1800" dirty="0" smtClean="0"/>
              <a:t>آشپزخانه منحصر به فردي که به </a:t>
            </a:r>
            <a:r>
              <a:rPr lang="en-US" sz="1800" dirty="0" smtClean="0"/>
              <a:t>"</a:t>
            </a:r>
            <a:r>
              <a:rPr lang="fa-IR" sz="1800" dirty="0" smtClean="0"/>
              <a:t>ورودي اضافه شده از جدا کننده هاي سقف و</a:t>
            </a:r>
            <a:r>
              <a:rPr lang="en-US" sz="1800" dirty="0" smtClean="0"/>
              <a:t>... </a:t>
            </a:r>
            <a:r>
              <a:rPr lang="fa-IR" sz="1800" dirty="0" smtClean="0"/>
              <a:t>تمامی اینها علامت جمع عنصرهاي منحصر بفردي دیگر از دیدي معمارانه و همچنین سهم این تکه آموزشی تفریحی، هنري و یکی از نمونه هاي شاخص معماري اقامتی در بستر طبیعی</a:t>
            </a:r>
            <a:r>
              <a:rPr lang="en-US" sz="1800" dirty="0" smtClean="0"/>
              <a:t>(</a:t>
            </a:r>
            <a:r>
              <a:rPr lang="fa-IR" sz="1800" dirty="0" smtClean="0"/>
              <a:t>جنگلی</a:t>
            </a:r>
            <a:r>
              <a:rPr lang="en-US" sz="1800" dirty="0" smtClean="0"/>
              <a:t>-</a:t>
            </a:r>
            <a:r>
              <a:rPr lang="fa-IR" sz="1800" dirty="0" smtClean="0"/>
              <a:t>کوهستانی</a:t>
            </a:r>
            <a:r>
              <a:rPr lang="en-US" sz="1800" dirty="0" smtClean="0"/>
              <a:t>)</a:t>
            </a:r>
            <a:r>
              <a:rPr lang="fa-IR" sz="1800" dirty="0" smtClean="0"/>
              <a:t>است</a:t>
            </a:r>
            <a:r>
              <a:rPr lang="en-US" sz="1800" dirty="0" smtClean="0"/>
              <a:t>.</a:t>
            </a:r>
          </a:p>
          <a:p>
            <a:r>
              <a:rPr lang="fa-IR" sz="1800" dirty="0" smtClean="0">
                <a:solidFill>
                  <a:srgbClr val="FF0000"/>
                </a:solidFill>
              </a:rPr>
              <a:t>یکی از مهمترین خصوصیت هاي این بنا هماهنگی آن با محل ساختش میباشد یعنی به جاي اینکه یک عنصر اضافی در مکان ساختش باشد طوري ساخته شده است که نظم طبیعت اطرافش را بر هم نزند</a:t>
            </a:r>
            <a:r>
              <a:rPr lang="en-US" sz="1800" dirty="0" smtClean="0">
                <a:solidFill>
                  <a:srgbClr val="FF0000"/>
                </a:solidFill>
              </a:rPr>
              <a:t>!!</a:t>
            </a:r>
          </a:p>
          <a:p>
            <a:endParaRPr lang="en-US" sz="1800" dirty="0" smtClean="0"/>
          </a:p>
          <a:p>
            <a:endParaRPr lang="fa-IR" sz="18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lstStyle/>
          <a:p>
            <a:endParaRPr lang="fa-IR" dirty="0"/>
          </a:p>
        </p:txBody>
      </p:sp>
      <p:pic>
        <p:nvPicPr>
          <p:cNvPr id="1026" name="Picture 2" descr="E:\TOHID\khaneh abshar\khane abshar\Frank Lloyd Wright - Falling Water 19 www.ParsianCad.IR.jpg"/>
          <p:cNvPicPr>
            <a:picLocks noChangeAspect="1" noChangeArrowheads="1"/>
          </p:cNvPicPr>
          <p:nvPr/>
        </p:nvPicPr>
        <p:blipFill>
          <a:blip r:embed="rId2"/>
          <a:srcRect/>
          <a:stretch>
            <a:fillRect/>
          </a:stretch>
        </p:blipFill>
        <p:spPr bwMode="auto">
          <a:xfrm>
            <a:off x="-1357313" y="-3463925"/>
            <a:ext cx="11430001" cy="15240000"/>
          </a:xfrm>
          <a:prstGeom prst="rect">
            <a:avLst/>
          </a:prstGeom>
          <a:noFill/>
        </p:spPr>
      </p:pic>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42876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a-IR" sz="4000" dirty="0" smtClean="0">
                <a:solidFill>
                  <a:srgbClr val="FF0000"/>
                </a:solidFill>
              </a:rPr>
              <a:t>محل اجرای طرح  که طراحی با توجه به طبیعت صورت گرفته برای حداقل ایجاد تغییر در محیط </a:t>
            </a:r>
            <a:endParaRPr lang="fa-IR" sz="4000" dirty="0">
              <a:solidFill>
                <a:srgbClr val="FF0000"/>
              </a:solidFill>
            </a:endParaRPr>
          </a:p>
        </p:txBody>
      </p:sp>
      <p:pic>
        <p:nvPicPr>
          <p:cNvPr id="3074" name="Picture 2" descr="C:\Users\a\Desktop\khane abshar\fpbbeq.jpg"/>
          <p:cNvPicPr>
            <a:picLocks noGrp="1" noChangeAspect="1" noChangeArrowheads="1"/>
          </p:cNvPicPr>
          <p:nvPr>
            <p:ph idx="1"/>
          </p:nvPr>
        </p:nvPicPr>
        <p:blipFill>
          <a:blip r:embed="rId2"/>
          <a:srcRect/>
          <a:stretch>
            <a:fillRect/>
          </a:stretch>
        </p:blipFill>
        <p:spPr bwMode="auto">
          <a:xfrm>
            <a:off x="571472" y="2176483"/>
            <a:ext cx="3857652" cy="4181475"/>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descr="C:\Users\a\Desktop\khane abshar\21muwcn.jpg"/>
          <p:cNvPicPr>
            <a:picLocks noChangeAspect="1" noChangeArrowheads="1"/>
          </p:cNvPicPr>
          <p:nvPr/>
        </p:nvPicPr>
        <p:blipFill>
          <a:blip r:embed="rId3"/>
          <a:srcRect/>
          <a:stretch>
            <a:fillRect/>
          </a:stretch>
        </p:blipFill>
        <p:spPr bwMode="auto">
          <a:xfrm>
            <a:off x="4714876" y="2214554"/>
            <a:ext cx="3810000" cy="41434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265</TotalTime>
  <Words>2519</Words>
  <Application>Microsoft Office PowerPoint</Application>
  <PresentationFormat>On-screen Show (4:3)</PresentationFormat>
  <Paragraphs>86</Paragraphs>
  <Slides>35</Slides>
  <Notes>3</Notes>
  <HiddenSlides>0</HiddenSlides>
  <MMClips>1</MMClips>
  <ScaleCrop>false</ScaleCrop>
  <HeadingPairs>
    <vt:vector size="6" baseType="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37" baseType="lpstr">
      <vt:lpstr>Flow</vt:lpstr>
      <vt:lpstr>        مقدمات طراحی ( 1 )</vt:lpstr>
      <vt:lpstr>        Frank Loyd Wright                                            فرانک لوید رایت         </vt:lpstr>
      <vt:lpstr>Slide 3</vt:lpstr>
      <vt:lpstr>Slide 4</vt:lpstr>
      <vt:lpstr>Slide 5</vt:lpstr>
      <vt:lpstr>خــــــــــــــــــــــــــــــــــــــــــــــــــــــــــــــــــــانه آبـــــــــــــــــــــــــــــــــــــــــــــــــــــــــشار</vt:lpstr>
      <vt:lpstr>خانــــــه آبـــــشار </vt:lpstr>
      <vt:lpstr>Slide 8</vt:lpstr>
      <vt:lpstr>محل اجرای طرح  که طراحی با توجه به طبیعت صورت گرفته برای حداقل ایجاد تغییر در محیط </vt:lpstr>
      <vt:lpstr>پلان های اجرایی طرح </vt:lpstr>
      <vt:lpstr>Slide 11</vt:lpstr>
      <vt:lpstr>Slide 12</vt:lpstr>
      <vt:lpstr>Slide 13</vt:lpstr>
      <vt:lpstr>Slide 14</vt:lpstr>
      <vt:lpstr>Slide 15</vt:lpstr>
      <vt:lpstr>Slide 16</vt:lpstr>
      <vt:lpstr>Slide 17</vt:lpstr>
      <vt:lpstr>Slide 18</vt:lpstr>
      <vt:lpstr>Slide 19</vt:lpstr>
      <vt:lpstr>Slide 20</vt:lpstr>
      <vt:lpstr>طراحی داخلی </vt:lpstr>
      <vt:lpstr>Slide 22</vt:lpstr>
      <vt:lpstr>Slide 23</vt:lpstr>
      <vt:lpstr>Slide 24</vt:lpstr>
      <vt:lpstr>Slide 25</vt:lpstr>
      <vt:lpstr>Slide 26</vt:lpstr>
      <vt:lpstr>معماري ارگانیک در خانه آبشار </vt:lpstr>
      <vt:lpstr>استفاده از طبیعت در بنا </vt:lpstr>
      <vt:lpstr>Slide 29</vt:lpstr>
      <vt:lpstr>Slide 30</vt:lpstr>
      <vt:lpstr>Slide 31</vt:lpstr>
      <vt:lpstr>Slide 32</vt:lpstr>
      <vt:lpstr>Slide 33</vt:lpstr>
      <vt:lpstr>  ... !!!</vt:lpstr>
      <vt:lpstr>Slide 35</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مقدمات طراحی ( 1 )</dc:title>
  <dc:creator>a</dc:creator>
  <cp:lastModifiedBy>asus</cp:lastModifiedBy>
  <cp:revision>62</cp:revision>
  <dcterms:created xsi:type="dcterms:W3CDTF">2012-04-28T09:56:33Z</dcterms:created>
  <dcterms:modified xsi:type="dcterms:W3CDTF">2012-04-29T09:26:09Z</dcterms:modified>
</cp:coreProperties>
</file>