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62" r:id="rId5"/>
    <p:sldId id="261" r:id="rId6"/>
    <p:sldId id="263" r:id="rId7"/>
    <p:sldId id="260" r:id="rId8"/>
    <p:sldId id="259" r:id="rId9"/>
    <p:sldId id="264" r:id="rId10"/>
    <p:sldId id="258" r:id="rId11"/>
    <p:sldId id="265" r:id="rId12"/>
    <p:sldId id="266" r:id="rId13"/>
    <p:sldId id="267" r:id="rId14"/>
    <p:sldId id="270" r:id="rId15"/>
    <p:sldId id="268" r:id="rId16"/>
    <p:sldId id="269"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F7350EB-730F-419D-BAC0-B9A0EBA7D92C}" type="datetimeFigureOut">
              <a:rPr lang="en-US" smtClean="0"/>
              <a:pPr/>
              <a:t>1/14/2017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798CEB4-D870-48A7-B0F7-D854D6E2C59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7350EB-730F-419D-BAC0-B9A0EBA7D92C}"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8CEB4-D870-48A7-B0F7-D854D6E2C5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7350EB-730F-419D-BAC0-B9A0EBA7D92C}"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8CEB4-D870-48A7-B0F7-D854D6E2C5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7350EB-730F-419D-BAC0-B9A0EBA7D92C}"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8CEB4-D870-48A7-B0F7-D854D6E2C5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F7350EB-730F-419D-BAC0-B9A0EBA7D92C}" type="datetimeFigureOut">
              <a:rPr lang="en-US" smtClean="0"/>
              <a:pPr/>
              <a:t>1/14/2017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98CEB4-D870-48A7-B0F7-D854D6E2C59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7350EB-730F-419D-BAC0-B9A0EBA7D92C}"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98CEB4-D870-48A7-B0F7-D854D6E2C5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F7350EB-730F-419D-BAC0-B9A0EBA7D92C}" type="datetimeFigureOut">
              <a:rPr lang="en-US" smtClean="0"/>
              <a:pPr/>
              <a:t>1/14/2017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98CEB4-D870-48A7-B0F7-D854D6E2C5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F7350EB-730F-419D-BAC0-B9A0EBA7D92C}" type="datetimeFigureOut">
              <a:rPr lang="en-US" smtClean="0"/>
              <a:pPr/>
              <a:t>1/14/2017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98CEB4-D870-48A7-B0F7-D854D6E2C5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7350EB-730F-419D-BAC0-B9A0EBA7D92C}" type="datetimeFigureOut">
              <a:rPr lang="en-US" smtClean="0"/>
              <a:pPr/>
              <a:t>1/14/2017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98CEB4-D870-48A7-B0F7-D854D6E2C5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F7350EB-730F-419D-BAC0-B9A0EBA7D92C}"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98CEB4-D870-48A7-B0F7-D854D6E2C5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F7350EB-730F-419D-BAC0-B9A0EBA7D92C}" type="datetimeFigureOut">
              <a:rPr lang="en-US" smtClean="0"/>
              <a:pPr/>
              <a:t>1/14/2017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798CEB4-D870-48A7-B0F7-D854D6E2C59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F7350EB-730F-419D-BAC0-B9A0EBA7D92C}" type="datetimeFigureOut">
              <a:rPr lang="en-US" smtClean="0"/>
              <a:pPr/>
              <a:t>1/14/2017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798CEB4-D870-48A7-B0F7-D854D6E2C59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Mst\Desktop\آرم\022.jpg"/>
          <p:cNvPicPr>
            <a:picLocks noChangeAspect="1" noChangeArrowheads="1"/>
          </p:cNvPicPr>
          <p:nvPr/>
        </p:nvPicPr>
        <p:blipFill>
          <a:blip r:embed="rId2"/>
          <a:srcRect/>
          <a:stretch>
            <a:fillRect/>
          </a:stretch>
        </p:blipFill>
        <p:spPr bwMode="auto">
          <a:xfrm>
            <a:off x="1371600" y="949604"/>
            <a:ext cx="6858000" cy="4917796"/>
          </a:xfrm>
          <a:prstGeom prst="rect">
            <a:avLst/>
          </a:prstGeom>
          <a:noFill/>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smtClean="0"/>
              <a:t>چه کسانی به این بیمه نامه نیاز دارند</a:t>
            </a:r>
            <a:endParaRPr lang="en-US" dirty="0"/>
          </a:p>
        </p:txBody>
      </p:sp>
      <p:sp>
        <p:nvSpPr>
          <p:cNvPr id="3" name="Content Placeholder 2"/>
          <p:cNvSpPr>
            <a:spLocks noGrp="1"/>
          </p:cNvSpPr>
          <p:nvPr>
            <p:ph idx="1"/>
          </p:nvPr>
        </p:nvSpPr>
        <p:spPr/>
        <p:txBody>
          <a:bodyPr>
            <a:normAutofit/>
          </a:bodyPr>
          <a:lstStyle/>
          <a:p>
            <a:pPr algn="r" rtl="1"/>
            <a:r>
              <a:rPr lang="ar-SA" sz="2400" b="1" dirty="0" smtClean="0">
                <a:cs typeface="B Nazanin" pitchFamily="2" charset="-78"/>
              </a:rPr>
              <a:t>کلیه صاحبان اماکن ورزشی در قبال استفاده کنندگان از این مکان ها به این بیمه نامه نیاز دارند</a:t>
            </a:r>
            <a:r>
              <a:rPr lang="en-US" sz="2400" b="1" dirty="0" smtClean="0">
                <a:cs typeface="B Nazanin" pitchFamily="2" charset="-78"/>
              </a:rPr>
              <a:t>.</a:t>
            </a:r>
            <a:endParaRPr lang="en-US" sz="2400" dirty="0">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pPr algn="ctr" rtl="1"/>
            <a:r>
              <a:rPr lang="ar-SA" dirty="0" smtClean="0"/>
              <a:t>بیمه مسئولیت </a:t>
            </a:r>
            <a:r>
              <a:rPr lang="fa-IR" dirty="0" smtClean="0"/>
              <a:t>تولید</a:t>
            </a:r>
            <a:r>
              <a:rPr lang="en-US" dirty="0" smtClean="0"/>
              <a:t/>
            </a:r>
            <a:br>
              <a:rPr lang="en-US" dirty="0" smtClean="0"/>
            </a:br>
            <a:endParaRPr lang="en-US" dirty="0"/>
          </a:p>
        </p:txBody>
      </p:sp>
      <p:sp>
        <p:nvSpPr>
          <p:cNvPr id="5" name="Subtitle 4"/>
          <p:cNvSpPr>
            <a:spLocks noGrp="1"/>
          </p:cNvSpPr>
          <p:nvPr>
            <p:ph type="subTitle" idx="1"/>
          </p:nvPr>
        </p:nvSpPr>
        <p:spPr>
          <a:xfrm>
            <a:off x="533400" y="3228536"/>
            <a:ext cx="7854696" cy="2943664"/>
          </a:xfrm>
        </p:spPr>
        <p:txBody>
          <a:bodyPr>
            <a:normAutofit/>
          </a:bodyPr>
          <a:lstStyle/>
          <a:p>
            <a:pPr algn="just" rtl="1"/>
            <a:r>
              <a:rPr lang="fa-IR" sz="2400" b="1" dirty="0" smtClean="0">
                <a:cs typeface="B Nazanin" pitchFamily="2" charset="-78"/>
              </a:rPr>
              <a:t>چنانچه یک سازمان ورزشی در خلال یک رویداد ، غذا و نوشیدنی ارائه دهد یا بفروشد اگر این محصوصلات کیفیت لازم و مطلوب را نداشته باشد و فاسد شده باشد و موجب مسمومیت یا بیماری یا فوت گردد زیان های ناشی از این موارد را می توان با استفاده از بیمه نامه مسئولیت تولیدکنندگان و فروشندگان محصول جبران نمود .</a:t>
            </a:r>
            <a:endParaRPr lang="en-US" sz="2400" dirty="0" smtClean="0">
              <a:cs typeface="B Nazanin" pitchFamily="2" charset="-78"/>
            </a:endParaRPr>
          </a:p>
          <a:p>
            <a:pPr algn="just" rtl="1"/>
            <a:r>
              <a:rPr lang="fa-IR" sz="2400" b="1" dirty="0" smtClean="0">
                <a:cs typeface="B Nazanin" pitchFamily="2" charset="-78"/>
              </a:rPr>
              <a:t>در حیطه ورزش وسایل ، لوازم ، ابزار ، پوشاک می توانند در حیطه بیمه مسئولیت تولید قرار بگیرند .</a:t>
            </a:r>
            <a:endParaRPr lang="en-US" sz="2400" dirty="0" smtClean="0">
              <a:cs typeface="B Nazanin" pitchFamily="2" charset="-78"/>
            </a:endParaRPr>
          </a:p>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b="1" dirty="0" smtClean="0"/>
              <a:t>اهداف بیمه :</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rtl="1"/>
            <a:r>
              <a:rPr lang="fa-IR" sz="2400" dirty="0" smtClean="0">
                <a:cs typeface="B Nazanin" pitchFamily="2" charset="-78"/>
              </a:rPr>
              <a:t>موضوع اين بيمه نامه جبران خسارات جاني و مالي وارد به مصرف كنندگان كالا و اشخاص ثالث از خطرات ناشي از استفاده از  كالا ميباشد كه در نتيجه عدم ايمني و عيب نقص كالاي توليد و عرضه شده بوقوع پيوسته باشد  از جمله بيمه نامه هاي صادره در اين زمينه عبارتند از : </a:t>
            </a:r>
            <a:endParaRPr lang="en-US" sz="2400" dirty="0" smtClean="0">
              <a:cs typeface="B Nazanin" pitchFamily="2" charset="-78"/>
            </a:endParaRPr>
          </a:p>
          <a:p>
            <a:pPr algn="r" rtl="1">
              <a:buNone/>
            </a:pPr>
            <a:r>
              <a:rPr lang="fa-IR" sz="2400" dirty="0" smtClean="0">
                <a:cs typeface="B Nazanin" pitchFamily="2" charset="-78"/>
              </a:rPr>
              <a:t/>
            </a:r>
            <a:br>
              <a:rPr lang="fa-IR" sz="2400" dirty="0" smtClean="0">
                <a:cs typeface="B Nazanin" pitchFamily="2" charset="-78"/>
              </a:rPr>
            </a:br>
            <a:r>
              <a:rPr lang="fa-IR" sz="2400" dirty="0" smtClean="0">
                <a:cs typeface="B Nazanin" pitchFamily="2" charset="-78"/>
              </a:rPr>
              <a:t>•    بيمه مسئوليت توليد كنندگان قطعات خودرو مانند سيلندر و صفحه كلاچ و ........ </a:t>
            </a:r>
            <a:br>
              <a:rPr lang="fa-IR" sz="2400" dirty="0" smtClean="0">
                <a:cs typeface="B Nazanin" pitchFamily="2" charset="-78"/>
              </a:rPr>
            </a:br>
            <a:r>
              <a:rPr lang="fa-IR" sz="2400" dirty="0" smtClean="0">
                <a:cs typeface="B Nazanin" pitchFamily="2" charset="-78"/>
              </a:rPr>
              <a:t>•    بيمه مسئوليت توليد كنندگان دستكا ههاي فيزيوتراپي </a:t>
            </a:r>
            <a:br>
              <a:rPr lang="fa-IR" sz="2400" dirty="0" smtClean="0">
                <a:cs typeface="B Nazanin" pitchFamily="2" charset="-78"/>
              </a:rPr>
            </a:br>
            <a:r>
              <a:rPr lang="fa-IR" sz="2400" dirty="0" smtClean="0">
                <a:cs typeface="B Nazanin" pitchFamily="2" charset="-78"/>
              </a:rPr>
              <a:t>•    بيمه مسئوليت توليد كنندگان و نصب كنندگان سيستمهاي گاز سوز خودرو ها </a:t>
            </a:r>
            <a:br>
              <a:rPr lang="fa-IR" sz="2400" dirty="0" smtClean="0">
                <a:cs typeface="B Nazanin" pitchFamily="2" charset="-78"/>
              </a:rPr>
            </a:br>
            <a:r>
              <a:rPr lang="fa-IR" sz="2400" dirty="0" smtClean="0">
                <a:cs typeface="B Nazanin" pitchFamily="2" charset="-78"/>
              </a:rPr>
              <a:t>•    بيمه مسئوليت توليد كنندگان لوازم خانگي در قبال استفاده كنندگان</a:t>
            </a:r>
            <a:endParaRPr lang="en-US" sz="2400" dirty="0">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rtl="1"/>
            <a:r>
              <a:rPr lang="fa-IR" dirty="0" smtClean="0"/>
              <a:t>بیمه مسئولیت مدیران و ناجیان استخر</a:t>
            </a:r>
            <a:r>
              <a:rPr smtClean="0"/>
              <a:t/>
            </a:r>
            <a:br>
              <a:rPr smtClean="0"/>
            </a:br>
            <a:endParaRPr lang="en-US" dirty="0"/>
          </a:p>
        </p:txBody>
      </p:sp>
      <p:sp>
        <p:nvSpPr>
          <p:cNvPr id="5" name="Text Placeholder 4"/>
          <p:cNvSpPr>
            <a:spLocks noGrp="1"/>
          </p:cNvSpPr>
          <p:nvPr>
            <p:ph type="body" idx="1"/>
          </p:nvPr>
        </p:nvSpPr>
        <p:spPr>
          <a:xfrm>
            <a:off x="530352" y="2362200"/>
            <a:ext cx="7772400" cy="4191000"/>
          </a:xfrm>
        </p:spPr>
        <p:txBody>
          <a:bodyPr>
            <a:noAutofit/>
          </a:bodyPr>
          <a:lstStyle/>
          <a:p>
            <a:pPr algn="just" rtl="1"/>
            <a:r>
              <a:rPr lang="fa-IR" sz="2400" dirty="0" smtClean="0">
                <a:cs typeface="B Nazanin" pitchFamily="2" charset="-78"/>
              </a:rPr>
              <a:t>در استخرهاي شنا، شناگران همواره با خطراتي روبروهستند که اين خطرات به دوبخش زيرتفکيک ميگردد:</a:t>
            </a:r>
            <a:endParaRPr lang="en-US" sz="2400" dirty="0" smtClean="0">
              <a:cs typeface="B Nazanin" pitchFamily="2" charset="-78"/>
            </a:endParaRPr>
          </a:p>
          <a:p>
            <a:pPr algn="r" rtl="1"/>
            <a:r>
              <a:rPr lang="fa-IR" sz="2400" dirty="0" smtClean="0">
                <a:cs typeface="B Nazanin" pitchFamily="2" charset="-78"/>
              </a:rPr>
              <a:t>1.غرق شدن شناگر بعلت عدم نظارت بر امر شنا ازطرف منجي غريق</a:t>
            </a:r>
            <a:endParaRPr lang="en-US" sz="2400" dirty="0" smtClean="0">
              <a:cs typeface="B Nazanin" pitchFamily="2" charset="-78"/>
            </a:endParaRPr>
          </a:p>
          <a:p>
            <a:pPr algn="r" rtl="1"/>
            <a:r>
              <a:rPr lang="fa-IR" sz="2400" dirty="0" smtClean="0">
                <a:cs typeface="B Nazanin" pitchFamily="2" charset="-78"/>
              </a:rPr>
              <a:t>2.صدمات جسماني در اثر نقص تاسيسات وامکانات استخر مانند:</a:t>
            </a:r>
            <a:endParaRPr lang="en-US" sz="2400" dirty="0" smtClean="0">
              <a:cs typeface="B Nazanin" pitchFamily="2" charset="-78"/>
            </a:endParaRPr>
          </a:p>
          <a:p>
            <a:pPr lvl="0" algn="r" rtl="1"/>
            <a:r>
              <a:rPr lang="fa-IR" sz="2400" i="1" dirty="0" smtClean="0">
                <a:cs typeface="B Nazanin" pitchFamily="2" charset="-78"/>
              </a:rPr>
              <a:t>نشت گاز</a:t>
            </a:r>
            <a:endParaRPr lang="en-US" sz="2400" dirty="0" smtClean="0">
              <a:cs typeface="B Nazanin" pitchFamily="2" charset="-78"/>
            </a:endParaRPr>
          </a:p>
          <a:p>
            <a:pPr lvl="0" algn="r" rtl="1"/>
            <a:r>
              <a:rPr lang="fa-IR" sz="2400" i="1" dirty="0" smtClean="0">
                <a:cs typeface="B Nazanin" pitchFamily="2" charset="-78"/>
              </a:rPr>
              <a:t>برق گرفتگي</a:t>
            </a:r>
            <a:endParaRPr lang="en-US" sz="2400" dirty="0" smtClean="0">
              <a:cs typeface="B Nazanin" pitchFamily="2" charset="-78"/>
            </a:endParaRPr>
          </a:p>
          <a:p>
            <a:pPr lvl="0" algn="r" rtl="1"/>
            <a:r>
              <a:rPr lang="fa-IR" sz="2400" i="1" dirty="0" smtClean="0">
                <a:cs typeface="B Nazanin" pitchFamily="2" charset="-78"/>
              </a:rPr>
              <a:t>مناسب نبودن سطوح استخر و...</a:t>
            </a:r>
            <a:endParaRPr lang="en-US" sz="2400" dirty="0" smtClean="0">
              <a:cs typeface="B Nazanin" pitchFamily="2" charset="-78"/>
            </a:endParaRPr>
          </a:p>
          <a:p>
            <a:pPr algn="just" rtl="1"/>
            <a:r>
              <a:rPr lang="fa-IR" sz="2400" dirty="0" smtClean="0">
                <a:cs typeface="B Nazanin" pitchFamily="2" charset="-78"/>
              </a:rPr>
              <a:t>درهرحال دراکثرموارديکه حادثه اي ناگواردراستخر اتفاق مي افتد، طبق قانون، منجي يا مديريت استخر و يا هر دو مسئول شناخته ميشوند و ملزم به جبران خسارت هستند که خطرات ذکر شده در اين بيمه نامه قابل بيمه نمودن ميباشد.</a:t>
            </a:r>
            <a:endParaRPr lang="en-US" sz="2400" dirty="0" smtClean="0">
              <a:cs typeface="B Nazanin" pitchFamily="2" charset="-78"/>
            </a:endParaRPr>
          </a:p>
          <a:p>
            <a:pPr algn="r"/>
            <a:endParaRPr lang="en-US" sz="2400" dirty="0">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2000"/>
                                        <p:tgtEl>
                                          <p:spTgt spid="5">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fade">
                                      <p:cBhvr>
                                        <p:cTn id="18" dur="2000"/>
                                        <p:tgtEl>
                                          <p:spTgt spid="5">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2000"/>
                                        <p:tgtEl>
                                          <p:spTgt spid="5">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2000"/>
                                        <p:tgtEl>
                                          <p:spTgt spid="5">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2000"/>
                                        <p:tgtEl>
                                          <p:spTgt spid="5">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
                                            <p:txEl>
                                              <p:pRg st="6" end="6"/>
                                            </p:txEl>
                                          </p:spTgt>
                                        </p:tgtEl>
                                        <p:attrNameLst>
                                          <p:attrName>style.visibility</p:attrName>
                                        </p:attrNameLst>
                                      </p:cBhvr>
                                      <p:to>
                                        <p:strVal val="visible"/>
                                      </p:to>
                                    </p:set>
                                    <p:animEffect transition="in" filter="fade">
                                      <p:cBhvr>
                                        <p:cTn id="30" dur="2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dirty="0" smtClean="0"/>
              <a:t>اهداف بیمه :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rtl="1"/>
            <a:r>
              <a:rPr lang="ar-SA" sz="2400" dirty="0" smtClean="0">
                <a:cs typeface="B Nazanin" pitchFamily="2" charset="-78"/>
              </a:rPr>
              <a:t>این فرآیند به منظور صدور بیمه‌نامه‌ای برای پوشش خطرات ناشی از مسئولیت مدنی مدیران و ناجیان استخر انجام می‌گردد. این فرآیند با دریافت فرم پیشنهاد تکمیل شده از مشتری آغاز شده و بیمه‌نامه پس از دریافت وجه حق‌بیمه، صادر می‌شود</a:t>
            </a:r>
            <a:r>
              <a:rPr lang="en-US" sz="2400" dirty="0" smtClean="0">
                <a:cs typeface="B Nazanin" pitchFamily="2" charset="-78"/>
              </a:rPr>
              <a:t>.</a:t>
            </a:r>
          </a:p>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rtl="1"/>
            <a:r>
              <a:rPr lang="fa-IR" b="1" dirty="0" smtClean="0"/>
              <a:t>خطرات تحت پوشش</a:t>
            </a:r>
            <a:endParaRPr lang="en-US" dirty="0"/>
          </a:p>
        </p:txBody>
      </p:sp>
      <p:sp>
        <p:nvSpPr>
          <p:cNvPr id="5" name="Content Placeholder 4"/>
          <p:cNvSpPr>
            <a:spLocks noGrp="1"/>
          </p:cNvSpPr>
          <p:nvPr>
            <p:ph idx="1"/>
          </p:nvPr>
        </p:nvSpPr>
        <p:spPr/>
        <p:txBody>
          <a:bodyPr/>
          <a:lstStyle/>
          <a:p>
            <a:pPr algn="r" rtl="1"/>
            <a:r>
              <a:rPr lang="fa-IR" sz="2400" dirty="0" smtClean="0">
                <a:cs typeface="B Nazanin" pitchFamily="2" charset="-78"/>
              </a:rPr>
              <a:t>1 ) پوشش هزينه هاي پزشکي  </a:t>
            </a:r>
            <a:endParaRPr lang="en-US" sz="2400" dirty="0" smtClean="0">
              <a:cs typeface="B Nazanin" pitchFamily="2" charset="-78"/>
            </a:endParaRPr>
          </a:p>
          <a:p>
            <a:pPr algn="r" rtl="1"/>
            <a:r>
              <a:rPr lang="fa-IR" sz="2400" dirty="0" smtClean="0">
                <a:cs typeface="B Nazanin" pitchFamily="2" charset="-78"/>
              </a:rPr>
              <a:t>2 ) پوشش غرامات نقص عضو</a:t>
            </a:r>
            <a:endParaRPr lang="en-US" sz="2400" dirty="0" smtClean="0">
              <a:cs typeface="B Nazanin" pitchFamily="2" charset="-78"/>
            </a:endParaRPr>
          </a:p>
          <a:p>
            <a:pPr algn="r" rtl="1"/>
            <a:r>
              <a:rPr lang="fa-IR" sz="2400" dirty="0" smtClean="0">
                <a:cs typeface="B Nazanin" pitchFamily="2" charset="-78"/>
              </a:rPr>
              <a:t>3 ) پوشش غرامت فوت</a:t>
            </a:r>
            <a:endParaRPr lang="en-US" sz="2400" dirty="0" smtClean="0">
              <a:cs typeface="B Nazanin" pitchFamily="2" charset="-78"/>
            </a:endParaRPr>
          </a:p>
          <a:p>
            <a:pPr algn="r" rtl="1"/>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2000"/>
                                        <p:tgtEl>
                                          <p:spTgt spid="5">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fade">
                                      <p:cBhvr>
                                        <p:cTn id="18"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b="1" dirty="0" smtClean="0"/>
              <a:t>استثنائات</a:t>
            </a:r>
            <a:endParaRPr lang="en-US" dirty="0"/>
          </a:p>
        </p:txBody>
      </p:sp>
      <p:sp>
        <p:nvSpPr>
          <p:cNvPr id="3" name="Content Placeholder 2"/>
          <p:cNvSpPr>
            <a:spLocks noGrp="1"/>
          </p:cNvSpPr>
          <p:nvPr>
            <p:ph idx="1"/>
          </p:nvPr>
        </p:nvSpPr>
        <p:spPr/>
        <p:txBody>
          <a:bodyPr>
            <a:normAutofit/>
          </a:bodyPr>
          <a:lstStyle/>
          <a:p>
            <a:pPr algn="r" rtl="1"/>
            <a:r>
              <a:rPr lang="ar-SA" sz="2400" dirty="0" smtClean="0">
                <a:cs typeface="B Nazanin" pitchFamily="2" charset="-78"/>
              </a:rPr>
              <a:t>خسارتهاي معلول عوامل زير ولو اين که بيمه گذار مسئول آنها شناخته شود از شمول تعهدات بيمه گر خارج است.</a:t>
            </a:r>
            <a:endParaRPr lang="en-US" sz="2400" dirty="0" smtClean="0">
              <a:cs typeface="B Nazanin" pitchFamily="2" charset="-78"/>
            </a:endParaRPr>
          </a:p>
          <a:p>
            <a:pPr algn="r" rtl="1"/>
            <a:r>
              <a:rPr lang="ar-SA" sz="2400" dirty="0" smtClean="0">
                <a:cs typeface="B Nazanin" pitchFamily="2" charset="-78"/>
              </a:rPr>
              <a:t>1- خسارت ناشي از عمد و تقلب بيمه گذار و کارکنان و نمايندگان و شرکاي وي.</a:t>
            </a:r>
            <a:endParaRPr lang="en-US" sz="2400" dirty="0" smtClean="0">
              <a:cs typeface="B Nazanin" pitchFamily="2" charset="-78"/>
            </a:endParaRPr>
          </a:p>
          <a:p>
            <a:pPr algn="r" rtl="1"/>
            <a:r>
              <a:rPr lang="ar-SA" sz="2400" dirty="0" smtClean="0">
                <a:cs typeface="B Nazanin" pitchFamily="2" charset="-78"/>
              </a:rPr>
              <a:t>2- خسارات ناشي از عدم حضور ناجي غريق</a:t>
            </a:r>
            <a:endParaRPr lang="en-US" sz="2400" dirty="0" smtClean="0">
              <a:cs typeface="B Nazanin" pitchFamily="2" charset="-78"/>
            </a:endParaRPr>
          </a:p>
          <a:p>
            <a:pPr algn="r" rtl="1"/>
            <a:r>
              <a:rPr lang="ar-SA" sz="2400" dirty="0" smtClean="0">
                <a:cs typeface="B Nazanin" pitchFamily="2" charset="-78"/>
              </a:rPr>
              <a:t>3- درصورتيکه ناجيان غريق داراي کارت اجازه فعاليت از فدراسيون نجات غريق جمهوري اسلامي ايران نباشند و يا اعتبار سالانه آن تمديد نگرديده باشد.</a:t>
            </a:r>
            <a:endParaRPr lang="en-US" sz="2400" dirty="0" smtClean="0">
              <a:cs typeface="B Nazanin" pitchFamily="2" charset="-78"/>
            </a:endParaRPr>
          </a:p>
          <a:p>
            <a:pPr algn="r" rtl="1"/>
            <a:r>
              <a:rPr lang="ar-SA" sz="2400" dirty="0" smtClean="0">
                <a:cs typeface="B Nazanin" pitchFamily="2" charset="-78"/>
              </a:rPr>
              <a:t>4- خسارات مربوط به مسئوليت مدني ناشي از قراردادهايي که بيمه گذار با ديگران منعقد نموده است.</a:t>
            </a:r>
            <a:endParaRPr lang="en-US" sz="2400" dirty="0" smtClean="0">
              <a:cs typeface="B Nazanin" pitchFamily="2" charset="-78"/>
            </a:endParaRPr>
          </a:p>
          <a:p>
            <a:pPr algn="r" rtl="1"/>
            <a:r>
              <a:rPr lang="ar-SA" sz="2400" dirty="0" smtClean="0">
                <a:cs typeface="B Nazanin" pitchFamily="2" charset="-78"/>
              </a:rPr>
              <a:t>5- محکوميت نقدي به نفع دولت و همچنين مجازاتهاي قابل خريد بيمه گذار.</a:t>
            </a:r>
            <a:endParaRPr lang="en-US" sz="2400" dirty="0" smtClean="0">
              <a:cs typeface="B Nazanin" pitchFamily="2" charset="-78"/>
            </a:endParaRPr>
          </a:p>
          <a:p>
            <a:pPr algn="r" rtl="1"/>
            <a:r>
              <a:rPr lang="ar-SA" sz="2400" dirty="0" smtClean="0">
                <a:cs typeface="B Nazanin" pitchFamily="2" charset="-78"/>
              </a:rPr>
              <a:t>6- حوادث طبيعي مانند سيل ، زلزله ، نشست زمين ، طوفان و غيره .</a:t>
            </a:r>
            <a:endParaRPr lang="en-US" sz="2400" dirty="0" smtClean="0">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762000"/>
            <a:ext cx="2212848" cy="1582621"/>
          </a:xfrm>
        </p:spPr>
        <p:txBody>
          <a:bodyPr>
            <a:normAutofit fontScale="90000"/>
          </a:bodyPr>
          <a:lstStyle/>
          <a:p>
            <a:pPr algn="ctr" rtl="1"/>
            <a:r>
              <a:rPr lang="fa-IR" sz="2800" dirty="0" smtClean="0">
                <a:cs typeface="B Titr" pitchFamily="2" charset="-78"/>
              </a:rPr>
              <a:t>باتشکر از وقتی که در اختیار اینجانب گزاشتید.</a:t>
            </a:r>
            <a:endParaRPr lang="en-US" sz="2800" dirty="0">
              <a:cs typeface="B Titr" pitchFamily="2" charset="-78"/>
            </a:endParaRPr>
          </a:p>
        </p:txBody>
      </p:sp>
      <p:sp>
        <p:nvSpPr>
          <p:cNvPr id="6" name="Text Placeholder 5"/>
          <p:cNvSpPr>
            <a:spLocks noGrp="1"/>
          </p:cNvSpPr>
          <p:nvPr>
            <p:ph type="body" sz="half" idx="2"/>
          </p:nvPr>
        </p:nvSpPr>
        <p:spPr/>
        <p:txBody>
          <a:bodyPr>
            <a:normAutofit/>
          </a:bodyPr>
          <a:lstStyle/>
          <a:p>
            <a:pPr algn="ctr"/>
            <a:r>
              <a:rPr lang="fa-IR" sz="5400" dirty="0" smtClean="0">
                <a:cs typeface="B Titr" pitchFamily="2" charset="-78"/>
              </a:rPr>
              <a:t>پایان</a:t>
            </a:r>
            <a:endParaRPr lang="en-US" sz="5400" dirty="0">
              <a:cs typeface="B Titr" pitchFamily="2" charset="-78"/>
            </a:endParaRPr>
          </a:p>
        </p:txBody>
      </p:sp>
      <p:pic>
        <p:nvPicPr>
          <p:cNvPr id="3074" name="Picture 2" descr="http://irbna.ir/images/%D8%A8%DB%8C%D9%85%D9%87.jpg"/>
          <p:cNvPicPr>
            <a:picLocks noGrp="1" noChangeAspect="1" noChangeArrowheads="1"/>
          </p:cNvPicPr>
          <p:nvPr>
            <p:ph type="pic" idx="1"/>
          </p:nvPr>
        </p:nvPicPr>
        <p:blipFill>
          <a:blip r:embed="rId2"/>
          <a:srcRect t="1484" b="1484"/>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33400" y="1066800"/>
            <a:ext cx="7851648" cy="1676400"/>
          </a:xfrm>
        </p:spPr>
        <p:txBody>
          <a:bodyPr>
            <a:noAutofit/>
          </a:bodyPr>
          <a:lstStyle/>
          <a:p>
            <a:pPr algn="ctr"/>
            <a:r>
              <a:rPr lang="fa-IR" sz="8800" dirty="0" smtClean="0"/>
              <a:t>عنوان : بیمه های ورزشی</a:t>
            </a:r>
            <a:endParaRPr lang="en-US" sz="8800" dirty="0"/>
          </a:p>
        </p:txBody>
      </p:sp>
      <p:sp>
        <p:nvSpPr>
          <p:cNvPr id="2" name="Subtitle 1"/>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t>بیمه توهین و افترا</a:t>
            </a:r>
            <a:endParaRPr lang="en-US" dirty="0"/>
          </a:p>
        </p:txBody>
      </p:sp>
      <p:sp>
        <p:nvSpPr>
          <p:cNvPr id="3" name="Content Placeholder 2"/>
          <p:cNvSpPr>
            <a:spLocks noGrp="1"/>
          </p:cNvSpPr>
          <p:nvPr>
            <p:ph type="body" idx="1"/>
          </p:nvPr>
        </p:nvSpPr>
        <p:spPr/>
        <p:txBody>
          <a:bodyPr>
            <a:normAutofit fontScale="92500" lnSpcReduction="20000"/>
          </a:bodyPr>
          <a:lstStyle/>
          <a:p>
            <a:pPr algn="just" rtl="1"/>
            <a:r>
              <a:rPr lang="fa-IR" sz="2800" b="1" dirty="0" smtClean="0">
                <a:cs typeface="B Nazanin" pitchFamily="2" charset="-78"/>
              </a:rPr>
              <a:t>این نوع بیمه به خصوص در چهارچوب ورزش اهمیت زیادی دارد از آن جایی که احتمال توهین و افترا در رویدادهای ورزشی و میادین ورزشی وجود دارد . سازمان های ورزشی می توانند اعضای هیئت مدیره و کارکنان خود را تحت پوشش این بیمه قراردهند .</a:t>
            </a:r>
            <a:endParaRPr lang="en-US" sz="2800" dirty="0" smtClean="0">
              <a:cs typeface="B Nazanin" pitchFamily="2" charset="-78"/>
            </a:endParaRPr>
          </a:p>
          <a:p>
            <a:pPr algn="r" rtl="1"/>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b="1" dirty="0" smtClean="0"/>
              <a:t>ارکان و اجزاء قانونی جرم افترا عبارتند از</a:t>
            </a:r>
            <a:r>
              <a:rPr lang="en-US" b="1" dirty="0" smtClean="0"/>
              <a:t>:</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rtl="1"/>
            <a:r>
              <a:rPr lang="en-US" sz="2000" dirty="0" smtClean="0">
                <a:cs typeface="B Nazanin" pitchFamily="2" charset="-78"/>
              </a:rPr>
              <a:t>1</a:t>
            </a:r>
            <a:r>
              <a:rPr lang="fa-IR" sz="2000" dirty="0" smtClean="0">
                <a:cs typeface="B Nazanin" pitchFamily="2" charset="-78"/>
              </a:rPr>
              <a:t>.</a:t>
            </a:r>
            <a:r>
              <a:rPr lang="en-US" sz="2000" dirty="0" smtClean="0">
                <a:cs typeface="B Nazanin" pitchFamily="2" charset="-78"/>
              </a:rPr>
              <a:t>           </a:t>
            </a:r>
            <a:r>
              <a:rPr lang="ar-SA" sz="2000" dirty="0" smtClean="0">
                <a:cs typeface="B Nazanin" pitchFamily="2" charset="-78"/>
              </a:rPr>
              <a:t>جرمی را بصورت صریح و واضح به دیگری نسبت دهد</a:t>
            </a:r>
            <a:r>
              <a:rPr lang="en-US" sz="2000" dirty="0" smtClean="0">
                <a:cs typeface="B Nazanin" pitchFamily="2" charset="-78"/>
              </a:rPr>
              <a:t>.</a:t>
            </a:r>
          </a:p>
          <a:p>
            <a:pPr algn="r" rtl="1"/>
            <a:r>
              <a:rPr lang="ar-SA" sz="2000" dirty="0" smtClean="0">
                <a:cs typeface="B Nazanin" pitchFamily="2" charset="-78"/>
              </a:rPr>
              <a:t>2.</a:t>
            </a:r>
            <a:r>
              <a:rPr lang="en-US" sz="2000" dirty="0" smtClean="0">
                <a:cs typeface="B Nazanin" pitchFamily="2" charset="-78"/>
              </a:rPr>
              <a:t>           </a:t>
            </a:r>
            <a:r>
              <a:rPr lang="ar-SA" sz="2000" dirty="0" smtClean="0">
                <a:cs typeface="B Nazanin" pitchFamily="2" charset="-78"/>
              </a:rPr>
              <a:t>آن جرم امر پوچ و واهی باشد یعنی ساخته تخیلات ذهن شاکی باشد</a:t>
            </a:r>
            <a:r>
              <a:rPr lang="en-US" sz="2000" dirty="0" smtClean="0">
                <a:cs typeface="B Nazanin" pitchFamily="2" charset="-78"/>
              </a:rPr>
              <a:t>.</a:t>
            </a:r>
          </a:p>
          <a:p>
            <a:pPr algn="r" rtl="1"/>
            <a:r>
              <a:rPr lang="ar-SA" sz="2000" dirty="0" smtClean="0">
                <a:cs typeface="B Nazanin" pitchFamily="2" charset="-78"/>
              </a:rPr>
              <a:t>3.</a:t>
            </a:r>
            <a:r>
              <a:rPr lang="en-US" sz="2000" dirty="0" smtClean="0">
                <a:cs typeface="B Nazanin" pitchFamily="2" charset="-78"/>
              </a:rPr>
              <a:t>           </a:t>
            </a:r>
            <a:r>
              <a:rPr lang="ar-SA" sz="2000" dirty="0" smtClean="0">
                <a:cs typeface="B Nazanin" pitchFamily="2" charset="-78"/>
              </a:rPr>
              <a:t>با انگیزه ضرر زدن و هتک حیثیت آن جرم را به غیر نسبت دهد</a:t>
            </a:r>
            <a:r>
              <a:rPr lang="en-US" sz="2000" dirty="0" smtClean="0">
                <a:cs typeface="B Nazanin" pitchFamily="2" charset="-78"/>
              </a:rPr>
              <a:t>.</a:t>
            </a:r>
          </a:p>
          <a:p>
            <a:pPr algn="r" rtl="1"/>
            <a:r>
              <a:rPr lang="ar-SA" sz="2000" dirty="0" smtClean="0">
                <a:cs typeface="B Nazanin" pitchFamily="2" charset="-78"/>
              </a:rPr>
              <a:t>4.</a:t>
            </a:r>
            <a:r>
              <a:rPr lang="en-US" sz="2000" dirty="0" smtClean="0">
                <a:cs typeface="B Nazanin" pitchFamily="2" charset="-78"/>
              </a:rPr>
              <a:t>           </a:t>
            </a:r>
            <a:r>
              <a:rPr lang="ar-SA" sz="2000" dirty="0" smtClean="0">
                <a:cs typeface="B Nazanin" pitchFamily="2" charset="-78"/>
              </a:rPr>
              <a:t>نسبت دهنده(شاکی) نتواند درستی موضوعی را که به دیگری نسبت داده در مرجع قضایی صلاحیت دار به اثبات برساند</a:t>
            </a:r>
            <a:r>
              <a:rPr lang="en-US" sz="2000" dirty="0" smtClean="0">
                <a:cs typeface="B Nazanin" pitchFamily="2" charset="-78"/>
              </a:rPr>
              <a:t>.</a:t>
            </a:r>
          </a:p>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rtl="1"/>
            <a:r>
              <a:rPr lang="ar-SA" sz="3600" b="1" dirty="0" smtClean="0"/>
              <a:t>برای توجیه و تجزیه و تحلیل مطلب مثالی می زنیم</a:t>
            </a:r>
            <a:r>
              <a:rPr lang="en-US" sz="2400" dirty="0" smtClean="0"/>
              <a:t>:</a:t>
            </a:r>
            <a:r>
              <a:rPr lang="en-US" sz="3600" dirty="0" smtClean="0"/>
              <a:t/>
            </a:r>
            <a:br>
              <a:rPr lang="en-US" sz="3600" dirty="0" smtClean="0"/>
            </a:br>
            <a:endParaRPr lang="en-US" sz="3600" dirty="0"/>
          </a:p>
        </p:txBody>
      </p:sp>
      <p:sp>
        <p:nvSpPr>
          <p:cNvPr id="3" name="Content Placeholder 2"/>
          <p:cNvSpPr>
            <a:spLocks noGrp="1"/>
          </p:cNvSpPr>
          <p:nvPr>
            <p:ph idx="1"/>
          </p:nvPr>
        </p:nvSpPr>
        <p:spPr>
          <a:xfrm>
            <a:off x="457200" y="1524000"/>
            <a:ext cx="8229600" cy="4800600"/>
          </a:xfrm>
        </p:spPr>
        <p:txBody>
          <a:bodyPr/>
          <a:lstStyle/>
          <a:p>
            <a:pPr algn="r" rtl="1"/>
            <a:r>
              <a:rPr lang="ar-SA" dirty="0" smtClean="0">
                <a:cs typeface="B Nazanin" pitchFamily="2" charset="-78"/>
              </a:rPr>
              <a:t>مثلاً شخص "الف" مدعی است که آقای "ب</a:t>
            </a:r>
            <a:r>
              <a:rPr lang="en-US" dirty="0" smtClean="0">
                <a:cs typeface="B Nazanin" pitchFamily="2" charset="-78"/>
              </a:rPr>
              <a:t>" </a:t>
            </a:r>
            <a:r>
              <a:rPr lang="ar-SA" dirty="0" smtClean="0">
                <a:cs typeface="B Nazanin" pitchFamily="2" charset="-78"/>
              </a:rPr>
              <a:t>اتومبیلش را سرقت کرده است و پرونده امر پس از بررسی های معموله قضایی با صدور قرار منع پیگرد یا حکم برائت قطعی مختومه شده است. آیا در این قضیه شاکی به عنوان مفتری قابل تعقیب کیفری است. در این مثال چند حالت ممکن است اتفاق بیفتد</a:t>
            </a:r>
            <a:r>
              <a:rPr lang="en-US" dirty="0" smtClean="0">
                <a:cs typeface="B Nazanin" pitchFamily="2" charset="-78"/>
              </a:rPr>
              <a:t>:</a:t>
            </a:r>
          </a:p>
          <a:p>
            <a:pPr algn="r" rtl="1">
              <a:buNone/>
            </a:pPr>
            <a:endParaRPr lang="en-US" dirty="0" smtClean="0">
              <a:cs typeface="B Nazanin" pitchFamily="2" charset="-78"/>
            </a:endParaRPr>
          </a:p>
          <a:p>
            <a:pPr algn="just" rtl="1"/>
            <a:r>
              <a:rPr lang="ar-SA" sz="2400" dirty="0" smtClean="0">
                <a:cs typeface="B Nazanin" pitchFamily="2" charset="-78"/>
              </a:rPr>
              <a:t>اول- یا اینکه شاکی واقعاً اتومبیلی داشته که ثابت شده قطعاً به سرقت رفته و صاحب مال با دلایل یا توضیحاتی که پیش خود داشته به این نتیجه رسیده که شخص"ب" آنرا سرقت کرده است و این امر در دادگاه هم به اثبات می رسد که دراینجا شاکی مفتری به حساب نمی آید</a:t>
            </a:r>
            <a:r>
              <a:rPr lang="en-US" sz="2400" dirty="0" smtClean="0">
                <a:cs typeface="B Nazanin" pitchFamily="2" charset="-78"/>
              </a:rPr>
              <a:t>.</a:t>
            </a:r>
          </a:p>
          <a:p>
            <a:pPr algn="r" rtl="1">
              <a:buNone/>
            </a:pPr>
            <a:endParaRPr lang="en-US" dirty="0">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algn="just" rtl="1"/>
            <a:r>
              <a:rPr lang="ar-SA" sz="2400" dirty="0" smtClean="0">
                <a:cs typeface="B Nazanin" pitchFamily="2" charset="-78"/>
              </a:rPr>
              <a:t>دوم- یا اینکه ممکن است شاکی اتومبیلش واقعاً سرقت شده باشد ولی شخص"ب" آنرا سرقت نکرده بلکه دیگری آنرا سرقت نکرده بلکه دیگری آنرا سرقت کرده است. در اینصورت هم شاکی چون گریز و چاره ای جز اعلام شکایت نداشته و قصد وی دادخواهی بوده نه چیز دیگر در اینجا هم وی مفتری تلقی نمی گردد</a:t>
            </a:r>
            <a:r>
              <a:rPr lang="en-US" sz="2400" dirty="0" smtClean="0">
                <a:cs typeface="B Nazanin" pitchFamily="2" charset="-78"/>
              </a:rPr>
              <a:t>.</a:t>
            </a:r>
          </a:p>
          <a:p>
            <a:pPr algn="r" rtl="1">
              <a:buNone/>
            </a:pPr>
            <a:endParaRPr lang="en-US" sz="2400" dirty="0" smtClean="0">
              <a:cs typeface="B Nazanin" pitchFamily="2" charset="-78"/>
            </a:endParaRPr>
          </a:p>
          <a:p>
            <a:pPr algn="just" rtl="1"/>
            <a:r>
              <a:rPr lang="ar-SA" sz="2400" dirty="0" smtClean="0">
                <a:cs typeface="B Nazanin" pitchFamily="2" charset="-78"/>
              </a:rPr>
              <a:t>سوم- ممکن است اتومبیلش سرقت نشده باشد یا اساساً اتومبیلی نداشته که به سرقت رفته باشد ولی جرم سرقت مذکور را به دیگری نسبت می دهد و شکایت وی مردود اعلام می گردد.</a:t>
            </a:r>
            <a:endParaRPr lang="en-US" sz="2400" dirty="0">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smtClean="0"/>
              <a:t>مثالی دیگر:</a:t>
            </a:r>
            <a:endParaRPr lang="en-US" dirty="0"/>
          </a:p>
        </p:txBody>
      </p:sp>
      <p:sp>
        <p:nvSpPr>
          <p:cNvPr id="3" name="Content Placeholder 2"/>
          <p:cNvSpPr>
            <a:spLocks noGrp="1"/>
          </p:cNvSpPr>
          <p:nvPr>
            <p:ph idx="1"/>
          </p:nvPr>
        </p:nvSpPr>
        <p:spPr/>
        <p:txBody>
          <a:bodyPr>
            <a:normAutofit fontScale="92500"/>
          </a:bodyPr>
          <a:lstStyle/>
          <a:p>
            <a:pPr algn="just" rtl="1"/>
            <a:r>
              <a:rPr lang="ar-SA" sz="2400" dirty="0" smtClean="0">
                <a:cs typeface="B Nazanin" pitchFamily="2" charset="-78"/>
              </a:rPr>
              <a:t>شخصی مدعی می گردد که دیگری منزلش را به آتش کشیده است در این موضوع هم، پرونده پس از بررسی و با احراز و اثبالت بی گناهی متهم مختومه و بایگانی می شود. </a:t>
            </a:r>
            <a:endParaRPr lang="en-US" sz="2400" dirty="0" smtClean="0">
              <a:cs typeface="B Nazanin" pitchFamily="2" charset="-78"/>
            </a:endParaRPr>
          </a:p>
          <a:p>
            <a:pPr algn="just" rtl="1"/>
            <a:r>
              <a:rPr lang="ar-SA" sz="2400" dirty="0" smtClean="0">
                <a:solidFill>
                  <a:schemeClr val="tx2">
                    <a:lumMod val="75000"/>
                  </a:schemeClr>
                </a:solidFill>
                <a:cs typeface="B Nazanin" pitchFamily="2" charset="-78"/>
              </a:rPr>
              <a:t>در این مثال هم چند فرض را پیش رو داریم</a:t>
            </a:r>
            <a:r>
              <a:rPr lang="en-US" sz="2400" dirty="0" smtClean="0">
                <a:solidFill>
                  <a:schemeClr val="tx2">
                    <a:lumMod val="75000"/>
                  </a:schemeClr>
                </a:solidFill>
                <a:cs typeface="B Nazanin" pitchFamily="2" charset="-78"/>
              </a:rPr>
              <a:t>:</a:t>
            </a:r>
          </a:p>
          <a:p>
            <a:pPr algn="r" rtl="1"/>
            <a:r>
              <a:rPr lang="ar-SA" sz="2400" dirty="0" smtClean="0"/>
              <a:t>ا</a:t>
            </a:r>
            <a:r>
              <a:rPr lang="ar-SA" sz="2400" dirty="0" smtClean="0">
                <a:cs typeface="B Nazanin" pitchFamily="2" charset="-78"/>
              </a:rPr>
              <a:t>لف- معلوم می شود که منزل شاکی اساساً درمعرض حریق قرار نگرفته است</a:t>
            </a:r>
            <a:r>
              <a:rPr lang="en-US" sz="2400" dirty="0" smtClean="0">
                <a:cs typeface="B Nazanin" pitchFamily="2" charset="-78"/>
              </a:rPr>
              <a:t>.</a:t>
            </a:r>
          </a:p>
          <a:p>
            <a:pPr algn="just" rtl="1"/>
            <a:r>
              <a:rPr lang="ar-SA" sz="2400" dirty="0" smtClean="0">
                <a:cs typeface="B Nazanin" pitchFamily="2" charset="-78"/>
              </a:rPr>
              <a:t>ب- ممکن است منزلش در اثر عوامل دیگر مانند اتصال برق یا بی احتیاطی شخص شاکی دچار حریق شده باشد. در این موارد همانند بند ج مثال قبلی شاکی با وصف آگاهی از دروغ بودن شکایت و تنها به قصد هتک حیثیت و ضرر زدن به دیگری به عنوان دادخواهی مبادرت به اعلام شکایت کذب کرده است که به محض اینکه تصمیم قطعی بر بی گناهی متهم اتهاذ شود متهم بی گناه می تواند شاکی موصوف را به عنوان مفتری تحت پیگرد قانونی قرار دهد</a:t>
            </a:r>
            <a:r>
              <a:rPr lang="en-US" sz="2400" dirty="0" smtClean="0">
                <a:cs typeface="B Nazanin" pitchFamily="2" charset="-78"/>
              </a:rPr>
              <a:t>.</a:t>
            </a:r>
          </a:p>
          <a:p>
            <a:pPr algn="r" rtl="1"/>
            <a:r>
              <a:rPr lang="ar-SA" sz="2400" dirty="0" smtClean="0">
                <a:cs typeface="B Nazanin" pitchFamily="2" charset="-78"/>
              </a:rPr>
              <a:t>ج- احتمال دیگری نیز وجود دارد به این ترتیب که واقعاً منزل شاکی توسط دیگری چه به صورت عمد یا غیرعمد به آتش کشیده شود. در اینجا متضرر چاره ای جز </a:t>
            </a:r>
            <a:r>
              <a:rPr lang="ar-SA" sz="2400" dirty="0" smtClean="0"/>
              <a:t>دادخواهی ندارد.</a:t>
            </a:r>
            <a:endParaRPr lang="en-US" sz="2400" dirty="0" smtClean="0">
              <a:solidFill>
                <a:schemeClr val="tx2">
                  <a:lumMod val="75000"/>
                </a:schemeClr>
              </a:solidFill>
              <a:cs typeface="B Nazanin" pitchFamily="2" charset="-78"/>
            </a:endParaRPr>
          </a:p>
          <a:p>
            <a:pPr algn="just" rtl="1"/>
            <a:endParaRPr lang="en-US" sz="2400" dirty="0">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20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ar-SA" b="1" dirty="0" smtClean="0"/>
              <a:t>بیمه مسئولیت مجموعه های ورزشی</a:t>
            </a:r>
            <a:r>
              <a:rPr lang="en-US" dirty="0" smtClean="0"/>
              <a:t/>
            </a:r>
            <a:br>
              <a:rPr lang="en-US" dirty="0" smtClean="0"/>
            </a:br>
            <a:endParaRPr lang="en-US" dirty="0"/>
          </a:p>
        </p:txBody>
      </p:sp>
      <p:sp>
        <p:nvSpPr>
          <p:cNvPr id="3" name="Content Placeholder 2"/>
          <p:cNvSpPr>
            <a:spLocks noGrp="1"/>
          </p:cNvSpPr>
          <p:nvPr>
            <p:ph type="body" idx="1"/>
          </p:nvPr>
        </p:nvSpPr>
        <p:spPr/>
        <p:txBody>
          <a:bodyPr>
            <a:normAutofit fontScale="92500"/>
          </a:bodyPr>
          <a:lstStyle/>
          <a:p>
            <a:pPr algn="just" rtl="1"/>
            <a:r>
              <a:rPr lang="ar-SA" b="1" dirty="0" smtClean="0">
                <a:cs typeface="B Nazanin" pitchFamily="2" charset="-78"/>
              </a:rPr>
              <a:t>صاحبان‌ اماکن‌ ورزشی‌ همچون‌ استخرها، سالن‌های‌ ورزشی‌ و بدنسازی‌ ضمن‌ رعایت‌ اصول‌ ایمنی‌ و حفاظتی‌، گاهی‌ با حوادثی‌ که‌ منجر به‌ نقص‌ عضو و فوت‌ و هزینه‌‌های‌ پزشکی‌ مراجعین‌ می‌شود، مواجه‌ می‌گردند که‌ مناسب‌ترین‌ راه‌ برای‌ جبران‌ غرامت‌ حوادث‌ پیش‌بینی‌ نشده‌، تهیه بیمه نامه مسئولیت‌ مدنی‌ مجموعه‌های‌ ورزشی</a:t>
            </a:r>
            <a:r>
              <a:rPr lang="en-US" b="1" dirty="0" smtClean="0">
                <a:cs typeface="B Nazanin" pitchFamily="2" charset="-78"/>
              </a:rPr>
              <a:t>‌‌ </a:t>
            </a:r>
            <a:r>
              <a:rPr lang="ar-SA" b="1" dirty="0" smtClean="0">
                <a:cs typeface="B Nazanin" pitchFamily="2" charset="-78"/>
              </a:rPr>
              <a:t>است‌</a:t>
            </a:r>
            <a:r>
              <a:rPr lang="en-US" b="1" dirty="0" smtClean="0">
                <a:cs typeface="B Nazanin" pitchFamily="2" charset="-78"/>
              </a:rPr>
              <a:t>.</a:t>
            </a:r>
            <a:endParaRPr lang="en-US" dirty="0">
              <a:cs typeface="B Nazanin"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smtClean="0"/>
              <a:t>اهداف بیمه نامه</a:t>
            </a:r>
            <a:endParaRPr lang="en-US" dirty="0"/>
          </a:p>
        </p:txBody>
      </p:sp>
      <p:sp>
        <p:nvSpPr>
          <p:cNvPr id="3" name="Content Placeholder 2"/>
          <p:cNvSpPr>
            <a:spLocks noGrp="1"/>
          </p:cNvSpPr>
          <p:nvPr>
            <p:ph idx="1"/>
          </p:nvPr>
        </p:nvSpPr>
        <p:spPr/>
        <p:txBody>
          <a:bodyPr>
            <a:normAutofit/>
          </a:bodyPr>
          <a:lstStyle/>
          <a:p>
            <a:pPr algn="just" rtl="1"/>
            <a:r>
              <a:rPr lang="ar-SA" sz="2400" b="1" dirty="0" smtClean="0"/>
              <a:t>بروز حوادث‌ متنوع‌ و پرمخاط‌ره‌ برای کلیه‌ مراجعین‌ به‌ مجموعه‌های‌ ورزشی‌ مشکلات‌ عدیده‌ای‌ برای‌ دست‌اندرکاران و صاحبان‌ این‌ مجموعه‌‌ها پدید می‌‌آورد. صاحبان‌ اماکن‌ ورزشی‌ </a:t>
            </a:r>
            <a:r>
              <a:rPr lang="ar-SA" sz="2400" b="1" dirty="0" smtClean="0">
                <a:cs typeface="B Nazanin" pitchFamily="2" charset="-78"/>
              </a:rPr>
              <a:t>همچون‌</a:t>
            </a:r>
            <a:r>
              <a:rPr lang="ar-SA" sz="2400" b="1" dirty="0" smtClean="0"/>
              <a:t> استخرها، سالن‌های‌ ورزشی‌ و بدنسازی‌ ضمن‌ رعایت‌ اصول‌ ایمنی‌ و حفاظتی‌، گاهی‌ با حوادثی‌ که‌ منجر به‌ نقص‌ عضو و فوت‌ و هزینه‌‌های‌ پزشکی‌ مراجعین‌ می‌شود، مواجه‌ می‌گردند که‌ مناسب‌ترین‌ راه‌ برای‌ جبران‌ غرامت‌ حوادث‌ پیش‌بینی‌ نشده‌، تهیه بیمه‌نامه مسئولیت‌ مدنی‌ مجموعه‌های‌ ورزشی‌ است‌</a:t>
            </a:r>
            <a:r>
              <a:rPr lang="en-US" sz="2400" b="1" dirty="0" smtClean="0"/>
              <a:t>.</a:t>
            </a:r>
            <a:endParaRPr lang="en-US" sz="24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49</TotalTime>
  <Words>1038</Words>
  <Application>Microsoft Office PowerPoint</Application>
  <PresentationFormat>On-screen Show (4:3)</PresentationFormat>
  <Paragraphs>57</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B Nazanin</vt:lpstr>
      <vt:lpstr>B Titr</vt:lpstr>
      <vt:lpstr>Calibri</vt:lpstr>
      <vt:lpstr>Constantia</vt:lpstr>
      <vt:lpstr>Majalla UI</vt:lpstr>
      <vt:lpstr>Traditional Arabic</vt:lpstr>
      <vt:lpstr>Wingdings 2</vt:lpstr>
      <vt:lpstr>Flow</vt:lpstr>
      <vt:lpstr>PowerPoint Presentation</vt:lpstr>
      <vt:lpstr>عنوان : بیمه های ورزشی</vt:lpstr>
      <vt:lpstr>بیمه توهین و افترا</vt:lpstr>
      <vt:lpstr>ارکان و اجزاء قانونی جرم افترا عبارتند از: </vt:lpstr>
      <vt:lpstr>برای توجیه و تجزیه و تحلیل مطلب مثالی می زنیم: </vt:lpstr>
      <vt:lpstr>PowerPoint Presentation</vt:lpstr>
      <vt:lpstr>مثالی دیگر:</vt:lpstr>
      <vt:lpstr>بیمه مسئولیت مجموعه های ورزشی </vt:lpstr>
      <vt:lpstr>اهداف بیمه نامه</vt:lpstr>
      <vt:lpstr>چه کسانی به این بیمه نامه نیاز دارند</vt:lpstr>
      <vt:lpstr>بیمه مسئولیت تولید </vt:lpstr>
      <vt:lpstr>اهداف بیمه : </vt:lpstr>
      <vt:lpstr>بیمه مسئولیت مدیران و ناجیان استخر </vt:lpstr>
      <vt:lpstr>اهداف بیمه :  </vt:lpstr>
      <vt:lpstr>خطرات تحت پوشش</vt:lpstr>
      <vt:lpstr>استثنائات</vt:lpstr>
      <vt:lpstr>باتشکر از وقتی که در اختیار اینجانب گزاشتید.</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Mst</dc:creator>
  <cp:lastModifiedBy>MRT www.Win2Farsi.com</cp:lastModifiedBy>
  <cp:revision>18</cp:revision>
  <dcterms:created xsi:type="dcterms:W3CDTF">2014-04-03T14:03:30Z</dcterms:created>
  <dcterms:modified xsi:type="dcterms:W3CDTF">2017-01-13T21:21:22Z</dcterms:modified>
</cp:coreProperties>
</file>