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67" r:id="rId4"/>
    <p:sldId id="258" r:id="rId5"/>
    <p:sldId id="260" r:id="rId6"/>
    <p:sldId id="261" r:id="rId7"/>
    <p:sldId id="268" r:id="rId8"/>
    <p:sldId id="262" r:id="rId9"/>
    <p:sldId id="259" r:id="rId10"/>
    <p:sldId id="263" r:id="rId11"/>
    <p:sldId id="264" r:id="rId12"/>
    <p:sldId id="265" r:id="rId13"/>
    <p:sldId id="266" r:id="rId14"/>
    <p:sldId id="269" r:id="rId15"/>
    <p:sldId id="270" r:id="rId16"/>
    <p:sldId id="271" r:id="rId17"/>
    <p:sldId id="272" r:id="rId18"/>
    <p:sldId id="273" r:id="rId19"/>
    <p:sldId id="274" r:id="rId20"/>
    <p:sldId id="275" r:id="rId21"/>
    <p:sldId id="276" r:id="rId22"/>
    <p:sldId id="277" r:id="rId23"/>
    <p:sldId id="279" r:id="rId24"/>
    <p:sldId id="280" r:id="rId25"/>
    <p:sldId id="282" r:id="rId26"/>
    <p:sldId id="284" r:id="rId27"/>
    <p:sldId id="285" r:id="rId28"/>
    <p:sldId id="286" r:id="rId29"/>
    <p:sldId id="287" r:id="rId30"/>
    <p:sldId id="288" r:id="rId31"/>
    <p:sldId id="289" r:id="rId32"/>
    <p:sldId id="290" r:id="rId33"/>
    <p:sldId id="283" r:id="rId34"/>
    <p:sldId id="292" r:id="rId35"/>
    <p:sldId id="291" r:id="rId36"/>
    <p:sldId id="293" r:id="rId37"/>
    <p:sldId id="294" r:id="rId38"/>
    <p:sldId id="295" r:id="rId39"/>
    <p:sldId id="296" r:id="rId4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99FF"/>
    <a:srgbClr val="FFCC00"/>
    <a:srgbClr val="00FF00"/>
    <a:srgbClr val="FF66FF"/>
    <a:srgbClr val="00FF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37" autoAdjust="0"/>
    <p:restoredTop sz="94660"/>
  </p:normalViewPr>
  <p:slideViewPr>
    <p:cSldViewPr snapToGrid="0">
      <p:cViewPr>
        <p:scale>
          <a:sx n="54" d="100"/>
          <a:sy n="54" d="100"/>
        </p:scale>
        <p:origin x="3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9BC5774-BD7D-4B22-8BE1-6E8EC20ACF49}" type="datetimeFigureOut">
              <a:rPr lang="fa-IR" smtClean="0"/>
              <a:t>04/22/1441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127021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9BC5774-BD7D-4B22-8BE1-6E8EC20ACF49}" type="datetimeFigureOut">
              <a:rPr lang="fa-IR" smtClean="0"/>
              <a:t>04/22/1441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50858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9BC5774-BD7D-4B22-8BE1-6E8EC20ACF49}" type="datetimeFigureOut">
              <a:rPr lang="fa-IR" smtClean="0"/>
              <a:t>04/22/1441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121381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9BC5774-BD7D-4B22-8BE1-6E8EC20ACF49}" type="datetimeFigureOut">
              <a:rPr lang="fa-IR" smtClean="0"/>
              <a:t>04/22/1441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334848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BC5774-BD7D-4B22-8BE1-6E8EC20ACF49}" type="datetimeFigureOut">
              <a:rPr lang="fa-IR" smtClean="0"/>
              <a:t>04/22/1441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1342269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89BC5774-BD7D-4B22-8BE1-6E8EC20ACF49}" type="datetimeFigureOut">
              <a:rPr lang="fa-IR" smtClean="0"/>
              <a:t>04/22/1441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18966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9BC5774-BD7D-4B22-8BE1-6E8EC20ACF49}" type="datetimeFigureOut">
              <a:rPr lang="fa-IR" smtClean="0"/>
              <a:t>04/22/1441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420166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89BC5774-BD7D-4B22-8BE1-6E8EC20ACF49}" type="datetimeFigureOut">
              <a:rPr lang="fa-IR" smtClean="0"/>
              <a:t>04/22/1441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108854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C5774-BD7D-4B22-8BE1-6E8EC20ACF49}" type="datetimeFigureOut">
              <a:rPr lang="fa-IR" smtClean="0"/>
              <a:t>04/22/1441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1339542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BC5774-BD7D-4B22-8BE1-6E8EC20ACF49}" type="datetimeFigureOut">
              <a:rPr lang="fa-IR" smtClean="0"/>
              <a:t>04/22/1441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17995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BC5774-BD7D-4B22-8BE1-6E8EC20ACF49}" type="datetimeFigureOut">
              <a:rPr lang="fa-IR" smtClean="0"/>
              <a:t>04/22/1441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75C93CE-BD1E-4500-B27F-93457C2D842B}" type="slidenum">
              <a:rPr lang="fa-IR" smtClean="0"/>
              <a:t>‹#›</a:t>
            </a:fld>
            <a:endParaRPr lang="fa-IR"/>
          </a:p>
        </p:txBody>
      </p:sp>
    </p:spTree>
    <p:extLst>
      <p:ext uri="{BB962C8B-B14F-4D97-AF65-F5344CB8AC3E}">
        <p14:creationId xmlns:p14="http://schemas.microsoft.com/office/powerpoint/2010/main" val="86419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9BC5774-BD7D-4B22-8BE1-6E8EC20ACF49}" type="datetimeFigureOut">
              <a:rPr lang="fa-IR" smtClean="0"/>
              <a:t>04/22/1441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75C93CE-BD1E-4500-B27F-93457C2D842B}" type="slidenum">
              <a:rPr lang="fa-IR" smtClean="0"/>
              <a:t>‹#›</a:t>
            </a:fld>
            <a:endParaRPr lang="fa-IR"/>
          </a:p>
        </p:txBody>
      </p:sp>
    </p:spTree>
    <p:extLst>
      <p:ext uri="{BB962C8B-B14F-4D97-AF65-F5344CB8AC3E}">
        <p14:creationId xmlns:p14="http://schemas.microsoft.com/office/powerpoint/2010/main" val="2298890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gif"/><Relationship Id="rId7" Type="http://schemas.openxmlformats.org/officeDocument/2006/relationships/image" Target="../media/image31.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gif"/><Relationship Id="rId4" Type="http://schemas.openxmlformats.org/officeDocument/2006/relationships/image" Target="../media/image68.gif"/></Relationships>
</file>

<file path=ppt/slides/_rels/slide3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905" y="1057760"/>
            <a:ext cx="5455403" cy="1607949"/>
          </a:xfrm>
          <a:prstGeom prst="rect">
            <a:avLst/>
          </a:prstGeom>
        </p:spPr>
      </p:pic>
    </p:spTree>
    <p:extLst>
      <p:ext uri="{BB962C8B-B14F-4D97-AF65-F5344CB8AC3E}">
        <p14:creationId xmlns:p14="http://schemas.microsoft.com/office/powerpoint/2010/main" val="3568539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91" y="0"/>
            <a:ext cx="10817817" cy="6858000"/>
          </a:xfrm>
          <a:prstGeom prst="rect">
            <a:avLst/>
          </a:prstGeom>
        </p:spPr>
      </p:pic>
      <p:sp>
        <p:nvSpPr>
          <p:cNvPr id="7" name="Rectangle 6"/>
          <p:cNvSpPr/>
          <p:nvPr/>
        </p:nvSpPr>
        <p:spPr>
          <a:xfrm>
            <a:off x="4835471" y="302174"/>
            <a:ext cx="6400800" cy="584775"/>
          </a:xfrm>
          <a:prstGeom prst="rect">
            <a:avLst/>
          </a:prstGeom>
          <a:noFill/>
        </p:spPr>
        <p:txBody>
          <a:bodyPr wrap="square" lIns="91440" tIns="45720" rIns="91440" bIns="45720">
            <a:spAutoFit/>
          </a:bodyPr>
          <a:lstStyle/>
          <a:p>
            <a:pPr algn="ctr"/>
            <a:r>
              <a:rPr lang="fa-IR" sz="3200" b="1" dirty="0" err="1" smtClean="0">
                <a:solidFill>
                  <a:srgbClr val="000000"/>
                </a:solidFill>
                <a:latin typeface="Tahoma" panose="020B0604030504040204" pitchFamily="34" charset="0"/>
                <a:cs typeface="B Koodak" panose="00000700000000000000" pitchFamily="2" charset="-78"/>
              </a:rPr>
              <a:t>بادگیرها</a:t>
            </a:r>
            <a:r>
              <a:rPr lang="fa-IR" sz="3200" b="1" dirty="0" smtClean="0">
                <a:solidFill>
                  <a:srgbClr val="000000"/>
                </a:solidFill>
                <a:latin typeface="Tahoma" panose="020B0604030504040204" pitchFamily="34" charset="0"/>
                <a:cs typeface="B Koodak" panose="00000700000000000000" pitchFamily="2" charset="-78"/>
              </a:rPr>
              <a:t> و خانه های گنبدی شکل </a:t>
            </a:r>
            <a:r>
              <a:rPr lang="fa-IR" sz="3200" b="1" dirty="0" err="1" smtClean="0">
                <a:solidFill>
                  <a:srgbClr val="000000"/>
                </a:solidFill>
                <a:latin typeface="Tahoma" panose="020B0604030504040204" pitchFamily="34" charset="0"/>
                <a:cs typeface="B Koodak" panose="00000700000000000000" pitchFamily="2" charset="-78"/>
              </a:rPr>
              <a:t>اردکان</a:t>
            </a:r>
            <a:r>
              <a:rPr lang="fa-IR" sz="3200" b="1" dirty="0" smtClean="0">
                <a:solidFill>
                  <a:srgbClr val="000000"/>
                </a:solidFill>
                <a:latin typeface="Tahoma" panose="020B0604030504040204" pitchFamily="34" charset="0"/>
                <a:cs typeface="B Koodak" panose="00000700000000000000" pitchFamily="2" charset="-78"/>
              </a:rPr>
              <a:t> یزد</a:t>
            </a:r>
            <a:endParaRPr lang="fa-IR" sz="3200" dirty="0">
              <a:cs typeface="B Koodak" panose="00000700000000000000" pitchFamily="2" charset="-78"/>
            </a:endParaRPr>
          </a:p>
        </p:txBody>
      </p:sp>
    </p:spTree>
    <p:extLst>
      <p:ext uri="{BB962C8B-B14F-4D97-AF65-F5344CB8AC3E}">
        <p14:creationId xmlns:p14="http://schemas.microsoft.com/office/powerpoint/2010/main" val="2802028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40" y="1"/>
            <a:ext cx="10802319" cy="6857999"/>
          </a:xfrm>
          <a:prstGeom prst="rect">
            <a:avLst/>
          </a:prstGeom>
        </p:spPr>
      </p:pic>
      <p:sp>
        <p:nvSpPr>
          <p:cNvPr id="4" name="Rectangle 3"/>
          <p:cNvSpPr/>
          <p:nvPr/>
        </p:nvSpPr>
        <p:spPr>
          <a:xfrm>
            <a:off x="1177870" y="255679"/>
            <a:ext cx="3515532" cy="584775"/>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باغات انار در </a:t>
            </a:r>
            <a:r>
              <a:rPr lang="fa-IR" sz="3200" b="1" dirty="0" err="1" smtClean="0">
                <a:solidFill>
                  <a:srgbClr val="000000"/>
                </a:solidFill>
                <a:latin typeface="Tahoma" panose="020B0604030504040204" pitchFamily="34" charset="0"/>
                <a:cs typeface="B Koodak" panose="00000700000000000000" pitchFamily="2" charset="-78"/>
              </a:rPr>
              <a:t>اردکان</a:t>
            </a:r>
            <a:r>
              <a:rPr lang="fa-IR" sz="3200" b="1" dirty="0" smtClean="0">
                <a:solidFill>
                  <a:srgbClr val="000000"/>
                </a:solidFill>
                <a:latin typeface="Tahoma" panose="020B0604030504040204" pitchFamily="34" charset="0"/>
                <a:cs typeface="B Koodak" panose="00000700000000000000" pitchFamily="2" charset="-78"/>
              </a:rPr>
              <a:t> یزد</a:t>
            </a:r>
            <a:endParaRPr lang="fa-IR" sz="3200" dirty="0">
              <a:cs typeface="B Koodak" panose="00000700000000000000" pitchFamily="2" charset="-78"/>
            </a:endParaRPr>
          </a:p>
        </p:txBody>
      </p:sp>
    </p:spTree>
    <p:extLst>
      <p:ext uri="{BB962C8B-B14F-4D97-AF65-F5344CB8AC3E}">
        <p14:creationId xmlns:p14="http://schemas.microsoft.com/office/powerpoint/2010/main" val="59280812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55444" cy="6858000"/>
          </a:xfrm>
          <a:prstGeom prst="rect">
            <a:avLst/>
          </a:prstGeom>
        </p:spPr>
      </p:pic>
      <p:sp>
        <p:nvSpPr>
          <p:cNvPr id="5" name="Rectangle 4"/>
          <p:cNvSpPr/>
          <p:nvPr/>
        </p:nvSpPr>
        <p:spPr>
          <a:xfrm>
            <a:off x="9717437" y="2471937"/>
            <a:ext cx="2412569" cy="1077218"/>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تهیه حلوا و </a:t>
            </a:r>
            <a:r>
              <a:rPr lang="fa-IR" sz="3200" b="1" dirty="0" err="1" smtClean="0">
                <a:solidFill>
                  <a:srgbClr val="000000"/>
                </a:solidFill>
                <a:latin typeface="Tahoma" panose="020B0604030504040204" pitchFamily="34" charset="0"/>
                <a:cs typeface="B Koodak" panose="00000700000000000000" pitchFamily="2" charset="-78"/>
              </a:rPr>
              <a:t>ارده</a:t>
            </a:r>
            <a:endParaRPr lang="fa-IR" sz="3200" b="1" dirty="0" smtClean="0">
              <a:solidFill>
                <a:srgbClr val="000000"/>
              </a:solidFill>
              <a:latin typeface="Tahoma" panose="020B0604030504040204" pitchFamily="34" charset="0"/>
              <a:cs typeface="B Koodak" panose="00000700000000000000" pitchFamily="2" charset="-78"/>
            </a:endParaRPr>
          </a:p>
          <a:p>
            <a:pPr algn="ctr"/>
            <a:r>
              <a:rPr lang="fa-IR" sz="3200" b="1" dirty="0" smtClean="0">
                <a:solidFill>
                  <a:srgbClr val="000000"/>
                </a:solidFill>
                <a:latin typeface="Tahoma" panose="020B0604030504040204" pitchFamily="34" charset="0"/>
                <a:cs typeface="B Koodak" panose="00000700000000000000" pitchFamily="2" charset="-78"/>
              </a:rPr>
              <a:t> در </a:t>
            </a:r>
            <a:r>
              <a:rPr lang="fa-IR" sz="3200" b="1" dirty="0" err="1" smtClean="0">
                <a:solidFill>
                  <a:srgbClr val="000000"/>
                </a:solidFill>
                <a:latin typeface="Tahoma" panose="020B0604030504040204" pitchFamily="34" charset="0"/>
                <a:cs typeface="B Koodak" panose="00000700000000000000" pitchFamily="2" charset="-78"/>
              </a:rPr>
              <a:t>اردکان</a:t>
            </a:r>
            <a:r>
              <a:rPr lang="fa-IR" sz="3200" b="1" dirty="0" smtClean="0">
                <a:solidFill>
                  <a:srgbClr val="000000"/>
                </a:solidFill>
                <a:latin typeface="Tahoma" panose="020B0604030504040204" pitchFamily="34" charset="0"/>
                <a:cs typeface="B Koodak" panose="00000700000000000000" pitchFamily="2" charset="-78"/>
              </a:rPr>
              <a:t> یزد</a:t>
            </a:r>
            <a:endParaRPr lang="fa-IR" sz="3200" dirty="0">
              <a:cs typeface="B Koodak" panose="00000700000000000000" pitchFamily="2" charset="-78"/>
            </a:endParaRPr>
          </a:p>
        </p:txBody>
      </p:sp>
    </p:spTree>
    <p:extLst>
      <p:ext uri="{BB962C8B-B14F-4D97-AF65-F5344CB8AC3E}">
        <p14:creationId xmlns:p14="http://schemas.microsoft.com/office/powerpoint/2010/main" val="272270862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31458" cy="6858000"/>
          </a:xfrm>
          <a:prstGeom prst="rect">
            <a:avLst/>
          </a:prstGeom>
        </p:spPr>
      </p:pic>
      <p:sp>
        <p:nvSpPr>
          <p:cNvPr id="5" name="Rectangle 4"/>
          <p:cNvSpPr/>
          <p:nvPr/>
        </p:nvSpPr>
        <p:spPr>
          <a:xfrm>
            <a:off x="9531459" y="2471937"/>
            <a:ext cx="2660541" cy="1569660"/>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حلوا و </a:t>
            </a:r>
            <a:r>
              <a:rPr lang="fa-IR" sz="3200" b="1" dirty="0" err="1" smtClean="0">
                <a:solidFill>
                  <a:srgbClr val="000000"/>
                </a:solidFill>
                <a:latin typeface="Tahoma" panose="020B0604030504040204" pitchFamily="34" charset="0"/>
                <a:cs typeface="B Koodak" panose="00000700000000000000" pitchFamily="2" charset="-78"/>
              </a:rPr>
              <a:t>ارده</a:t>
            </a:r>
            <a:endParaRPr lang="fa-IR" sz="3200" b="1" dirty="0" smtClean="0">
              <a:solidFill>
                <a:srgbClr val="000000"/>
              </a:solidFill>
              <a:latin typeface="Tahoma" panose="020B0604030504040204" pitchFamily="34" charset="0"/>
              <a:cs typeface="B Koodak" panose="00000700000000000000" pitchFamily="2" charset="-78"/>
            </a:endParaRPr>
          </a:p>
          <a:p>
            <a:pPr algn="ctr"/>
            <a:r>
              <a:rPr lang="fa-IR" sz="3200" b="1" dirty="0" smtClean="0">
                <a:solidFill>
                  <a:srgbClr val="000000"/>
                </a:solidFill>
                <a:latin typeface="Tahoma" panose="020B0604030504040204" pitchFamily="34" charset="0"/>
                <a:cs typeface="B Koodak" panose="00000700000000000000" pitchFamily="2" charset="-78"/>
              </a:rPr>
              <a:t> سوغات </a:t>
            </a:r>
            <a:r>
              <a:rPr lang="fa-IR" sz="3200" b="1" dirty="0" err="1" smtClean="0">
                <a:solidFill>
                  <a:srgbClr val="000000"/>
                </a:solidFill>
                <a:latin typeface="Tahoma" panose="020B0604030504040204" pitchFamily="34" charset="0"/>
                <a:cs typeface="B Koodak" panose="00000700000000000000" pitchFamily="2" charset="-78"/>
              </a:rPr>
              <a:t>اردکان</a:t>
            </a:r>
            <a:r>
              <a:rPr lang="fa-IR" sz="3200" b="1" dirty="0" smtClean="0">
                <a:solidFill>
                  <a:srgbClr val="000000"/>
                </a:solidFill>
                <a:latin typeface="Tahoma" panose="020B0604030504040204" pitchFamily="34" charset="0"/>
                <a:cs typeface="B Koodak" panose="00000700000000000000" pitchFamily="2" charset="-78"/>
              </a:rPr>
              <a:t> یزد</a:t>
            </a:r>
            <a:endParaRPr lang="fa-IR" sz="3200" dirty="0">
              <a:cs typeface="B Koodak" panose="00000700000000000000" pitchFamily="2" charset="-78"/>
            </a:endParaRPr>
          </a:p>
        </p:txBody>
      </p:sp>
    </p:spTree>
    <p:extLst>
      <p:ext uri="{BB962C8B-B14F-4D97-AF65-F5344CB8AC3E}">
        <p14:creationId xmlns:p14="http://schemas.microsoft.com/office/powerpoint/2010/main" val="1382274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9461715" y="2890390"/>
            <a:ext cx="2412569" cy="1077218"/>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تهیه آش انار</a:t>
            </a:r>
          </a:p>
          <a:p>
            <a:pPr algn="ctr"/>
            <a:r>
              <a:rPr lang="fa-IR" sz="3200" b="1" dirty="0" smtClean="0">
                <a:solidFill>
                  <a:srgbClr val="000000"/>
                </a:solidFill>
                <a:latin typeface="Tahoma" panose="020B0604030504040204" pitchFamily="34" charset="0"/>
                <a:cs typeface="B Koodak" panose="00000700000000000000" pitchFamily="2" charset="-78"/>
              </a:rPr>
              <a:t> در </a:t>
            </a:r>
            <a:r>
              <a:rPr lang="fa-IR" sz="3200" b="1" dirty="0" err="1" smtClean="0">
                <a:solidFill>
                  <a:srgbClr val="000000"/>
                </a:solidFill>
                <a:latin typeface="Tahoma" panose="020B0604030504040204" pitchFamily="34" charset="0"/>
                <a:cs typeface="B Koodak" panose="00000700000000000000" pitchFamily="2" charset="-78"/>
              </a:rPr>
              <a:t>اردکان</a:t>
            </a:r>
            <a:r>
              <a:rPr lang="fa-IR" sz="3200" b="1" dirty="0" smtClean="0">
                <a:solidFill>
                  <a:srgbClr val="000000"/>
                </a:solidFill>
                <a:latin typeface="Tahoma" panose="020B0604030504040204" pitchFamily="34" charset="0"/>
                <a:cs typeface="B Koodak" panose="00000700000000000000" pitchFamily="2" charset="-78"/>
              </a:rPr>
              <a:t> یزد</a:t>
            </a:r>
            <a:endParaRPr lang="fa-IR" sz="3200" dirty="0">
              <a:cs typeface="B Koodak" panose="00000700000000000000" pitchFamily="2" charset="-78"/>
            </a:endParaRPr>
          </a:p>
        </p:txBody>
      </p:sp>
    </p:spTree>
    <p:extLst>
      <p:ext uri="{BB962C8B-B14F-4D97-AF65-F5344CB8AC3E}">
        <p14:creationId xmlns:p14="http://schemas.microsoft.com/office/powerpoint/2010/main" val="17743112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321459871"/>
              </p:ext>
            </p:extLst>
          </p:nvPr>
        </p:nvGraphicFramePr>
        <p:xfrm>
          <a:off x="604433" y="378703"/>
          <a:ext cx="10895309" cy="6248400"/>
        </p:xfrm>
        <a:graphic>
          <a:graphicData uri="http://schemas.openxmlformats.org/drawingml/2006/table">
            <a:tbl>
              <a:tblPr rtl="1" firstRow="1" bandRow="1">
                <a:tableStyleId>{5940675A-B579-460E-94D1-54222C63F5DA}</a:tableStyleId>
              </a:tblPr>
              <a:tblGrid>
                <a:gridCol w="2495227">
                  <a:extLst>
                    <a:ext uri="{9D8B030D-6E8A-4147-A177-3AD203B41FA5}">
                      <a16:colId xmlns:a16="http://schemas.microsoft.com/office/drawing/2014/main" val="20000"/>
                    </a:ext>
                  </a:extLst>
                </a:gridCol>
                <a:gridCol w="4407390">
                  <a:extLst>
                    <a:ext uri="{9D8B030D-6E8A-4147-A177-3AD203B41FA5}">
                      <a16:colId xmlns:a16="http://schemas.microsoft.com/office/drawing/2014/main" val="20001"/>
                    </a:ext>
                  </a:extLst>
                </a:gridCol>
                <a:gridCol w="3992692">
                  <a:extLst>
                    <a:ext uri="{9D8B030D-6E8A-4147-A177-3AD203B41FA5}">
                      <a16:colId xmlns:a16="http://schemas.microsoft.com/office/drawing/2014/main" val="20002"/>
                    </a:ext>
                  </a:extLst>
                </a:gridCol>
              </a:tblGrid>
              <a:tr h="370840">
                <a:tc>
                  <a:txBody>
                    <a:bodyPr/>
                    <a:lstStyle/>
                    <a:p>
                      <a:pPr algn="ctr" rtl="1"/>
                      <a:endParaRPr lang="fa-IR" dirty="0"/>
                    </a:p>
                  </a:txBody>
                  <a:tcPr>
                    <a:lnL w="12700" cmpd="sng">
                      <a:noFill/>
                    </a:lnL>
                    <a:lnT w="12700" cmpd="sng">
                      <a:noFill/>
                    </a:lnT>
                    <a:lnB w="12700" cap="flat" cmpd="sng" algn="ctr">
                      <a:solidFill>
                        <a:schemeClr val="tx1"/>
                      </a:solidFill>
                      <a:prstDash val="solid"/>
                      <a:round/>
                      <a:headEnd type="none" w="med" len="med"/>
                      <a:tailEnd type="none" w="med" len="med"/>
                    </a:lnB>
                  </a:tcPr>
                </a:tc>
                <a:tc>
                  <a:txBody>
                    <a:bodyPr/>
                    <a:lstStyle/>
                    <a:p>
                      <a:pPr algn="ctr" rtl="1"/>
                      <a:r>
                        <a:rPr lang="fa-IR" sz="3200" dirty="0" err="1" smtClean="0">
                          <a:cs typeface="B Koodak" panose="00000700000000000000" pitchFamily="2" charset="-78"/>
                        </a:rPr>
                        <a:t>بایرام</a:t>
                      </a:r>
                      <a:endParaRPr lang="fa-IR" sz="3200" dirty="0">
                        <a:cs typeface="B Koodak" panose="00000700000000000000" pitchFamily="2" charset="-78"/>
                      </a:endParaRPr>
                    </a:p>
                  </a:txBody>
                  <a:tcPr>
                    <a:lnB w="12700" cap="flat" cmpd="sng" algn="ctr">
                      <a:solidFill>
                        <a:schemeClr val="tx1"/>
                      </a:solidFill>
                      <a:prstDash val="solid"/>
                      <a:round/>
                      <a:headEnd type="none" w="med" len="med"/>
                      <a:tailEnd type="none" w="med" len="med"/>
                    </a:lnB>
                  </a:tcPr>
                </a:tc>
                <a:tc>
                  <a:txBody>
                    <a:bodyPr/>
                    <a:lstStyle/>
                    <a:p>
                      <a:pPr algn="ctr" rtl="1"/>
                      <a:r>
                        <a:rPr lang="fa-IR" sz="3200" dirty="0" smtClean="0">
                          <a:cs typeface="B Koodak" panose="00000700000000000000" pitchFamily="2" charset="-78"/>
                        </a:rPr>
                        <a:t>حامد</a:t>
                      </a:r>
                      <a:endParaRPr lang="fa-IR" sz="3200" dirty="0">
                        <a:cs typeface="B Koodak" panose="00000700000000000000" pitchFamily="2" charset="-78"/>
                      </a:endParaRPr>
                    </a:p>
                  </a:txBody>
                  <a:tcPr/>
                </a:tc>
                <a:extLst>
                  <a:ext uri="{0D108BD9-81ED-4DB2-BD59-A6C34878D82A}">
                    <a16:rowId xmlns:a16="http://schemas.microsoft.com/office/drawing/2014/main" val="10000"/>
                  </a:ext>
                </a:extLst>
              </a:tr>
              <a:tr h="370840">
                <a:tc>
                  <a:txBody>
                    <a:bodyPr/>
                    <a:lstStyle/>
                    <a:p>
                      <a:pPr algn="ctr" rtl="1"/>
                      <a:r>
                        <a:rPr lang="fa-IR" sz="2800" kern="1200" dirty="0" smtClean="0">
                          <a:solidFill>
                            <a:schemeClr val="tx1"/>
                          </a:solidFill>
                          <a:latin typeface="+mn-lt"/>
                          <a:ea typeface="+mn-ea"/>
                          <a:cs typeface="B Koodak" panose="00000700000000000000" pitchFamily="2" charset="-78"/>
                        </a:rPr>
                        <a:t>موقعیت جغرافیایی</a:t>
                      </a:r>
                      <a:endParaRPr lang="fa-IR" sz="2800" kern="1200" dirty="0">
                        <a:solidFill>
                          <a:schemeClr val="tx1"/>
                        </a:solidFill>
                        <a:latin typeface="+mn-lt"/>
                        <a:ea typeface="+mn-ea"/>
                        <a:cs typeface="B Koodak" panose="00000700000000000000" pitchFamily="2" charset="-78"/>
                      </a:endParaRPr>
                    </a:p>
                  </a:txBody>
                  <a:tcPr>
                    <a:lnT w="12700" cap="flat" cmpd="sng" algn="ctr">
                      <a:solidFill>
                        <a:schemeClr val="tx1"/>
                      </a:solidFill>
                      <a:prstDash val="solid"/>
                      <a:round/>
                      <a:headEnd type="none" w="med" len="med"/>
                      <a:tailEnd type="none" w="med" len="med"/>
                    </a:lnT>
                  </a:tcPr>
                </a:tc>
                <a:tc>
                  <a:txBody>
                    <a:bodyPr/>
                    <a:lstStyle/>
                    <a:p>
                      <a:pPr algn="ctr" rtl="1"/>
                      <a:r>
                        <a:rPr lang="fa-IR" sz="2800" dirty="0" smtClean="0">
                          <a:cs typeface="B Koodak" panose="00000700000000000000" pitchFamily="2" charset="-78"/>
                        </a:rPr>
                        <a:t>دامنه کوه علمدار در آذربایجان شرقی </a:t>
                      </a:r>
                      <a:endParaRPr lang="fa-IR" sz="2800" dirty="0">
                        <a:cs typeface="B Koodak" panose="00000700000000000000" pitchFamily="2" charset="-78"/>
                      </a:endParaRPr>
                    </a:p>
                  </a:txBody>
                  <a:tcPr>
                    <a:lnT w="12700" cap="flat" cmpd="sng" algn="ctr">
                      <a:solidFill>
                        <a:schemeClr val="tx1"/>
                      </a:solidFill>
                      <a:prstDash val="solid"/>
                      <a:round/>
                      <a:headEnd type="none" w="med" len="med"/>
                      <a:tailEnd type="none" w="med" len="med"/>
                    </a:lnT>
                  </a:tcPr>
                </a:tc>
                <a:tc>
                  <a:txBody>
                    <a:bodyPr/>
                    <a:lstStyle/>
                    <a:p>
                      <a:pPr algn="ctr" rtl="1"/>
                      <a:r>
                        <a:rPr lang="fa-IR" sz="2800" dirty="0" smtClean="0">
                          <a:cs typeface="B Koodak" panose="00000700000000000000" pitchFamily="2" charset="-78"/>
                        </a:rPr>
                        <a:t>شهر </a:t>
                      </a:r>
                      <a:r>
                        <a:rPr lang="fa-IR" sz="2800" dirty="0" err="1" smtClean="0">
                          <a:cs typeface="B Koodak" panose="00000700000000000000" pitchFamily="2" charset="-78"/>
                        </a:rPr>
                        <a:t>اردکان</a:t>
                      </a:r>
                      <a:r>
                        <a:rPr lang="fa-IR" sz="2800" dirty="0" smtClean="0">
                          <a:cs typeface="B Koodak" panose="00000700000000000000" pitchFamily="2" charset="-78"/>
                        </a:rPr>
                        <a:t>  در استان یزد</a:t>
                      </a:r>
                      <a:endParaRPr lang="fa-IR" sz="2800" dirty="0">
                        <a:cs typeface="B Koodak" panose="00000700000000000000" pitchFamily="2" charset="-78"/>
                      </a:endParaRPr>
                    </a:p>
                  </a:txBody>
                  <a:tcPr/>
                </a:tc>
                <a:extLst>
                  <a:ext uri="{0D108BD9-81ED-4DB2-BD59-A6C34878D82A}">
                    <a16:rowId xmlns:a16="http://schemas.microsoft.com/office/drawing/2014/main" val="10001"/>
                  </a:ext>
                </a:extLst>
              </a:tr>
              <a:tr h="370840">
                <a:tc>
                  <a:txBody>
                    <a:bodyPr/>
                    <a:lstStyle/>
                    <a:p>
                      <a:pPr algn="ctr" rtl="1"/>
                      <a:r>
                        <a:rPr lang="fa-IR" sz="2800" kern="1200" dirty="0" smtClean="0">
                          <a:solidFill>
                            <a:schemeClr val="tx1"/>
                          </a:solidFill>
                          <a:latin typeface="+mn-lt"/>
                          <a:ea typeface="+mn-ea"/>
                          <a:cs typeface="B Koodak" panose="00000700000000000000" pitchFamily="2" charset="-78"/>
                        </a:rPr>
                        <a:t>آب و هوا</a:t>
                      </a:r>
                      <a:endParaRPr lang="fa-IR" sz="2800" kern="1200" dirty="0">
                        <a:solidFill>
                          <a:schemeClr val="tx1"/>
                        </a:solidFill>
                        <a:latin typeface="+mn-lt"/>
                        <a:ea typeface="+mn-ea"/>
                        <a:cs typeface="B Koodak" panose="00000700000000000000" pitchFamily="2" charset="-78"/>
                      </a:endParaRPr>
                    </a:p>
                  </a:txBody>
                  <a:tcPr/>
                </a:tc>
                <a:tc>
                  <a:txBody>
                    <a:bodyPr/>
                    <a:lstStyle/>
                    <a:p>
                      <a:pPr algn="ctr" rtl="1"/>
                      <a:r>
                        <a:rPr lang="fa-IR" sz="2800" dirty="0" smtClean="0">
                          <a:cs typeface="B Koodak" panose="00000700000000000000" pitchFamily="2" charset="-78"/>
                        </a:rPr>
                        <a:t>زمستان سرد و برفی، تابستان</a:t>
                      </a:r>
                      <a:r>
                        <a:rPr lang="fa-IR" sz="2800" baseline="0" dirty="0" smtClean="0">
                          <a:cs typeface="B Koodak" panose="00000700000000000000" pitchFamily="2" charset="-78"/>
                        </a:rPr>
                        <a:t> خنک و معتدل</a:t>
                      </a:r>
                      <a:endParaRPr lang="fa-IR" sz="2800" dirty="0">
                        <a:cs typeface="B Koodak" panose="00000700000000000000" pitchFamily="2" charset="-78"/>
                      </a:endParaRPr>
                    </a:p>
                  </a:txBody>
                  <a:tcPr/>
                </a:tc>
                <a:tc>
                  <a:txBody>
                    <a:bodyPr/>
                    <a:lstStyle/>
                    <a:p>
                      <a:pPr algn="ctr" rtl="1"/>
                      <a:r>
                        <a:rPr lang="fa-IR" sz="2800" dirty="0" smtClean="0">
                          <a:cs typeface="B Koodak" panose="00000700000000000000" pitchFamily="2" charset="-78"/>
                        </a:rPr>
                        <a:t>آب و هوای خشک و بسیار گرم در تابستان </a:t>
                      </a:r>
                      <a:endParaRPr lang="fa-IR" sz="2800" dirty="0">
                        <a:cs typeface="B Koodak" panose="00000700000000000000" pitchFamily="2" charset="-78"/>
                      </a:endParaRPr>
                    </a:p>
                  </a:txBody>
                  <a:tcPr/>
                </a:tc>
                <a:extLst>
                  <a:ext uri="{0D108BD9-81ED-4DB2-BD59-A6C34878D82A}">
                    <a16:rowId xmlns:a16="http://schemas.microsoft.com/office/drawing/2014/main" val="10002"/>
                  </a:ext>
                </a:extLst>
              </a:tr>
              <a:tr h="370840">
                <a:tc>
                  <a:txBody>
                    <a:bodyPr/>
                    <a:lstStyle/>
                    <a:p>
                      <a:pPr algn="ctr" rtl="1"/>
                      <a:r>
                        <a:rPr lang="fa-IR" sz="2800" kern="1200" dirty="0" smtClean="0">
                          <a:solidFill>
                            <a:schemeClr val="tx1"/>
                          </a:solidFill>
                          <a:latin typeface="+mn-lt"/>
                          <a:ea typeface="+mn-ea"/>
                          <a:cs typeface="B Koodak" panose="00000700000000000000" pitchFamily="2" charset="-78"/>
                        </a:rPr>
                        <a:t>شغل مردم</a:t>
                      </a:r>
                      <a:endParaRPr lang="fa-IR" sz="2800" kern="1200" dirty="0">
                        <a:solidFill>
                          <a:schemeClr val="tx1"/>
                        </a:solidFill>
                        <a:latin typeface="+mn-lt"/>
                        <a:ea typeface="+mn-ea"/>
                        <a:cs typeface="B Koodak" panose="00000700000000000000" pitchFamily="2" charset="-78"/>
                      </a:endParaRPr>
                    </a:p>
                  </a:txBody>
                  <a:tcPr/>
                </a:tc>
                <a:tc>
                  <a:txBody>
                    <a:bodyPr/>
                    <a:lstStyle/>
                    <a:p>
                      <a:pPr algn="ctr" rtl="1"/>
                      <a:r>
                        <a:rPr lang="fa-IR" sz="2800" dirty="0" smtClean="0">
                          <a:cs typeface="B Koodak" panose="00000700000000000000" pitchFamily="2" charset="-78"/>
                        </a:rPr>
                        <a:t>دامپروری، کشاورزی، صنایع دستی</a:t>
                      </a:r>
                      <a:endParaRPr lang="fa-IR" sz="2800" dirty="0">
                        <a:cs typeface="B Koodak" panose="00000700000000000000" pitchFamily="2" charset="-78"/>
                      </a:endParaRPr>
                    </a:p>
                  </a:txBody>
                  <a:tcPr/>
                </a:tc>
                <a:tc>
                  <a:txBody>
                    <a:bodyPr/>
                    <a:lstStyle/>
                    <a:p>
                      <a:pPr algn="ctr" rtl="1"/>
                      <a:r>
                        <a:rPr lang="fa-IR" sz="2800" dirty="0" smtClean="0">
                          <a:cs typeface="B Koodak" panose="00000700000000000000" pitchFamily="2" charset="-78"/>
                        </a:rPr>
                        <a:t>کشاورزی، صنایع غذایی، صنایع دستی</a:t>
                      </a:r>
                      <a:endParaRPr lang="fa-IR" sz="2800" dirty="0">
                        <a:cs typeface="B Koodak" panose="00000700000000000000" pitchFamily="2" charset="-78"/>
                      </a:endParaRPr>
                    </a:p>
                  </a:txBody>
                  <a:tcPr/>
                </a:tc>
                <a:extLst>
                  <a:ext uri="{0D108BD9-81ED-4DB2-BD59-A6C34878D82A}">
                    <a16:rowId xmlns:a16="http://schemas.microsoft.com/office/drawing/2014/main" val="10003"/>
                  </a:ext>
                </a:extLst>
              </a:tr>
              <a:tr h="370840">
                <a:tc>
                  <a:txBody>
                    <a:bodyPr/>
                    <a:lstStyle/>
                    <a:p>
                      <a:pPr algn="ctr" rtl="1"/>
                      <a:r>
                        <a:rPr lang="fa-IR" sz="2800" kern="1200" dirty="0" smtClean="0">
                          <a:solidFill>
                            <a:schemeClr val="tx1"/>
                          </a:solidFill>
                          <a:latin typeface="+mn-lt"/>
                          <a:ea typeface="+mn-ea"/>
                          <a:cs typeface="B Koodak" panose="00000700000000000000" pitchFamily="2" charset="-78"/>
                        </a:rPr>
                        <a:t>غذاهای معروف</a:t>
                      </a:r>
                      <a:endParaRPr lang="fa-IR" sz="2800" kern="1200" dirty="0">
                        <a:solidFill>
                          <a:schemeClr val="tx1"/>
                        </a:solidFill>
                        <a:latin typeface="+mn-lt"/>
                        <a:ea typeface="+mn-ea"/>
                        <a:cs typeface="B Koodak" panose="00000700000000000000" pitchFamily="2" charset="-78"/>
                      </a:endParaRPr>
                    </a:p>
                  </a:txBody>
                  <a:tcPr/>
                </a:tc>
                <a:tc>
                  <a:txBody>
                    <a:bodyPr/>
                    <a:lstStyle/>
                    <a:p>
                      <a:pPr algn="ctr" rtl="1"/>
                      <a:r>
                        <a:rPr lang="fa-IR" sz="2800" dirty="0" smtClean="0">
                          <a:cs typeface="B Koodak" panose="00000700000000000000" pitchFamily="2" charset="-78"/>
                        </a:rPr>
                        <a:t>کوفته تبریزی</a:t>
                      </a:r>
                      <a:endParaRPr lang="fa-IR" sz="2800" dirty="0">
                        <a:cs typeface="B Koodak" panose="00000700000000000000" pitchFamily="2" charset="-78"/>
                      </a:endParaRPr>
                    </a:p>
                  </a:txBody>
                  <a:tcPr/>
                </a:tc>
                <a:tc>
                  <a:txBody>
                    <a:bodyPr/>
                    <a:lstStyle/>
                    <a:p>
                      <a:pPr algn="ctr" rtl="1"/>
                      <a:r>
                        <a:rPr lang="fa-IR" sz="2800" dirty="0" smtClean="0">
                          <a:cs typeface="B Koodak" panose="00000700000000000000" pitchFamily="2" charset="-78"/>
                        </a:rPr>
                        <a:t>آش انار</a:t>
                      </a:r>
                      <a:endParaRPr lang="fa-IR" sz="2800" dirty="0">
                        <a:cs typeface="B Koodak" panose="00000700000000000000" pitchFamily="2" charset="-78"/>
                      </a:endParaRPr>
                    </a:p>
                  </a:txBody>
                  <a:tcPr/>
                </a:tc>
                <a:extLst>
                  <a:ext uri="{0D108BD9-81ED-4DB2-BD59-A6C34878D82A}">
                    <a16:rowId xmlns:a16="http://schemas.microsoft.com/office/drawing/2014/main" val="10004"/>
                  </a:ext>
                </a:extLst>
              </a:tr>
              <a:tr h="370840">
                <a:tc>
                  <a:txBody>
                    <a:bodyPr/>
                    <a:lstStyle/>
                    <a:p>
                      <a:pPr algn="ctr" rtl="1"/>
                      <a:r>
                        <a:rPr lang="fa-IR" sz="2800" kern="1200" dirty="0" smtClean="0">
                          <a:solidFill>
                            <a:schemeClr val="tx1"/>
                          </a:solidFill>
                          <a:latin typeface="+mn-lt"/>
                          <a:ea typeface="+mn-ea"/>
                          <a:cs typeface="B Koodak" panose="00000700000000000000" pitchFamily="2" charset="-78"/>
                        </a:rPr>
                        <a:t>معماری</a:t>
                      </a:r>
                      <a:endParaRPr lang="fa-IR" sz="2800" kern="1200" dirty="0">
                        <a:solidFill>
                          <a:schemeClr val="tx1"/>
                        </a:solidFill>
                        <a:latin typeface="+mn-lt"/>
                        <a:ea typeface="+mn-ea"/>
                        <a:cs typeface="B Koodak" panose="00000700000000000000" pitchFamily="2" charset="-78"/>
                      </a:endParaRPr>
                    </a:p>
                  </a:txBody>
                  <a:tcPr/>
                </a:tc>
                <a:tc>
                  <a:txBody>
                    <a:bodyPr/>
                    <a:lstStyle/>
                    <a:p>
                      <a:pPr algn="ctr" rtl="1"/>
                      <a:r>
                        <a:rPr lang="fa-IR" sz="2800" dirty="0" smtClean="0">
                          <a:cs typeface="B Koodak" panose="00000700000000000000" pitchFamily="2" charset="-78"/>
                        </a:rPr>
                        <a:t>خانه </a:t>
                      </a:r>
                      <a:r>
                        <a:rPr lang="fa-IR" sz="2800" dirty="0" err="1" smtClean="0">
                          <a:cs typeface="B Koodak" panose="00000700000000000000" pitchFamily="2" charset="-78"/>
                        </a:rPr>
                        <a:t>هایی</a:t>
                      </a:r>
                      <a:r>
                        <a:rPr lang="fa-IR" sz="2800" dirty="0" smtClean="0">
                          <a:cs typeface="B Koodak" panose="00000700000000000000" pitchFamily="2" charset="-78"/>
                        </a:rPr>
                        <a:t> با دیوارهای ضخیم برای جلوگیری از نفوذ سرما</a:t>
                      </a:r>
                      <a:endParaRPr lang="fa-IR" sz="2800" dirty="0">
                        <a:cs typeface="B Koodak" panose="00000700000000000000"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800" dirty="0" smtClean="0">
                          <a:cs typeface="B Koodak" panose="00000700000000000000" pitchFamily="2" charset="-78"/>
                        </a:rPr>
                        <a:t>ساختمان های گنبدی شکل و </a:t>
                      </a:r>
                      <a:r>
                        <a:rPr lang="fa-IR" sz="2800" dirty="0" err="1" smtClean="0">
                          <a:cs typeface="B Koodak" panose="00000700000000000000" pitchFamily="2" charset="-78"/>
                        </a:rPr>
                        <a:t>بادگیرهای</a:t>
                      </a:r>
                      <a:r>
                        <a:rPr lang="fa-IR" sz="2800" dirty="0" smtClean="0">
                          <a:cs typeface="B Koodak" panose="00000700000000000000" pitchFamily="2" charset="-78"/>
                        </a:rPr>
                        <a:t> بلند </a:t>
                      </a:r>
                      <a:endParaRPr lang="fa-IR" sz="2800" dirty="0">
                        <a:cs typeface="B Koodak" panose="00000700000000000000" pitchFamily="2" charset="-78"/>
                      </a:endParaRPr>
                    </a:p>
                  </a:txBody>
                  <a:tcPr/>
                </a:tc>
                <a:extLst>
                  <a:ext uri="{0D108BD9-81ED-4DB2-BD59-A6C34878D82A}">
                    <a16:rowId xmlns:a16="http://schemas.microsoft.com/office/drawing/2014/main" val="10005"/>
                  </a:ext>
                </a:extLst>
              </a:tr>
              <a:tr h="370840">
                <a:tc>
                  <a:txBody>
                    <a:bodyPr/>
                    <a:lstStyle/>
                    <a:p>
                      <a:pPr algn="ctr" rtl="1"/>
                      <a:r>
                        <a:rPr lang="fa-IR" sz="2800" kern="1200" dirty="0" smtClean="0">
                          <a:solidFill>
                            <a:schemeClr val="tx1"/>
                          </a:solidFill>
                          <a:latin typeface="+mn-lt"/>
                          <a:ea typeface="+mn-ea"/>
                          <a:cs typeface="B Koodak" panose="00000700000000000000" pitchFamily="2" charset="-78"/>
                        </a:rPr>
                        <a:t>صنایع دستی و سوغات منطقه</a:t>
                      </a:r>
                      <a:endParaRPr lang="fa-IR" sz="2800" kern="1200" dirty="0">
                        <a:solidFill>
                          <a:schemeClr val="tx1"/>
                        </a:solidFill>
                        <a:latin typeface="+mn-lt"/>
                        <a:ea typeface="+mn-ea"/>
                        <a:cs typeface="B Koodak" panose="00000700000000000000" pitchFamily="2" charset="-78"/>
                      </a:endParaRPr>
                    </a:p>
                  </a:txBody>
                  <a:tcPr/>
                </a:tc>
                <a:tc>
                  <a:txBody>
                    <a:bodyPr/>
                    <a:lstStyle/>
                    <a:p>
                      <a:pPr algn="ctr" rtl="1"/>
                      <a:r>
                        <a:rPr lang="fa-IR" sz="2800" dirty="0" smtClean="0">
                          <a:cs typeface="B Koodak" panose="00000700000000000000" pitchFamily="2" charset="-78"/>
                        </a:rPr>
                        <a:t>سفالگری</a:t>
                      </a:r>
                      <a:endParaRPr lang="fa-IR" sz="2800" dirty="0">
                        <a:cs typeface="B Koodak" panose="00000700000000000000"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800" dirty="0" smtClean="0">
                          <a:cs typeface="B Koodak" panose="00000700000000000000" pitchFamily="2" charset="-78"/>
                        </a:rPr>
                        <a:t>سرامیک، شمد، </a:t>
                      </a:r>
                      <a:r>
                        <a:rPr lang="fa-IR" sz="2800" dirty="0" err="1" smtClean="0">
                          <a:cs typeface="B Koodak" panose="00000700000000000000" pitchFamily="2" charset="-78"/>
                        </a:rPr>
                        <a:t>چادرشب</a:t>
                      </a:r>
                      <a:r>
                        <a:rPr lang="fa-IR" sz="2800" dirty="0" smtClean="0">
                          <a:cs typeface="B Koodak" panose="00000700000000000000" pitchFamily="2" charset="-78"/>
                        </a:rPr>
                        <a:t> و دستمال، شیرینی محلی و حلوا </a:t>
                      </a:r>
                      <a:r>
                        <a:rPr lang="fa-IR" sz="2800" dirty="0" err="1" smtClean="0">
                          <a:cs typeface="B Koodak" panose="00000700000000000000" pitchFamily="2" charset="-78"/>
                        </a:rPr>
                        <a:t>ارده</a:t>
                      </a:r>
                      <a:r>
                        <a:rPr lang="fa-IR" sz="2800" dirty="0" smtClean="0">
                          <a:cs typeface="B Koodak" panose="00000700000000000000" pitchFamily="2" charset="-78"/>
                        </a:rPr>
                        <a:t> </a:t>
                      </a:r>
                      <a:r>
                        <a:rPr lang="fa-IR" sz="2800" dirty="0" err="1" smtClean="0">
                          <a:cs typeface="B Koodak" panose="00000700000000000000" pitchFamily="2" charset="-78"/>
                        </a:rPr>
                        <a:t>اردکان</a:t>
                      </a:r>
                      <a:endParaRPr lang="fa-IR" sz="2800" dirty="0">
                        <a:cs typeface="B Koodak" panose="00000700000000000000" pitchFamily="2" charset="-78"/>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3122332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53"/>
          </a:xfrm>
          <a:prstGeom prst="rect">
            <a:avLst/>
          </a:prstGeom>
        </p:spPr>
      </p:pic>
      <p:sp>
        <p:nvSpPr>
          <p:cNvPr id="6" name="Rectangle 5"/>
          <p:cNvSpPr/>
          <p:nvPr/>
        </p:nvSpPr>
        <p:spPr>
          <a:xfrm>
            <a:off x="4459637" y="627639"/>
            <a:ext cx="3272725" cy="584775"/>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ویژگی های هر مکان:</a:t>
            </a:r>
            <a:endParaRPr lang="fa-IR" sz="3200" dirty="0">
              <a:cs typeface="B Koodak" panose="00000700000000000000" pitchFamily="2" charset="-78"/>
            </a:endParaRPr>
          </a:p>
        </p:txBody>
      </p:sp>
      <p:sp>
        <p:nvSpPr>
          <p:cNvPr id="7" name="Round Diagonal Corner Rectangle 6"/>
          <p:cNvSpPr/>
          <p:nvPr/>
        </p:nvSpPr>
        <p:spPr>
          <a:xfrm>
            <a:off x="517902" y="1456918"/>
            <a:ext cx="11156194" cy="136385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fa-IR" sz="2800" b="1" dirty="0">
                <a:solidFill>
                  <a:srgbClr val="0000FF"/>
                </a:solidFill>
                <a:latin typeface="Tahoma" panose="020B0604030504040204" pitchFamily="34" charset="0"/>
                <a:cs typeface="B Koodak" panose="00000700000000000000" pitchFamily="2" charset="-78"/>
              </a:rPr>
              <a:t>ویژگی </a:t>
            </a:r>
            <a:r>
              <a:rPr lang="fa-IR" sz="2800" b="1" dirty="0" smtClean="0">
                <a:solidFill>
                  <a:srgbClr val="0000FF"/>
                </a:solidFill>
                <a:latin typeface="Tahoma" panose="020B0604030504040204" pitchFamily="34" charset="0"/>
                <a:cs typeface="B Koodak" panose="00000700000000000000" pitchFamily="2" charset="-78"/>
              </a:rPr>
              <a:t>های طبیعی: </a:t>
            </a:r>
            <a:r>
              <a:rPr lang="fa-IR" sz="2800" b="1" dirty="0" smtClean="0">
                <a:solidFill>
                  <a:srgbClr val="000000"/>
                </a:solidFill>
                <a:latin typeface="Tahoma" panose="020B0604030504040204" pitchFamily="34" charset="0"/>
                <a:cs typeface="B Koodak" panose="00000700000000000000" pitchFamily="2" charset="-78"/>
              </a:rPr>
              <a:t>موقعیت جغرافیایی، نوع آب و هوا، ناهمواری ها، </a:t>
            </a:r>
            <a:r>
              <a:rPr lang="fa-IR" sz="2800" b="1" dirty="0" err="1" smtClean="0">
                <a:solidFill>
                  <a:srgbClr val="000000"/>
                </a:solidFill>
                <a:latin typeface="Tahoma" panose="020B0604030504040204" pitchFamily="34" charset="0"/>
                <a:cs typeface="B Koodak" panose="00000700000000000000" pitchFamily="2" charset="-78"/>
              </a:rPr>
              <a:t>رودها</a:t>
            </a:r>
            <a:r>
              <a:rPr lang="fa-IR" sz="2800" b="1" dirty="0" smtClean="0">
                <a:solidFill>
                  <a:srgbClr val="000000"/>
                </a:solidFill>
                <a:latin typeface="Tahoma" panose="020B0604030504040204" pitchFamily="34" charset="0"/>
                <a:cs typeface="B Koodak" panose="00000700000000000000" pitchFamily="2" charset="-78"/>
              </a:rPr>
              <a:t>، پوشش گیاهی، زندگی جانوری و ...</a:t>
            </a:r>
            <a:endParaRPr lang="fa-IR" sz="2800" dirty="0"/>
          </a:p>
        </p:txBody>
      </p:sp>
      <p:sp>
        <p:nvSpPr>
          <p:cNvPr id="8" name="Round Diagonal Corner Rectangle 7"/>
          <p:cNvSpPr/>
          <p:nvPr/>
        </p:nvSpPr>
        <p:spPr>
          <a:xfrm>
            <a:off x="444931" y="3248703"/>
            <a:ext cx="11156194" cy="136385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fa-IR" sz="2800" b="1" dirty="0">
                <a:solidFill>
                  <a:srgbClr val="0000FF"/>
                </a:solidFill>
                <a:latin typeface="Tahoma" panose="020B0604030504040204" pitchFamily="34" charset="0"/>
                <a:cs typeface="B Koodak" panose="00000700000000000000" pitchFamily="2" charset="-78"/>
              </a:rPr>
              <a:t>ویژگی </a:t>
            </a:r>
            <a:r>
              <a:rPr lang="fa-IR" sz="2800" b="1" dirty="0" smtClean="0">
                <a:solidFill>
                  <a:srgbClr val="0000FF"/>
                </a:solidFill>
                <a:latin typeface="Tahoma" panose="020B0604030504040204" pitchFamily="34" charset="0"/>
                <a:cs typeface="B Koodak" panose="00000700000000000000" pitchFamily="2" charset="-78"/>
              </a:rPr>
              <a:t>های انسانی: </a:t>
            </a:r>
            <a:r>
              <a:rPr lang="fa-IR" sz="2800" b="1" dirty="0" smtClean="0">
                <a:solidFill>
                  <a:srgbClr val="000000"/>
                </a:solidFill>
                <a:latin typeface="Tahoma" panose="020B0604030504040204" pitchFamily="34" charset="0"/>
                <a:cs typeface="B Koodak" panose="00000700000000000000" pitchFamily="2" charset="-78"/>
              </a:rPr>
              <a:t>تعداد جمعیت، فعالیت های اقتصادی، سواد، زبان، آثار تاریخی و ...</a:t>
            </a:r>
            <a:endParaRPr lang="fa-IR" sz="2800" dirty="0"/>
          </a:p>
        </p:txBody>
      </p:sp>
      <p:sp>
        <p:nvSpPr>
          <p:cNvPr id="9" name="Rectangle 8"/>
          <p:cNvSpPr/>
          <p:nvPr/>
        </p:nvSpPr>
        <p:spPr>
          <a:xfrm>
            <a:off x="444931" y="4936814"/>
            <a:ext cx="11302136" cy="1569660"/>
          </a:xfrm>
          <a:prstGeom prst="rect">
            <a:avLst/>
          </a:prstGeom>
          <a:noFill/>
        </p:spPr>
        <p:txBody>
          <a:bodyPr wrap="square" lIns="91440" tIns="45720" rIns="91440" bIns="45720">
            <a:spAutoFit/>
          </a:bodyPr>
          <a:lstStyle/>
          <a:p>
            <a:pPr algn="ctr">
              <a:lnSpc>
                <a:spcPct val="150000"/>
              </a:lnSpc>
            </a:pPr>
            <a:r>
              <a:rPr lang="fa-IR" sz="3200" b="1" dirty="0" smtClean="0">
                <a:solidFill>
                  <a:srgbClr val="000000"/>
                </a:solidFill>
                <a:latin typeface="Tahoma" panose="020B0604030504040204" pitchFamily="34" charset="0"/>
                <a:cs typeface="B Koodak" panose="00000700000000000000" pitchFamily="2" charset="-78"/>
              </a:rPr>
              <a:t>دانش جغرافیا به ما کمک می کند که </a:t>
            </a:r>
            <a:r>
              <a:rPr lang="fa-IR" sz="3200" b="1" dirty="0" smtClean="0">
                <a:solidFill>
                  <a:srgbClr val="0000FF"/>
                </a:solidFill>
                <a:latin typeface="Tahoma" panose="020B0604030504040204" pitchFamily="34" charset="0"/>
                <a:cs typeface="B Koodak" panose="00000700000000000000" pitchFamily="2" charset="-78"/>
              </a:rPr>
              <a:t>ویژگی های طبیعی و انسانی </a:t>
            </a:r>
            <a:r>
              <a:rPr lang="fa-IR" sz="3200" b="1" dirty="0" smtClean="0">
                <a:solidFill>
                  <a:srgbClr val="000000"/>
                </a:solidFill>
                <a:latin typeface="Tahoma" panose="020B0604030504040204" pitchFamily="34" charset="0"/>
                <a:cs typeface="B Koodak" panose="00000700000000000000" pitchFamily="2" charset="-78"/>
              </a:rPr>
              <a:t>مکان های مختلف را بشناسیم و </a:t>
            </a:r>
            <a:r>
              <a:rPr lang="fa-IR" sz="3200" b="1" dirty="0" smtClean="0">
                <a:solidFill>
                  <a:srgbClr val="0000FF"/>
                </a:solidFill>
                <a:latin typeface="Tahoma" panose="020B0604030504040204" pitchFamily="34" charset="0"/>
                <a:cs typeface="B Koodak" panose="00000700000000000000" pitchFamily="2" charset="-78"/>
              </a:rPr>
              <a:t>رابطه بین این ویژگی ها </a:t>
            </a:r>
            <a:r>
              <a:rPr lang="fa-IR" sz="3200" b="1" dirty="0" smtClean="0">
                <a:solidFill>
                  <a:srgbClr val="000000"/>
                </a:solidFill>
                <a:latin typeface="Tahoma" panose="020B0604030504040204" pitchFamily="34" charset="0"/>
                <a:cs typeface="B Koodak" panose="00000700000000000000" pitchFamily="2" charset="-78"/>
              </a:rPr>
              <a:t>را بفهمیم. </a:t>
            </a:r>
            <a:endParaRPr lang="fa-IR" sz="3200" dirty="0">
              <a:cs typeface="B Koodak" panose="00000700000000000000" pitchFamily="2" charset="-78"/>
            </a:endParaRPr>
          </a:p>
        </p:txBody>
      </p:sp>
    </p:spTree>
    <p:extLst>
      <p:ext uri="{BB962C8B-B14F-4D97-AF65-F5344CB8AC3E}">
        <p14:creationId xmlns:p14="http://schemas.microsoft.com/office/powerpoint/2010/main" val="504121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2" y="-22378"/>
            <a:ext cx="12192000" cy="6854653"/>
          </a:xfrm>
          <a:prstGeom prst="rect">
            <a:avLst/>
          </a:prstGeom>
        </p:spPr>
      </p:pic>
      <p:sp>
        <p:nvSpPr>
          <p:cNvPr id="4" name="Rectangle 3"/>
          <p:cNvSpPr/>
          <p:nvPr/>
        </p:nvSpPr>
        <p:spPr>
          <a:xfrm>
            <a:off x="4353087" y="643137"/>
            <a:ext cx="3485826" cy="584775"/>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پرسش های جغرافیایی:</a:t>
            </a:r>
            <a:endParaRPr lang="fa-IR" sz="3200" dirty="0">
              <a:cs typeface="B Koodak" panose="00000700000000000000" pitchFamily="2" charset="-78"/>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657" y="358191"/>
            <a:ext cx="1243253" cy="115466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428" y="358191"/>
            <a:ext cx="1243253" cy="1154666"/>
          </a:xfrm>
          <a:prstGeom prst="rect">
            <a:avLst/>
          </a:prstGeom>
        </p:spPr>
      </p:pic>
      <p:grpSp>
        <p:nvGrpSpPr>
          <p:cNvPr id="15" name="Group 14"/>
          <p:cNvGrpSpPr/>
          <p:nvPr/>
        </p:nvGrpSpPr>
        <p:grpSpPr>
          <a:xfrm>
            <a:off x="2120806" y="1477927"/>
            <a:ext cx="8188512" cy="830997"/>
            <a:chOff x="3797085" y="1644606"/>
            <a:chExt cx="8188512" cy="830997"/>
          </a:xfrm>
        </p:grpSpPr>
        <p:sp>
          <p:nvSpPr>
            <p:cNvPr id="12" name="Rectangle 11"/>
            <p:cNvSpPr/>
            <p:nvPr/>
          </p:nvSpPr>
          <p:spPr>
            <a:xfrm>
              <a:off x="3797085" y="1644606"/>
              <a:ext cx="8188512" cy="830997"/>
            </a:xfrm>
            <a:prstGeom prst="rect">
              <a:avLst/>
            </a:prstGeom>
            <a:noFill/>
          </p:spPr>
          <p:txBody>
            <a:bodyPr wrap="square" lIns="91440" tIns="45720" rIns="91440" bIns="45720">
              <a:spAutoFit/>
            </a:bodyPr>
            <a:lstStyle/>
            <a:p>
              <a:pPr>
                <a:lnSpc>
                  <a:spcPct val="150000"/>
                </a:lnSpc>
              </a:pPr>
              <a:r>
                <a:rPr lang="fa-IR" sz="3200" b="1" dirty="0" smtClean="0">
                  <a:solidFill>
                    <a:srgbClr val="000000"/>
                  </a:solidFill>
                  <a:latin typeface="Tahoma" panose="020B0604030504040204" pitchFamily="34" charset="0"/>
                  <a:cs typeface="B Koodak" panose="00000700000000000000" pitchFamily="2" charset="-78"/>
                </a:rPr>
                <a:t>پرسش </a:t>
              </a:r>
              <a:r>
                <a:rPr lang="fa-IR" sz="3200" b="1" dirty="0" err="1" smtClean="0">
                  <a:solidFill>
                    <a:srgbClr val="000000"/>
                  </a:solidFill>
                  <a:latin typeface="Tahoma" panose="020B0604030504040204" pitchFamily="34" charset="0"/>
                  <a:cs typeface="B Koodak" panose="00000700000000000000" pitchFamily="2" charset="-78"/>
                </a:rPr>
                <a:t>هایی</a:t>
              </a:r>
              <a:r>
                <a:rPr lang="fa-IR" sz="3200" b="1" dirty="0" smtClean="0">
                  <a:solidFill>
                    <a:srgbClr val="000000"/>
                  </a:solidFill>
                  <a:latin typeface="Tahoma" panose="020B0604030504040204" pitchFamily="34" charset="0"/>
                  <a:cs typeface="B Koodak" panose="00000700000000000000" pitchFamily="2" charset="-78"/>
                </a:rPr>
                <a:t> درباره یک مکان         تحقیق         یافتن پاسخ</a:t>
              </a:r>
              <a:endParaRPr lang="fa-IR" sz="3200" dirty="0">
                <a:cs typeface="B Koodak" panose="00000700000000000000" pitchFamily="2" charset="-78"/>
              </a:endParaRPr>
            </a:p>
          </p:txBody>
        </p:sp>
        <p:pic>
          <p:nvPicPr>
            <p:cNvPr id="13" name="Picture 12"/>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10263" y="1717204"/>
              <a:ext cx="628650" cy="685800"/>
            </a:xfrm>
            <a:prstGeom prst="rect">
              <a:avLst/>
            </a:prstGeom>
          </p:spPr>
        </p:pic>
        <p:pic>
          <p:nvPicPr>
            <p:cNvPr id="14" name="Picture 13"/>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78824" y="1717204"/>
              <a:ext cx="628650" cy="685800"/>
            </a:xfrm>
            <a:prstGeom prst="rect">
              <a:avLst/>
            </a:prstGeom>
          </p:spPr>
        </p:pic>
      </p:grpSp>
      <p:grpSp>
        <p:nvGrpSpPr>
          <p:cNvPr id="26" name="Group 25"/>
          <p:cNvGrpSpPr/>
          <p:nvPr/>
        </p:nvGrpSpPr>
        <p:grpSpPr>
          <a:xfrm>
            <a:off x="8455878" y="2808109"/>
            <a:ext cx="2495227" cy="1656600"/>
            <a:chOff x="8455878" y="2808109"/>
            <a:chExt cx="2495227" cy="1656600"/>
          </a:xfrm>
        </p:grpSpPr>
        <p:sp>
          <p:nvSpPr>
            <p:cNvPr id="18" name="12-Point Star 17"/>
            <p:cNvSpPr/>
            <p:nvPr/>
          </p:nvSpPr>
          <p:spPr>
            <a:xfrm>
              <a:off x="8455878" y="2808109"/>
              <a:ext cx="2495227" cy="1656600"/>
            </a:xfrm>
            <a:prstGeom prst="star12">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solidFill>
                    <a:srgbClr val="000000"/>
                  </a:solidFill>
                  <a:latin typeface="Tahoma" panose="020B0604030504040204" pitchFamily="34" charset="0"/>
                  <a:cs typeface="B Koodak" panose="00000700000000000000" pitchFamily="2" charset="-78"/>
                </a:rPr>
                <a:t>کجا</a:t>
              </a:r>
              <a:endParaRPr lang="fa-IR" sz="3200" dirty="0"/>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6021" y="3303034"/>
              <a:ext cx="571500" cy="666750"/>
            </a:xfrm>
            <a:prstGeom prst="rect">
              <a:avLst/>
            </a:prstGeom>
          </p:spPr>
        </p:pic>
      </p:grpSp>
      <p:grpSp>
        <p:nvGrpSpPr>
          <p:cNvPr id="27" name="Group 26"/>
          <p:cNvGrpSpPr/>
          <p:nvPr/>
        </p:nvGrpSpPr>
        <p:grpSpPr>
          <a:xfrm>
            <a:off x="4848386" y="2808109"/>
            <a:ext cx="2495227" cy="1656600"/>
            <a:chOff x="4848386" y="2808109"/>
            <a:chExt cx="2495227" cy="1656600"/>
          </a:xfrm>
        </p:grpSpPr>
        <p:sp>
          <p:nvSpPr>
            <p:cNvPr id="19" name="12-Point Star 18"/>
            <p:cNvSpPr/>
            <p:nvPr/>
          </p:nvSpPr>
          <p:spPr>
            <a:xfrm>
              <a:off x="4848386" y="2808109"/>
              <a:ext cx="2495227" cy="1656600"/>
            </a:xfrm>
            <a:prstGeom prst="star12">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solidFill>
                    <a:srgbClr val="000000"/>
                  </a:solidFill>
                  <a:latin typeface="Tahoma" panose="020B0604030504040204" pitchFamily="34" charset="0"/>
                  <a:cs typeface="B Koodak" panose="00000700000000000000" pitchFamily="2" charset="-78"/>
                </a:rPr>
                <a:t>چرا</a:t>
              </a:r>
              <a:endParaRPr lang="fa-IR" sz="3200" dirty="0"/>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2325" y="3289754"/>
              <a:ext cx="571500" cy="666750"/>
            </a:xfrm>
            <a:prstGeom prst="rect">
              <a:avLst/>
            </a:prstGeom>
          </p:spPr>
        </p:pic>
      </p:grpSp>
      <p:grpSp>
        <p:nvGrpSpPr>
          <p:cNvPr id="28" name="Group 27"/>
          <p:cNvGrpSpPr/>
          <p:nvPr/>
        </p:nvGrpSpPr>
        <p:grpSpPr>
          <a:xfrm>
            <a:off x="1236111" y="2808109"/>
            <a:ext cx="2495227" cy="1656600"/>
            <a:chOff x="1236111" y="2808109"/>
            <a:chExt cx="2495227" cy="1656600"/>
          </a:xfrm>
        </p:grpSpPr>
        <p:sp>
          <p:nvSpPr>
            <p:cNvPr id="20" name="12-Point Star 19"/>
            <p:cNvSpPr/>
            <p:nvPr/>
          </p:nvSpPr>
          <p:spPr>
            <a:xfrm>
              <a:off x="1236111" y="2808109"/>
              <a:ext cx="2495227" cy="1656600"/>
            </a:xfrm>
            <a:prstGeom prst="star12">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solidFill>
                    <a:srgbClr val="000000"/>
                  </a:solidFill>
                  <a:latin typeface="Tahoma" panose="020B0604030504040204" pitchFamily="34" charset="0"/>
                  <a:cs typeface="B Koodak" panose="00000700000000000000" pitchFamily="2" charset="-78"/>
                </a:rPr>
                <a:t>چگونه</a:t>
              </a:r>
              <a:endParaRPr lang="fa-IR" sz="3200" dirty="0"/>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0582" y="3289754"/>
              <a:ext cx="571500" cy="666750"/>
            </a:xfrm>
            <a:prstGeom prst="rect">
              <a:avLst/>
            </a:prstGeom>
          </p:spPr>
        </p:pic>
      </p:grpSp>
      <p:grpSp>
        <p:nvGrpSpPr>
          <p:cNvPr id="29" name="Group 28"/>
          <p:cNvGrpSpPr/>
          <p:nvPr/>
        </p:nvGrpSpPr>
        <p:grpSpPr>
          <a:xfrm>
            <a:off x="6591299" y="4963894"/>
            <a:ext cx="2495227" cy="1656600"/>
            <a:chOff x="6591299" y="4963894"/>
            <a:chExt cx="2495227" cy="1656600"/>
          </a:xfrm>
        </p:grpSpPr>
        <p:sp>
          <p:nvSpPr>
            <p:cNvPr id="16" name="12-Point Star 15"/>
            <p:cNvSpPr/>
            <p:nvPr/>
          </p:nvSpPr>
          <p:spPr>
            <a:xfrm>
              <a:off x="6591299" y="4963894"/>
              <a:ext cx="2495227" cy="1656600"/>
            </a:xfrm>
            <a:prstGeom prst="star12">
              <a:avLst/>
            </a:prstGeom>
            <a:blipFill dpi="0" rotWithShape="1">
              <a:blip r:embed="rId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solidFill>
                    <a:srgbClr val="000000"/>
                  </a:solidFill>
                  <a:latin typeface="Tahoma" panose="020B0604030504040204" pitchFamily="34" charset="0"/>
                  <a:cs typeface="B Koodak" panose="00000700000000000000" pitchFamily="2" charset="-78"/>
                </a:rPr>
                <a:t>چه موقع</a:t>
              </a:r>
              <a:endParaRPr lang="fa-IR" sz="3200" dirty="0"/>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3389" y="5458819"/>
              <a:ext cx="571500" cy="666750"/>
            </a:xfrm>
            <a:prstGeom prst="rect">
              <a:avLst/>
            </a:prstGeom>
          </p:spPr>
        </p:pic>
      </p:grpSp>
      <p:grpSp>
        <p:nvGrpSpPr>
          <p:cNvPr id="30" name="Group 29"/>
          <p:cNvGrpSpPr/>
          <p:nvPr/>
        </p:nvGrpSpPr>
        <p:grpSpPr>
          <a:xfrm>
            <a:off x="2649440" y="4963894"/>
            <a:ext cx="2495227" cy="1656600"/>
            <a:chOff x="2649440" y="4963894"/>
            <a:chExt cx="2495227" cy="1656600"/>
          </a:xfrm>
        </p:grpSpPr>
        <p:sp>
          <p:nvSpPr>
            <p:cNvPr id="17" name="12-Point Star 16"/>
            <p:cNvSpPr/>
            <p:nvPr/>
          </p:nvSpPr>
          <p:spPr>
            <a:xfrm>
              <a:off x="2649440" y="4963894"/>
              <a:ext cx="2495227" cy="1656600"/>
            </a:xfrm>
            <a:prstGeom prst="star12">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solidFill>
                    <a:srgbClr val="000000"/>
                  </a:solidFill>
                  <a:latin typeface="Tahoma" panose="020B0604030504040204" pitchFamily="34" charset="0"/>
                  <a:cs typeface="B Koodak" panose="00000700000000000000" pitchFamily="2" charset="-78"/>
                </a:rPr>
                <a:t>چه کسانی</a:t>
              </a:r>
              <a:endParaRPr lang="fa-IR" sz="3200" dirty="0"/>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1013" y="5437118"/>
              <a:ext cx="571500" cy="666750"/>
            </a:xfrm>
            <a:prstGeom prst="rect">
              <a:avLst/>
            </a:prstGeom>
          </p:spPr>
        </p:pic>
      </p:grpSp>
    </p:spTree>
    <p:extLst>
      <p:ext uri="{BB962C8B-B14F-4D97-AF65-F5344CB8AC3E}">
        <p14:creationId xmlns:p14="http://schemas.microsoft.com/office/powerpoint/2010/main" val="372218235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2409019" y="627639"/>
            <a:ext cx="7373964" cy="584775"/>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چه وسایلی به شناخت محیط زندگی کمک می کند؟</a:t>
            </a:r>
            <a:endParaRPr lang="fa-IR" sz="3200" dirty="0">
              <a:cs typeface="B Koodak" panose="00000700000000000000" pitchFamily="2" charset="-78"/>
            </a:endParaRPr>
          </a:p>
        </p:txBody>
      </p:sp>
      <p:sp>
        <p:nvSpPr>
          <p:cNvPr id="6" name="Flowchart: Punched Tape 5"/>
          <p:cNvSpPr/>
          <p:nvPr/>
        </p:nvSpPr>
        <p:spPr>
          <a:xfrm>
            <a:off x="524359" y="1377529"/>
            <a:ext cx="11143282" cy="1391301"/>
          </a:xfrm>
          <a:prstGeom prst="flowChartPunchedTap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3200" b="1" dirty="0" smtClean="0">
                <a:solidFill>
                  <a:srgbClr val="000000"/>
                </a:solidFill>
                <a:latin typeface="Tahoma" panose="020B0604030504040204" pitchFamily="34" charset="0"/>
                <a:cs typeface="B Koodak" panose="00000700000000000000" pitchFamily="2" charset="-78"/>
              </a:rPr>
              <a:t>نقشه: تصویری است افقی از سطح زمین که به نسبت موردنیاز کوچک شده است.</a:t>
            </a:r>
            <a:endParaRPr lang="fa-IR"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178" y="2932797"/>
            <a:ext cx="3486150" cy="34861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162" y="3012137"/>
            <a:ext cx="4606343" cy="3478539"/>
          </a:xfrm>
          <a:prstGeom prst="rect">
            <a:avLst/>
          </a:prstGeom>
        </p:spPr>
      </p:pic>
    </p:spTree>
    <p:extLst>
      <p:ext uri="{BB962C8B-B14F-4D97-AF65-F5344CB8AC3E}">
        <p14:creationId xmlns:p14="http://schemas.microsoft.com/office/powerpoint/2010/main" val="734872992"/>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ound Diagonal Corner Rectangle 6"/>
          <p:cNvSpPr/>
          <p:nvPr/>
        </p:nvSpPr>
        <p:spPr>
          <a:xfrm>
            <a:off x="973805" y="4200041"/>
            <a:ext cx="10773909" cy="2045776"/>
          </a:xfrm>
          <a:prstGeom prst="round2DiagRect">
            <a:avLst>
              <a:gd name="adj1" fmla="val 0"/>
              <a:gd name="adj2" fmla="val 50000"/>
            </a:avLst>
          </a:prstGeom>
          <a:blipFill dpi="0" rotWithShape="1">
            <a:blip r:embed="rId2">
              <a:extLst>
                <a:ext uri="{28A0092B-C50C-407E-A947-70E740481C1C}">
                  <a14:useLocalDpi xmlns:a14="http://schemas.microsoft.com/office/drawing/2010/main" val="0"/>
                </a:ext>
              </a:extLst>
            </a:blip>
            <a:srcRect/>
            <a:stretch>
              <a:fillRect/>
            </a:stretch>
          </a:blip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3200" b="1" dirty="0" smtClean="0">
                <a:solidFill>
                  <a:srgbClr val="000000"/>
                </a:solidFill>
                <a:latin typeface="Tahoma" panose="020B0604030504040204" pitchFamily="34" charset="0"/>
                <a:cs typeface="B Koodak" panose="00000700000000000000" pitchFamily="2" charset="-78"/>
              </a:rPr>
              <a:t>نقشه ها انواع گوناگون دارند.</a:t>
            </a:r>
          </a:p>
          <a:p>
            <a:pPr algn="ctr">
              <a:lnSpc>
                <a:spcPct val="150000"/>
              </a:lnSpc>
            </a:pPr>
            <a:r>
              <a:rPr lang="fa-IR" sz="2800" b="1" dirty="0" smtClean="0">
                <a:solidFill>
                  <a:srgbClr val="000000"/>
                </a:solidFill>
                <a:latin typeface="Tahoma" panose="020B0604030504040204" pitchFamily="34" charset="0"/>
                <a:cs typeface="B Koodak" panose="00000700000000000000" pitchFamily="2" charset="-78"/>
              </a:rPr>
              <a:t>نقشه ناهمواری ها، نقشه تقسیمات کشوری، نقشه راه ها، نقشه گردشگری و اطلس ها</a:t>
            </a:r>
            <a:endParaRPr lang="fa-IR" sz="2800" dirty="0"/>
          </a:p>
        </p:txBody>
      </p:sp>
      <p:sp>
        <p:nvSpPr>
          <p:cNvPr id="4" name="Rectangle 3"/>
          <p:cNvSpPr/>
          <p:nvPr/>
        </p:nvSpPr>
        <p:spPr>
          <a:xfrm>
            <a:off x="3552498" y="726605"/>
            <a:ext cx="5086997" cy="584775"/>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نقشه ها چه اطلاعاتی به ما می دهند؟</a:t>
            </a:r>
            <a:endParaRPr lang="fa-IR" sz="3200" dirty="0">
              <a:cs typeface="B Koodak" panose="00000700000000000000" pitchFamily="2" charset="-78"/>
            </a:endParaRPr>
          </a:p>
        </p:txBody>
      </p:sp>
      <p:sp>
        <p:nvSpPr>
          <p:cNvPr id="5" name="Rectangle 4"/>
          <p:cNvSpPr/>
          <p:nvPr/>
        </p:nvSpPr>
        <p:spPr>
          <a:xfrm>
            <a:off x="2630351" y="2037984"/>
            <a:ext cx="6931293" cy="584775"/>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محل دقیق </a:t>
            </a:r>
            <a:r>
              <a:rPr lang="fa-IR" sz="3200" b="1" dirty="0" smtClean="0">
                <a:solidFill>
                  <a:srgbClr val="0000FF"/>
                </a:solidFill>
                <a:latin typeface="Tahoma" panose="020B0604030504040204" pitchFamily="34" charset="0"/>
                <a:cs typeface="B Koodak" panose="00000700000000000000" pitchFamily="2" charset="-78"/>
              </a:rPr>
              <a:t>پدیده های طبیعی</a:t>
            </a:r>
            <a:r>
              <a:rPr lang="fa-IR" sz="3200" b="1" dirty="0" smtClean="0">
                <a:solidFill>
                  <a:srgbClr val="000000"/>
                </a:solidFill>
                <a:latin typeface="Tahoma" panose="020B0604030504040204" pitchFamily="34" charset="0"/>
                <a:cs typeface="B Koodak" panose="00000700000000000000" pitchFamily="2" charset="-78"/>
              </a:rPr>
              <a:t>: کوه، رود، جنگل و ...</a:t>
            </a:r>
            <a:endParaRPr lang="fa-IR" sz="3200" dirty="0">
              <a:cs typeface="B Koodak" panose="00000700000000000000" pitchFamily="2" charset="-78"/>
            </a:endParaRPr>
          </a:p>
        </p:txBody>
      </p:sp>
      <p:sp>
        <p:nvSpPr>
          <p:cNvPr id="6" name="Rectangle 5"/>
          <p:cNvSpPr/>
          <p:nvPr/>
        </p:nvSpPr>
        <p:spPr>
          <a:xfrm>
            <a:off x="3149546" y="3219401"/>
            <a:ext cx="5892905" cy="584775"/>
          </a:xfrm>
          <a:prstGeom prst="rect">
            <a:avLst/>
          </a:prstGeom>
          <a:noFill/>
        </p:spPr>
        <p:txBody>
          <a:bodyPr wrap="square" lIns="91440" tIns="45720" rIns="91440" bIns="45720">
            <a:spAutoFit/>
          </a:bodyPr>
          <a:lstStyle/>
          <a:p>
            <a:pPr algn="ctr"/>
            <a:r>
              <a:rPr lang="fa-IR" sz="3200" b="1" dirty="0" smtClean="0">
                <a:solidFill>
                  <a:srgbClr val="0000FF"/>
                </a:solidFill>
                <a:latin typeface="Tahoma" panose="020B0604030504040204" pitchFamily="34" charset="0"/>
                <a:cs typeface="B Koodak" panose="00000700000000000000" pitchFamily="2" charset="-78"/>
              </a:rPr>
              <a:t>پدیده های انسانی</a:t>
            </a:r>
            <a:r>
              <a:rPr lang="fa-IR" sz="3200" b="1" dirty="0" smtClean="0">
                <a:solidFill>
                  <a:srgbClr val="000000"/>
                </a:solidFill>
                <a:latin typeface="Tahoma" panose="020B0604030504040204" pitchFamily="34" charset="0"/>
                <a:cs typeface="B Koodak" panose="00000700000000000000" pitchFamily="2" charset="-78"/>
              </a:rPr>
              <a:t>: راه ها، پل ها، سدها و ...</a:t>
            </a:r>
            <a:endParaRPr lang="fa-IR" sz="3200" dirty="0">
              <a:cs typeface="B Koodak" panose="00000700000000000000" pitchFamily="2" charset="-78"/>
            </a:endParaRPr>
          </a:p>
        </p:txBody>
      </p:sp>
    </p:spTree>
    <p:extLst>
      <p:ext uri="{BB962C8B-B14F-4D97-AF65-F5344CB8AC3E}">
        <p14:creationId xmlns:p14="http://schemas.microsoft.com/office/powerpoint/2010/main" val="2333648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3512" y="0"/>
            <a:ext cx="7728488"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0251" cy="6858000"/>
          </a:xfrm>
          <a:prstGeom prst="rect">
            <a:avLst/>
          </a:prstGeom>
        </p:spPr>
      </p:pic>
      <p:sp>
        <p:nvSpPr>
          <p:cNvPr id="7" name="Rectangle 6"/>
          <p:cNvSpPr/>
          <p:nvPr/>
        </p:nvSpPr>
        <p:spPr>
          <a:xfrm>
            <a:off x="6928187" y="1679005"/>
            <a:ext cx="5072222" cy="830997"/>
          </a:xfrm>
          <a:prstGeom prst="rect">
            <a:avLst/>
          </a:prstGeom>
        </p:spPr>
        <p:txBody>
          <a:bodyPr wrap="none">
            <a:spAutoFit/>
          </a:bodyPr>
          <a:lstStyle/>
          <a:p>
            <a:pPr algn="ctr"/>
            <a:r>
              <a:rPr lang="fa-IR" sz="4800" b="0" cap="none" spc="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من کجا زندگی می کنم؟</a:t>
            </a:r>
            <a:endParaRPr lang="en-US" sz="48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98838731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584" y="1"/>
            <a:ext cx="7058832" cy="6857999"/>
          </a:xfrm>
          <a:prstGeom prst="rect">
            <a:avLst/>
          </a:prstGeom>
        </p:spPr>
      </p:pic>
      <p:sp>
        <p:nvSpPr>
          <p:cNvPr id="4" name="Rectangle 3"/>
          <p:cNvSpPr/>
          <p:nvPr/>
        </p:nvSpPr>
        <p:spPr>
          <a:xfrm>
            <a:off x="9298983" y="2890390"/>
            <a:ext cx="2893017" cy="1077218"/>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نقشه ناهمواری های </a:t>
            </a:r>
          </a:p>
          <a:p>
            <a:pPr algn="ctr"/>
            <a:r>
              <a:rPr lang="fa-IR" sz="3200" b="1" dirty="0" smtClean="0">
                <a:solidFill>
                  <a:srgbClr val="000000"/>
                </a:solidFill>
                <a:latin typeface="Tahoma" panose="020B0604030504040204" pitchFamily="34" charset="0"/>
                <a:cs typeface="B Koodak" panose="00000700000000000000" pitchFamily="2" charset="-78"/>
              </a:rPr>
              <a:t>ایران</a:t>
            </a:r>
            <a:endParaRPr lang="fa-IR" sz="3200" dirty="0">
              <a:cs typeface="B Koodak" panose="00000700000000000000" pitchFamily="2" charset="-78"/>
            </a:endParaRPr>
          </a:p>
        </p:txBody>
      </p:sp>
    </p:spTree>
    <p:extLst>
      <p:ext uri="{BB962C8B-B14F-4D97-AF65-F5344CB8AC3E}">
        <p14:creationId xmlns:p14="http://schemas.microsoft.com/office/powerpoint/2010/main" val="306832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297" y="0"/>
            <a:ext cx="7599405" cy="6858000"/>
          </a:xfrm>
          <a:prstGeom prst="rect">
            <a:avLst/>
          </a:prstGeom>
        </p:spPr>
      </p:pic>
      <p:sp>
        <p:nvSpPr>
          <p:cNvPr id="4" name="Rectangle 3"/>
          <p:cNvSpPr/>
          <p:nvPr/>
        </p:nvSpPr>
        <p:spPr>
          <a:xfrm>
            <a:off x="9740719" y="2781902"/>
            <a:ext cx="2296298" cy="1569660"/>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نقشه مناطق زلزله خیز</a:t>
            </a:r>
          </a:p>
          <a:p>
            <a:pPr algn="ctr"/>
            <a:r>
              <a:rPr lang="fa-IR" sz="3200" b="1" dirty="0" smtClean="0">
                <a:solidFill>
                  <a:srgbClr val="000000"/>
                </a:solidFill>
                <a:latin typeface="Tahoma" panose="020B0604030504040204" pitchFamily="34" charset="0"/>
                <a:cs typeface="B Koodak" panose="00000700000000000000" pitchFamily="2" charset="-78"/>
              </a:rPr>
              <a:t>ایران</a:t>
            </a:r>
            <a:endParaRPr lang="fa-IR" sz="3200" dirty="0">
              <a:cs typeface="B Koodak" panose="00000700000000000000" pitchFamily="2" charset="-78"/>
            </a:endParaRPr>
          </a:p>
        </p:txBody>
      </p:sp>
    </p:spTree>
    <p:extLst>
      <p:ext uri="{BB962C8B-B14F-4D97-AF65-F5344CB8AC3E}">
        <p14:creationId xmlns:p14="http://schemas.microsoft.com/office/powerpoint/2010/main" val="2042321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986263" cy="6858000"/>
          </a:xfrm>
          <a:prstGeom prst="rect">
            <a:avLst/>
          </a:prstGeom>
        </p:spPr>
      </p:pic>
      <p:sp>
        <p:nvSpPr>
          <p:cNvPr id="5" name="Rectangle 4"/>
          <p:cNvSpPr/>
          <p:nvPr/>
        </p:nvSpPr>
        <p:spPr>
          <a:xfrm>
            <a:off x="9740719" y="2781902"/>
            <a:ext cx="2296298" cy="1077218"/>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نقشه راه های</a:t>
            </a:r>
          </a:p>
          <a:p>
            <a:pPr algn="ctr"/>
            <a:r>
              <a:rPr lang="fa-IR" sz="3200" b="1" dirty="0" smtClean="0">
                <a:solidFill>
                  <a:srgbClr val="000000"/>
                </a:solidFill>
                <a:latin typeface="Tahoma" panose="020B0604030504040204" pitchFamily="34" charset="0"/>
                <a:cs typeface="B Koodak" panose="00000700000000000000" pitchFamily="2" charset="-78"/>
              </a:rPr>
              <a:t>ایران</a:t>
            </a:r>
            <a:endParaRPr lang="fa-IR" sz="3200" dirty="0">
              <a:cs typeface="B Koodak" panose="00000700000000000000" pitchFamily="2" charset="-78"/>
            </a:endParaRPr>
          </a:p>
        </p:txBody>
      </p:sp>
    </p:spTree>
    <p:extLst>
      <p:ext uri="{BB962C8B-B14F-4D97-AF65-F5344CB8AC3E}">
        <p14:creationId xmlns:p14="http://schemas.microsoft.com/office/powerpoint/2010/main" val="583322873"/>
      </p:ext>
    </p:extLst>
  </p:cSld>
  <p:clrMapOvr>
    <a:masterClrMapping/>
  </p:clrMapOvr>
  <p:transition spd="med">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60218" y="445763"/>
            <a:ext cx="11471564" cy="584775"/>
          </a:xfrm>
          <a:prstGeom prst="rect">
            <a:avLst/>
          </a:prstGeom>
        </p:spPr>
        <p:txBody>
          <a:bodyPr wrap="square">
            <a:spAutoFit/>
          </a:bodyPr>
          <a:lstStyle/>
          <a:p>
            <a:r>
              <a:rPr lang="ar-IQ" sz="3200" dirty="0" smtClean="0">
                <a:effectLst/>
                <a:latin typeface="Tahoma" panose="020B0604030504040204" pitchFamily="34" charset="0"/>
                <a:cs typeface="B Koodak" panose="00000700000000000000" pitchFamily="2" charset="-78"/>
              </a:rPr>
              <a:t>به مجموعه ای از نقشه ها که در یک کتاب جمع آوری شده باشند </a:t>
            </a:r>
            <a:r>
              <a:rPr lang="ar-IQ" sz="3200" dirty="0" smtClean="0">
                <a:solidFill>
                  <a:srgbClr val="FF0000"/>
                </a:solidFill>
                <a:effectLst/>
                <a:latin typeface="Tahoma" panose="020B0604030504040204" pitchFamily="34" charset="0"/>
                <a:cs typeface="B Koodak" panose="00000700000000000000" pitchFamily="2" charset="-78"/>
              </a:rPr>
              <a:t>اطلس</a:t>
            </a:r>
            <a:r>
              <a:rPr lang="ar-IQ" sz="3200" dirty="0" smtClean="0">
                <a:effectLst/>
                <a:latin typeface="Tahoma" panose="020B0604030504040204" pitchFamily="34" charset="0"/>
                <a:cs typeface="B Koodak" panose="00000700000000000000" pitchFamily="2" charset="-78"/>
              </a:rPr>
              <a:t> می گویند. </a:t>
            </a:r>
            <a:endParaRPr lang="fa-IR" sz="3200" dirty="0">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44" y="1030538"/>
            <a:ext cx="4562475" cy="58274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30538"/>
            <a:ext cx="4562475" cy="5827462"/>
          </a:xfrm>
          <a:prstGeom prst="rect">
            <a:avLst/>
          </a:prstGeom>
        </p:spPr>
      </p:pic>
    </p:spTree>
    <p:extLst>
      <p:ext uri="{BB962C8B-B14F-4D97-AF65-F5344CB8AC3E}">
        <p14:creationId xmlns:p14="http://schemas.microsoft.com/office/powerpoint/2010/main" val="1004355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101"/>
            <a:ext cx="5579390" cy="5501899"/>
          </a:xfrm>
          <a:prstGeom prst="rect">
            <a:avLst/>
          </a:prstGeom>
        </p:spPr>
      </p:pic>
      <p:sp>
        <p:nvSpPr>
          <p:cNvPr id="4" name="Rectangle 3"/>
          <p:cNvSpPr/>
          <p:nvPr/>
        </p:nvSpPr>
        <p:spPr>
          <a:xfrm>
            <a:off x="5821492" y="402914"/>
            <a:ext cx="6128406" cy="1077218"/>
          </a:xfrm>
          <a:prstGeom prst="rect">
            <a:avLst/>
          </a:prstGeom>
        </p:spPr>
        <p:txBody>
          <a:bodyPr wrap="square">
            <a:spAutoFit/>
          </a:bodyPr>
          <a:lstStyle/>
          <a:p>
            <a:r>
              <a:rPr lang="fa-IR" sz="3200" dirty="0" smtClean="0">
                <a:effectLst/>
                <a:latin typeface="Tahoma" panose="020B0604030504040204" pitchFamily="34" charset="0"/>
                <a:cs typeface="B Koodak" panose="00000700000000000000" pitchFamily="2" charset="-78"/>
              </a:rPr>
              <a:t>در زیر هر نقشه خطی مشاهده می شود که به آن </a:t>
            </a:r>
            <a:r>
              <a:rPr lang="fa-IR" sz="3200" dirty="0" smtClean="0">
                <a:solidFill>
                  <a:srgbClr val="C00000"/>
                </a:solidFill>
                <a:effectLst/>
                <a:latin typeface="Tahoma" panose="020B0604030504040204" pitchFamily="34" charset="0"/>
                <a:cs typeface="B Koodak" panose="00000700000000000000" pitchFamily="2" charset="-78"/>
              </a:rPr>
              <a:t>مقیاس خطی </a:t>
            </a:r>
            <a:r>
              <a:rPr lang="fa-IR" sz="3200" dirty="0" smtClean="0">
                <a:effectLst/>
                <a:latin typeface="Tahoma" panose="020B0604030504040204" pitchFamily="34" charset="0"/>
                <a:cs typeface="B Koodak" panose="00000700000000000000" pitchFamily="2" charset="-78"/>
              </a:rPr>
              <a:t>می گویند. </a:t>
            </a:r>
            <a:endParaRPr lang="fa-IR" sz="3200" dirty="0">
              <a:cs typeface="B Koodak" panose="00000700000000000000" pitchFamily="2" charset="-78"/>
            </a:endParaRPr>
          </a:p>
        </p:txBody>
      </p:sp>
      <p:sp>
        <p:nvSpPr>
          <p:cNvPr id="5" name="Rectangle 4"/>
          <p:cNvSpPr/>
          <p:nvPr/>
        </p:nvSpPr>
        <p:spPr>
          <a:xfrm>
            <a:off x="5694923" y="1883046"/>
            <a:ext cx="6128406" cy="1077218"/>
          </a:xfrm>
          <a:prstGeom prst="rect">
            <a:avLst/>
          </a:prstGeom>
        </p:spPr>
        <p:txBody>
          <a:bodyPr wrap="square">
            <a:spAutoFit/>
          </a:bodyPr>
          <a:lstStyle/>
          <a:p>
            <a:r>
              <a:rPr lang="fa-IR" sz="3200" dirty="0" smtClean="0">
                <a:effectLst/>
                <a:latin typeface="Tahoma" panose="020B0604030504040204" pitchFamily="34" charset="0"/>
                <a:cs typeface="B Koodak" panose="00000700000000000000" pitchFamily="2" charset="-78"/>
              </a:rPr>
              <a:t>با استفاده از آن می توانیم </a:t>
            </a:r>
            <a:r>
              <a:rPr lang="fa-IR" sz="3200" dirty="0" smtClean="0">
                <a:solidFill>
                  <a:srgbClr val="C00000"/>
                </a:solidFill>
                <a:effectLst/>
                <a:latin typeface="Tahoma" panose="020B0604030504040204" pitchFamily="34" charset="0"/>
                <a:cs typeface="B Koodak" panose="00000700000000000000" pitchFamily="2" charset="-78"/>
              </a:rPr>
              <a:t>فاصله واقعی </a:t>
            </a:r>
            <a:r>
              <a:rPr lang="fa-IR" sz="3200" dirty="0" smtClean="0">
                <a:effectLst/>
                <a:latin typeface="Tahoma" panose="020B0604030504040204" pitchFamily="34" charset="0"/>
                <a:cs typeface="B Koodak" panose="00000700000000000000" pitchFamily="2" charset="-78"/>
              </a:rPr>
              <a:t>مکان ها را روی زمین محاسبه کنیم.</a:t>
            </a:r>
            <a:endParaRPr lang="fa-IR" sz="3200" dirty="0">
              <a:cs typeface="B Koodak" panose="00000700000000000000"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5336" y="3666119"/>
            <a:ext cx="5747993" cy="1293339"/>
          </a:xfrm>
          <a:prstGeom prst="rect">
            <a:avLst/>
          </a:prstGeom>
        </p:spPr>
      </p:pic>
    </p:spTree>
    <p:extLst>
      <p:ext uri="{BB962C8B-B14F-4D97-AF65-F5344CB8AC3E}">
        <p14:creationId xmlns:p14="http://schemas.microsoft.com/office/powerpoint/2010/main" val="311406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
            <a:ext cx="5900928" cy="6851904"/>
          </a:xfrm>
          <a:prstGeom prst="rect">
            <a:avLst/>
          </a:prstGeom>
        </p:spPr>
      </p:pic>
      <p:sp>
        <p:nvSpPr>
          <p:cNvPr id="7" name="TextBox 6"/>
          <p:cNvSpPr txBox="1"/>
          <p:nvPr/>
        </p:nvSpPr>
        <p:spPr>
          <a:xfrm>
            <a:off x="5900928" y="418455"/>
            <a:ext cx="6079262" cy="5940088"/>
          </a:xfrm>
          <a:prstGeom prst="rect">
            <a:avLst/>
          </a:prstGeom>
          <a:noFill/>
        </p:spPr>
        <p:txBody>
          <a:bodyPr wrap="square" rtlCol="1">
            <a:spAutoFit/>
          </a:bodyPr>
          <a:lstStyle/>
          <a:p>
            <a:pPr>
              <a:lnSpc>
                <a:spcPct val="150000"/>
              </a:lnSpc>
            </a:pPr>
            <a:r>
              <a:rPr lang="fa-IR" sz="3200" dirty="0" smtClean="0">
                <a:latin typeface="Tahoma" panose="020B0604030504040204" pitchFamily="34" charset="0"/>
                <a:cs typeface="B Koodak" panose="00000700000000000000" pitchFamily="2" charset="-78"/>
              </a:rPr>
              <a:t>ابتدا با خط کش فاصله مکان ها را روی نقشه اندازه می گیریم.</a:t>
            </a:r>
          </a:p>
          <a:p>
            <a:pPr>
              <a:lnSpc>
                <a:spcPct val="150000"/>
              </a:lnSpc>
            </a:pPr>
            <a:r>
              <a:rPr lang="fa-IR" sz="3200" dirty="0" smtClean="0">
                <a:latin typeface="Tahoma" panose="020B0604030504040204" pitchFamily="34" charset="0"/>
                <a:cs typeface="B Koodak" panose="00000700000000000000" pitchFamily="2" charset="-78"/>
              </a:rPr>
              <a:t>مثلاً فاصله میدان فلسطین تا خیابان انقلاب روی نقشه 3 سانتی متر است.</a:t>
            </a:r>
          </a:p>
          <a:p>
            <a:pPr>
              <a:lnSpc>
                <a:spcPct val="150000"/>
              </a:lnSpc>
            </a:pPr>
            <a:r>
              <a:rPr lang="fa-IR" sz="3200" dirty="0" smtClean="0">
                <a:latin typeface="Tahoma" panose="020B0604030504040204" pitchFamily="34" charset="0"/>
                <a:cs typeface="B Koodak" panose="00000700000000000000" pitchFamily="2" charset="-78"/>
              </a:rPr>
              <a:t>سپس خط کش را با همان مقدار 3 سانتی متر روی مقیاس خطی می گذاریم.</a:t>
            </a:r>
          </a:p>
          <a:p>
            <a:pPr>
              <a:lnSpc>
                <a:spcPct val="150000"/>
              </a:lnSpc>
            </a:pPr>
            <a:r>
              <a:rPr lang="fa-IR" sz="3200" dirty="0" smtClean="0">
                <a:latin typeface="Tahoma" panose="020B0604030504040204" pitchFamily="34" charset="0"/>
                <a:cs typeface="B Koodak" panose="00000700000000000000" pitchFamily="2" charset="-78"/>
              </a:rPr>
              <a:t>می بینیم که 3 سانتی متر روی نقشه برابر با 600 متر روی زمین است.</a:t>
            </a:r>
            <a:endParaRPr lang="fa-IR" sz="3200" dirty="0"/>
          </a:p>
        </p:txBody>
      </p:sp>
    </p:spTree>
    <p:extLst>
      <p:ext uri="{BB962C8B-B14F-4D97-AF65-F5344CB8AC3E}">
        <p14:creationId xmlns:p14="http://schemas.microsoft.com/office/powerpoint/2010/main" val="2036619723"/>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9358056" y="1454534"/>
            <a:ext cx="2182009" cy="584775"/>
          </a:xfrm>
          <a:prstGeom prst="rect">
            <a:avLst/>
          </a:prstGeom>
          <a:noFill/>
        </p:spPr>
        <p:txBody>
          <a:bodyPr wrap="none" lIns="91440" tIns="45720" rIns="91440" bIns="45720">
            <a:spAutoFit/>
          </a:bodyP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انواع عکس ها:</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
        <p:nvSpPr>
          <p:cNvPr id="5" name="Oval 4"/>
          <p:cNvSpPr/>
          <p:nvPr/>
        </p:nvSpPr>
        <p:spPr>
          <a:xfrm>
            <a:off x="7873287" y="2084775"/>
            <a:ext cx="2575774" cy="2099256"/>
          </a:xfrm>
          <a:prstGeom prst="ellipse">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prstClr val="white"/>
                </a:solidFill>
                <a:cs typeface="B Koodak" panose="00000700000000000000" pitchFamily="2" charset="-78"/>
              </a:rPr>
              <a:t>معمولی</a:t>
            </a:r>
            <a:endParaRPr lang="fa-IR" sz="3200" dirty="0">
              <a:solidFill>
                <a:prstClr val="white"/>
              </a:solidFill>
              <a:cs typeface="B Koodak" panose="00000700000000000000" pitchFamily="2" charset="-78"/>
            </a:endParaRPr>
          </a:p>
        </p:txBody>
      </p:sp>
      <p:sp>
        <p:nvSpPr>
          <p:cNvPr id="6" name="Oval 5"/>
          <p:cNvSpPr/>
          <p:nvPr/>
        </p:nvSpPr>
        <p:spPr>
          <a:xfrm>
            <a:off x="1169832" y="2039309"/>
            <a:ext cx="2575774" cy="20992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a:solidFill>
                  <a:prstClr val="white"/>
                </a:solidFill>
                <a:cs typeface="B Koodak" panose="00000700000000000000" pitchFamily="2" charset="-78"/>
              </a:rPr>
              <a:t>ماهواره ای</a:t>
            </a:r>
          </a:p>
        </p:txBody>
      </p:sp>
      <p:sp>
        <p:nvSpPr>
          <p:cNvPr id="7" name="Oval 6"/>
          <p:cNvSpPr/>
          <p:nvPr/>
        </p:nvSpPr>
        <p:spPr>
          <a:xfrm>
            <a:off x="4521559" y="2084775"/>
            <a:ext cx="2575774" cy="2099256"/>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a:solidFill>
                  <a:prstClr val="white"/>
                </a:solidFill>
                <a:cs typeface="B Koodak" panose="00000700000000000000" pitchFamily="2" charset="-78"/>
              </a:rPr>
              <a:t>هوایی</a:t>
            </a:r>
          </a:p>
        </p:txBody>
      </p:sp>
      <p:sp>
        <p:nvSpPr>
          <p:cNvPr id="8" name="Rectangle 7"/>
          <p:cNvSpPr/>
          <p:nvPr/>
        </p:nvSpPr>
        <p:spPr>
          <a:xfrm>
            <a:off x="8242480" y="4302911"/>
            <a:ext cx="1893194" cy="2200920"/>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a:solidFill>
                  <a:prstClr val="white"/>
                </a:solidFill>
                <a:cs typeface="B Koodak" panose="00000700000000000000" pitchFamily="2" charset="-78"/>
              </a:rPr>
              <a:t>مناظر طبیعی و فعالیت های انسانی</a:t>
            </a:r>
          </a:p>
        </p:txBody>
      </p:sp>
      <p:sp>
        <p:nvSpPr>
          <p:cNvPr id="9" name="Rectangle 8"/>
          <p:cNvSpPr/>
          <p:nvPr/>
        </p:nvSpPr>
        <p:spPr>
          <a:xfrm>
            <a:off x="1379349" y="4302911"/>
            <a:ext cx="1974436" cy="22009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prstClr val="white"/>
                </a:solidFill>
                <a:cs typeface="B Koodak" panose="00000700000000000000" pitchFamily="2" charset="-78"/>
              </a:rPr>
              <a:t>اطلاعات زیادی درباره مکان ها</a:t>
            </a:r>
            <a:endParaRPr lang="fa-IR" sz="3200" dirty="0">
              <a:solidFill>
                <a:prstClr val="white"/>
              </a:solidFill>
              <a:cs typeface="B Koodak" panose="00000700000000000000" pitchFamily="2" charset="-78"/>
            </a:endParaRPr>
          </a:p>
        </p:txBody>
      </p:sp>
      <p:sp>
        <p:nvSpPr>
          <p:cNvPr id="10" name="Rectangle 9"/>
          <p:cNvSpPr/>
          <p:nvPr/>
        </p:nvSpPr>
        <p:spPr>
          <a:xfrm>
            <a:off x="4876801" y="4302911"/>
            <a:ext cx="1893194" cy="2200920"/>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prstClr val="white"/>
                </a:solidFill>
                <a:cs typeface="B Koodak" panose="00000700000000000000" pitchFamily="2" charset="-78"/>
              </a:rPr>
              <a:t>تهیه نقشه</a:t>
            </a:r>
            <a:endParaRPr lang="fa-IR" sz="3200" dirty="0">
              <a:solidFill>
                <a:prstClr val="white"/>
              </a:solidFill>
              <a:cs typeface="B Koodak" panose="00000700000000000000" pitchFamily="2" charset="-78"/>
            </a:endParaRPr>
          </a:p>
        </p:txBody>
      </p:sp>
      <p:sp>
        <p:nvSpPr>
          <p:cNvPr id="11" name="Rectangle 10"/>
          <p:cNvSpPr/>
          <p:nvPr/>
        </p:nvSpPr>
        <p:spPr>
          <a:xfrm>
            <a:off x="1588382" y="412146"/>
            <a:ext cx="8654629" cy="584775"/>
          </a:xfrm>
          <a:prstGeom prst="rect">
            <a:avLst/>
          </a:prstGeom>
        </p:spPr>
        <p:txBody>
          <a:bodyPr wrap="square">
            <a:spAutoFit/>
          </a:bodyPr>
          <a:lstStyle/>
          <a:p>
            <a:r>
              <a:rPr lang="fa-IR" sz="3200" dirty="0" smtClean="0">
                <a:solidFill>
                  <a:srgbClr val="C00000"/>
                </a:solidFill>
                <a:effectLst/>
                <a:latin typeface="Tahoma" panose="020B0604030504040204" pitchFamily="34" charset="0"/>
                <a:cs typeface="B Koodak" panose="00000700000000000000" pitchFamily="2" charset="-78"/>
              </a:rPr>
              <a:t>عکس ها </a:t>
            </a:r>
            <a:r>
              <a:rPr lang="fa-IR" sz="3200" dirty="0" smtClean="0">
                <a:effectLst/>
                <a:latin typeface="Tahoma" panose="020B0604030504040204" pitchFamily="34" charset="0"/>
                <a:cs typeface="B Koodak" panose="00000700000000000000" pitchFamily="2" charset="-78"/>
              </a:rPr>
              <a:t>نیز وسیله مهمی برای </a:t>
            </a:r>
            <a:r>
              <a:rPr lang="fa-IR" sz="3200" dirty="0" smtClean="0">
                <a:solidFill>
                  <a:srgbClr val="C00000"/>
                </a:solidFill>
                <a:effectLst/>
                <a:latin typeface="Tahoma" panose="020B0604030504040204" pitchFamily="34" charset="0"/>
                <a:cs typeface="B Koodak" panose="00000700000000000000" pitchFamily="2" charset="-78"/>
              </a:rPr>
              <a:t>مطالعه و شناخت محیط </a:t>
            </a:r>
            <a:r>
              <a:rPr lang="fa-IR" sz="3200" dirty="0" smtClean="0">
                <a:effectLst/>
                <a:latin typeface="Tahoma" panose="020B0604030504040204" pitchFamily="34" charset="0"/>
                <a:cs typeface="B Koodak" panose="00000700000000000000" pitchFamily="2" charset="-78"/>
              </a:rPr>
              <a:t>هستند.</a:t>
            </a:r>
            <a:endParaRPr lang="fa-IR" sz="3200" dirty="0">
              <a:cs typeface="B Koodak" panose="00000700000000000000" pitchFamily="2" charset="-78"/>
            </a:endParaRPr>
          </a:p>
        </p:txBody>
      </p:sp>
    </p:spTree>
    <p:extLst>
      <p:ext uri="{BB962C8B-B14F-4D97-AF65-F5344CB8AC3E}">
        <p14:creationId xmlns:p14="http://schemas.microsoft.com/office/powerpoint/2010/main" val="32594071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367001" y="186961"/>
            <a:ext cx="3457998" cy="584775"/>
          </a:xfrm>
          <a:prstGeom prst="rect">
            <a:avLst/>
          </a:prstGeom>
          <a:noFill/>
        </p:spPr>
        <p:txBody>
          <a:bodyPr wrap="none" lIns="91440" tIns="45720" rIns="91440" bIns="45720">
            <a:spAutoFit/>
          </a:bodyPr>
          <a:lstStyle/>
          <a:p>
            <a:pPr algn="ctr"/>
            <a:r>
              <a:rPr lang="fa-IR" sz="3200" dirty="0">
                <a:solidFill>
                  <a:prstClr val="white"/>
                </a:solidFill>
                <a:cs typeface="B Koodak" panose="00000700000000000000" pitchFamily="2" charset="-78"/>
              </a:rPr>
              <a:t>عکس معمولی از طبیعت</a:t>
            </a:r>
            <a:endParaRPr lang="en-US" sz="3200" dirty="0">
              <a:solidFill>
                <a:prstClr val="white"/>
              </a:solidFill>
              <a:cs typeface="B Koodak" panose="00000700000000000000" pitchFamily="2" charset="-78"/>
            </a:endParaRPr>
          </a:p>
        </p:txBody>
      </p:sp>
    </p:spTree>
    <p:extLst>
      <p:ext uri="{BB962C8B-B14F-4D97-AF65-F5344CB8AC3E}">
        <p14:creationId xmlns:p14="http://schemas.microsoft.com/office/powerpoint/2010/main" val="32634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567907" y="186961"/>
            <a:ext cx="5056192" cy="584775"/>
          </a:xfrm>
          <a:prstGeom prst="rect">
            <a:avLst/>
          </a:prstGeom>
          <a:noFill/>
        </p:spPr>
        <p:txBody>
          <a:bodyPr wrap="none" lIns="91440" tIns="45720" rIns="91440" bIns="45720">
            <a:spAutoFit/>
          </a:bodyPr>
          <a:lstStyle/>
          <a:p>
            <a:pPr algn="ctr"/>
            <a:r>
              <a:rPr lang="fa-IR" sz="3200" dirty="0">
                <a:solidFill>
                  <a:prstClr val="white"/>
                </a:solidFill>
                <a:cs typeface="B Koodak" panose="00000700000000000000" pitchFamily="2" charset="-78"/>
              </a:rPr>
              <a:t>عکس معمولی از </a:t>
            </a:r>
            <a:r>
              <a:rPr lang="fa-IR" sz="3200" dirty="0" smtClean="0">
                <a:solidFill>
                  <a:prstClr val="white"/>
                </a:solidFill>
                <a:cs typeface="B Koodak" panose="00000700000000000000" pitchFamily="2" charset="-78"/>
              </a:rPr>
              <a:t>فعالیت های انسانی</a:t>
            </a:r>
            <a:endParaRPr lang="en-US" sz="3200" dirty="0">
              <a:solidFill>
                <a:prstClr val="white"/>
              </a:solidFill>
              <a:cs typeface="B Koodak" panose="00000700000000000000" pitchFamily="2" charset="-78"/>
            </a:endParaRPr>
          </a:p>
        </p:txBody>
      </p:sp>
    </p:spTree>
    <p:extLst>
      <p:ext uri="{BB962C8B-B14F-4D97-AF65-F5344CB8AC3E}">
        <p14:creationId xmlns:p14="http://schemas.microsoft.com/office/powerpoint/2010/main" val="3274063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8811491" y="706581"/>
            <a:ext cx="2701637" cy="139238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عکس هوایی</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Tree>
    <p:extLst>
      <p:ext uri="{BB962C8B-B14F-4D97-AF65-F5344CB8AC3E}">
        <p14:creationId xmlns:p14="http://schemas.microsoft.com/office/powerpoint/2010/main" val="267642845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88216" y="1836691"/>
            <a:ext cx="6478291" cy="5170646"/>
          </a:xfrm>
          <a:prstGeom prst="rect">
            <a:avLst/>
          </a:prstGeom>
          <a:noFill/>
        </p:spPr>
        <p:txBody>
          <a:bodyPr wrap="square" rtlCol="1">
            <a:spAutoFit/>
          </a:bodyPr>
          <a:lstStyle/>
          <a:p>
            <a:pPr algn="just">
              <a:lnSpc>
                <a:spcPct val="150000"/>
              </a:lnSpc>
            </a:pPr>
            <a:r>
              <a:rPr lang="fa-IR" sz="3200" dirty="0" smtClean="0">
                <a:cs typeface="B Koodak" panose="00000700000000000000" pitchFamily="2" charset="-78"/>
              </a:rPr>
              <a:t>در ادامه شما با دو نفر از فرزندان کشور عزیزمان ایران آشنا  می شوید. به توضیحات آنها در مورد مکان زندگیشان دقت کنید. با کمک توضیحات و تصاویری که مشاهده می کنید </a:t>
            </a:r>
            <a:r>
              <a:rPr lang="fa-IR" sz="3200" dirty="0" smtClean="0">
                <a:solidFill>
                  <a:srgbClr val="0000FF"/>
                </a:solidFill>
                <a:cs typeface="B Koodak" panose="00000700000000000000" pitchFamily="2" charset="-78"/>
              </a:rPr>
              <a:t>تفاوت ها و شباهت های محل زندگی </a:t>
            </a:r>
            <a:r>
              <a:rPr lang="fa-IR" sz="3200" dirty="0" smtClean="0">
                <a:cs typeface="B Koodak" panose="00000700000000000000" pitchFamily="2" charset="-78"/>
              </a:rPr>
              <a:t>این دو نفر را با هم مقایسه کنید.</a:t>
            </a:r>
          </a:p>
          <a:p>
            <a:pPr algn="just">
              <a:lnSpc>
                <a:spcPct val="150000"/>
              </a:lnSpc>
            </a:pPr>
            <a:endParaRPr lang="fa-IR" sz="2800" dirty="0">
              <a:cs typeface="B Koodak" panose="00000700000000000000" pitchFamily="2" charset="-78"/>
            </a:endParaRPr>
          </a:p>
        </p:txBody>
      </p:sp>
      <p:grpSp>
        <p:nvGrpSpPr>
          <p:cNvPr id="6" name="Group 5"/>
          <p:cNvGrpSpPr/>
          <p:nvPr/>
        </p:nvGrpSpPr>
        <p:grpSpPr>
          <a:xfrm>
            <a:off x="8774623" y="209550"/>
            <a:ext cx="3709262" cy="3219450"/>
            <a:chOff x="8774623" y="209550"/>
            <a:chExt cx="3709262" cy="321945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623" y="209550"/>
              <a:ext cx="3709262" cy="3219450"/>
            </a:xfrm>
            <a:prstGeom prst="rect">
              <a:avLst/>
            </a:prstGeom>
          </p:spPr>
        </p:pic>
        <p:sp>
          <p:nvSpPr>
            <p:cNvPr id="5" name="Rectangle 4"/>
            <p:cNvSpPr/>
            <p:nvPr/>
          </p:nvSpPr>
          <p:spPr>
            <a:xfrm rot="280277">
              <a:off x="9630287" y="1268289"/>
              <a:ext cx="1138453" cy="707886"/>
            </a:xfrm>
            <a:prstGeom prst="rect">
              <a:avLst/>
            </a:prstGeom>
          </p:spPr>
          <p:txBody>
            <a:bodyPr wrap="none">
              <a:spAutoFit/>
            </a:bodyPr>
            <a:lstStyle/>
            <a:p>
              <a:r>
                <a:rPr lang="fa-IR" sz="4000" dirty="0" smtClean="0">
                  <a:cs typeface="B Koodak" panose="00000700000000000000" pitchFamily="2" charset="-78"/>
                </a:rPr>
                <a:t>توجه!</a:t>
              </a:r>
              <a:endParaRPr lang="fa-IR" sz="4000" dirty="0"/>
            </a:p>
          </p:txBody>
        </p:sp>
      </p:grpSp>
    </p:spTree>
    <p:extLst>
      <p:ext uri="{BB962C8B-B14F-4D97-AF65-F5344CB8AC3E}">
        <p14:creationId xmlns:p14="http://schemas.microsoft.com/office/powerpoint/2010/main" val="618822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Oval 2"/>
          <p:cNvSpPr/>
          <p:nvPr/>
        </p:nvSpPr>
        <p:spPr>
          <a:xfrm>
            <a:off x="8811491" y="706581"/>
            <a:ext cx="2701637" cy="139238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تصویر ماهواره ای</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Tree>
    <p:extLst>
      <p:ext uri="{BB962C8B-B14F-4D97-AF65-F5344CB8AC3E}">
        <p14:creationId xmlns:p14="http://schemas.microsoft.com/office/powerpoint/2010/main" val="1808150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p:cNvSpPr/>
          <p:nvPr/>
        </p:nvSpPr>
        <p:spPr>
          <a:xfrm>
            <a:off x="7596598" y="3010545"/>
            <a:ext cx="4221028" cy="584775"/>
          </a:xfrm>
          <a:prstGeom prst="rect">
            <a:avLst/>
          </a:prstGeom>
          <a:noFill/>
        </p:spPr>
        <p:txBody>
          <a:bodyPr wrap="none" lIns="91440" tIns="45720" rIns="91440" bIns="45720">
            <a:spAutoFit/>
          </a:bodyPr>
          <a:lstStyle/>
          <a:p>
            <a:pPr algn="ctr"/>
            <a:r>
              <a:rPr lang="fa-IR" sz="3200" dirty="0" smtClean="0">
                <a:solidFill>
                  <a:prstClr val="white"/>
                </a:solidFill>
                <a:cs typeface="B Koodak" panose="00000700000000000000" pitchFamily="2" charset="-78"/>
              </a:rPr>
              <a:t>ماهواره در حال عکس برداری</a:t>
            </a:r>
            <a:endParaRPr lang="en-US" sz="3200" dirty="0">
              <a:solidFill>
                <a:prstClr val="white"/>
              </a:solidFill>
              <a:cs typeface="B Koodak" panose="00000700000000000000" pitchFamily="2" charset="-78"/>
            </a:endParaRPr>
          </a:p>
        </p:txBody>
      </p:sp>
    </p:spTree>
    <p:extLst>
      <p:ext uri="{BB962C8B-B14F-4D97-AF65-F5344CB8AC3E}">
        <p14:creationId xmlns:p14="http://schemas.microsoft.com/office/powerpoint/2010/main" val="235174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8950976" y="396615"/>
            <a:ext cx="2701637" cy="139238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تصویر ماهواره ای</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Tree>
    <p:extLst>
      <p:ext uri="{BB962C8B-B14F-4D97-AF65-F5344CB8AC3E}">
        <p14:creationId xmlns:p14="http://schemas.microsoft.com/office/powerpoint/2010/main" val="2960521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p:cNvSpPr/>
          <p:nvPr/>
        </p:nvSpPr>
        <p:spPr>
          <a:xfrm>
            <a:off x="6259840" y="439141"/>
            <a:ext cx="5530681" cy="584775"/>
          </a:xfrm>
          <a:prstGeom prst="rect">
            <a:avLst/>
          </a:prstGeom>
        </p:spPr>
        <p:txBody>
          <a:bodyPr wrap="none">
            <a:spAutoFit/>
          </a:bodyPr>
          <a:lstStyle/>
          <a:p>
            <a:pPr algn="ctr"/>
            <a:r>
              <a:rPr lang="fa-IR" sz="3200" dirty="0">
                <a:ln w="0"/>
                <a:solidFill>
                  <a:prstClr val="black"/>
                </a:solidFill>
                <a:effectLst>
                  <a:outerShdw blurRad="38100" dist="19050" dir="2700000" algn="tl" rotWithShape="0">
                    <a:prstClr val="black">
                      <a:alpha val="40000"/>
                    </a:prstClr>
                  </a:outerShdw>
                </a:effectLst>
                <a:cs typeface="B Koodak" panose="00000700000000000000" pitchFamily="2" charset="-78"/>
              </a:rPr>
              <a:t>هواپیمای مخصوص گرفتن عکس هوایی</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Tree>
    <p:extLst>
      <p:ext uri="{BB962C8B-B14F-4D97-AF65-F5344CB8AC3E}">
        <p14:creationId xmlns:p14="http://schemas.microsoft.com/office/powerpoint/2010/main" val="2426837587"/>
      </p:ext>
    </p:extLst>
  </p:cSld>
  <p:clrMapOvr>
    <a:masterClrMapping/>
  </p:clrMapOvr>
  <mc:AlternateContent xmlns:mc="http://schemas.openxmlformats.org/markup-compatibility/2006" xmlns:p14="http://schemas.microsoft.com/office/powerpoint/2010/main">
    <mc:Choice Requires="p14">
      <p:transition spd="slow" p14:dur="1500">
        <p:cover dir="ld"/>
      </p:transition>
    </mc:Choice>
    <mc:Fallback xmlns="">
      <p:transition spd="slow">
        <p:cover dir="ld"/>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523" y="0"/>
            <a:ext cx="7749476"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42523" cy="3857625"/>
          </a:xfrm>
          <a:prstGeom prst="rect">
            <a:avLst/>
          </a:prstGeom>
        </p:spPr>
      </p:pic>
      <p:sp>
        <p:nvSpPr>
          <p:cNvPr id="7" name="Rectangle 6"/>
          <p:cNvSpPr/>
          <p:nvPr/>
        </p:nvSpPr>
        <p:spPr>
          <a:xfrm>
            <a:off x="376962" y="4682091"/>
            <a:ext cx="3688597" cy="1077218"/>
          </a:xfrm>
          <a:prstGeom prst="rect">
            <a:avLst/>
          </a:prstGeom>
        </p:spPr>
        <p:txBody>
          <a:bodyPr wrap="square">
            <a:spAutoFit/>
          </a:bodyP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دوربین </a:t>
            </a:r>
            <a:r>
              <a:rPr lang="fa-IR" sz="3200" dirty="0">
                <a:ln w="0"/>
                <a:solidFill>
                  <a:prstClr val="black"/>
                </a:solidFill>
                <a:effectLst>
                  <a:outerShdw blurRad="38100" dist="19050" dir="2700000" algn="tl" rotWithShape="0">
                    <a:prstClr val="black">
                      <a:alpha val="40000"/>
                    </a:prstClr>
                  </a:outerShdw>
                </a:effectLst>
                <a:cs typeface="B Koodak" panose="00000700000000000000" pitchFamily="2" charset="-78"/>
              </a:rPr>
              <a:t>مخصوص گرفتن عکس هوایی</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Tree>
    <p:extLst>
      <p:ext uri="{BB962C8B-B14F-4D97-AF65-F5344CB8AC3E}">
        <p14:creationId xmlns:p14="http://schemas.microsoft.com/office/powerpoint/2010/main" val="18295986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7555222" y="481229"/>
            <a:ext cx="1971164" cy="830997"/>
          </a:xfrm>
          <a:prstGeom prst="rect">
            <a:avLst/>
          </a:prstGeom>
        </p:spPr>
        <p:txBody>
          <a:bodyPr wrap="square">
            <a:spAutoFit/>
          </a:bodyPr>
          <a:lstStyle/>
          <a:p>
            <a:pPr>
              <a:lnSpc>
                <a:spcPct val="150000"/>
              </a:lnSpc>
            </a:pPr>
            <a:r>
              <a:rPr lang="fa-IR" sz="3200" dirty="0" smtClean="0">
                <a:solidFill>
                  <a:sysClr val="windowText" lastClr="000000"/>
                </a:solidFill>
                <a:cs typeface="B Koodak" panose="00000700000000000000" pitchFamily="2" charset="-78"/>
              </a:rPr>
              <a:t>کره جغرافیا:</a:t>
            </a:r>
            <a:endParaRPr lang="fa-IR" sz="3200" dirty="0">
              <a:solidFill>
                <a:sysClr val="windowText" lastClr="000000"/>
              </a:solidFill>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94" y="811259"/>
            <a:ext cx="4445000" cy="5080000"/>
          </a:xfrm>
          <a:prstGeom prst="rect">
            <a:avLst/>
          </a:prstGeom>
        </p:spPr>
      </p:pic>
      <p:sp>
        <p:nvSpPr>
          <p:cNvPr id="6" name="Rectangle 5"/>
          <p:cNvSpPr/>
          <p:nvPr/>
        </p:nvSpPr>
        <p:spPr>
          <a:xfrm>
            <a:off x="6634513" y="1544825"/>
            <a:ext cx="3812583" cy="584775"/>
          </a:xfrm>
          <a:prstGeom prst="rect">
            <a:avLst/>
          </a:prstGeom>
        </p:spPr>
        <p:txBody>
          <a:bodyPr wrap="square">
            <a:spAutoFit/>
          </a:bodyP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نمونه کوچکی از کره زمین</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
        <p:nvSpPr>
          <p:cNvPr id="7" name="Rectangle 6"/>
          <p:cNvSpPr/>
          <p:nvPr/>
        </p:nvSpPr>
        <p:spPr>
          <a:xfrm>
            <a:off x="4889609" y="2597207"/>
            <a:ext cx="7137076" cy="1508105"/>
          </a:xfrm>
          <a:prstGeom prst="rect">
            <a:avLst/>
          </a:prstGeom>
        </p:spPr>
        <p:txBody>
          <a:bodyPr wrap="square">
            <a:spAutoFit/>
          </a:bodyPr>
          <a:lstStyle/>
          <a:p>
            <a:pPr algn="ctr">
              <a:lnSpc>
                <a:spcPct val="150000"/>
              </a:lnSpc>
            </a:pP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می توان </a:t>
            </a:r>
            <a:r>
              <a:rPr lang="fa-IR" sz="3200" dirty="0" smtClean="0">
                <a:ln w="0"/>
                <a:solidFill>
                  <a:srgbClr val="0000FF"/>
                </a:solidFill>
                <a:effectLst>
                  <a:outerShdw blurRad="38100" dist="19050" dir="2700000" algn="tl" rotWithShape="0">
                    <a:prstClr val="black">
                      <a:alpha val="40000"/>
                    </a:prstClr>
                  </a:outerShdw>
                </a:effectLst>
                <a:cs typeface="B Koodak" panose="00000700000000000000" pitchFamily="2" charset="-78"/>
              </a:rPr>
              <a:t>شکل واقعی </a:t>
            </a: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بخش های مختلف سیاره زمین را روی آن مشاهده کرد.</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0185" y="4328372"/>
            <a:ext cx="2476500" cy="2476500"/>
          </a:xfrm>
          <a:prstGeom prst="rect">
            <a:avLst/>
          </a:prstGeom>
        </p:spPr>
      </p:pic>
    </p:spTree>
    <p:extLst>
      <p:ext uri="{BB962C8B-B14F-4D97-AF65-F5344CB8AC3E}">
        <p14:creationId xmlns:p14="http://schemas.microsoft.com/office/powerpoint/2010/main" val="11676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Document 2"/>
          <p:cNvSpPr/>
          <p:nvPr/>
        </p:nvSpPr>
        <p:spPr>
          <a:xfrm>
            <a:off x="6183824" y="1148853"/>
            <a:ext cx="4881966" cy="1442433"/>
          </a:xfrm>
          <a:prstGeom prst="flowChartDocumen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کتاب ها و فرهنگ های جغرافیایی</a:t>
            </a:r>
            <a:endParaRPr lang="fa-IR"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sp>
        <p:nvSpPr>
          <p:cNvPr id="4" name="Oval 3"/>
          <p:cNvSpPr/>
          <p:nvPr/>
        </p:nvSpPr>
        <p:spPr>
          <a:xfrm>
            <a:off x="5527438" y="3501443"/>
            <a:ext cx="6194738" cy="1725184"/>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آشنایی با مکان های مختلف و شیوه های زندگی مردم</a:t>
            </a:r>
            <a:endParaRPr lang="fa-IR"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83333" y="674976"/>
            <a:ext cx="4285249" cy="5508048"/>
          </a:xfrm>
          <a:prstGeom prst="rect">
            <a:avLst/>
          </a:prstGeom>
        </p:spPr>
      </p:pic>
    </p:spTree>
    <p:extLst>
      <p:ext uri="{BB962C8B-B14F-4D97-AF65-F5344CB8AC3E}">
        <p14:creationId xmlns:p14="http://schemas.microsoft.com/office/powerpoint/2010/main" val="3705380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ardrop 2"/>
          <p:cNvSpPr/>
          <p:nvPr/>
        </p:nvSpPr>
        <p:spPr>
          <a:xfrm>
            <a:off x="5083443" y="185979"/>
            <a:ext cx="1832351" cy="2061273"/>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3200" dirty="0" smtClean="0">
                <a:solidFill>
                  <a:sysClr val="windowText" lastClr="000000"/>
                </a:solidFill>
                <a:cs typeface="B Koodak" panose="00000700000000000000" pitchFamily="2" charset="-78"/>
              </a:rPr>
              <a:t>رایانه و اینترنت</a:t>
            </a:r>
            <a:endParaRPr lang="fa-IR" sz="3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9545" y="2729962"/>
            <a:ext cx="2724150" cy="34671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955" y="418454"/>
            <a:ext cx="1813302" cy="1828799"/>
          </a:xfrm>
          <a:prstGeom prst="rect">
            <a:avLst/>
          </a:prstGeom>
        </p:spPr>
      </p:pic>
      <p:sp>
        <p:nvSpPr>
          <p:cNvPr id="6" name="Flowchart: Alternate Process 5"/>
          <p:cNvSpPr/>
          <p:nvPr/>
        </p:nvSpPr>
        <p:spPr>
          <a:xfrm>
            <a:off x="2371239" y="2631320"/>
            <a:ext cx="7005233" cy="898905"/>
          </a:xfrm>
          <a:prstGeom prst="flowChartAlternateProcess">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solidFill>
                  <a:sysClr val="windowText" lastClr="000000"/>
                </a:solidFill>
                <a:cs typeface="B Koodak" panose="00000700000000000000" pitchFamily="2" charset="-78"/>
              </a:rPr>
              <a:t>استفاده از لوح های فشرده (</a:t>
            </a:r>
            <a:r>
              <a:rPr lang="en-US" sz="2800" dirty="0" smtClean="0">
                <a:solidFill>
                  <a:sysClr val="windowText" lastClr="000000"/>
                </a:solidFill>
                <a:cs typeface="B Koodak" panose="00000700000000000000" pitchFamily="2" charset="-78"/>
              </a:rPr>
              <a:t>(CD</a:t>
            </a:r>
            <a:r>
              <a:rPr lang="fa-IR" sz="2800" dirty="0" smtClean="0">
                <a:solidFill>
                  <a:sysClr val="windowText" lastClr="000000"/>
                </a:solidFill>
                <a:cs typeface="B Koodak" panose="00000700000000000000" pitchFamily="2" charset="-78"/>
              </a:rPr>
              <a:t>با </a:t>
            </a:r>
            <a:r>
              <a:rPr lang="fa-IR" sz="2800" dirty="0">
                <a:solidFill>
                  <a:sysClr val="windowText" lastClr="000000"/>
                </a:solidFill>
                <a:cs typeface="B Koodak" panose="00000700000000000000" pitchFamily="2" charset="-78"/>
              </a:rPr>
              <a:t>موضوعات </a:t>
            </a:r>
            <a:r>
              <a:rPr lang="fa-IR" sz="2800" dirty="0" smtClean="0">
                <a:solidFill>
                  <a:sysClr val="windowText" lastClr="000000"/>
                </a:solidFill>
                <a:cs typeface="B Koodak" panose="00000700000000000000" pitchFamily="2" charset="-78"/>
              </a:rPr>
              <a:t>جغرافیایی</a:t>
            </a:r>
            <a:endParaRPr lang="fa-IR" sz="2800" dirty="0">
              <a:solidFill>
                <a:sysClr val="windowText" lastClr="000000"/>
              </a:solidFill>
              <a:cs typeface="B Koodak" panose="00000700000000000000" pitchFamily="2" charset="-78"/>
            </a:endParaRPr>
          </a:p>
        </p:txBody>
      </p:sp>
      <p:sp>
        <p:nvSpPr>
          <p:cNvPr id="7" name="Flowchart: Alternate Process 6"/>
          <p:cNvSpPr/>
          <p:nvPr/>
        </p:nvSpPr>
        <p:spPr>
          <a:xfrm>
            <a:off x="2371239" y="3741711"/>
            <a:ext cx="7005233" cy="1443601"/>
          </a:xfrm>
          <a:prstGeom prst="flowChartAlternateProcess">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800" dirty="0" smtClean="0">
                <a:solidFill>
                  <a:sysClr val="windowText" lastClr="000000"/>
                </a:solidFill>
                <a:cs typeface="B Koodak" panose="00000700000000000000" pitchFamily="2" charset="-78"/>
              </a:rPr>
              <a:t>وارد شدن به پایگاه های اینترنتی و کسب اطلاعات</a:t>
            </a:r>
          </a:p>
          <a:p>
            <a:pPr algn="ctr">
              <a:lnSpc>
                <a:spcPct val="150000"/>
              </a:lnSpc>
            </a:pPr>
            <a:r>
              <a:rPr lang="fa-IR" sz="2800" dirty="0" smtClean="0">
                <a:solidFill>
                  <a:sysClr val="windowText" lastClr="000000"/>
                </a:solidFill>
                <a:cs typeface="B Koodak" panose="00000700000000000000" pitchFamily="2" charset="-78"/>
              </a:rPr>
              <a:t>به صورت: متن ، تصویر، نقشه و فیلم</a:t>
            </a:r>
            <a:endParaRPr lang="fa-IR" sz="2800" dirty="0">
              <a:solidFill>
                <a:sysClr val="windowText" lastClr="000000"/>
              </a:solidFill>
              <a:cs typeface="B Koodak" panose="00000700000000000000" pitchFamily="2" charset="-78"/>
            </a:endParaRPr>
          </a:p>
        </p:txBody>
      </p:sp>
    </p:spTree>
    <p:extLst>
      <p:ext uri="{BB962C8B-B14F-4D97-AF65-F5344CB8AC3E}">
        <p14:creationId xmlns:p14="http://schemas.microsoft.com/office/powerpoint/2010/main" val="7130796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130657" y="506438"/>
            <a:ext cx="5930685" cy="584775"/>
          </a:xfrm>
          <a:prstGeom prst="rect">
            <a:avLst/>
          </a:prstGeom>
        </p:spPr>
        <p:txBody>
          <a:bodyPr wrap="square">
            <a:spAutoFit/>
          </a:bodyPr>
          <a:lstStyle/>
          <a:p>
            <a:pPr algn="ctr"/>
            <a:r>
              <a:rPr lang="fa-IR" sz="3200" dirty="0" smtClean="0">
                <a:ln w="0"/>
                <a:solidFill>
                  <a:prstClr val="black"/>
                </a:solidFill>
                <a:effectLst>
                  <a:outerShdw blurRad="38100" dist="19050" dir="2700000" algn="tl" rotWithShape="0">
                    <a:prstClr val="black">
                      <a:alpha val="40000"/>
                    </a:prstClr>
                  </a:outerShdw>
                </a:effectLst>
                <a:cs typeface="B Koodak" panose="00000700000000000000" pitchFamily="2" charset="-78"/>
              </a:rPr>
              <a:t>آدرس بعضی از سایت های مفید جغرافیا:</a:t>
            </a:r>
            <a:endParaRPr lang="en-US" sz="3200" dirty="0">
              <a:ln w="0"/>
              <a:solidFill>
                <a:prstClr val="black"/>
              </a:solidFill>
              <a:effectLst>
                <a:outerShdw blurRad="38100" dist="19050" dir="2700000" algn="tl" rotWithShape="0">
                  <a:prstClr val="black">
                    <a:alpha val="40000"/>
                  </a:prstClr>
                </a:outerShdw>
              </a:effectLst>
              <a:cs typeface="B Koodak" panose="00000700000000000000" pitchFamily="2" charset="-78"/>
            </a:endParaRPr>
          </a:p>
        </p:txBody>
      </p:sp>
      <p:graphicFrame>
        <p:nvGraphicFramePr>
          <p:cNvPr id="8" name="Table 7"/>
          <p:cNvGraphicFramePr>
            <a:graphicFrameLocks noGrp="1"/>
          </p:cNvGraphicFramePr>
          <p:nvPr>
            <p:extLst>
              <p:ext uri="{D42A27DB-BD31-4B8C-83A1-F6EECF244321}">
                <p14:modId xmlns:p14="http://schemas.microsoft.com/office/powerpoint/2010/main" val="3177409426"/>
              </p:ext>
            </p:extLst>
          </p:nvPr>
        </p:nvGraphicFramePr>
        <p:xfrm>
          <a:off x="671593" y="1277533"/>
          <a:ext cx="11189776" cy="5026962"/>
        </p:xfrm>
        <a:graphic>
          <a:graphicData uri="http://schemas.openxmlformats.org/drawingml/2006/table">
            <a:tbl>
              <a:tblPr rtl="1" firstRow="1" bandRow="1">
                <a:tableStyleId>{5940675A-B579-460E-94D1-54222C63F5DA}</a:tableStyleId>
              </a:tblPr>
              <a:tblGrid>
                <a:gridCol w="7036230">
                  <a:extLst>
                    <a:ext uri="{9D8B030D-6E8A-4147-A177-3AD203B41FA5}">
                      <a16:colId xmlns:a16="http://schemas.microsoft.com/office/drawing/2014/main" val="20000"/>
                    </a:ext>
                  </a:extLst>
                </a:gridCol>
                <a:gridCol w="4153546">
                  <a:extLst>
                    <a:ext uri="{9D8B030D-6E8A-4147-A177-3AD203B41FA5}">
                      <a16:colId xmlns:a16="http://schemas.microsoft.com/office/drawing/2014/main" val="20001"/>
                    </a:ext>
                  </a:extLst>
                </a:gridCol>
              </a:tblGrid>
              <a:tr h="944134">
                <a:tc>
                  <a:txBody>
                    <a:bodyPr/>
                    <a:lstStyle/>
                    <a:p>
                      <a:pPr rtl="1">
                        <a:lnSpc>
                          <a:spcPct val="150000"/>
                        </a:lnSpc>
                      </a:pPr>
                      <a:r>
                        <a:rPr lang="fa-IR" sz="2800" dirty="0" smtClean="0">
                          <a:cs typeface="B Koodak" panose="00000700000000000000" pitchFamily="2" charset="-78"/>
                        </a:rPr>
                        <a:t>سایت رشد. آموزش دروس به همراه فایل و فرهنگ مصور</a:t>
                      </a:r>
                      <a:endParaRPr lang="fa-IR" sz="2800" dirty="0">
                        <a:cs typeface="B Koodak" panose="00000700000000000000" pitchFamily="2" charset="-78"/>
                      </a:endParaRP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00FFFF"/>
                    </a:solidFill>
                  </a:tcPr>
                </a:tc>
                <a:tc>
                  <a:txBody>
                    <a:bodyPr/>
                    <a:lstStyle/>
                    <a:p>
                      <a:pPr marL="0" marR="0" indent="0" algn="l" defTabSz="914400" rtl="1" eaLnBrk="1" fontAlgn="auto" latinLnBrk="0" hangingPunct="1">
                        <a:lnSpc>
                          <a:spcPct val="150000"/>
                        </a:lnSpc>
                        <a:spcBef>
                          <a:spcPts val="0"/>
                        </a:spcBef>
                        <a:spcAft>
                          <a:spcPts val="0"/>
                        </a:spcAft>
                        <a:buClrTx/>
                        <a:buSzTx/>
                        <a:buFontTx/>
                        <a:buNone/>
                        <a:tabLst/>
                        <a:defRPr/>
                      </a:pPr>
                      <a:r>
                        <a:rPr lang="fa-IR" sz="2800" kern="1200" smtClean="0">
                          <a:solidFill>
                            <a:schemeClr val="tx1"/>
                          </a:solidFill>
                          <a:latin typeface="+mn-lt"/>
                          <a:ea typeface="+mn-ea"/>
                          <a:cs typeface="+mj-cs"/>
                        </a:rPr>
                        <a:t>www.roshd.ir</a:t>
                      </a:r>
                      <a:endParaRPr lang="fa-IR" sz="2800" kern="1200" dirty="0" smtClean="0">
                        <a:solidFill>
                          <a:schemeClr val="tx1"/>
                        </a:solidFill>
                        <a:latin typeface="+mn-lt"/>
                        <a:ea typeface="+mn-ea"/>
                        <a:cs typeface="+mj-cs"/>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0000"/>
                  </a:ext>
                </a:extLst>
              </a:tr>
              <a:tr h="644773">
                <a:tc>
                  <a:txBody>
                    <a:bodyPr/>
                    <a:lstStyle/>
                    <a:p>
                      <a:pPr rtl="1">
                        <a:lnSpc>
                          <a:spcPct val="150000"/>
                        </a:lnSpc>
                      </a:pPr>
                      <a:r>
                        <a:rPr lang="fa-IR" sz="2800" kern="1200" dirty="0" smtClean="0">
                          <a:solidFill>
                            <a:schemeClr val="tx1"/>
                          </a:solidFill>
                          <a:latin typeface="+mn-lt"/>
                          <a:ea typeface="+mn-ea"/>
                          <a:cs typeface="B Koodak" panose="00000700000000000000" pitchFamily="2" charset="-78"/>
                        </a:rPr>
                        <a:t>سایت ایران </a:t>
                      </a:r>
                      <a:r>
                        <a:rPr lang="fa-IR" sz="2800" kern="1200" dirty="0" err="1" smtClean="0">
                          <a:solidFill>
                            <a:schemeClr val="tx1"/>
                          </a:solidFill>
                          <a:latin typeface="+mn-lt"/>
                          <a:ea typeface="+mn-ea"/>
                          <a:cs typeface="B Koodak" panose="00000700000000000000" pitchFamily="2" charset="-78"/>
                        </a:rPr>
                        <a:t>شناسی</a:t>
                      </a:r>
                      <a:endParaRPr lang="fa-IR" sz="2800" kern="1200" dirty="0">
                        <a:solidFill>
                          <a:schemeClr val="tx1"/>
                        </a:solidFill>
                        <a:latin typeface="+mn-lt"/>
                        <a:ea typeface="+mn-ea"/>
                        <a:cs typeface="B Koodak" panose="00000700000000000000" pitchFamily="2" charset="-78"/>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66FF"/>
                    </a:solidFill>
                  </a:tcPr>
                </a:tc>
                <a:tc>
                  <a:txBody>
                    <a:bodyPr/>
                    <a:lstStyle/>
                    <a:p>
                      <a:pPr marL="0" marR="0" indent="0" algn="l" defTabSz="914400" rtl="1" eaLnBrk="1" fontAlgn="auto" latinLnBrk="0" hangingPunct="1">
                        <a:lnSpc>
                          <a:spcPct val="150000"/>
                        </a:lnSpc>
                        <a:spcBef>
                          <a:spcPts val="0"/>
                        </a:spcBef>
                        <a:spcAft>
                          <a:spcPts val="0"/>
                        </a:spcAft>
                        <a:buClrTx/>
                        <a:buSzTx/>
                        <a:buFontTx/>
                        <a:buNone/>
                        <a:tabLst/>
                        <a:defRPr/>
                      </a:pPr>
                      <a:r>
                        <a:rPr lang="fa-IR" sz="2800" kern="1200" dirty="0" smtClean="0">
                          <a:solidFill>
                            <a:schemeClr val="tx1"/>
                          </a:solidFill>
                          <a:latin typeface="+mn-lt"/>
                          <a:ea typeface="+mn-ea"/>
                          <a:cs typeface="+mj-cs"/>
                        </a:rPr>
                        <a:t>www.iranology.com</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66FF"/>
                    </a:solidFill>
                  </a:tcPr>
                </a:tc>
                <a:extLst>
                  <a:ext uri="{0D108BD9-81ED-4DB2-BD59-A6C34878D82A}">
                    <a16:rowId xmlns:a16="http://schemas.microsoft.com/office/drawing/2014/main" val="10001"/>
                  </a:ext>
                </a:extLst>
              </a:tr>
              <a:tr h="517751">
                <a:tc>
                  <a:txBody>
                    <a:bodyPr/>
                    <a:lstStyle/>
                    <a:p>
                      <a:pPr rtl="1">
                        <a:lnSpc>
                          <a:spcPct val="150000"/>
                        </a:lnSpc>
                      </a:pPr>
                      <a:r>
                        <a:rPr lang="fa-IR" sz="2800" dirty="0" smtClean="0">
                          <a:cs typeface="B Koodak" panose="00000700000000000000" pitchFamily="2" charset="-78"/>
                        </a:rPr>
                        <a:t>گالری عکس طبیعت</a:t>
                      </a:r>
                      <a:endParaRPr lang="fa-IR" sz="2800" dirty="0">
                        <a:cs typeface="B Koodak" panose="00000700000000000000" pitchFamily="2" charset="-78"/>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00"/>
                    </a:solidFill>
                  </a:tcPr>
                </a:tc>
                <a:tc>
                  <a:txBody>
                    <a:bodyPr/>
                    <a:lstStyle/>
                    <a:p>
                      <a:pPr algn="l" rtl="1">
                        <a:lnSpc>
                          <a:spcPct val="150000"/>
                        </a:lnSpc>
                      </a:pPr>
                      <a:r>
                        <a:rPr lang="en-US" sz="2800" dirty="0" smtClean="0">
                          <a:cs typeface="+mj-cs"/>
                        </a:rPr>
                        <a:t>www.natureondisplay.com</a:t>
                      </a:r>
                      <a:endParaRPr lang="fa-IR" sz="2800" dirty="0">
                        <a:cs typeface="+mj-cs"/>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0002"/>
                  </a:ext>
                </a:extLst>
              </a:tr>
              <a:tr h="517751">
                <a:tc>
                  <a:txBody>
                    <a:bodyPr/>
                    <a:lstStyle/>
                    <a:p>
                      <a:pPr rtl="1">
                        <a:lnSpc>
                          <a:spcPct val="150000"/>
                        </a:lnSpc>
                      </a:pPr>
                      <a:r>
                        <a:rPr lang="fa-IR" sz="2800" dirty="0" smtClean="0">
                          <a:cs typeface="B Koodak" panose="00000700000000000000" pitchFamily="2" charset="-78"/>
                        </a:rPr>
                        <a:t>اطلس کامل جهان</a:t>
                      </a:r>
                      <a:endParaRPr lang="fa-IR" sz="2800" dirty="0">
                        <a:cs typeface="B Koodak" panose="00000700000000000000" pitchFamily="2" charset="-78"/>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00"/>
                    </a:solidFill>
                  </a:tcPr>
                </a:tc>
                <a:tc>
                  <a:txBody>
                    <a:bodyPr/>
                    <a:lstStyle/>
                    <a:p>
                      <a:pPr algn="l" rtl="1">
                        <a:lnSpc>
                          <a:spcPct val="150000"/>
                        </a:lnSpc>
                      </a:pPr>
                      <a:r>
                        <a:rPr lang="en-US" sz="2800" smtClean="0">
                          <a:cs typeface="+mj-cs"/>
                        </a:rPr>
                        <a:t>www.sitesatlas.com</a:t>
                      </a:r>
                      <a:endParaRPr lang="fa-IR" sz="2800">
                        <a:cs typeface="+mj-cs"/>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0003"/>
                  </a:ext>
                </a:extLst>
              </a:tr>
              <a:tr h="944134">
                <a:tc>
                  <a:txBody>
                    <a:bodyPr/>
                    <a:lstStyle/>
                    <a:p>
                      <a:pPr rtl="1">
                        <a:lnSpc>
                          <a:spcPct val="150000"/>
                        </a:lnSpc>
                      </a:pPr>
                      <a:r>
                        <a:rPr lang="fa-IR" sz="2800" dirty="0" smtClean="0">
                          <a:cs typeface="B Koodak" panose="00000700000000000000" pitchFamily="2" charset="-78"/>
                        </a:rPr>
                        <a:t>اطلاعات آب و هوایی شهرهای ایران</a:t>
                      </a:r>
                      <a:endParaRPr lang="fa-IR" sz="2800" dirty="0">
                        <a:cs typeface="B Koodak" panose="00000700000000000000" pitchFamily="2" charset="-78"/>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99FF"/>
                    </a:solidFill>
                  </a:tcPr>
                </a:tc>
                <a:tc>
                  <a:txBody>
                    <a:bodyPr/>
                    <a:lstStyle/>
                    <a:p>
                      <a:pPr algn="l" rtl="1">
                        <a:lnSpc>
                          <a:spcPct val="150000"/>
                        </a:lnSpc>
                      </a:pPr>
                      <a:r>
                        <a:rPr lang="en-US" sz="2800" kern="1200" dirty="0" smtClean="0">
                          <a:solidFill>
                            <a:schemeClr val="tx1"/>
                          </a:solidFill>
                          <a:latin typeface="+mn-lt"/>
                          <a:ea typeface="+mn-ea"/>
                          <a:cs typeface="+mj-cs"/>
                        </a:rPr>
                        <a:t>www.weatherhub.com</a:t>
                      </a:r>
                      <a:endParaRPr lang="fa-IR" sz="2800" kern="1200" dirty="0">
                        <a:solidFill>
                          <a:schemeClr val="tx1"/>
                        </a:solidFill>
                        <a:latin typeface="+mn-lt"/>
                        <a:ea typeface="+mn-ea"/>
                        <a:cs typeface="+mj-cs"/>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99FF"/>
                    </a:solidFill>
                  </a:tcPr>
                </a:tc>
                <a:extLst>
                  <a:ext uri="{0D108BD9-81ED-4DB2-BD59-A6C34878D82A}">
                    <a16:rowId xmlns:a16="http://schemas.microsoft.com/office/drawing/2014/main" val="10004"/>
                  </a:ext>
                </a:extLst>
              </a:tr>
              <a:tr h="944134">
                <a:tc>
                  <a:txBody>
                    <a:bodyPr/>
                    <a:lstStyle/>
                    <a:p>
                      <a:pPr rtl="1">
                        <a:lnSpc>
                          <a:spcPct val="150000"/>
                        </a:lnSpc>
                      </a:pPr>
                      <a:r>
                        <a:rPr lang="fa-IR" sz="2800" dirty="0" smtClean="0">
                          <a:cs typeface="B Koodak" panose="00000700000000000000" pitchFamily="2" charset="-78"/>
                        </a:rPr>
                        <a:t>اطلاعات عمومی جغرافیا</a:t>
                      </a:r>
                      <a:endParaRPr lang="fa-IR" sz="2800" dirty="0">
                        <a:cs typeface="B Koodak" panose="00000700000000000000" pitchFamily="2" charset="-78"/>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99"/>
                    </a:solidFill>
                  </a:tcPr>
                </a:tc>
                <a:tc>
                  <a:txBody>
                    <a:bodyPr/>
                    <a:lstStyle/>
                    <a:p>
                      <a:pPr algn="l" rtl="1">
                        <a:lnSpc>
                          <a:spcPct val="150000"/>
                        </a:lnSpc>
                      </a:pPr>
                      <a:r>
                        <a:rPr lang="en-US" sz="2800" dirty="0" smtClean="0">
                          <a:cs typeface="+mj-cs"/>
                        </a:rPr>
                        <a:t>www.travelye.com</a:t>
                      </a:r>
                      <a:endParaRPr lang="fa-IR" sz="2800" dirty="0">
                        <a:cs typeface="+mj-cs"/>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0208509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rot="19758507">
            <a:off x="5628937" y="1402006"/>
            <a:ext cx="2173993" cy="1323439"/>
          </a:xfrm>
          <a:prstGeom prst="rect">
            <a:avLst/>
          </a:prstGeom>
          <a:noFill/>
        </p:spPr>
        <p:txBody>
          <a:bodyPr wrap="none" lIns="91440" tIns="45720" rIns="91440" bIns="45720">
            <a:spAutoFit/>
          </a:bodyPr>
          <a:lstStyle/>
          <a:p>
            <a:pPr algn="ctr"/>
            <a:r>
              <a:rPr lang="fa-IR" sz="8000" b="0" cap="none" spc="0" dirty="0" smtClean="0">
                <a:ln w="0"/>
                <a:solidFill>
                  <a:schemeClr val="tx1"/>
                </a:solidFill>
                <a:effectLst>
                  <a:glow rad="139700">
                    <a:schemeClr val="accent3">
                      <a:satMod val="175000"/>
                      <a:alpha val="40000"/>
                    </a:schemeClr>
                  </a:glow>
                  <a:outerShdw blurRad="38100" dist="19050" dir="2700000" algn="tl" rotWithShape="0">
                    <a:schemeClr val="dk1">
                      <a:alpha val="40000"/>
                    </a:schemeClr>
                  </a:outerShdw>
                </a:effectLst>
                <a:cs typeface="B Morvarid" panose="00000400000000000000" pitchFamily="2" charset="-78"/>
              </a:rPr>
              <a:t>پایان</a:t>
            </a:r>
            <a:endParaRPr lang="en-US" sz="8000" b="0" cap="none" spc="0" dirty="0">
              <a:ln w="0"/>
              <a:solidFill>
                <a:schemeClr val="tx1"/>
              </a:solidFill>
              <a:effectLst>
                <a:glow rad="139700">
                  <a:schemeClr val="accent3">
                    <a:satMod val="175000"/>
                    <a:alpha val="40000"/>
                  </a:schemeClr>
                </a:glow>
                <a:outerShdw blurRad="38100" dist="19050" dir="2700000" algn="tl" rotWithShape="0">
                  <a:schemeClr val="dk1">
                    <a:alpha val="40000"/>
                  </a:schemeClr>
                </a:outerShdw>
              </a:effectLst>
              <a:cs typeface="B Morvarid" panose="00000400000000000000" pitchFamily="2" charset="-78"/>
            </a:endParaRPr>
          </a:p>
        </p:txBody>
      </p:sp>
    </p:spTree>
    <p:extLst>
      <p:ext uri="{BB962C8B-B14F-4D97-AF65-F5344CB8AC3E}">
        <p14:creationId xmlns:p14="http://schemas.microsoft.com/office/powerpoint/2010/main" val="36500275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294468" y="320019"/>
            <a:ext cx="9779430" cy="7201972"/>
          </a:xfrm>
          <a:prstGeom prst="rect">
            <a:avLst/>
          </a:prstGeom>
          <a:noFill/>
        </p:spPr>
        <p:txBody>
          <a:bodyPr wrap="square" rtlCol="1">
            <a:spAutoFit/>
          </a:bodyPr>
          <a:lstStyle/>
          <a:p>
            <a:pPr algn="just">
              <a:lnSpc>
                <a:spcPct val="150000"/>
              </a:lnSpc>
            </a:pPr>
            <a:r>
              <a:rPr lang="fa-IR" sz="2800" dirty="0" smtClean="0">
                <a:cs typeface="B Koodak" panose="00000700000000000000" pitchFamily="2" charset="-78"/>
              </a:rPr>
              <a:t>سلام بچه ها</a:t>
            </a:r>
          </a:p>
          <a:p>
            <a:pPr algn="just">
              <a:lnSpc>
                <a:spcPct val="150000"/>
              </a:lnSpc>
            </a:pPr>
            <a:r>
              <a:rPr lang="fa-IR" sz="2800" dirty="0" smtClean="0">
                <a:cs typeface="B Koodak" panose="00000700000000000000" pitchFamily="2" charset="-78"/>
              </a:rPr>
              <a:t>نام من </a:t>
            </a:r>
            <a:r>
              <a:rPr lang="fa-IR" sz="2800" dirty="0" err="1" smtClean="0">
                <a:cs typeface="B Koodak" panose="00000700000000000000" pitchFamily="2" charset="-78"/>
              </a:rPr>
              <a:t>بایرام</a:t>
            </a:r>
            <a:r>
              <a:rPr lang="fa-IR" sz="2800" dirty="0" smtClean="0">
                <a:cs typeface="B Koodak" panose="00000700000000000000" pitchFamily="2" charset="-78"/>
              </a:rPr>
              <a:t> است. و در روستای </a:t>
            </a:r>
            <a:r>
              <a:rPr lang="fa-IR" sz="2800" dirty="0" err="1" smtClean="0">
                <a:cs typeface="B Koodak" panose="00000700000000000000" pitchFamily="2" charset="-78"/>
              </a:rPr>
              <a:t>بنیس</a:t>
            </a:r>
            <a:r>
              <a:rPr lang="fa-IR" sz="2800" dirty="0" smtClean="0">
                <a:cs typeface="B Koodak" panose="00000700000000000000" pitchFamily="2" charset="-78"/>
              </a:rPr>
              <a:t> زندگی می کنم. روستای ما در دامنه کوه علمدار در آذربایجان شرقی قرار دارد. حتماً حدس زده اید که ما در منطقه سرد زندگی می کنیم. کوه علمدار در تمام سال پوشیده از برف است. خانه های ما دیوارهای ضخیم دارد تا از نفوذ سرما جلوگیری شود. اما تابستان ها هوای خنک و </a:t>
            </a:r>
            <a:r>
              <a:rPr lang="fa-IR" sz="2800" dirty="0" err="1" smtClean="0">
                <a:cs typeface="B Koodak" panose="00000700000000000000" pitchFamily="2" charset="-78"/>
              </a:rPr>
              <a:t>معتدلی</a:t>
            </a:r>
            <a:r>
              <a:rPr lang="fa-IR" sz="2800" dirty="0" smtClean="0">
                <a:cs typeface="B Koodak" panose="00000700000000000000" pitchFamily="2" charset="-78"/>
              </a:rPr>
              <a:t> داریم. بیشتر مردم این منطقه در دامنه سرسبز این کوه ها دامپروری می کنند. و محصولات </a:t>
            </a:r>
            <a:r>
              <a:rPr lang="fa-IR" sz="2800" dirty="0" err="1" smtClean="0">
                <a:cs typeface="B Koodak" panose="00000700000000000000" pitchFamily="2" charset="-78"/>
              </a:rPr>
              <a:t>دامی</a:t>
            </a:r>
            <a:r>
              <a:rPr lang="fa-IR" sz="2800" dirty="0" smtClean="0">
                <a:cs typeface="B Koodak" panose="00000700000000000000" pitchFamily="2" charset="-78"/>
              </a:rPr>
              <a:t> و گوشت و لبنیات در اینجا تولید می شود. در باغ های این منطقه درختان زردآلو و سیب کاشته شده اند. صنایع دستی همچون سفالگری در روستای ما رواج دارد. غذای معروف ما کوفته تبریزی است. آیا تا به حال این غذا را خورده اید؟</a:t>
            </a:r>
          </a:p>
          <a:p>
            <a:pPr algn="just">
              <a:lnSpc>
                <a:spcPct val="150000"/>
              </a:lnSpc>
            </a:pPr>
            <a:endParaRPr lang="fa-IR" sz="2800" dirty="0">
              <a:cs typeface="B Koodak" panose="00000700000000000000" pitchFamily="2" charset="-78"/>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898" y="660614"/>
            <a:ext cx="1921790" cy="3926883"/>
          </a:xfrm>
          <a:prstGeom prst="rect">
            <a:avLst/>
          </a:prstGeom>
        </p:spPr>
      </p:pic>
    </p:spTree>
    <p:extLst>
      <p:ext uri="{BB962C8B-B14F-4D97-AF65-F5344CB8AC3E}">
        <p14:creationId xmlns:p14="http://schemas.microsoft.com/office/powerpoint/2010/main" val="34633842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205992" cy="6858000"/>
          </a:xfrm>
          <a:prstGeom prst="rect">
            <a:avLst/>
          </a:prstGeom>
        </p:spPr>
      </p:pic>
      <p:sp>
        <p:nvSpPr>
          <p:cNvPr id="4" name="Rectangle 3"/>
          <p:cNvSpPr/>
          <p:nvPr/>
        </p:nvSpPr>
        <p:spPr>
          <a:xfrm>
            <a:off x="9362380" y="2890391"/>
            <a:ext cx="2829621" cy="1077218"/>
          </a:xfrm>
          <a:prstGeom prst="rect">
            <a:avLst/>
          </a:prstGeom>
          <a:noFill/>
        </p:spPr>
        <p:txBody>
          <a:bodyPr wrap="non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کوچه باغ های برفی</a:t>
            </a:r>
          </a:p>
          <a:p>
            <a:pPr algn="ctr"/>
            <a:r>
              <a:rPr lang="fa-IR" sz="3200" b="1" dirty="0" smtClean="0">
                <a:solidFill>
                  <a:srgbClr val="000000"/>
                </a:solidFill>
                <a:latin typeface="Tahoma" panose="020B0604030504040204" pitchFamily="34" charset="0"/>
                <a:cs typeface="B Koodak" panose="00000700000000000000" pitchFamily="2" charset="-78"/>
              </a:rPr>
              <a:t>روستای </a:t>
            </a:r>
            <a:r>
              <a:rPr lang="fa-IR" sz="3200" b="1" dirty="0" err="1" smtClean="0">
                <a:solidFill>
                  <a:srgbClr val="000000"/>
                </a:solidFill>
                <a:latin typeface="Tahoma" panose="020B0604030504040204" pitchFamily="34" charset="0"/>
                <a:cs typeface="B Koodak" panose="00000700000000000000" pitchFamily="2" charset="-78"/>
              </a:rPr>
              <a:t>بنیس</a:t>
            </a:r>
            <a:r>
              <a:rPr lang="fa-IR" sz="3200" b="1" dirty="0" smtClean="0">
                <a:solidFill>
                  <a:srgbClr val="000000"/>
                </a:solidFill>
                <a:latin typeface="Tahoma" panose="020B0604030504040204" pitchFamily="34" charset="0"/>
                <a:cs typeface="B Koodak" panose="00000700000000000000" pitchFamily="2" charset="-78"/>
              </a:rPr>
              <a:t> </a:t>
            </a:r>
            <a:endParaRPr lang="fa-IR" sz="3200" dirty="0">
              <a:cs typeface="B Koodak" panose="00000700000000000000" pitchFamily="2" charset="-78"/>
            </a:endParaRPr>
          </a:p>
        </p:txBody>
      </p:sp>
    </p:spTree>
    <p:extLst>
      <p:ext uri="{BB962C8B-B14F-4D97-AF65-F5344CB8AC3E}">
        <p14:creationId xmlns:p14="http://schemas.microsoft.com/office/powerpoint/2010/main" val="238838863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591" y="0"/>
            <a:ext cx="6214820" cy="6858000"/>
          </a:xfrm>
          <a:prstGeom prst="rect">
            <a:avLst/>
          </a:prstGeom>
        </p:spPr>
      </p:pic>
      <p:sp>
        <p:nvSpPr>
          <p:cNvPr id="4" name="Rectangle 3"/>
          <p:cNvSpPr/>
          <p:nvPr/>
        </p:nvSpPr>
        <p:spPr>
          <a:xfrm>
            <a:off x="9695804" y="2890391"/>
            <a:ext cx="2162772" cy="1077218"/>
          </a:xfrm>
          <a:prstGeom prst="rect">
            <a:avLst/>
          </a:prstGeom>
          <a:noFill/>
        </p:spPr>
        <p:txBody>
          <a:bodyPr wrap="non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دامداری در</a:t>
            </a:r>
          </a:p>
          <a:p>
            <a:pPr algn="ctr"/>
            <a:r>
              <a:rPr lang="fa-IR" sz="3200" b="1" dirty="0" smtClean="0">
                <a:solidFill>
                  <a:srgbClr val="000000"/>
                </a:solidFill>
                <a:latin typeface="Tahoma" panose="020B0604030504040204" pitchFamily="34" charset="0"/>
                <a:cs typeface="B Koodak" panose="00000700000000000000" pitchFamily="2" charset="-78"/>
              </a:rPr>
              <a:t>روستای </a:t>
            </a:r>
            <a:r>
              <a:rPr lang="fa-IR" sz="3200" b="1" dirty="0" err="1" smtClean="0">
                <a:solidFill>
                  <a:srgbClr val="000000"/>
                </a:solidFill>
                <a:latin typeface="Tahoma" panose="020B0604030504040204" pitchFamily="34" charset="0"/>
                <a:cs typeface="B Koodak" panose="00000700000000000000" pitchFamily="2" charset="-78"/>
              </a:rPr>
              <a:t>بنیس</a:t>
            </a:r>
            <a:r>
              <a:rPr lang="fa-IR" sz="3200" b="1" dirty="0" smtClean="0">
                <a:solidFill>
                  <a:srgbClr val="000000"/>
                </a:solidFill>
                <a:latin typeface="Tahoma" panose="020B0604030504040204" pitchFamily="34" charset="0"/>
                <a:cs typeface="B Koodak" panose="00000700000000000000" pitchFamily="2" charset="-78"/>
              </a:rPr>
              <a:t> </a:t>
            </a:r>
            <a:endParaRPr lang="fa-IR" sz="3200" dirty="0">
              <a:cs typeface="B Koodak" panose="00000700000000000000" pitchFamily="2" charset="-78"/>
            </a:endParaRPr>
          </a:p>
        </p:txBody>
      </p:sp>
    </p:spTree>
    <p:extLst>
      <p:ext uri="{BB962C8B-B14F-4D97-AF65-F5344CB8AC3E}">
        <p14:creationId xmlns:p14="http://schemas.microsoft.com/office/powerpoint/2010/main" val="151752592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14820" cy="53159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820" y="-1"/>
            <a:ext cx="5977181" cy="5315919"/>
          </a:xfrm>
          <a:prstGeom prst="rect">
            <a:avLst/>
          </a:prstGeom>
        </p:spPr>
      </p:pic>
      <p:sp>
        <p:nvSpPr>
          <p:cNvPr id="10" name="Rectangle 9"/>
          <p:cNvSpPr/>
          <p:nvPr/>
        </p:nvSpPr>
        <p:spPr>
          <a:xfrm>
            <a:off x="3701216" y="5794571"/>
            <a:ext cx="4789570" cy="584775"/>
          </a:xfrm>
          <a:prstGeom prst="rect">
            <a:avLst/>
          </a:prstGeom>
          <a:noFill/>
        </p:spPr>
        <p:txBody>
          <a:bodyPr wrap="squar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باغات سیب در روستای </a:t>
            </a:r>
            <a:r>
              <a:rPr lang="fa-IR" sz="3200" b="1" dirty="0" err="1" smtClean="0">
                <a:solidFill>
                  <a:srgbClr val="000000"/>
                </a:solidFill>
                <a:latin typeface="Tahoma" panose="020B0604030504040204" pitchFamily="34" charset="0"/>
                <a:cs typeface="B Koodak" panose="00000700000000000000" pitchFamily="2" charset="-78"/>
              </a:rPr>
              <a:t>بنیس</a:t>
            </a:r>
            <a:r>
              <a:rPr lang="fa-IR" sz="3200" b="1" dirty="0" smtClean="0">
                <a:solidFill>
                  <a:srgbClr val="000000"/>
                </a:solidFill>
                <a:latin typeface="Tahoma" panose="020B0604030504040204" pitchFamily="34" charset="0"/>
                <a:cs typeface="B Koodak" panose="00000700000000000000" pitchFamily="2" charset="-78"/>
              </a:rPr>
              <a:t> </a:t>
            </a:r>
            <a:endParaRPr lang="fa-IR" sz="3200" dirty="0">
              <a:cs typeface="B Koodak" panose="00000700000000000000" pitchFamily="2" charset="-78"/>
            </a:endParaRPr>
          </a:p>
        </p:txBody>
      </p:sp>
    </p:spTree>
    <p:extLst>
      <p:ext uri="{BB962C8B-B14F-4D97-AF65-F5344CB8AC3E}">
        <p14:creationId xmlns:p14="http://schemas.microsoft.com/office/powerpoint/2010/main" val="156308630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7963" cy="6771785"/>
          </a:xfrm>
          <a:prstGeom prst="rect">
            <a:avLst/>
          </a:prstGeom>
        </p:spPr>
      </p:pic>
      <p:sp>
        <p:nvSpPr>
          <p:cNvPr id="4" name="Rectangle 3"/>
          <p:cNvSpPr/>
          <p:nvPr/>
        </p:nvSpPr>
        <p:spPr>
          <a:xfrm>
            <a:off x="9695805" y="2890391"/>
            <a:ext cx="2162772" cy="1077218"/>
          </a:xfrm>
          <a:prstGeom prst="rect">
            <a:avLst/>
          </a:prstGeom>
          <a:noFill/>
        </p:spPr>
        <p:txBody>
          <a:bodyPr wrap="none" lIns="91440" tIns="45720" rIns="91440" bIns="45720">
            <a:spAutoFit/>
          </a:bodyPr>
          <a:lstStyle/>
          <a:p>
            <a:pPr algn="ctr"/>
            <a:r>
              <a:rPr lang="fa-IR" sz="3200" b="1" dirty="0" smtClean="0">
                <a:solidFill>
                  <a:srgbClr val="000000"/>
                </a:solidFill>
                <a:latin typeface="Tahoma" panose="020B0604030504040204" pitchFamily="34" charset="0"/>
                <a:cs typeface="B Koodak" panose="00000700000000000000" pitchFamily="2" charset="-78"/>
              </a:rPr>
              <a:t>کوفته تبریزی </a:t>
            </a:r>
          </a:p>
          <a:p>
            <a:pPr algn="ctr"/>
            <a:r>
              <a:rPr lang="fa-IR" sz="3200" b="1" dirty="0" smtClean="0">
                <a:solidFill>
                  <a:srgbClr val="000000"/>
                </a:solidFill>
                <a:latin typeface="Tahoma" panose="020B0604030504040204" pitchFamily="34" charset="0"/>
                <a:cs typeface="B Koodak" panose="00000700000000000000" pitchFamily="2" charset="-78"/>
              </a:rPr>
              <a:t>روستای </a:t>
            </a:r>
            <a:r>
              <a:rPr lang="fa-IR" sz="3200" b="1" dirty="0" err="1" smtClean="0">
                <a:solidFill>
                  <a:srgbClr val="000000"/>
                </a:solidFill>
                <a:latin typeface="Tahoma" panose="020B0604030504040204" pitchFamily="34" charset="0"/>
                <a:cs typeface="B Koodak" panose="00000700000000000000" pitchFamily="2" charset="-78"/>
              </a:rPr>
              <a:t>بنیس</a:t>
            </a:r>
            <a:r>
              <a:rPr lang="fa-IR" sz="3200" b="1" dirty="0" smtClean="0">
                <a:solidFill>
                  <a:srgbClr val="000000"/>
                </a:solidFill>
                <a:latin typeface="Tahoma" panose="020B0604030504040204" pitchFamily="34" charset="0"/>
                <a:cs typeface="B Koodak" panose="00000700000000000000" pitchFamily="2" charset="-78"/>
              </a:rPr>
              <a:t> </a:t>
            </a:r>
            <a:endParaRPr lang="fa-IR" sz="3200" dirty="0">
              <a:cs typeface="B Koodak" panose="00000700000000000000" pitchFamily="2" charset="-78"/>
            </a:endParaRPr>
          </a:p>
        </p:txBody>
      </p:sp>
    </p:spTree>
    <p:extLst>
      <p:ext uri="{BB962C8B-B14F-4D97-AF65-F5344CB8AC3E}">
        <p14:creationId xmlns:p14="http://schemas.microsoft.com/office/powerpoint/2010/main" val="90486163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346" y="557938"/>
            <a:ext cx="1196922" cy="3409627"/>
          </a:xfrm>
          <a:prstGeom prst="rect">
            <a:avLst/>
          </a:prstGeom>
        </p:spPr>
      </p:pic>
      <p:sp>
        <p:nvSpPr>
          <p:cNvPr id="5" name="TextBox 4"/>
          <p:cNvSpPr txBox="1"/>
          <p:nvPr/>
        </p:nvSpPr>
        <p:spPr>
          <a:xfrm>
            <a:off x="334184" y="242528"/>
            <a:ext cx="9779430" cy="7201972"/>
          </a:xfrm>
          <a:prstGeom prst="rect">
            <a:avLst/>
          </a:prstGeom>
          <a:noFill/>
        </p:spPr>
        <p:txBody>
          <a:bodyPr wrap="square" rtlCol="1">
            <a:spAutoFit/>
          </a:bodyPr>
          <a:lstStyle/>
          <a:p>
            <a:pPr algn="just">
              <a:lnSpc>
                <a:spcPct val="150000"/>
              </a:lnSpc>
            </a:pPr>
            <a:r>
              <a:rPr lang="fa-IR" sz="2800" dirty="0" smtClean="0">
                <a:cs typeface="B Koodak" panose="00000700000000000000" pitchFamily="2" charset="-78"/>
              </a:rPr>
              <a:t>سلام بچه ها</a:t>
            </a:r>
          </a:p>
          <a:p>
            <a:pPr algn="just">
              <a:lnSpc>
                <a:spcPct val="150000"/>
              </a:lnSpc>
            </a:pPr>
            <a:r>
              <a:rPr lang="fa-IR" sz="2800" dirty="0" smtClean="0">
                <a:cs typeface="B Koodak" panose="00000700000000000000" pitchFamily="2" charset="-78"/>
              </a:rPr>
              <a:t>من حامد هستم و در شهر </a:t>
            </a:r>
            <a:r>
              <a:rPr lang="fa-IR" sz="2800" dirty="0" err="1" smtClean="0">
                <a:cs typeface="B Koodak" panose="00000700000000000000" pitchFamily="2" charset="-78"/>
              </a:rPr>
              <a:t>اردکان</a:t>
            </a:r>
            <a:r>
              <a:rPr lang="fa-IR" sz="2800" dirty="0" smtClean="0">
                <a:cs typeface="B Koodak" panose="00000700000000000000" pitchFamily="2" charset="-78"/>
              </a:rPr>
              <a:t> زندگی می کنم. شهر ما در استان یزد در مرکز ایران واقع است به همین دلیل آب و هوای خشک و بسیار گرمی در تابستان دارد. پدر من کارگاه تولید </a:t>
            </a:r>
            <a:r>
              <a:rPr lang="fa-IR" sz="2800" dirty="0" err="1" smtClean="0">
                <a:cs typeface="B Koodak" panose="00000700000000000000" pitchFamily="2" charset="-78"/>
              </a:rPr>
              <a:t>رُبّ</a:t>
            </a:r>
            <a:r>
              <a:rPr lang="fa-IR" sz="2800" dirty="0" smtClean="0">
                <a:cs typeface="B Koodak" panose="00000700000000000000" pitchFamily="2" charset="-78"/>
              </a:rPr>
              <a:t> انار دارد؛ چون انار یک میوه گرمسیری است و در باغ های اطراف شهر ما به دست می آید. آش انار یکی از غذاهای محلی این منطقه است. شهر ما ساختمان های گنبدی شکل و </a:t>
            </a:r>
            <a:r>
              <a:rPr lang="fa-IR" sz="2800" dirty="0" err="1" smtClean="0">
                <a:cs typeface="B Koodak" panose="00000700000000000000" pitchFamily="2" charset="-78"/>
              </a:rPr>
              <a:t>بادگیرهای</a:t>
            </a:r>
            <a:r>
              <a:rPr lang="fa-IR" sz="2800" dirty="0" smtClean="0">
                <a:cs typeface="B Koodak" panose="00000700000000000000" pitchFamily="2" charset="-78"/>
              </a:rPr>
              <a:t> بلند و زیبا دارد. اگرچه شهر کوچکی است اما حدود 60 هزار نفر جمعیت دارد و وقتی گردشگران به شهر ما می آیند، صنایع دستی چون سرامیک، شمد، </a:t>
            </a:r>
            <a:r>
              <a:rPr lang="fa-IR" sz="2800" dirty="0" err="1" smtClean="0">
                <a:cs typeface="B Koodak" panose="00000700000000000000" pitchFamily="2" charset="-78"/>
              </a:rPr>
              <a:t>چادرشب</a:t>
            </a:r>
            <a:r>
              <a:rPr lang="fa-IR" sz="2800" dirty="0" smtClean="0">
                <a:cs typeface="B Koodak" panose="00000700000000000000" pitchFamily="2" charset="-78"/>
              </a:rPr>
              <a:t> و دستمال برای سوغاتی می </a:t>
            </a:r>
            <a:r>
              <a:rPr lang="fa-IR" sz="2800" dirty="0" err="1" smtClean="0">
                <a:cs typeface="B Koodak" panose="00000700000000000000" pitchFamily="2" charset="-78"/>
              </a:rPr>
              <a:t>خرند</a:t>
            </a:r>
            <a:r>
              <a:rPr lang="fa-IR" sz="2800" dirty="0" smtClean="0">
                <a:cs typeface="B Koodak" panose="00000700000000000000" pitchFamily="2" charset="-78"/>
              </a:rPr>
              <a:t>. شیرینی محلی و حلوا </a:t>
            </a:r>
            <a:r>
              <a:rPr lang="fa-IR" sz="2800" dirty="0" err="1" smtClean="0">
                <a:cs typeface="B Koodak" panose="00000700000000000000" pitchFamily="2" charset="-78"/>
              </a:rPr>
              <a:t>ارده</a:t>
            </a:r>
            <a:r>
              <a:rPr lang="fa-IR" sz="2800" dirty="0" smtClean="0">
                <a:cs typeface="B Koodak" panose="00000700000000000000" pitchFamily="2" charset="-78"/>
              </a:rPr>
              <a:t> </a:t>
            </a:r>
            <a:r>
              <a:rPr lang="fa-IR" sz="2800" dirty="0" err="1" smtClean="0">
                <a:cs typeface="B Koodak" panose="00000700000000000000" pitchFamily="2" charset="-78"/>
              </a:rPr>
              <a:t>اردکان</a:t>
            </a:r>
            <a:r>
              <a:rPr lang="fa-IR" sz="2800" dirty="0" smtClean="0">
                <a:cs typeface="B Koodak" panose="00000700000000000000" pitchFamily="2" charset="-78"/>
              </a:rPr>
              <a:t> هم از سوغاتی های معروف شهر ما است. آیا دوست دارید از شهر ما دیدن کنید؟</a:t>
            </a:r>
          </a:p>
          <a:p>
            <a:pPr algn="just">
              <a:lnSpc>
                <a:spcPct val="150000"/>
              </a:lnSpc>
            </a:pPr>
            <a:endParaRPr lang="fa-IR" sz="2800" dirty="0">
              <a:cs typeface="B Koodak" panose="00000700000000000000" pitchFamily="2" charset="-78"/>
            </a:endParaRPr>
          </a:p>
        </p:txBody>
      </p:sp>
    </p:spTree>
    <p:extLst>
      <p:ext uri="{BB962C8B-B14F-4D97-AF65-F5344CB8AC3E}">
        <p14:creationId xmlns:p14="http://schemas.microsoft.com/office/powerpoint/2010/main" val="963551999"/>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پاورپوینت درس نهم مطالعات اجتماعی هفتم من کجا زندگی می کنم؟</Template>
  <TotalTime>0</TotalTime>
  <Words>976</Words>
  <Application>Microsoft Office PowerPoint</Application>
  <PresentationFormat>Widescreen</PresentationFormat>
  <Paragraphs>112</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B Koodak</vt:lpstr>
      <vt:lpstr>B Morvarid</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omid</dc:creator>
  <cp:lastModifiedBy>omid</cp:lastModifiedBy>
  <cp:revision>1</cp:revision>
  <dcterms:created xsi:type="dcterms:W3CDTF">2019-12-19T21:07:15Z</dcterms:created>
  <dcterms:modified xsi:type="dcterms:W3CDTF">2019-12-19T21:07:27Z</dcterms:modified>
</cp:coreProperties>
</file>