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9" r:id="rId3"/>
    <p:sldId id="257" r:id="rId4"/>
    <p:sldId id="258" r:id="rId5"/>
    <p:sldId id="261" r:id="rId6"/>
    <p:sldId id="260" r:id="rId7"/>
    <p:sldId id="266" r:id="rId8"/>
    <p:sldId id="263" r:id="rId9"/>
    <p:sldId id="264" r:id="rId10"/>
    <p:sldId id="265" r:id="rId11"/>
    <p:sldId id="267" r:id="rId12"/>
    <p:sldId id="268" r:id="rId13"/>
    <p:sldId id="269" r:id="rId14"/>
    <p:sldId id="271" r:id="rId15"/>
    <p:sldId id="270" r:id="rId16"/>
    <p:sldId id="272" r:id="rId17"/>
    <p:sldId id="273"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32770" name="Picture 2" descr="I:\منظره\602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7391400" y="152400"/>
            <a:ext cx="955711" cy="369332"/>
          </a:xfrm>
          <a:prstGeom prst="rect">
            <a:avLst/>
          </a:prstGeom>
          <a:noFill/>
        </p:spPr>
        <p:txBody>
          <a:bodyPr wrap="none" rtlCol="1">
            <a:spAutoFit/>
          </a:bodyPr>
          <a:lstStyle/>
          <a:p>
            <a:r>
              <a:rPr lang="fa-IR" dirty="0" smtClean="0"/>
              <a:t>به نام خدا </a:t>
            </a:r>
            <a:endParaRPr lang="fa-IR" dirty="0"/>
          </a:p>
        </p:txBody>
      </p:sp>
      <p:sp>
        <p:nvSpPr>
          <p:cNvPr id="6" name="TextBox 5"/>
          <p:cNvSpPr txBox="1"/>
          <p:nvPr/>
        </p:nvSpPr>
        <p:spPr>
          <a:xfrm>
            <a:off x="6019800" y="838200"/>
            <a:ext cx="2685351" cy="461665"/>
          </a:xfrm>
          <a:prstGeom prst="rect">
            <a:avLst/>
          </a:prstGeom>
          <a:noFill/>
        </p:spPr>
        <p:txBody>
          <a:bodyPr wrap="none" rtlCol="1">
            <a:spAutoFit/>
          </a:bodyPr>
          <a:lstStyle/>
          <a:p>
            <a:r>
              <a:rPr lang="fa-IR" sz="2400" dirty="0" smtClean="0"/>
              <a:t>انسان.طبیعت و معماری</a:t>
            </a:r>
            <a:endParaRPr lang="fa-IR" sz="2400" dirty="0"/>
          </a:p>
        </p:txBody>
      </p:sp>
      <p:sp>
        <p:nvSpPr>
          <p:cNvPr id="7" name="TextBox 6"/>
          <p:cNvSpPr txBox="1"/>
          <p:nvPr/>
        </p:nvSpPr>
        <p:spPr>
          <a:xfrm>
            <a:off x="7162800" y="1371600"/>
            <a:ext cx="1527982" cy="738664"/>
          </a:xfrm>
          <a:prstGeom prst="rect">
            <a:avLst/>
          </a:prstGeom>
          <a:noFill/>
        </p:spPr>
        <p:txBody>
          <a:bodyPr wrap="none" rtlCol="1">
            <a:spAutoFit/>
          </a:bodyPr>
          <a:lstStyle/>
          <a:p>
            <a:r>
              <a:rPr lang="fa-IR" dirty="0" smtClean="0"/>
              <a:t>موضوع: </a:t>
            </a:r>
            <a:r>
              <a:rPr lang="fa-IR" sz="2400" dirty="0" smtClean="0"/>
              <a:t>تناسب</a:t>
            </a:r>
          </a:p>
          <a:p>
            <a:endParaRPr lang="fa-IR" dirty="0"/>
          </a:p>
        </p:txBody>
      </p:sp>
      <p:sp>
        <p:nvSpPr>
          <p:cNvPr id="9" name="TextBox 8"/>
          <p:cNvSpPr txBox="1"/>
          <p:nvPr/>
        </p:nvSpPr>
        <p:spPr>
          <a:xfrm>
            <a:off x="3124200" y="2667000"/>
            <a:ext cx="5647700" cy="461665"/>
          </a:xfrm>
          <a:prstGeom prst="rect">
            <a:avLst/>
          </a:prstGeom>
          <a:noFill/>
        </p:spPr>
        <p:txBody>
          <a:bodyPr wrap="none" rtlCol="1">
            <a:spAutoFit/>
          </a:bodyPr>
          <a:lstStyle/>
          <a:p>
            <a:r>
              <a:rPr lang="fa-IR" dirty="0" smtClean="0"/>
              <a:t>گرد اورندگان:</a:t>
            </a:r>
            <a:r>
              <a:rPr lang="fa-IR" sz="2400" dirty="0" smtClean="0"/>
              <a:t>هادی دوستی-احسان محمد ولی-حسین بهرو</a:t>
            </a:r>
            <a:endParaRPr lang="fa-IR" sz="2400" dirty="0"/>
          </a:p>
        </p:txBody>
      </p:sp>
      <p:sp>
        <p:nvSpPr>
          <p:cNvPr id="10" name="TextBox 9"/>
          <p:cNvSpPr txBox="1"/>
          <p:nvPr/>
        </p:nvSpPr>
        <p:spPr>
          <a:xfrm>
            <a:off x="7620000" y="3352800"/>
            <a:ext cx="944489" cy="646331"/>
          </a:xfrm>
          <a:prstGeom prst="rect">
            <a:avLst/>
          </a:prstGeom>
          <a:noFill/>
        </p:spPr>
        <p:txBody>
          <a:bodyPr wrap="none" rtlCol="1">
            <a:spAutoFit/>
          </a:bodyPr>
          <a:lstStyle/>
          <a:p>
            <a:r>
              <a:rPr lang="fa-IR" dirty="0" smtClean="0"/>
              <a:t>پاییز90</a:t>
            </a:r>
          </a:p>
          <a:p>
            <a:endParaRPr lang="fa-IR" dirty="0"/>
          </a:p>
        </p:txBody>
      </p:sp>
      <p:sp>
        <p:nvSpPr>
          <p:cNvPr id="11" name="TextBox 10"/>
          <p:cNvSpPr txBox="1"/>
          <p:nvPr/>
        </p:nvSpPr>
        <p:spPr>
          <a:xfrm>
            <a:off x="5486400" y="1981200"/>
            <a:ext cx="3174266" cy="738664"/>
          </a:xfrm>
          <a:prstGeom prst="rect">
            <a:avLst/>
          </a:prstGeom>
          <a:noFill/>
        </p:spPr>
        <p:txBody>
          <a:bodyPr wrap="none" rtlCol="1">
            <a:spAutoFit/>
          </a:bodyPr>
          <a:lstStyle/>
          <a:p>
            <a:r>
              <a:rPr lang="fa-IR" dirty="0" smtClean="0"/>
              <a:t>استاد راهنما: </a:t>
            </a:r>
            <a:r>
              <a:rPr lang="fa-IR" sz="2400" dirty="0" smtClean="0"/>
              <a:t>خانم مهندس خاکپور</a:t>
            </a:r>
          </a:p>
          <a:p>
            <a:endParaRPr lang="fa-I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1143000"/>
          </a:xfrm>
        </p:spPr>
        <p:txBody>
          <a:bodyPr/>
          <a:lstStyle/>
          <a:p>
            <a:r>
              <a:rPr lang="fa-IR" dirty="0" smtClean="0"/>
              <a:t>و</a:t>
            </a:r>
            <a:endParaRPr lang="fa-IR" dirty="0"/>
          </a:p>
        </p:txBody>
      </p:sp>
      <p:sp>
        <p:nvSpPr>
          <p:cNvPr id="3" name="Content Placeholder 2"/>
          <p:cNvSpPr>
            <a:spLocks noGrp="1"/>
          </p:cNvSpPr>
          <p:nvPr>
            <p:ph idx="1"/>
          </p:nvPr>
        </p:nvSpPr>
        <p:spPr>
          <a:xfrm>
            <a:off x="457200" y="2362200"/>
            <a:ext cx="2286000" cy="868363"/>
          </a:xfrm>
        </p:spPr>
        <p:txBody>
          <a:bodyPr/>
          <a:lstStyle/>
          <a:p>
            <a:endParaRPr lang="fa-IR" dirty="0"/>
          </a:p>
        </p:txBody>
      </p:sp>
      <p:pic>
        <p:nvPicPr>
          <p:cNvPr id="24578" name="Picture 2" descr="مونالیزا - نسبت طلایی"/>
          <p:cNvPicPr>
            <a:picLocks noChangeAspect="1" noChangeArrowheads="1"/>
          </p:cNvPicPr>
          <p:nvPr/>
        </p:nvPicPr>
        <p:blipFill>
          <a:blip r:embed="rId2" cstate="print"/>
          <a:srcRect/>
          <a:stretch>
            <a:fillRect/>
          </a:stretch>
        </p:blipFill>
        <p:spPr bwMode="auto">
          <a:xfrm>
            <a:off x="152400" y="149732"/>
            <a:ext cx="3657600" cy="3203067"/>
          </a:xfrm>
          <a:prstGeom prst="rect">
            <a:avLst/>
          </a:prstGeom>
          <a:noFill/>
        </p:spPr>
      </p:pic>
      <p:sp>
        <p:nvSpPr>
          <p:cNvPr id="6" name="Rectangle 5"/>
          <p:cNvSpPr/>
          <p:nvPr/>
        </p:nvSpPr>
        <p:spPr>
          <a:xfrm>
            <a:off x="4267200" y="1066800"/>
            <a:ext cx="4572000" cy="2308324"/>
          </a:xfrm>
          <a:prstGeom prst="rect">
            <a:avLst/>
          </a:prstGeom>
        </p:spPr>
        <p:txBody>
          <a:bodyPr>
            <a:spAutoFit/>
          </a:bodyPr>
          <a:lstStyle/>
          <a:p>
            <a:pPr algn="justLow"/>
            <a:r>
              <a:rPr lang="fa-IR" dirty="0" smtClean="0"/>
              <a:t>لئوناردو داوینچی در ترسیم نقاشی معروف خود از بدن انسان از نسبت طلایی بهره گرفته است. به عنوان مثال نقاطی از بدن که دارای نسبت طلایی هستند:</a:t>
            </a:r>
            <a:br>
              <a:rPr lang="fa-IR" dirty="0" smtClean="0"/>
            </a:br>
            <a:r>
              <a:rPr lang="fa-IR" dirty="0" smtClean="0"/>
              <a:t>نسبت قد انسان به فاصله ناف تا پاشنه پا.</a:t>
            </a:r>
            <a:br>
              <a:rPr lang="fa-IR" dirty="0" smtClean="0"/>
            </a:br>
            <a:r>
              <a:rPr lang="fa-IR" dirty="0" smtClean="0"/>
              <a:t>نسبت فاصله نوک انگشتان تا آرنج به فاصله مچ تا آرنج.</a:t>
            </a:r>
            <a:br>
              <a:rPr lang="fa-IR" dirty="0" smtClean="0"/>
            </a:br>
            <a:r>
              <a:rPr lang="fa-IR" dirty="0" smtClean="0"/>
              <a:t>نسبت فاصله شانه تا بالای سر به اندازه سر.</a:t>
            </a:r>
            <a:br>
              <a:rPr lang="fa-IR" dirty="0" smtClean="0"/>
            </a:br>
            <a:r>
              <a:rPr lang="fa-IR" dirty="0" smtClean="0"/>
              <a:t>نسبت فاصله ناف تا بالای سر به فاصله شانه تا بالای سر.</a:t>
            </a:r>
            <a:br>
              <a:rPr lang="fa-IR" dirty="0" smtClean="0"/>
            </a:br>
            <a:r>
              <a:rPr lang="fa-IR" dirty="0" smtClean="0"/>
              <a:t>نسبت فاصله ناف تا زانو به فاصله زانو تا پاشنه پا</a:t>
            </a:r>
            <a:endParaRPr lang="fa-IR" dirty="0"/>
          </a:p>
        </p:txBody>
      </p:sp>
      <p:sp>
        <p:nvSpPr>
          <p:cNvPr id="7" name="Rectangle 6"/>
          <p:cNvSpPr/>
          <p:nvPr/>
        </p:nvSpPr>
        <p:spPr>
          <a:xfrm>
            <a:off x="4343400" y="4038600"/>
            <a:ext cx="4572000" cy="2585323"/>
          </a:xfrm>
          <a:prstGeom prst="rect">
            <a:avLst/>
          </a:prstGeom>
        </p:spPr>
        <p:txBody>
          <a:bodyPr>
            <a:spAutoFit/>
          </a:bodyPr>
          <a:lstStyle/>
          <a:p>
            <a:pPr algn="justLow"/>
            <a:r>
              <a:rPr lang="fa-IR" dirty="0" smtClean="0"/>
              <a:t>انتخاب ده ضلعی منتظم از طرف هنرمندان ایرانی و استفاده آن در کارهای معماری (پوشش گنبدها با کاربندی ده) و کارهای هنری (گره سازی ها که پایه آنها روی ده ضلعی منتظم قرار دارد) توجه و دقت آنها و بالاخره دید آنها را در انتخاب و به دست آوردن بهترین تناسبات در خطوط و سطوح را می رساند. چرا که در ده ضلعی منتظم نسبت شعاع به طول ضلع، همان نسبت طلائی است که در تمام کاربندی پوشش های گنبدی در معماری اصیل ایرانی - اسلامی از آن استفاده شده است</a:t>
            </a:r>
            <a:endParaRPr lang="fa-IR" dirty="0"/>
          </a:p>
        </p:txBody>
      </p:sp>
      <p:sp>
        <p:nvSpPr>
          <p:cNvPr id="8" name="TextBox 7"/>
          <p:cNvSpPr txBox="1"/>
          <p:nvPr/>
        </p:nvSpPr>
        <p:spPr>
          <a:xfrm>
            <a:off x="7010400" y="609600"/>
            <a:ext cx="1981200" cy="461665"/>
          </a:xfrm>
          <a:prstGeom prst="rect">
            <a:avLst/>
          </a:prstGeom>
          <a:noFill/>
        </p:spPr>
        <p:txBody>
          <a:bodyPr wrap="square" rtlCol="1">
            <a:spAutoFit/>
          </a:bodyPr>
          <a:lstStyle/>
          <a:p>
            <a:r>
              <a:rPr lang="fa-IR" sz="2400" dirty="0" smtClean="0"/>
              <a:t>تناسب در نقاشی:</a:t>
            </a:r>
            <a:endParaRPr lang="fa-IR" sz="2400" dirty="0"/>
          </a:p>
        </p:txBody>
      </p:sp>
      <p:sp>
        <p:nvSpPr>
          <p:cNvPr id="9" name="TextBox 8"/>
          <p:cNvSpPr txBox="1"/>
          <p:nvPr/>
        </p:nvSpPr>
        <p:spPr>
          <a:xfrm>
            <a:off x="5943600" y="3505200"/>
            <a:ext cx="3506547" cy="738664"/>
          </a:xfrm>
          <a:prstGeom prst="rect">
            <a:avLst/>
          </a:prstGeom>
          <a:noFill/>
        </p:spPr>
        <p:txBody>
          <a:bodyPr wrap="square" rtlCol="1">
            <a:spAutoFit/>
          </a:bodyPr>
          <a:lstStyle/>
          <a:p>
            <a:r>
              <a:rPr lang="en-US" sz="2400" dirty="0" smtClean="0"/>
              <a:t>:</a:t>
            </a:r>
            <a:r>
              <a:rPr lang="fa-IR" sz="2400" dirty="0" smtClean="0"/>
              <a:t>تناسب در معماری ایرانی</a:t>
            </a:r>
          </a:p>
          <a:p>
            <a:endParaRPr lang="fa-IR" dirty="0"/>
          </a:p>
        </p:txBody>
      </p:sp>
      <p:pic>
        <p:nvPicPr>
          <p:cNvPr id="24579" name="Picture 3" descr="I:\hossein\مساجد\MASAJAD\0 (11).jpg"/>
          <p:cNvPicPr>
            <a:picLocks noChangeAspect="1" noChangeArrowheads="1"/>
          </p:cNvPicPr>
          <p:nvPr/>
        </p:nvPicPr>
        <p:blipFill>
          <a:blip r:embed="rId3" cstate="print"/>
          <a:srcRect/>
          <a:stretch>
            <a:fillRect/>
          </a:stretch>
        </p:blipFill>
        <p:spPr bwMode="auto">
          <a:xfrm>
            <a:off x="152400" y="3505200"/>
            <a:ext cx="3657600" cy="3200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417638"/>
            <a:ext cx="762000" cy="2849562"/>
          </a:xfrm>
        </p:spPr>
        <p:txBody>
          <a:bodyPr>
            <a:normAutofit/>
          </a:bodyPr>
          <a:lstStyle/>
          <a:p>
            <a:endParaRPr lang="fa-IR" dirty="0"/>
          </a:p>
        </p:txBody>
      </p:sp>
      <p:sp>
        <p:nvSpPr>
          <p:cNvPr id="3" name="Content Placeholder 2"/>
          <p:cNvSpPr>
            <a:spLocks noGrp="1"/>
          </p:cNvSpPr>
          <p:nvPr>
            <p:ph idx="1"/>
          </p:nvPr>
        </p:nvSpPr>
        <p:spPr>
          <a:xfrm>
            <a:off x="457200" y="1600201"/>
            <a:ext cx="1143000" cy="152400"/>
          </a:xfrm>
        </p:spPr>
        <p:txBody>
          <a:bodyPr>
            <a:normAutofit fontScale="25000" lnSpcReduction="20000"/>
          </a:bodyPr>
          <a:lstStyle/>
          <a:p>
            <a:endParaRPr lang="fa-IR" dirty="0"/>
          </a:p>
        </p:txBody>
      </p:sp>
      <p:sp>
        <p:nvSpPr>
          <p:cNvPr id="4" name="Rectangle 3"/>
          <p:cNvSpPr/>
          <p:nvPr/>
        </p:nvSpPr>
        <p:spPr>
          <a:xfrm>
            <a:off x="152400" y="1066800"/>
            <a:ext cx="8839200" cy="5355312"/>
          </a:xfrm>
          <a:prstGeom prst="rect">
            <a:avLst/>
          </a:prstGeom>
        </p:spPr>
        <p:txBody>
          <a:bodyPr wrap="square">
            <a:spAutoFit/>
          </a:bodyPr>
          <a:lstStyle/>
          <a:p>
            <a:pPr algn="justLow" rtl="1"/>
            <a:r>
              <a:rPr lang="en-US" dirty="0" smtClean="0"/>
              <a:t>o</a:t>
            </a:r>
            <a:r>
              <a:rPr lang="fa-IR" dirty="0" smtClean="0"/>
              <a:t>در ساخت یک بنا بین بخش های کلیدی باید قیاس هایی صورت گیرد ولی نیازی نیست که خود بیش از حد به سیستم تناسبی خاصی محدود سازیم.تحلیل تناسبی آگرز نشان می دهد که با افزایش پیچیدگی،انطباق توالی های تناسبی متفاوت نیز افزایش می یابد.</a:t>
            </a:r>
          </a:p>
          <a:p>
            <a:pPr algn="justLow" rtl="1"/>
            <a:r>
              <a:rPr lang="en-US" dirty="0" smtClean="0"/>
              <a:t>o</a:t>
            </a:r>
            <a:r>
              <a:rPr lang="fa-IR" dirty="0" smtClean="0"/>
              <a:t>تناسبات کلی بنای ساخته شده،نقش بسیار مهمی دارند،این تناسبات تأثیر کلی بنا را تعیین می کند. </a:t>
            </a:r>
          </a:p>
          <a:p>
            <a:pPr algn="justLow" rtl="1"/>
            <a:r>
              <a:rPr lang="fa-IR" dirty="0" smtClean="0"/>
              <a:t>  </a:t>
            </a:r>
            <a:r>
              <a:rPr lang="en-US" dirty="0" smtClean="0"/>
              <a:t>o</a:t>
            </a:r>
            <a:r>
              <a:rPr lang="fa-IR" dirty="0" smtClean="0"/>
              <a:t>تناسب در </a:t>
            </a:r>
            <a:r>
              <a:rPr lang="fa-IR" dirty="0" smtClean="0"/>
              <a:t>کشودگی:</a:t>
            </a:r>
            <a:endParaRPr lang="fa-IR" dirty="0" smtClean="0"/>
          </a:p>
          <a:p>
            <a:pPr algn="justLow" rtl="1"/>
            <a:r>
              <a:rPr lang="en-US" dirty="0" smtClean="0"/>
              <a:t>o</a:t>
            </a:r>
            <a:r>
              <a:rPr lang="fa-IR" dirty="0" smtClean="0"/>
              <a:t>ایجاد کشودگی در واحد ساختمانی کار فوق العاده ظریفی است.کشودگی های موجود در دیوار باید دارای تناسب دقیق باشند.وبا دقت در جای خود قرار گیرند.</a:t>
            </a:r>
          </a:p>
          <a:p>
            <a:pPr algn="justLow" rtl="1"/>
            <a:r>
              <a:rPr lang="en-US" dirty="0" smtClean="0"/>
              <a:t>o</a:t>
            </a:r>
            <a:r>
              <a:rPr lang="fa-IR" dirty="0" smtClean="0"/>
              <a:t>تناسب کشودگی ها باید غالب تر از واحد ساخته شده نسبت داد.کشودگی ها باید روابط داخلی ترکیبی  داری را بین خودشان نمایان سازند.</a:t>
            </a:r>
          </a:p>
          <a:p>
            <a:pPr algn="justLow" rtl="1"/>
            <a:r>
              <a:rPr lang="en-US" dirty="0" smtClean="0"/>
              <a:t>o</a:t>
            </a:r>
            <a:r>
              <a:rPr lang="fa-IR" dirty="0" smtClean="0"/>
              <a:t>در اینجا نیازی به توضیح تمامی عملیات هندسی نیست،فقط باید دانست که تمام شکل ها باید به کمک یک مقیاس و گونیا تحلیل شدند،تنها آن هنگام می توان زیر بنای روند اندیشه معماری پی برد.انیشتن از درک هندسی لوکوربوزیه به عنوان درک"حسی" را خرد ناپذیر"شاعرانه"یادکرده است. </a:t>
            </a:r>
          </a:p>
          <a:p>
            <a:pPr algn="justLow" rtl="1"/>
            <a:r>
              <a:rPr lang="en-US" dirty="0" smtClean="0"/>
              <a:t>o</a:t>
            </a:r>
            <a:r>
              <a:rPr lang="fa-IR" dirty="0" smtClean="0"/>
              <a:t>مسائل گوناگونی تحت تاثیرکارکرد آنها قرارمی گیرند.نمای پیشین جای ترفند بازی نیست.</a:t>
            </a:r>
          </a:p>
          <a:p>
            <a:pPr algn="justLow" rtl="1"/>
            <a:r>
              <a:rPr lang="en-US" dirty="0" smtClean="0"/>
              <a:t>o</a:t>
            </a:r>
            <a:r>
              <a:rPr lang="fa-IR" dirty="0" smtClean="0"/>
              <a:t>فردی می تواند چنین ادعایی کند که با داشتن تجربه بی اندک می توان تمامی بی قاعدگی در هندسه نما را برطرف ساخته و این در واقع صحیح است.با وجود این منطق کارکردی و ساختاری باشد.فضای خارجی را نمی توان بدون درک فضای داخلی طراحی کرد و بر عکس آن نیز صادق است.</a:t>
            </a:r>
          </a:p>
          <a:p>
            <a:pPr algn="justLow" rtl="1"/>
            <a:r>
              <a:rPr lang="en-US" dirty="0" smtClean="0"/>
              <a:t>o</a:t>
            </a:r>
            <a:r>
              <a:rPr lang="fa-IR" dirty="0" smtClean="0"/>
              <a:t>لولورکوزیه همواره مفاهیم خود را با مثال های بسیار ساده ای که برای هر کس قابل درک است ثابت کرده است.او نشان می دهد که چه چیز اهمیت دارد و نتیجه ی بی نهایی یک روند طولانی عمیق چیست؟ </a:t>
            </a:r>
          </a:p>
          <a:p>
            <a:pPr algn="justLow" rtl="1"/>
            <a:r>
              <a:rPr lang="fa-IR" dirty="0" smtClean="0"/>
              <a:t>  </a:t>
            </a:r>
            <a:endParaRPr lang="fa-IR" dirty="0"/>
          </a:p>
        </p:txBody>
      </p:sp>
      <p:sp>
        <p:nvSpPr>
          <p:cNvPr id="5" name="TextBox 4"/>
          <p:cNvSpPr txBox="1"/>
          <p:nvPr/>
        </p:nvSpPr>
        <p:spPr>
          <a:xfrm>
            <a:off x="6858000" y="381000"/>
            <a:ext cx="2016899" cy="461665"/>
          </a:xfrm>
          <a:prstGeom prst="rect">
            <a:avLst/>
          </a:prstGeom>
          <a:noFill/>
        </p:spPr>
        <p:txBody>
          <a:bodyPr wrap="square" rtlCol="1">
            <a:spAutoFit/>
          </a:bodyPr>
          <a:lstStyle/>
          <a:p>
            <a:r>
              <a:rPr lang="fa-IR" sz="2400" dirty="0" smtClean="0"/>
              <a:t>تناسب در طراحی</a:t>
            </a:r>
            <a:r>
              <a:rPr lang="fa-IR" dirty="0" smtClean="0"/>
              <a:t>:</a:t>
            </a:r>
            <a:endParaRPr lang="fa-I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3124200" cy="1143000"/>
          </a:xfrm>
        </p:spPr>
        <p:txBody>
          <a:bodyPr/>
          <a:lstStyle/>
          <a:p>
            <a:endParaRPr lang="fa-IR"/>
          </a:p>
        </p:txBody>
      </p:sp>
      <p:sp>
        <p:nvSpPr>
          <p:cNvPr id="3" name="Content Placeholder 2"/>
          <p:cNvSpPr>
            <a:spLocks noGrp="1"/>
          </p:cNvSpPr>
          <p:nvPr>
            <p:ph idx="1"/>
          </p:nvPr>
        </p:nvSpPr>
        <p:spPr>
          <a:xfrm>
            <a:off x="1295400" y="1676400"/>
            <a:ext cx="1828800" cy="4525963"/>
          </a:xfrm>
        </p:spPr>
        <p:txBody>
          <a:bodyPr/>
          <a:lstStyle/>
          <a:p>
            <a:endParaRPr lang="fa-IR" dirty="0"/>
          </a:p>
        </p:txBody>
      </p:sp>
      <p:pic>
        <p:nvPicPr>
          <p:cNvPr id="25602" name="Picture 2" descr="I:\hossein\مساجد\مسجد جامع یزد\255416_orig.jpg"/>
          <p:cNvPicPr>
            <a:picLocks noChangeAspect="1" noChangeArrowheads="1"/>
          </p:cNvPicPr>
          <p:nvPr/>
        </p:nvPicPr>
        <p:blipFill>
          <a:blip r:embed="rId2" cstate="print"/>
          <a:srcRect/>
          <a:stretch>
            <a:fillRect/>
          </a:stretch>
        </p:blipFill>
        <p:spPr bwMode="auto">
          <a:xfrm>
            <a:off x="152400" y="228600"/>
            <a:ext cx="3962400" cy="6429375"/>
          </a:xfrm>
          <a:prstGeom prst="rect">
            <a:avLst/>
          </a:prstGeom>
          <a:noFill/>
        </p:spPr>
      </p:pic>
      <p:pic>
        <p:nvPicPr>
          <p:cNvPr id="25604" name="Picture 4" descr="I:\hossein\مساجد\مسجد میر چقماق\مسجد میر چقماق1.jpg"/>
          <p:cNvPicPr>
            <a:picLocks noChangeAspect="1" noChangeArrowheads="1"/>
          </p:cNvPicPr>
          <p:nvPr/>
        </p:nvPicPr>
        <p:blipFill>
          <a:blip r:embed="rId3" cstate="print"/>
          <a:srcRect/>
          <a:stretch>
            <a:fillRect/>
          </a:stretch>
        </p:blipFill>
        <p:spPr bwMode="auto">
          <a:xfrm>
            <a:off x="4343400" y="228600"/>
            <a:ext cx="4572000" cy="640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600200"/>
            <a:ext cx="1447800" cy="1676400"/>
          </a:xfrm>
        </p:spPr>
        <p:txBody>
          <a:bodyPr/>
          <a:lstStyle/>
          <a:p>
            <a:endParaRPr lang="fa-IR" dirty="0"/>
          </a:p>
        </p:txBody>
      </p:sp>
      <p:sp>
        <p:nvSpPr>
          <p:cNvPr id="3" name="Content Placeholder 2"/>
          <p:cNvSpPr>
            <a:spLocks noGrp="1"/>
          </p:cNvSpPr>
          <p:nvPr>
            <p:ph idx="1"/>
          </p:nvPr>
        </p:nvSpPr>
        <p:spPr>
          <a:xfrm>
            <a:off x="457200" y="1600201"/>
            <a:ext cx="1295400" cy="1143000"/>
          </a:xfrm>
        </p:spPr>
        <p:txBody>
          <a:bodyPr/>
          <a:lstStyle/>
          <a:p>
            <a:endParaRPr lang="fa-IR" dirty="0"/>
          </a:p>
        </p:txBody>
      </p:sp>
      <p:sp>
        <p:nvSpPr>
          <p:cNvPr id="6" name="Rectangle 5"/>
          <p:cNvSpPr/>
          <p:nvPr/>
        </p:nvSpPr>
        <p:spPr>
          <a:xfrm>
            <a:off x="6096000" y="381000"/>
            <a:ext cx="3048000" cy="3231654"/>
          </a:xfrm>
          <a:prstGeom prst="rect">
            <a:avLst/>
          </a:prstGeom>
        </p:spPr>
        <p:txBody>
          <a:bodyPr wrap="square">
            <a:spAutoFit/>
          </a:bodyPr>
          <a:lstStyle/>
          <a:p>
            <a:pPr algn="r" rtl="1"/>
            <a:r>
              <a:rPr lang="fa-IR" sz="2400" dirty="0" smtClean="0"/>
              <a:t>تناسب اصول معماري ايران</a:t>
            </a:r>
          </a:p>
          <a:p>
            <a:pPr algn="r" rtl="1"/>
            <a:r>
              <a:rPr lang="fa-IR" dirty="0" smtClean="0"/>
              <a:t>هنر و معماري ايران از ديرباز داراي چند اصل بوده كه به خوبي در نمونه هاي اين هنر نمايان شده است.</a:t>
            </a:r>
          </a:p>
          <a:p>
            <a:pPr algn="r" rtl="1"/>
            <a:r>
              <a:rPr lang="fa-IR" dirty="0" smtClean="0"/>
              <a:t>اين اصول چنين هستند:</a:t>
            </a:r>
          </a:p>
          <a:p>
            <a:pPr algn="r" rtl="1"/>
            <a:r>
              <a:rPr lang="fa-IR" dirty="0" smtClean="0"/>
              <a:t>1- مردم واري</a:t>
            </a:r>
          </a:p>
          <a:p>
            <a:pPr algn="r" rtl="1"/>
            <a:r>
              <a:rPr lang="fa-IR" dirty="0" smtClean="0"/>
              <a:t>2- پرهيز از بيهودگي</a:t>
            </a:r>
          </a:p>
          <a:p>
            <a:pPr algn="r" rtl="1"/>
            <a:r>
              <a:rPr lang="fa-IR" dirty="0" smtClean="0"/>
              <a:t>3- نيارش</a:t>
            </a:r>
          </a:p>
          <a:p>
            <a:pPr algn="r" rtl="1"/>
            <a:r>
              <a:rPr lang="fa-IR" dirty="0" smtClean="0"/>
              <a:t>4- خودبسندگي</a:t>
            </a:r>
          </a:p>
          <a:p>
            <a:pPr algn="r" rtl="1"/>
            <a:r>
              <a:rPr lang="fa-IR" dirty="0" smtClean="0"/>
              <a:t>5- درونگرايي</a:t>
            </a:r>
          </a:p>
          <a:p>
            <a:pPr algn="r" rtl="1"/>
            <a:r>
              <a:rPr lang="fa-IR" dirty="0" smtClean="0"/>
              <a:t>مردم واري</a:t>
            </a:r>
            <a:endParaRPr lang="fa-IR" dirty="0"/>
          </a:p>
        </p:txBody>
      </p:sp>
      <p:pic>
        <p:nvPicPr>
          <p:cNvPr id="26626" name="Picture 2" descr="I:\hossein\800px-Reza_zadeh_1_home.jpg"/>
          <p:cNvPicPr>
            <a:picLocks noChangeAspect="1" noChangeArrowheads="1"/>
          </p:cNvPicPr>
          <p:nvPr/>
        </p:nvPicPr>
        <p:blipFill>
          <a:blip r:embed="rId2" cstate="print"/>
          <a:srcRect/>
          <a:stretch>
            <a:fillRect/>
          </a:stretch>
        </p:blipFill>
        <p:spPr bwMode="auto">
          <a:xfrm>
            <a:off x="152400" y="152400"/>
            <a:ext cx="5791200" cy="655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2057400" cy="1143000"/>
          </a:xfrm>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TextBox 3"/>
          <p:cNvSpPr txBox="1"/>
          <p:nvPr/>
        </p:nvSpPr>
        <p:spPr>
          <a:xfrm>
            <a:off x="7162800" y="457200"/>
            <a:ext cx="1576072" cy="523220"/>
          </a:xfrm>
          <a:prstGeom prst="rect">
            <a:avLst/>
          </a:prstGeom>
          <a:noFill/>
        </p:spPr>
        <p:txBody>
          <a:bodyPr wrap="none" rtlCol="1">
            <a:spAutoFit/>
          </a:bodyPr>
          <a:lstStyle/>
          <a:p>
            <a:r>
              <a:rPr lang="fa-IR" sz="2800" dirty="0" smtClean="0"/>
              <a:t>مردم واری:</a:t>
            </a:r>
          </a:p>
        </p:txBody>
      </p:sp>
      <p:sp>
        <p:nvSpPr>
          <p:cNvPr id="5" name="Rectangle 4"/>
          <p:cNvSpPr/>
          <p:nvPr/>
        </p:nvSpPr>
        <p:spPr>
          <a:xfrm>
            <a:off x="5029200" y="1582340"/>
            <a:ext cx="3962400" cy="4247317"/>
          </a:xfrm>
          <a:prstGeom prst="rect">
            <a:avLst/>
          </a:prstGeom>
        </p:spPr>
        <p:txBody>
          <a:bodyPr wrap="square">
            <a:spAutoFit/>
          </a:bodyPr>
          <a:lstStyle/>
          <a:p>
            <a:pPr algn="justLow" rtl="1"/>
            <a:r>
              <a:rPr lang="fa-IR" dirty="0" smtClean="0"/>
              <a:t>مردم واري يعني داشتن به معناي رعايت تناسب ميان اندام هاي ساختماني با اندام هاي انسان و توجه به نيازهاي او در كار ساختمان سازي است. معكاري هميشه و همه جا نري وابسته به زندگي بوده و در ايران بيش از هرجاي ديگر. چنانچه آرايش معماري نيز همواره به دست زندگي بوده و در هر زمان روش رندگي بوده كه برنامه كار معماري را پي ريخته است. مردم  واري  در اندام غضاهاي ساختمان و اجزاي آن چنين نمايان مي شود كه براي نمونه اتاق سه دري كه بيشتر براي خوابيدن به كار مي رود، به اندازه اي است كه نياز يك حانواده را برآورده كند. </a:t>
            </a:r>
          </a:p>
          <a:p>
            <a:pPr algn="justLow" rtl="1"/>
            <a:r>
              <a:rPr lang="fa-IR" dirty="0" smtClean="0"/>
              <a:t>بررسي تناسب در معماري سنتي ايران</a:t>
            </a:r>
          </a:p>
          <a:p>
            <a:pPr algn="justLow" rtl="1"/>
            <a:r>
              <a:rPr lang="fa-IR" dirty="0" smtClean="0"/>
              <a:t>يكي از اصول مهم معماري ايران بعد از اسلام مردم واري است</a:t>
            </a:r>
            <a:endParaRPr lang="fa-IR" dirty="0"/>
          </a:p>
        </p:txBody>
      </p:sp>
      <p:pic>
        <p:nvPicPr>
          <p:cNvPr id="27650" name="Picture 2" descr="I:\hossein\مساجد\ardabil\shaykh safi adin\ALLAH_ALLAH_3.JPG"/>
          <p:cNvPicPr>
            <a:picLocks noChangeAspect="1" noChangeArrowheads="1"/>
          </p:cNvPicPr>
          <p:nvPr/>
        </p:nvPicPr>
        <p:blipFill>
          <a:blip r:embed="rId2" cstate="print"/>
          <a:srcRect/>
          <a:stretch>
            <a:fillRect/>
          </a:stretch>
        </p:blipFill>
        <p:spPr bwMode="auto">
          <a:xfrm>
            <a:off x="152400" y="152400"/>
            <a:ext cx="4876799" cy="3810000"/>
          </a:xfrm>
          <a:prstGeom prst="rect">
            <a:avLst/>
          </a:prstGeom>
          <a:noFill/>
        </p:spPr>
      </p:pic>
      <p:sp>
        <p:nvSpPr>
          <p:cNvPr id="27652" name="AutoShape 4" descr="data:image/jpg;base64,/9j/4AAQSkZJRgABAQAAAQABAAD/2wBDAAkGBwgHBgkIBwgKCgkLDRYPDQwMDRsUFRAWIB0iIiAdHx8kKDQsJCYxJx8fLT0tMTU3Ojo6Iys/RD84QzQ5Ojf/2wBDAQoKCg0MDRoPDxo3JR8lNzc3Nzc3Nzc3Nzc3Nzc3Nzc3Nzc3Nzc3Nzc3Nzc3Nzc3Nzc3Nzc3Nzc3Nzc3Nzc3Nzf/wAARCACHAMADASIAAhEBAxEB/8QAHAAAAAcBAQAAAAAAAAAAAAAAAAECAwQGBwUI/8QASRAAAQMDAgMDBwkEBwcFAAAAAQIDEQAEBRIhBjFBEyJRBxRhcYGR0RUjMjVCVJOhsmJzscEIFjM0UnTwJXKCosLS4SRjg5Lx/8QAGAEAAwEBAAAAAAAAAAAAAAAAAAECAwT/xAAhEQACAgIDAAIDAAAAAAAAAAAAAQIREiEDMUETUSIyQv/aAAwDAQACEQMRAD8Asjqku3D1k680VoVpetws6mWlzpMTGoxy9xkb9LhXBN4PGrYtH3VKfCnQt1wrVuTpTvzAEDrMVntpjTwxx3aXD7xfOWQ81cOrg99StYgHp3QB4x05VrbKZbSlYWB5ukEE77gzP/mazfRSVFBL3GNhcuWdzY4bJhKdQFm85aubyQDtpkhKjAHtpp/iEY8oTk8FxBj1OQpRtgh9KQDBUShSSBv19gqxqxf+0lsMupaQktvBamhqQQlQglOk9dpJMT6QQbZyydur5y8Fuw2sLXduvhSVIgncLBCR3iIBHojai7Js4ON4mxN09DGfaQo97Rd6mXSY2HeAkjcTqIrpu2l/d2hXrcS2YUlTLoKiBA2AkEe3w8K4mS424KuciLO/cVeKcT2SrwNDzZGwjruJAOwIBJ8TU3J8NYe2LdzZ4wW1yZIurG8NuHkaSdihSfpEJPIgSd+tDilseX2Bbb7DZUh5alpb7NSV6yo7TvpJ5HwrpcOBpi2WkvB1SwdCkrJGok8vUf51CuWrq1uWmrHiK5LKyoJTkmEPtNK5CVKAMyCD3jB2rsYuyfuscVZpNqm+bcW0pVoFobKUnaAonpE1Mm2uxxormQt73zxI+cW0W9KQp09xQ8TIkkg7metJXj7oK75uUpQnTAEgT0JHX09DFRU3+Z7dYtuDW3kBRQ278qoSHfUPEjeOY9lBOSzL3dXwSVA90FOUSN+emFRvty51cZSiqJaTOvhmewIdedudSlk95ZKW5B22268ukioV/Z3q1IWy64lsDSlDzp7p8ZJk8hufA0xbZPJuqU4zwYslSdKScmlMqE92DG+3Ib+NH8s5x5fZscHa9gopVkdKkkdCIkevaOtZpPPIq040GqwyabjzcF9SdK9IS5vExBJmNpgVDv8AFvXOPdbdeuElQ3AdPdXyTuDIj+Y2NSBk8u7d+bW3DmOfu4lds1mUKcbP7QjnEbUxdXuWfvEsr4SbU+24FlIyagoEbzukcuvs8ROk+SbjQoxSdmc56yy+DyKrS9u7uY1NuB5cOJ8Rv4yK5hvLv77c/jL+NaFx0vI3uKIvuG2mCwe1buG8j2pA+0QI7yY577bExtObLGmYEetX+ppK62Ghw3t599ufxlfGgb68++3X4yvjUczqg/xozzAFUIf8+vPvt1+Mr40fn1799uvxlfGmNIgnUPZQEATNAD5vrz77dfjK+NEb68++XR/+ZXxpiZoUAPefXs/3y5/HV8afsL68+U7RJu7kjtkbF5UfSHpqFG009j/rKz/ft/qFCYG88fY5eSs7MWXeurK+bfbVMhRSogjlzgkxz7omQJFyQh1J7MLV/YpBV1Gx6+PvphkIdugkd5BJPZq32nxnlt6Ry5bVMddDSLhwK1FpOopnnAP8az22aFF4q4lx/BIPaEX+WuAVNsJKk6U8gXJUqBt7egG9YzxBxHl+Inw7lbxTwSoqbaSNLbf+6ke6TJ9NONs5jjHNv3DNu7eXt0vtHNIgJnlJOwSAIE+FaRgvJNa2SW3uIH1XrjhShFragpQlRk7rJBUIH7I261eiEtGO7jxq6cC8bqwKPk3LJNzhXT3m41KYO3eT4p8U/wD4bpx15KrZ238+4VZ82uG25XYLkdrPLSomEnY7bg+id8ZcQppa0LCkqSdKgoQUnwIPWgD0tdt2Fw7YPsPNNWr0K7a2c7NLidB0AKTAjbnz+iI3NdK0QEt3A0hJ7ZfJPLesf8kPEITc/wBWb5bnmt0ortil1SS24BJQCOSVCfb662JCAu1V2DobIedBlJgEKI5SP41EtDic2zf/APTKIPadiAGw2CkOEJPzQlQBUDtJ28eWxtZBZOl0HtH0ElDLapCeqdyNJE7qPiJjaObdX6Mfirq8u73RasoQlxbZkq3ICEJ375kiZ3Mco2oeVv77iloqfylpicYCYxxUsOuDl86sJ3mOUxFEfuxY2y05Hi63byS7TFpezmSU4Aiyxp+ab3ga3QPGZInnzgCl/wBT+LuJwlfEmXTiLJad8djh3o5wpUxPie9y9NReHMsvHNizxF5wyywJKhb2znaEgDdQ6nlJJ6CukjjW5ZQguZ7BKI2USVhJED9mQedPJIpQKvkfJrjnuIE4rDodsyGlupunHCspUhQSBE9TJkRFBT/HfBPfyloM9jU90O7rU2BP2wNafbI9NTnuJbJtw5BrK4E5LXJc85UpKk77fRnw9w51NY48u/NA2c5w0Ntz2q59oii/sajY9hOJ8RxKC1ZXup18ALx16oIdjqEK5L2B26xvzNZBxPjlYrMXlqsFOhcoCm9KlJ6bSY959xqzcR4nFZi5F3Z5jh20uJlQtVKSlw+JAHdPpAqo5TK318623k7gXTtsCyh+dSlJB6n7Q8J8aaonGjnOQZjpRAd8UtUq3JEzTZmZpiYowkRsabJmgTQFMQBRzRpAKoNKWggTG3jSATT+P+srT9+3+oVHFSMf9Y2n79v9QoQHqO0Unz+AkyCrf/F6T6fZ7akvI7QXSCtQQ4NEgfRlPhP8q59m8F5dfZjUjvADwI9nr8PbUhvz9K1laGHNS4UUOFMJgfZO0xWVmtDHD2AseHbFFjirRDaAPnHCO+4QBClHaT/oV1bVtC7xpNyEjRpWySod9yFgjlzABPPeaJSCG+60kqgnmU+rpy8aK0cbVeWbAV84hJWoeAgj4+6rXZL6JN84h9zs21IWhKZJSdUEmIImst8pfASMu27lMQ2lGQQmXGhsLgD2fT22PXkekaK5pb4jvtASmbdgExG8ueiluJSlQle5A2JMfnRJ7sEtHnfgvh64fzFjcXCXGdDyHGhEKkEEHntW8JQ4u0ccQypau3e7snT9M84B8PCqPad7iVYZWEJFye6hAEnUeek/xrSLJzTalYWNHbOTPQBap9FZRk5PZpKNIz/jjSng60ADai3dNgAjaQgxP5xWQ3mavGn3WQhkhJA1FvvcvGfTWy8cJab4QSl4yReIOyYI7s/yrDs40hGTeLers1nUkq5xy/lVQSb2S3UdHf4QsMrxbmkY6zDaUgFbr6m9SGUj7RHUkgCOZNaAfI9klJg5+zO0b2Sv++rN5H8FbYbg61ugUKuckgXLznWCO6n1AfmTV5KkDYqT762UYmLnIxV/ySZC6v12ZzVkkssoc1Js1AEKKgPtfsn31Kf8kOTeKVfLNg2UjT3LRYB/5q1BlaPl2676f7oz1/bcqeVtj7affTxiLORjLnkfyuzQzdkdPegW6x/1eiqfx7wBfcJ2bN9dXrFwi4d7IBpCkkHSTO/+6a9HjSLtxxTzZQpCEhO0ggqJ39Mj3VmP9IJaFcOYsJUCfPTsD/7aqKiugyk3sw9KO4iP9c6JewpbYlKZ/wBc6S7AJ0771Jp4NEUKOjFBItgJLokSJqRd6UtQOc8qZSklYAQUwBMj86UGyHNJIIKOZoKSI9P4/wCsbT9+3+oUh+NW3L0UvH/WNp+/b/UKBM9NWDGnKPuLQe0AUQSDAEgenw5T7KnO3Yb7aVogPRt4QKjWzrar26hRMJiBM8xUhTqNK21apNwqCDz9VZJmhIVeNOwdtKgAgynn+dNuY1nI2oT27jK2zrT5u5pUkEEJ5D19P4UpCGngFFKkwPEg8vQKi+ZspSoALZATCVBckEnmJmKabQqJFrj0Wrq1PvvPFaUBSnlAq7kxvA6k70+tbeqYBTAHv9AFMWqFNggPFagRpKoB9pFPM65CFqCyB9MDl6I60WHRnZcYd4hSC+0pXnE/SgiFcoI/jVr+Rmbi1e7K4v2A486tfZXRSdWo8hv/AKFUN1q7teJUsvMLdYN2lWtsKI3UY5mK1G0SF24AQNJUveP2jNY8a2zWbqii+UHbhJrbvKukJ7w8EETWNcQlPZ2sJhSUKCieRMz8a2LylqDfDNuFKV85kY0+I7NW35VlfEFsU4ht8I5FKio+BER6eYrWOnRH8mkYbOPY3h/GMJ85X2FiyXk6kIKAU8kgoOo7dSNjzq4M5NtPC9xlu0U6ylCnkuJSEq0ADaDyIgiDyrH7JhwM23aWdw82jQhSi6ROkA89XLeN/wCVabwyRdcK49vsnG27u5WSwSFQ3rK1avEwmOf26SbcthKKxtDbTXE1jmHrnJ2riLa4QlpLjC0uBs6jo1QNW+obxAkyOtWZNtkL18pbfNswEJJd0gqUSBISCInnuZ9RroXbjd/b3NopLrYW2Uhw+JmCIMyOdN4O87XGW7j4UhxaApaTEpVG6duoMj2VrUbMblQyzZ3VreaHrg3DSm1FJUACCCnY+nc/+KzHy3MXKeHMW++pQC7uEtK3I7ityfdtWuXKg6+0ULIhKgTtzlJj8jWY/wBIFwfIGGTvIu1TI/YNNJXodulZiYgtgbz4zSXE6TE0tlJJQACSrpROgzuDQPwapQoqMUCQ+w8lC1a53EeNIecC16kk6YikdIoopUAX8Kfx/wBY2n79v9QpmKfx/wBYWn+Yb/UKYj0vj3y5d3h2AMjeJO4pwrKm0Kbc7vbqMhXMao8ai4s67u4C0EKKt1c573hAroFpZtwn6JLp6xtq9Fcqdo6Gh9sApiSkeyYp1uQCEK2iNqZYtyohPekCNIWZ/jTi2iEQgp59TO/vqk2S0h5KinuaeR5Qd6XAUtISNjz73KmUJIBBW2dyPAfxp5vurSVLSVRvCht6quxGcAPo4jQVhKkG+EENiY19d/5VorHdsg40kp3M+J3NZ8hNyc9bF6QnzxOnSo7d+dwB4VdGbhQx4UWlGXFgwDMaiPCsOF7ZryrSKT5SGzd4bHsApA+UhqKzASChW89OdZ/lLXtcI6zKVLDYA2iITI98davnlA7R7EIQkcr2REbABQ29vq9tU1991GMKVJ0koR85rnoO8fR6fXWje7El+Jo+I4Vt14mxdUHwXWEOuw4IBKEyeXo/Kqkxx23irtGrCXg4dQg21vfLbUANSpUsGIKTCducJ8Ttx835Q8i6zb4fCNBARbotVu9kFOvL0hJKRvBJmOsmq6FWyOC37dd6EXjd6geZr1hYSBudPKAZ35zPKtYwSMXJs03ifjNOHSLa07O9yCkheoE9kieRMHfqdIPTc71W+H+Pr2yeUznEB63ccLhfZRCmipUmUiAUyZgb+uar/AbTeSvfkpQHnC0qWwf8cCSj1xJHqNT8vjm2QslQSECZ6jaoyxdUaxipKzbeH3Q8oPtvNusuNFbSmiSkpJEevbrWU+WRSRZ4ppS/ne2cXoUqVARGo+M7er213fIzlWmbK8tXy7oYcWWlIZWpKQrQSJSIHek/8VU7yr2zgu8fkFBzsrxCuzCmVNhISEHaYkSs7xHpPTRaMpIpdufnGhJHLcUVyUlYKSSYMzTUwAR0olEdKoXgQpYMDlSKOdqBClRRCiNCaAAaex/1haf5hv8AUKYPOpGPP+0LT/MN/qFAj03jG1oec1gSViBO439ZqfB7ASCe+dwd+dQPOAx87rW4lxUoKomJ6QKcbvdWhMEBSyAfE71zJpaN3ZJT2ggBSyZ5TRqW44sqMzMEq2pIWpapSduXpp9sJWkgq3GxMVa6JACUgnVvzpgPuhaYcjfkOv5U5qBBAINNrnSdJj0RO9JsEUvGvrfydi46BHnIKVJUZ58iOg2q02x7PFMgJ0J1QlKk9OkCqjw6vVkLUBZUoOgqSRBiPRVvtXArFW6nDGwO9YcT7NeTwqnHAK+H1rSpHapdUtKJ+kAr+Uj21QcsFs2rhKo7BlCtRPi2P/PurTOJccDjFKU4tRCXIJA+0QTyA9G/orMOIkqTZoRpcKHmEI591MJSOnjPWtV+1CWoi7DElflUat+x7Ru3W1cPDRPdDSDqI9agfbNdnyqeY3HDLN3YWqULTf6XH0pALioUklRHMwBzrkeSjLpPlDN1lXEKXeNOIU46uNK5SoR/9IA225copvi68TcMcTWTL5et7PKIU0vUCCFLXMADodvdXSc5UcPkbjEZW1yNorS/bOhxG3OOYPoIke2rOG7d+3y14w8ezVadp2biyotyoCR7/wAqpk716G8jDFvl/J41b5O1ZuWkPOMpD7YWFI1SAQRvE1Mo5FRlRw/IGpPmmXe1gAPpTJOxlI+FRfL5aqaxnCxTqcbZS80XAnYnS1E+E6TA9BrXrXh/E45Jbx2LtrZCzqWLZtLQJ5SQmOlZr/SFbSzw/hm2woJF2qATMdw1STRLZhv2aCoofZFEaBhUKFCgkM0QoUKAAafx/wBY2n79v9Qpin8f9Y2n79v9QoA2HAcWYx7HmyyeQbtbu2ccbHahSQUhRAOqCJiK77HEvDiVDVnMaCDzL/xArBL64cRf3YSo/wBu5+o0lF/co2Q6AP3aT/EVj8KuzZcio9HDi3hkERnccmP8T43oNcXcLbn+seORvO1xz95rzkMhdDm4k+ttPwpacreJEBxuPDsEfCrUaJckekBxPwm6nsxn8a5q+yH0b+yaWviDhlz5tPENgCehuUGPzrzObx8rKtQk/siPdSvlC4CCmUQf2BNGIZI3+2VwXaXbbttn7NC21atIuUEEx1rtoGPZxiOzuQ4y02Al1ShpUOm/Lfb315kXdvuIMnVA+iBzrcuBcQ41hrF6/u1XfYs/MMEANMiEQpKY3MH6SiT4RJqMIrwrKzucUKSjGsIWCQ4OfhAHxrIXUNZV5bjC1rct30MludiAkSd/90+6tI8qd8nFYC3dkaocCUq+0qBA/Osn8n7yhfPs/TJT2xk8yAof9VTKNXIcZdI4Bfcsb/t7ZSkPMuqO32SFGIPWrVwLjnuIMbxdaIT2127ZoebBISVOJc1TOwG/sqn3evzy41wFdqvUPA6jP51b/JIpr+tS7Z9tDjV9aqtFIXGlYUpJKTPMQhW3orcx2UuRMpMjmK2HgDyg4rhjhy3xa5GiXHF9kpZUtRlURyA5D1Vludt2LbPZK3swRbNXbqGR4ICyAPZyqMHV8p5U/QN9PliwsTrVseXm7o/kaonlV46tOLMbYW1o2Qq3fLhJ1jbSR1SKz0uLMGR7qQ4oqAnpTsKAI7oJgTuYmB6qumG4Ex+cZK8ZxbYuODYtPW6m1A+kEz7eVUgGhpBOrr0pAaBeeR/illCl2hx96BuA1caFEf8AGAB765znkw4zQsj5F1AdU3bJ93fpjhji7NY6/s2hlXU2pfQlYfXKUpKgFHUdxA9MVvDXG/Di3CFZvHtpBMhy4CSCOm5ovYzB3fJ1xg0e9gbg9e4ttX8FGoL3CPErCCpzA5AJBiQwVfkJr0U1xhgnbstIzWMW2onSpNwn6MD0+M1OHEGDiTmrD1ecJ+NPsk8sXOLyVr/esdeMnoHLdaZ94prHKScjad4f27f6hXqw8QYLmc1YAf5lHxpKsxw66pAcyWMdkjTrdQrf0SadAeVsh9Y3f+Yc/UaYFP5D6xvP37n6jTAqQDoUW9AUAHQodaHWgCTbgAgxJ1DnXobgZYuOCrV1BMhhTcgbyDp29WmvO7SgCJ8RW5eSTIWV5wo1jHX2i6h50rZ7QBcFZUNpnrWco+miIflttbnIYLFO2bLjwYdcU8ltOopGkDcc/Gs58nLlujidpFy4lpt5oth1RASgkpMmduQNei0Y20QggNJVPPVvM864Dvk+4Rd1rThLNK19QlUD1CYHup9xqQnp2it5fgLgW+KlsXyLZxaipa2MiklRJk91ZI39EUxw1isHwvmrBhjMMuIuLtTynrhSAQG2yAkKGxkrPL+VPcQeSrBXbTjmNaVYvE91SFKWkeMoJ3HPkRVaa8mnEDVw4zbZCyfsFoDZeeURCPDQZiD0BFO0Ia434Ny2V4qymRwln59YuuJcSu3UmCSgExvvv4eNUm6xd9YkC+sL22Ur6Ietlon3gV6cxlgbHH21mzPZ27SWkAxOkCPZUpSFkSD3xykkge6jIdHlRuyvHjDNndLPglhR/lTdzbv2rhaumHWHIB0uoKDHjBr1cWwoyomSIMLVWQeWLhG5RcL4itF9pa6EpuELdKlNkEAFM9DPIcj66aYmjKqWgAwDSCIowYpkjyyOxKuUJ6V6V4XxbDnDlg9eaFOOWyFrHYthIVp6QmY9ZrzKtXzKxP2a9VWLgbxjKUsEjshCQYB25b1LLQ61jMe6O0XaW61ERKmwYHQU8nF49O/mVv4f2Sd/yqHb3KgtTbiVoQiNCyNl7DeRt6I51KZuwop1EhKiYJFJNDD+TbAJI8ytoPXskz74orXF2Q0jzRgKBjZsU5cP9iUwZB32pDd2A/tM6gIB38f507ViPMN/gsob+6ItCQXlkfOI/wAR9NMfIWV+5n8RHxoUKsgAwWV+5n8RHxofIOV+5n8RHxoUKKAMYLK/cz+Ij40PkLK/cz+Ij40KFFAH8iZWP7kr8RHxpTWHzDZCkWq0qSZCkuoBB8QdWxoUKKAtOL4i48xaW0JedfZTybuVNOf806vzq54rjq6fa7PLY5y3ej+1StJbn06TqHuNChUSSKTO3Yu39+pVyzdHsZhekkSRz32I9cGuelnIv9o1h79y30krcWqFgztB1pJIn0z6qFCs6LOzY3DlyhSkPLbQwTr1tIJG8bRFdfze4MKKiqCCkhWnpvPjQoUJAyNdLvlkJt3GmY2OtJUQZ2rn5nC5DO4e5s1v28PMqadAanUT9EgmINChQuw8MKy3B+exN2q1vLNJcHJSHkFKh4jeY9YFQvkLK/cz+Ij40KFbIyD+QsqQU+ZqEiJ7RH/dXpW0buWbG1QYWUICVknn3aFComVE5Vqm+OPthcK1p3JIME94wCfVFdhu2d2SodzTtvyoUKyS2aPoect3SNkhaVdDApFm055yUqR9FQlQPUgbUKFU1sVn/9k="/>
          <p:cNvSpPr>
            <a:spLocks noChangeAspect="1" noChangeArrowheads="1"/>
          </p:cNvSpPr>
          <p:nvPr/>
        </p:nvSpPr>
        <p:spPr bwMode="auto">
          <a:xfrm>
            <a:off x="9017000" y="-863600"/>
            <a:ext cx="2552700" cy="1790700"/>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1524000" cy="427038"/>
          </a:xfrm>
        </p:spPr>
        <p:txBody>
          <a:bodyPr>
            <a:normAutofit fontScale="90000"/>
          </a:bodyPr>
          <a:lstStyle/>
          <a:p>
            <a:endParaRPr lang="fa-IR" dirty="0"/>
          </a:p>
        </p:txBody>
      </p:sp>
      <p:sp>
        <p:nvSpPr>
          <p:cNvPr id="3" name="Content Placeholder 2"/>
          <p:cNvSpPr>
            <a:spLocks noGrp="1"/>
          </p:cNvSpPr>
          <p:nvPr>
            <p:ph idx="1"/>
          </p:nvPr>
        </p:nvSpPr>
        <p:spPr>
          <a:xfrm>
            <a:off x="457200" y="1600201"/>
            <a:ext cx="1524000" cy="2286000"/>
          </a:xfrm>
        </p:spPr>
        <p:txBody>
          <a:bodyPr/>
          <a:lstStyle/>
          <a:p>
            <a:endParaRPr lang="fa-IR" dirty="0"/>
          </a:p>
        </p:txBody>
      </p:sp>
      <p:sp>
        <p:nvSpPr>
          <p:cNvPr id="5" name="Rectangle 4"/>
          <p:cNvSpPr/>
          <p:nvPr/>
        </p:nvSpPr>
        <p:spPr>
          <a:xfrm>
            <a:off x="4343400" y="152400"/>
            <a:ext cx="4572000" cy="923330"/>
          </a:xfrm>
          <a:prstGeom prst="rect">
            <a:avLst/>
          </a:prstGeom>
        </p:spPr>
        <p:txBody>
          <a:bodyPr>
            <a:spAutoFit/>
          </a:bodyPr>
          <a:lstStyle/>
          <a:p>
            <a:pPr algn="just"/>
            <a:r>
              <a:rPr lang="fa-IR" dirty="0" smtClean="0"/>
              <a:t>وقتي يك معمار قديمي را مي بريد در يك اتاق قديمي كه متناسب نيست و از او مي پرسيد كه اين اتاق چه عيبي دارد مي گويد: مردم وار نيست يعني تناسب انساني ندارد</a:t>
            </a:r>
            <a:endParaRPr lang="fa-IR" dirty="0"/>
          </a:p>
        </p:txBody>
      </p:sp>
      <p:sp>
        <p:nvSpPr>
          <p:cNvPr id="6" name="Rectangle 5"/>
          <p:cNvSpPr/>
          <p:nvPr/>
        </p:nvSpPr>
        <p:spPr>
          <a:xfrm>
            <a:off x="4419600" y="3886200"/>
            <a:ext cx="4572000" cy="2862322"/>
          </a:xfrm>
          <a:prstGeom prst="rect">
            <a:avLst/>
          </a:prstGeom>
        </p:spPr>
        <p:txBody>
          <a:bodyPr>
            <a:spAutoFit/>
          </a:bodyPr>
          <a:lstStyle/>
          <a:p>
            <a:pPr algn="just" rtl="1"/>
            <a:r>
              <a:rPr lang="en-US" dirty="0" smtClean="0"/>
              <a:t>o</a:t>
            </a:r>
            <a:r>
              <a:rPr lang="fa-IR" dirty="0" smtClean="0"/>
              <a:t>از لحاظ ارتفاع درست آن چيزي است كه بايد داشته باشند نه يك ذره زياد نه يك ذره كم.</a:t>
            </a:r>
          </a:p>
          <a:p>
            <a:pPr algn="just" rtl="1"/>
            <a:r>
              <a:rPr lang="en-US" dirty="0" smtClean="0"/>
              <a:t>o</a:t>
            </a:r>
            <a:r>
              <a:rPr lang="fa-IR" dirty="0" smtClean="0"/>
              <a:t>مقياس اتاق خواب چيزي است در حدود 420 در 370 كه الان هم در هتلها مي بينيم كه اتاق خوابها به همين اندازه است. يعني به همين نتيجه رسيده اند از لحاظ ارتفاع هم درست همان ارتفاعي است كه نزديك 280 است. همان اررتفاعي كه الان معماري مدرن هم در همه جا پذيرفته است. معمار اين بناها در كنار يكديگر گذاشته و دورش را به اندازه لازم خط كشيده و اينطور شده كه اين خانه در خور ادمي شده است.</a:t>
            </a:r>
            <a:endParaRPr lang="fa-IR" dirty="0"/>
          </a:p>
        </p:txBody>
      </p:sp>
      <p:pic>
        <p:nvPicPr>
          <p:cNvPr id="28673" name="Picture 1" descr="I:\hossein\800px-Reza_zadeh_1_home.jpg"/>
          <p:cNvPicPr>
            <a:picLocks noChangeAspect="1" noChangeArrowheads="1"/>
          </p:cNvPicPr>
          <p:nvPr/>
        </p:nvPicPr>
        <p:blipFill>
          <a:blip r:embed="rId2" cstate="print"/>
          <a:srcRect/>
          <a:stretch>
            <a:fillRect/>
          </a:stretch>
        </p:blipFill>
        <p:spPr bwMode="auto">
          <a:xfrm>
            <a:off x="152400" y="152400"/>
            <a:ext cx="4114800" cy="3886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1676400" cy="1143000"/>
          </a:xfrm>
        </p:spPr>
        <p:txBody>
          <a:bodyPr/>
          <a:lstStyle/>
          <a:p>
            <a:endParaRPr lang="fa-IR" dirty="0"/>
          </a:p>
        </p:txBody>
      </p:sp>
      <p:sp>
        <p:nvSpPr>
          <p:cNvPr id="3" name="Content Placeholder 2"/>
          <p:cNvSpPr>
            <a:spLocks noGrp="1"/>
          </p:cNvSpPr>
          <p:nvPr>
            <p:ph idx="1"/>
          </p:nvPr>
        </p:nvSpPr>
        <p:spPr>
          <a:xfrm>
            <a:off x="762000" y="1600201"/>
            <a:ext cx="1219200" cy="2133600"/>
          </a:xfrm>
        </p:spPr>
        <p:txBody>
          <a:bodyPr/>
          <a:lstStyle/>
          <a:p>
            <a:endParaRPr lang="fa-IR" dirty="0"/>
          </a:p>
        </p:txBody>
      </p:sp>
      <p:sp>
        <p:nvSpPr>
          <p:cNvPr id="4" name="Rectangle 3"/>
          <p:cNvSpPr/>
          <p:nvPr/>
        </p:nvSpPr>
        <p:spPr>
          <a:xfrm>
            <a:off x="4876800" y="1"/>
            <a:ext cx="4114800" cy="6740307"/>
          </a:xfrm>
          <a:prstGeom prst="rect">
            <a:avLst/>
          </a:prstGeom>
        </p:spPr>
        <p:txBody>
          <a:bodyPr wrap="square">
            <a:spAutoFit/>
          </a:bodyPr>
          <a:lstStyle/>
          <a:p>
            <a:pPr algn="just" rtl="1"/>
            <a:r>
              <a:rPr lang="en-US" dirty="0" smtClean="0"/>
              <a:t>o</a:t>
            </a:r>
            <a:r>
              <a:rPr lang="fa-IR" dirty="0" smtClean="0"/>
              <a:t>نتيجه گيري:</a:t>
            </a:r>
          </a:p>
          <a:p>
            <a:pPr algn="just" rtl="1"/>
            <a:r>
              <a:rPr lang="en-US" dirty="0" smtClean="0"/>
              <a:t>o</a:t>
            </a:r>
            <a:r>
              <a:rPr lang="fa-IR" dirty="0" smtClean="0"/>
              <a:t>هدف بحث در مورد تناسب از آموختن هندسه و رمز و راز عدد نیست.در ضمن منظور از مدول ها هم این نیست.تناسبات نه یک موهبت الهی است و نه قوانینی مدیرستی های بدون انگیزه بر آن ها حاکم است.هیچ قانون تناسبی هرچند که تصحیح شده باشد نمی تواند مسیر مستقیمی به سوی ترکیب روابط ابعادی ترسیم کند.در استفاده از این وصیه تجربه به ما آموخته است که اگر تمامی شاخه های ابعادی را به صورت منطقی درست بدانیم گمراه خواهیم شد.یکی از نقاط ضعف سیستم مدولی این است که بیش از حد به نسبت های تناسب طلایی وابسته است.</a:t>
            </a:r>
          </a:p>
          <a:p>
            <a:pPr algn="just" rtl="1"/>
            <a:r>
              <a:rPr lang="en-US" dirty="0" smtClean="0"/>
              <a:t>o</a:t>
            </a:r>
            <a:r>
              <a:rPr lang="fa-IR" dirty="0" smtClean="0"/>
              <a:t>ومقیاس اضافه ای ندارد.فقدان واحدهای ابعادی با افزودن زیرکانه ی پاره ای اندازه ها  که فاقد منطق هندسی در ترکیب نهایی وکلی هستند واهم می گردد.ایم که بدون سیستم نظم دهنده ای بتوانیم تشخیص دهیم که چه وقت به محدوده ی سیستم رسیده ایم از اهمیت زیادی برخوردار است.با آزادی عمل ما باید به قدری باشد که بتوانیم محدودیت های سیستم را از پیش پا برداریم.همه ی فرایندهای زنده را نمی توان با نسبت های ریاضی نظم داد. </a:t>
            </a:r>
          </a:p>
          <a:p>
            <a:pPr algn="just" rtl="1"/>
            <a:r>
              <a:rPr lang="fa-IR" dirty="0" smtClean="0"/>
              <a:t>  </a:t>
            </a:r>
            <a:endParaRPr lang="fa-IR" dirty="0"/>
          </a:p>
        </p:txBody>
      </p:sp>
      <p:pic>
        <p:nvPicPr>
          <p:cNvPr id="30722" name="Picture 2" descr="I:\hossein\مساجد\مسجد تاری خانه\منارمسجد جامع ‌دامغان ، دامغان.jpg"/>
          <p:cNvPicPr>
            <a:picLocks noChangeAspect="1" noChangeArrowheads="1"/>
          </p:cNvPicPr>
          <p:nvPr/>
        </p:nvPicPr>
        <p:blipFill>
          <a:blip r:embed="rId2" cstate="print"/>
          <a:srcRect/>
          <a:stretch>
            <a:fillRect/>
          </a:stretch>
        </p:blipFill>
        <p:spPr bwMode="auto">
          <a:xfrm>
            <a:off x="152400" y="304800"/>
            <a:ext cx="4438650" cy="640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5029200" y="0"/>
            <a:ext cx="4572000" cy="369332"/>
          </a:xfrm>
          <a:prstGeom prst="rect">
            <a:avLst/>
          </a:prstGeom>
        </p:spPr>
        <p:txBody>
          <a:bodyPr>
            <a:spAutoFit/>
          </a:bodyPr>
          <a:lstStyle/>
          <a:p>
            <a:pPr rtl="1"/>
            <a:r>
              <a:rPr lang="fa-IR" dirty="0" smtClean="0"/>
              <a:t>.</a:t>
            </a:r>
            <a:endParaRPr lang="fa-IR" dirty="0"/>
          </a:p>
        </p:txBody>
      </p:sp>
      <p:pic>
        <p:nvPicPr>
          <p:cNvPr id="31746" name="Picture 2" descr="I:\منظره\White_Pyramid_of_King_Snefru_Dahshur_Egypt.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6" name="Rectangle 5"/>
          <p:cNvSpPr/>
          <p:nvPr/>
        </p:nvSpPr>
        <p:spPr>
          <a:xfrm>
            <a:off x="5029200" y="5257800"/>
            <a:ext cx="4114800" cy="1477328"/>
          </a:xfrm>
          <a:prstGeom prst="rect">
            <a:avLst/>
          </a:prstGeom>
        </p:spPr>
        <p:txBody>
          <a:bodyPr wrap="square">
            <a:spAutoFit/>
          </a:bodyPr>
          <a:lstStyle/>
          <a:p>
            <a:pPr algn="just" rtl="1"/>
            <a:r>
              <a:rPr lang="en-US" dirty="0" smtClean="0"/>
              <a:t>o</a:t>
            </a:r>
            <a:r>
              <a:rPr lang="fa-IR" dirty="0" smtClean="0"/>
              <a:t>منابع و ماخذ: </a:t>
            </a:r>
          </a:p>
          <a:p>
            <a:pPr algn="just" rtl="1"/>
            <a:r>
              <a:rPr lang="en-US" dirty="0" smtClean="0"/>
              <a:t>o</a:t>
            </a:r>
            <a:r>
              <a:rPr lang="fa-IR" dirty="0" smtClean="0"/>
              <a:t>تناسب در معماري ؛ كرير،راب.</a:t>
            </a:r>
          </a:p>
          <a:p>
            <a:pPr algn="just" rtl="1"/>
            <a:r>
              <a:rPr lang="en-US" dirty="0" smtClean="0"/>
              <a:t>o </a:t>
            </a:r>
            <a:r>
              <a:rPr lang="fa-IR" dirty="0" smtClean="0"/>
              <a:t>تناسب در معماري،احمدي نژاد،محمد.</a:t>
            </a:r>
          </a:p>
          <a:p>
            <a:pPr algn="just" rtl="1"/>
            <a:r>
              <a:rPr lang="en-US" dirty="0" smtClean="0"/>
              <a:t>o</a:t>
            </a:r>
            <a:r>
              <a:rPr lang="fa-IR" dirty="0" smtClean="0"/>
              <a:t>سبك شناسي پيرنيا.</a:t>
            </a:r>
          </a:p>
          <a:p>
            <a:pPr algn="just" rtl="1"/>
            <a:r>
              <a:rPr lang="en-US" dirty="0" smtClean="0"/>
              <a:t>o</a:t>
            </a:r>
            <a:r>
              <a:rPr lang="fa-IR" dirty="0" smtClean="0"/>
              <a:t>مقاله دكتر پيرنيا ، كيهان فرهنگي شماره 3-1364.</a:t>
            </a:r>
            <a:endParaRPr lang="fa-I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endParaRPr lang="fa-IR" dirty="0"/>
          </a:p>
        </p:txBody>
      </p:sp>
      <p:sp>
        <p:nvSpPr>
          <p:cNvPr id="3" name="Content Placeholder 2"/>
          <p:cNvSpPr>
            <a:spLocks noGrp="1"/>
          </p:cNvSpPr>
          <p:nvPr>
            <p:ph idx="1"/>
          </p:nvPr>
        </p:nvSpPr>
        <p:spPr>
          <a:xfrm>
            <a:off x="533400" y="1600200"/>
            <a:ext cx="4724400" cy="4525963"/>
          </a:xfrm>
        </p:spPr>
        <p:txBody>
          <a:bodyPr/>
          <a:lstStyle/>
          <a:p>
            <a:endParaRPr lang="fa-IR" dirty="0"/>
          </a:p>
        </p:txBody>
      </p:sp>
      <p:pic>
        <p:nvPicPr>
          <p:cNvPr id="20482" name="Picture 2" descr="mhtml:file://I:\تناسب\AD%20Office.mht!http://www.ki2100.com/images/mat/fibonacci/7.gif"/>
          <p:cNvPicPr>
            <a:picLocks noChangeAspect="1" noChangeArrowheads="1" noCrop="1"/>
          </p:cNvPicPr>
          <p:nvPr/>
        </p:nvPicPr>
        <p:blipFill>
          <a:blip r:embed="rId2" cstate="print"/>
          <a:srcRect/>
          <a:stretch>
            <a:fillRect/>
          </a:stretch>
        </p:blipFill>
        <p:spPr bwMode="auto">
          <a:xfrm>
            <a:off x="1295400" y="2667000"/>
            <a:ext cx="4572000" cy="3067050"/>
          </a:xfrm>
          <a:prstGeom prst="rect">
            <a:avLst/>
          </a:prstGeom>
          <a:noFill/>
        </p:spPr>
      </p:pic>
      <p:pic>
        <p:nvPicPr>
          <p:cNvPr id="20483" name="Picture 3" descr="I:\منظره\6023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TextBox 6"/>
          <p:cNvSpPr txBox="1"/>
          <p:nvPr/>
        </p:nvSpPr>
        <p:spPr>
          <a:xfrm>
            <a:off x="7543800" y="228600"/>
            <a:ext cx="1447800" cy="646331"/>
          </a:xfrm>
          <a:prstGeom prst="rect">
            <a:avLst/>
          </a:prstGeom>
          <a:noFill/>
        </p:spPr>
        <p:txBody>
          <a:bodyPr wrap="square" rtlCol="1">
            <a:spAutoFit/>
          </a:bodyPr>
          <a:lstStyle/>
          <a:p>
            <a:r>
              <a:rPr lang="fa-IR" sz="3600" dirty="0" smtClean="0"/>
              <a:t>با تشکر</a:t>
            </a:r>
            <a:endParaRPr lang="fa-IR"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09800"/>
            <a:ext cx="6400800" cy="1470025"/>
          </a:xfrm>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17412" name="Picture 4" descr="http://www.acusticaapplicata.com/articoli/inglese/Acropolis.jpg"/>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74638"/>
            <a:ext cx="2362200" cy="6202362"/>
          </a:xfrm>
        </p:spPr>
        <p:txBody>
          <a:bodyPr>
            <a:noAutofit/>
          </a:bodyPr>
          <a:lstStyle/>
          <a:p>
            <a:pPr rtl="1"/>
            <a:r>
              <a:rPr lang="en-US" sz="2400" dirty="0" smtClean="0"/>
              <a:t>o</a:t>
            </a:r>
            <a:r>
              <a:rPr lang="fa-IR" sz="2400" dirty="0" smtClean="0"/>
              <a:t>تناسب چیست؟</a:t>
            </a:r>
            <a:r>
              <a:rPr lang="fa-IR" sz="1800" dirty="0" smtClean="0"/>
              <a:t/>
            </a:r>
            <a:br>
              <a:rPr lang="fa-IR" sz="1800" dirty="0" smtClean="0"/>
            </a:br>
            <a:r>
              <a:rPr lang="en-US" sz="1800" dirty="0" smtClean="0"/>
              <a:t>o</a:t>
            </a:r>
            <a:r>
              <a:rPr lang="fa-IR" sz="1800" dirty="0" smtClean="0"/>
              <a:t>تناسب مجموعه ای از نسبت هاست،مقایسه ی دو کیفیت یا کمیت نظیر اندازه یا </a:t>
            </a:r>
            <a:r>
              <a:rPr lang="fa-IR" sz="1800" dirty="0" smtClean="0"/>
              <a:t/>
            </a:r>
            <a:br>
              <a:rPr lang="fa-IR" sz="1800" dirty="0" smtClean="0"/>
            </a:br>
            <a:r>
              <a:rPr lang="fa-IR" sz="1800" dirty="0" smtClean="0"/>
              <a:t>مقدار </a:t>
            </a:r>
            <a:r>
              <a:rPr lang="fa-IR" sz="1800" dirty="0" smtClean="0"/>
              <a:t>است</a:t>
            </a:r>
            <a:r>
              <a:rPr lang="fa-IR" sz="1800" dirty="0" smtClean="0"/>
              <a:t>.                      </a:t>
            </a:r>
            <a:r>
              <a:rPr lang="fa-IR" sz="1800" dirty="0" smtClean="0"/>
              <a:t> </a:t>
            </a:r>
            <a:r>
              <a:rPr lang="fa-IR" sz="1800" dirty="0" smtClean="0"/>
              <a:t/>
            </a:r>
            <a:br>
              <a:rPr lang="fa-IR" sz="1800" dirty="0" smtClean="0"/>
            </a:br>
            <a:r>
              <a:rPr lang="fa-IR" sz="1800" dirty="0" smtClean="0"/>
              <a:t>تناسب مفهومی ریاضی است که برکیفیت  رابطه ی مناسب میان اجزای اثر با هم وبا کل اثر دلالت دارد</a:t>
            </a:r>
            <a:br>
              <a:rPr lang="fa-IR" sz="1800" dirty="0" smtClean="0"/>
            </a:br>
            <a:endParaRPr lang="fa-IR" sz="1800" dirty="0"/>
          </a:p>
        </p:txBody>
      </p:sp>
      <p:pic>
        <p:nvPicPr>
          <p:cNvPr id="15361" name="Picture 1" descr="I:\تناسب\vitruvius.gif"/>
          <p:cNvPicPr>
            <a:picLocks noGrp="1" noChangeAspect="1" noChangeArrowheads="1"/>
          </p:cNvPicPr>
          <p:nvPr>
            <p:ph idx="1"/>
          </p:nvPr>
        </p:nvPicPr>
        <p:blipFill>
          <a:blip r:embed="rId2" cstate="print"/>
          <a:srcRect/>
          <a:stretch>
            <a:fillRect/>
          </a:stretch>
        </p:blipFill>
        <p:spPr bwMode="auto">
          <a:xfrm>
            <a:off x="228600" y="152400"/>
            <a:ext cx="5795963" cy="6553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5562600" cy="457200"/>
          </a:xfrm>
        </p:spPr>
        <p:txBody>
          <a:bodyPr>
            <a:normAutofit fontScale="90000"/>
          </a:bodyPr>
          <a:lstStyle/>
          <a:p>
            <a:endParaRPr lang="fa-IR" dirty="0"/>
          </a:p>
        </p:txBody>
      </p:sp>
      <p:sp>
        <p:nvSpPr>
          <p:cNvPr id="3" name="Content Placeholder 2"/>
          <p:cNvSpPr>
            <a:spLocks noGrp="1"/>
          </p:cNvSpPr>
          <p:nvPr>
            <p:ph idx="1"/>
          </p:nvPr>
        </p:nvSpPr>
        <p:spPr>
          <a:xfrm>
            <a:off x="0" y="990600"/>
            <a:ext cx="8991600" cy="3048000"/>
          </a:xfrm>
        </p:spPr>
        <p:txBody>
          <a:bodyPr>
            <a:normAutofit/>
          </a:bodyPr>
          <a:lstStyle/>
          <a:p>
            <a:pPr algn="r"/>
            <a:r>
              <a:rPr lang="en-US" sz="1800" dirty="0" smtClean="0"/>
              <a:t>o</a:t>
            </a:r>
            <a:r>
              <a:rPr lang="fa-IR" sz="1800" dirty="0" smtClean="0"/>
              <a:t>تناسبات به دلیل در بر گیرندگی نسبت های گوناگون از پیچیدگی بیشتری برخوردار است.آنگاه که تناسب نسبت ها متکی بر تفاوت های کمی و همسان را شامل می شود پیچیدگی های قابل تبینی عرضه می کند.اما در عمل و به ویژه در عرصه ی معماری "تناسب" نسبت های مقایسه ای کمیت ها و کیفیت های مختلف ناهمسانی را شامل می شود.از این رو درک آن پیچیده تر است</a:t>
            </a:r>
            <a:endParaRPr lang="fa-IR" sz="1800" dirty="0"/>
          </a:p>
        </p:txBody>
      </p:sp>
      <p:pic>
        <p:nvPicPr>
          <p:cNvPr id="14339" name="Picture 3" descr="I:\تناسب\SciObsrv-016-05.jpg"/>
          <p:cNvPicPr>
            <a:picLocks noChangeAspect="1" noChangeArrowheads="1"/>
          </p:cNvPicPr>
          <p:nvPr/>
        </p:nvPicPr>
        <p:blipFill>
          <a:blip r:embed="rId2" cstate="print"/>
          <a:srcRect/>
          <a:stretch>
            <a:fillRect/>
          </a:stretch>
        </p:blipFill>
        <p:spPr bwMode="auto">
          <a:xfrm>
            <a:off x="152400" y="2438400"/>
            <a:ext cx="5715000" cy="4229100"/>
          </a:xfrm>
          <a:prstGeom prst="rect">
            <a:avLst/>
          </a:prstGeom>
          <a:noFill/>
        </p:spPr>
      </p:pic>
      <p:sp>
        <p:nvSpPr>
          <p:cNvPr id="7" name="Rectangle 6"/>
          <p:cNvSpPr/>
          <p:nvPr/>
        </p:nvSpPr>
        <p:spPr>
          <a:xfrm>
            <a:off x="5943600" y="2209800"/>
            <a:ext cx="3200400" cy="2308324"/>
          </a:xfrm>
          <a:prstGeom prst="rect">
            <a:avLst/>
          </a:prstGeom>
        </p:spPr>
        <p:txBody>
          <a:bodyPr wrap="square">
            <a:spAutoFit/>
          </a:bodyPr>
          <a:lstStyle/>
          <a:p>
            <a:pPr algn="justLow" rtl="1"/>
            <a:r>
              <a:rPr lang="en-US" dirty="0" smtClean="0"/>
              <a:t>o</a:t>
            </a:r>
            <a:r>
              <a:rPr lang="fa-IR" dirty="0" smtClean="0"/>
              <a:t>مبحث تناسب به طور عامه در هنر و خاص در ادبیات هنر و معماری معاصر ما مضمون غریبی می نماید.تناسب در شکل کلی متکی بر علم هندسه و ریاضی در  جای خود و در شکل تخصصی خودارزش انکار ناپذیری در مبادی درک هنر دارد.واز ملاحضات اساسی تلقی می شود. </a:t>
            </a:r>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2468562"/>
          </a:xfrm>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18434" name="Picture 2" descr="http://www.consbank.com/editor/uploads/trojanhouse1.jpg"/>
          <p:cNvPicPr>
            <a:picLocks noChangeAspect="1" noChangeArrowheads="1"/>
          </p:cNvPicPr>
          <p:nvPr/>
        </p:nvPicPr>
        <p:blipFill>
          <a:blip r:embed="rId2" cstate="print"/>
          <a:srcRect/>
          <a:stretch>
            <a:fillRect/>
          </a:stretch>
        </p:blipFill>
        <p:spPr bwMode="auto">
          <a:xfrm>
            <a:off x="152400" y="152400"/>
            <a:ext cx="4319588" cy="6537325"/>
          </a:xfrm>
          <a:prstGeom prst="rect">
            <a:avLst/>
          </a:prstGeom>
          <a:noFill/>
        </p:spPr>
      </p:pic>
      <p:sp>
        <p:nvSpPr>
          <p:cNvPr id="5" name="Rectangle 4"/>
          <p:cNvSpPr/>
          <p:nvPr/>
        </p:nvSpPr>
        <p:spPr>
          <a:xfrm>
            <a:off x="4800600" y="381000"/>
            <a:ext cx="4191000" cy="6186309"/>
          </a:xfrm>
          <a:prstGeom prst="rect">
            <a:avLst/>
          </a:prstGeom>
        </p:spPr>
        <p:txBody>
          <a:bodyPr wrap="square">
            <a:spAutoFit/>
          </a:bodyPr>
          <a:lstStyle/>
          <a:p>
            <a:pPr algn="justLow" rtl="1"/>
            <a:r>
              <a:rPr lang="en-US" dirty="0" smtClean="0"/>
              <a:t>o</a:t>
            </a:r>
            <a:r>
              <a:rPr lang="fa-IR" dirty="0" smtClean="0"/>
              <a:t>اگر تناسب را به عنوان نمونه ای برای فعالیت ادراک بر اساس شناخت تفاوت ها قرار دهیم در این میان تناسب طلایی"تناسب زرین" به یک معنی می تواند به عنوان فرا عقل،الهی یا آسمانی تلقی شود.در واقع این نخستین حاصل یک بودگی و تنها آفریننده ممکن ثنویت درباره ی واحد اولی یا اولین تقسیم واحد می تواند داشته باشد.نخستین بار از هنگامی که بشر درباره ی اشکال هندسی این تناسبات و دنیای آن به تفکر پرداخت،ملاحضات فلسفی،طبیعی و زیبایی شناختی بسیاری که آن را احاطه کرده بود چشم گیر است.در هنر و معماری یونان نیز این تناسبات نقش غالب را ایفا می کند ولی در بناهای تاریخی گوتیک در قرون وسطی وناگهان اعتبار خود را از دست می دهد،لیکن در عصر رنساسن بار دیگر اعتبار خود را باز می یابد.اگر چه جنبه های گوناگون طبیعت را که ماییه الهامه هنرمندان است فراگیر می سازد.نمی توان گفت آنکه در هرجایی که کمال مطلوب یا زیبایی خاص با هماهنگی شکل وجود داشته باشد تأثیر تناسب طلایی به چشم می خورد و آن به یادآورنده ی وابستگی جهان مخلوق و مبدأ کمال و نیز تکامل بلقوه ی اوست.</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2514600" cy="914400"/>
          </a:xfrm>
        </p:spPr>
        <p:txBody>
          <a:bodyPr>
            <a:normAutofit/>
          </a:bodyPr>
          <a:lstStyle/>
          <a:p>
            <a:endParaRPr lang="fa-IR"/>
          </a:p>
        </p:txBody>
      </p:sp>
      <p:sp>
        <p:nvSpPr>
          <p:cNvPr id="3" name="Subtitle 2"/>
          <p:cNvSpPr>
            <a:spLocks noGrp="1"/>
          </p:cNvSpPr>
          <p:nvPr>
            <p:ph type="subTitle" idx="1"/>
          </p:nvPr>
        </p:nvSpPr>
        <p:spPr>
          <a:xfrm flipV="1">
            <a:off x="1524000" y="762000"/>
            <a:ext cx="1600200" cy="2209800"/>
          </a:xfrm>
        </p:spPr>
        <p:txBody>
          <a:bodyPr/>
          <a:lstStyle/>
          <a:p>
            <a:endParaRPr lang="fa-IR" dirty="0"/>
          </a:p>
        </p:txBody>
      </p:sp>
      <p:sp>
        <p:nvSpPr>
          <p:cNvPr id="4" name="Rectangle 3"/>
          <p:cNvSpPr/>
          <p:nvPr/>
        </p:nvSpPr>
        <p:spPr>
          <a:xfrm>
            <a:off x="4114800" y="762000"/>
            <a:ext cx="4800600" cy="4801314"/>
          </a:xfrm>
          <a:prstGeom prst="rect">
            <a:avLst/>
          </a:prstGeom>
        </p:spPr>
        <p:txBody>
          <a:bodyPr wrap="square">
            <a:spAutoFit/>
          </a:bodyPr>
          <a:lstStyle/>
          <a:p>
            <a:pPr algn="justLow" rtl="1"/>
            <a:r>
              <a:rPr lang="en-US" dirty="0" smtClean="0"/>
              <a:t>o</a:t>
            </a:r>
            <a:r>
              <a:rPr lang="fa-IR" dirty="0" smtClean="0"/>
              <a:t>ترکیب طلایی  یا توالی فیبوباچی در ستاره ی داوود توسعه یافته: </a:t>
            </a:r>
          </a:p>
          <a:p>
            <a:pPr algn="justLow" rtl="1"/>
            <a:r>
              <a:rPr lang="en-US" dirty="0" smtClean="0"/>
              <a:t>o</a:t>
            </a:r>
            <a:r>
              <a:rPr lang="fa-IR" dirty="0" smtClean="0"/>
              <a:t>هنرمندان قدیمی برای اضافه نمودن حس توازن و شکوه به یک صحنه،مجسمه یا بنا مدت ها از ترکیب تناسب طلایی استفاده کردند.نرکیب مزبور یم تناسب ریاضی بر اساس نسبت 10618/1 بوده و در اغلب مواقع در طبیعت مثلاً در صدف های دریایی و الگوی دانه های گل آفتابگردان و یا ساختار هندسی بازوهای میله ای کهکشان های مارپیچی موجود در کیهان یافت می شود.امروزه سرنخ هایی از این نسبت طلاییدر نانو ذرات بدست آمده است.</a:t>
            </a:r>
          </a:p>
          <a:p>
            <a:pPr algn="justLow" rtl="1"/>
            <a:r>
              <a:rPr lang="en-US" dirty="0" smtClean="0"/>
              <a:t>o</a:t>
            </a:r>
            <a:r>
              <a:rPr lang="fa-IR" dirty="0" smtClean="0"/>
              <a:t>در واقع هم در عالم خرد و هم در عالم کلان این تناسب به خوبی قابل شناسایی است.به هر حال به کار بردن این نسبت در طراحی های وسیع و رشته های هنری کار واقعی نمی باشد برای اینکه هرگز نمی توان به مرکز دوران مارپیچی رسید..این نقطه مرکزی نامعلوم و غیر قابل دسترس است تا بی نهایت ادامه می یابد.به علت سهولت در ترسیم ها و کارها ی عملی نسبت 106/1 در نظر گرفته می شود. </a:t>
            </a:r>
            <a:endParaRPr lang="fa-IR" dirty="0"/>
          </a:p>
        </p:txBody>
      </p:sp>
      <p:pic>
        <p:nvPicPr>
          <p:cNvPr id="19458" name="Picture 2" descr="mhtml:file://I:\تناسب\AD%20Office.mht!http://www.ki2100.com/images/mat/fibonacci/7.gif"/>
          <p:cNvPicPr>
            <a:picLocks noChangeAspect="1" noChangeArrowheads="1" noCrop="1"/>
          </p:cNvPicPr>
          <p:nvPr/>
        </p:nvPicPr>
        <p:blipFill>
          <a:blip r:embed="rId2" cstate="print"/>
          <a:srcRect/>
          <a:stretch>
            <a:fillRect/>
          </a:stretch>
        </p:blipFill>
        <p:spPr bwMode="auto">
          <a:xfrm>
            <a:off x="8308975" y="-1470025"/>
            <a:ext cx="4572000" cy="3067050"/>
          </a:xfrm>
          <a:prstGeom prst="rect">
            <a:avLst/>
          </a:prstGeom>
          <a:noFill/>
        </p:spPr>
      </p:pic>
      <p:pic>
        <p:nvPicPr>
          <p:cNvPr id="19460" name="Picture 4" descr="پارتنون - نسبت طلایی"/>
          <p:cNvPicPr>
            <a:picLocks noChangeAspect="1" noChangeArrowheads="1"/>
          </p:cNvPicPr>
          <p:nvPr/>
        </p:nvPicPr>
        <p:blipFill>
          <a:blip r:embed="rId3" cstate="print"/>
          <a:srcRect/>
          <a:stretch>
            <a:fillRect/>
          </a:stretch>
        </p:blipFill>
        <p:spPr bwMode="auto">
          <a:xfrm>
            <a:off x="152400" y="152400"/>
            <a:ext cx="3886200" cy="2895600"/>
          </a:xfrm>
          <a:prstGeom prst="rect">
            <a:avLst/>
          </a:prstGeom>
          <a:noFill/>
        </p:spPr>
      </p:pic>
      <p:pic>
        <p:nvPicPr>
          <p:cNvPr id="19462" name="Picture 6" descr="mhtml:file://I:\تناسب\AD%20Office.mht!http://www.ki2100.com/images/mat/fibonacci/7.gif"/>
          <p:cNvPicPr>
            <a:picLocks noChangeAspect="1" noChangeArrowheads="1" noCrop="1"/>
          </p:cNvPicPr>
          <p:nvPr/>
        </p:nvPicPr>
        <p:blipFill>
          <a:blip r:embed="rId2" cstate="print"/>
          <a:srcRect/>
          <a:stretch>
            <a:fillRect/>
          </a:stretch>
        </p:blipFill>
        <p:spPr bwMode="auto">
          <a:xfrm>
            <a:off x="8308975" y="-1470025"/>
            <a:ext cx="4572000" cy="3067050"/>
          </a:xfrm>
          <a:prstGeom prst="rect">
            <a:avLst/>
          </a:prstGeom>
          <a:noFill/>
        </p:spPr>
      </p:pic>
      <p:pic>
        <p:nvPicPr>
          <p:cNvPr id="19464" name="Picture 8" descr="mhtml:file://I:\تناسب\AD%20Office.mht!http://www.ki2100.com/images/mat/fibonacci/7.gif"/>
          <p:cNvPicPr>
            <a:picLocks noChangeAspect="1" noChangeArrowheads="1" noCrop="1"/>
          </p:cNvPicPr>
          <p:nvPr/>
        </p:nvPicPr>
        <p:blipFill>
          <a:blip r:embed="rId2" cstate="print"/>
          <a:srcRect/>
          <a:stretch>
            <a:fillRect/>
          </a:stretch>
        </p:blipFill>
        <p:spPr bwMode="auto">
          <a:xfrm>
            <a:off x="8308975" y="-1470025"/>
            <a:ext cx="4572000" cy="3067050"/>
          </a:xfrm>
          <a:prstGeom prst="rect">
            <a:avLst/>
          </a:prstGeom>
          <a:noFill/>
        </p:spPr>
      </p:pic>
      <p:pic>
        <p:nvPicPr>
          <p:cNvPr id="19466" name="Picture 10" descr="mhtml:file://I:\تناسب\AD%20Office.mht!http://www.ki2100.com/images/mat/fibonacci/7.gif"/>
          <p:cNvPicPr>
            <a:picLocks noChangeAspect="1" noChangeArrowheads="1" noCrop="1"/>
          </p:cNvPicPr>
          <p:nvPr/>
        </p:nvPicPr>
        <p:blipFill>
          <a:blip r:embed="rId2" cstate="print"/>
          <a:srcRect/>
          <a:stretch>
            <a:fillRect/>
          </a:stretch>
        </p:blipFill>
        <p:spPr bwMode="auto">
          <a:xfrm>
            <a:off x="8308975" y="-1470025"/>
            <a:ext cx="4572000" cy="3067050"/>
          </a:xfrm>
          <a:prstGeom prst="rect">
            <a:avLst/>
          </a:prstGeom>
          <a:noFill/>
        </p:spPr>
      </p:pic>
      <p:pic>
        <p:nvPicPr>
          <p:cNvPr id="19469" name="Picture 13" descr="I:\تناسب\untitled.bmp"/>
          <p:cNvPicPr>
            <a:picLocks noChangeAspect="1" noChangeArrowheads="1"/>
          </p:cNvPicPr>
          <p:nvPr/>
        </p:nvPicPr>
        <p:blipFill>
          <a:blip r:embed="rId4" cstate="print"/>
          <a:srcRect/>
          <a:stretch>
            <a:fillRect/>
          </a:stretch>
        </p:blipFill>
        <p:spPr bwMode="auto">
          <a:xfrm>
            <a:off x="381000" y="3429000"/>
            <a:ext cx="3333750" cy="29051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33600" cy="1143000"/>
          </a:xfrm>
        </p:spPr>
        <p:txBody>
          <a:bodyPr/>
          <a:lstStyle/>
          <a:p>
            <a:endParaRPr lang="fa-IR" dirty="0"/>
          </a:p>
        </p:txBody>
      </p:sp>
      <p:sp>
        <p:nvSpPr>
          <p:cNvPr id="23553" name="Rectangle 1"/>
          <p:cNvSpPr>
            <a:spLocks noChangeArrowheads="1"/>
          </p:cNvSpPr>
          <p:nvPr/>
        </p:nvSpPr>
        <p:spPr bwMode="auto">
          <a:xfrm>
            <a:off x="5638800" y="914400"/>
            <a:ext cx="312420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در مطالعه در طبیعت نیز این تناسب زیاد دیده می شود نظیر فاصله برگ های روی ساقه و ساقه روی شاخه و شاخه روی تنه در بعضی گیاهان که بین هر دو زوج، سومی تقریبا در جای طلایی قرار گرفته است.</a:t>
            </a:r>
          </a:p>
          <a:p>
            <a:pPr marL="0" marR="0" lvl="0" indent="0" algn="l" defTabSz="914400" rtl="1" eaLnBrk="0" fontAlgn="base" latinLnBrk="0" hangingPunct="0">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Arial" pitchFamily="34" charset="0"/>
              </a:rPr>
              <a:t>  </a:t>
            </a:r>
            <a:r>
              <a:rPr kumimoji="0" lang="ar-SA" sz="10500" b="0" i="0" u="none" strike="noStrike" cap="none" normalizeH="0" baseline="0" dirty="0" smtClean="0">
                <a:ln>
                  <a:noFill/>
                </a:ln>
                <a:solidFill>
                  <a:schemeClr val="tx1"/>
                </a:solidFill>
                <a:effectLst/>
                <a:latin typeface="Arial" pitchFamily="34" charset="0"/>
                <a:cs typeface="Arial" pitchFamily="34" charset="0"/>
              </a:rPr>
              <a:t> </a:t>
            </a:r>
            <a:r>
              <a:rPr kumimoji="0" lang="ar-SA" sz="1800" b="0" i="0" u="none" strike="noStrike" cap="none" normalizeH="0" baseline="0" dirty="0" smtClean="0">
                <a:ln>
                  <a:noFill/>
                </a:ln>
                <a:solidFill>
                  <a:schemeClr val="tx1"/>
                </a:solidFill>
                <a:effectLst/>
                <a:latin typeface="Arial" pitchFamily="34" charset="0"/>
                <a:cs typeface="Arial" pitchFamily="34" charset="0"/>
              </a:rPr>
              <a:t>                    </a:t>
            </a:r>
            <a:br>
              <a:rPr kumimoji="0" lang="ar-SA" sz="1800" b="0" i="0" u="none" strike="noStrike" cap="none" normalizeH="0" baseline="0" dirty="0" smtClean="0">
                <a:ln>
                  <a:noFill/>
                </a:ln>
                <a:solidFill>
                  <a:schemeClr val="tx1"/>
                </a:solidFill>
                <a:effectLst/>
                <a:latin typeface="Arial" pitchFamily="34" charset="0"/>
                <a:cs typeface="Arial" pitchFamily="34" charset="0"/>
              </a:rPr>
            </a:b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5" name="Picture 3" descr="mhtml:file://I:\تناسب\AD%20Office.mht!http://www.clickkon.com/themes/MashhadTeam-lightblue/images/Table_title_rast.gif"/>
          <p:cNvPicPr>
            <a:picLocks noChangeAspect="1" noChangeArrowheads="1"/>
          </p:cNvPicPr>
          <p:nvPr/>
        </p:nvPicPr>
        <p:blipFill>
          <a:blip r:embed="rId2" cstate="print"/>
          <a:srcRect/>
          <a:stretch>
            <a:fillRect/>
          </a:stretch>
        </p:blipFill>
        <p:spPr bwMode="auto">
          <a:xfrm>
            <a:off x="0" y="0"/>
            <a:ext cx="142875" cy="142875"/>
          </a:xfrm>
          <a:prstGeom prst="rect">
            <a:avLst/>
          </a:prstGeom>
          <a:noFill/>
        </p:spPr>
      </p:pic>
      <p:sp>
        <p:nvSpPr>
          <p:cNvPr id="17" name="Rectangle 16"/>
          <p:cNvSpPr/>
          <p:nvPr/>
        </p:nvSpPr>
        <p:spPr>
          <a:xfrm>
            <a:off x="5791200" y="3048000"/>
            <a:ext cx="3124200" cy="923330"/>
          </a:xfrm>
          <a:prstGeom prst="rect">
            <a:avLst/>
          </a:prstGeom>
        </p:spPr>
        <p:txBody>
          <a:bodyPr wrap="square">
            <a:spAutoFit/>
          </a:bodyPr>
          <a:lstStyle/>
          <a:p>
            <a:pPr algn="justLow"/>
            <a:r>
              <a:rPr lang="fa-IR" dirty="0" smtClean="0"/>
              <a:t>پوسته مارپیچی یک حلزون نمونه ای ساده و درعین حال زیبا از نسبت طلائی است.</a:t>
            </a:r>
            <a:endParaRPr lang="fa-IR" dirty="0"/>
          </a:p>
        </p:txBody>
      </p:sp>
      <p:sp>
        <p:nvSpPr>
          <p:cNvPr id="18" name="TextBox 17"/>
          <p:cNvSpPr txBox="1"/>
          <p:nvPr/>
        </p:nvSpPr>
        <p:spPr>
          <a:xfrm>
            <a:off x="6705600" y="457200"/>
            <a:ext cx="2092239" cy="738664"/>
          </a:xfrm>
          <a:prstGeom prst="rect">
            <a:avLst/>
          </a:prstGeom>
          <a:noFill/>
        </p:spPr>
        <p:txBody>
          <a:bodyPr wrap="none" rtlCol="1">
            <a:spAutoFit/>
          </a:bodyPr>
          <a:lstStyle/>
          <a:p>
            <a:r>
              <a:rPr lang="fa-IR" sz="2400" dirty="0" smtClean="0"/>
              <a:t>تناسب در طبیعت:</a:t>
            </a:r>
          </a:p>
          <a:p>
            <a:endParaRPr lang="fa-IR" dirty="0"/>
          </a:p>
        </p:txBody>
      </p:sp>
      <p:pic>
        <p:nvPicPr>
          <p:cNvPr id="23565" name="Picture 13" descr="http://hamshahrionline.ir/images/upload/news/pose/8804/hara-0418-as.jpg"/>
          <p:cNvPicPr>
            <a:picLocks noChangeAspect="1" noChangeArrowheads="1"/>
          </p:cNvPicPr>
          <p:nvPr/>
        </p:nvPicPr>
        <p:blipFill>
          <a:blip r:embed="rId3" cstate="print"/>
          <a:srcRect/>
          <a:stretch>
            <a:fillRect/>
          </a:stretch>
        </p:blipFill>
        <p:spPr bwMode="auto">
          <a:xfrm>
            <a:off x="152400" y="152400"/>
            <a:ext cx="5029200" cy="2819400"/>
          </a:xfrm>
          <a:prstGeom prst="rect">
            <a:avLst/>
          </a:prstGeom>
          <a:noFill/>
        </p:spPr>
      </p:pic>
      <p:pic>
        <p:nvPicPr>
          <p:cNvPr id="23567" name="Picture 15" descr="http://upload.wikimedia.org/wikipedia/commons/thumb/a/a1/Snail-WA_edit02.jpg/250px-Snail-WA_edit02.jpg"/>
          <p:cNvPicPr>
            <a:picLocks noChangeAspect="1" noChangeArrowheads="1"/>
          </p:cNvPicPr>
          <p:nvPr/>
        </p:nvPicPr>
        <p:blipFill>
          <a:blip r:embed="rId4" cstate="print"/>
          <a:srcRect/>
          <a:stretch>
            <a:fillRect/>
          </a:stretch>
        </p:blipFill>
        <p:spPr bwMode="auto">
          <a:xfrm>
            <a:off x="152400" y="3124200"/>
            <a:ext cx="4114800" cy="3566160"/>
          </a:xfrm>
          <a:prstGeom prst="rect">
            <a:avLst/>
          </a:prstGeom>
          <a:noFill/>
        </p:spPr>
      </p:pic>
      <p:sp>
        <p:nvSpPr>
          <p:cNvPr id="21" name="Rectangle 20"/>
          <p:cNvSpPr/>
          <p:nvPr/>
        </p:nvSpPr>
        <p:spPr>
          <a:xfrm>
            <a:off x="5567380" y="4876800"/>
            <a:ext cx="3576620" cy="369332"/>
          </a:xfrm>
          <a:prstGeom prst="rect">
            <a:avLst/>
          </a:prstGeom>
        </p:spPr>
        <p:txBody>
          <a:bodyPr wrap="none">
            <a:spAutoFit/>
          </a:bodyPr>
          <a:lstStyle/>
          <a:p>
            <a:r>
              <a:rPr lang="fa-IR" dirty="0" smtClean="0"/>
              <a:t>نسبت طلائی در فواصل افقی قطعات ویولون</a:t>
            </a:r>
            <a:endParaRPr lang="fa-IR" dirty="0"/>
          </a:p>
        </p:txBody>
      </p:sp>
      <p:pic>
        <p:nvPicPr>
          <p:cNvPr id="23569" name="Picture 17" descr="mhtml:file://I:\تناسب\AD%20Office.mht!http://www.newdesign.ir/images/2009-2-24-golden-ratio-9.gif"/>
          <p:cNvPicPr>
            <a:picLocks noChangeAspect="1" noChangeArrowheads="1"/>
          </p:cNvPicPr>
          <p:nvPr/>
        </p:nvPicPr>
        <p:blipFill>
          <a:blip r:embed="rId5" cstate="print"/>
          <a:srcRect/>
          <a:stretch>
            <a:fillRect/>
          </a:stretch>
        </p:blipFill>
        <p:spPr bwMode="auto">
          <a:xfrm>
            <a:off x="6248400" y="5410200"/>
            <a:ext cx="2762250" cy="11715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4638"/>
            <a:ext cx="3657600" cy="1858962"/>
          </a:xfrm>
        </p:spPr>
        <p:txBody>
          <a:bodyPr>
            <a:noAutofit/>
          </a:bodyPr>
          <a:lstStyle/>
          <a:p>
            <a:pPr rtl="1"/>
            <a:r>
              <a:rPr lang="fa-IR" sz="1800" dirty="0" smtClean="0"/>
              <a:t> </a:t>
            </a:r>
            <a:endParaRPr lang="fa-IR" sz="1800" dirty="0"/>
          </a:p>
        </p:txBody>
      </p:sp>
      <p:sp>
        <p:nvSpPr>
          <p:cNvPr id="3" name="Content Placeholder 2"/>
          <p:cNvSpPr>
            <a:spLocks noGrp="1"/>
          </p:cNvSpPr>
          <p:nvPr>
            <p:ph idx="1"/>
          </p:nvPr>
        </p:nvSpPr>
        <p:spPr>
          <a:xfrm>
            <a:off x="381000" y="1142999"/>
            <a:ext cx="2971800" cy="533401"/>
          </a:xfrm>
        </p:spPr>
        <p:txBody>
          <a:bodyPr>
            <a:normAutofit lnSpcReduction="10000"/>
          </a:bodyPr>
          <a:lstStyle/>
          <a:p>
            <a:endParaRPr lang="fa-IR" dirty="0"/>
          </a:p>
        </p:txBody>
      </p:sp>
      <p:pic>
        <p:nvPicPr>
          <p:cNvPr id="21510" name="Picture 6" descr="http://www.world-mysteries.com/alignments/mpl_al_gp1.jpg"/>
          <p:cNvPicPr>
            <a:picLocks noChangeAspect="1" noChangeArrowheads="1"/>
          </p:cNvPicPr>
          <p:nvPr/>
        </p:nvPicPr>
        <p:blipFill>
          <a:blip r:embed="rId2" cstate="print"/>
          <a:srcRect/>
          <a:stretch>
            <a:fillRect/>
          </a:stretch>
        </p:blipFill>
        <p:spPr bwMode="auto">
          <a:xfrm>
            <a:off x="152400" y="152400"/>
            <a:ext cx="4638676" cy="3352800"/>
          </a:xfrm>
          <a:prstGeom prst="rect">
            <a:avLst/>
          </a:prstGeom>
          <a:noFill/>
        </p:spPr>
      </p:pic>
      <p:sp>
        <p:nvSpPr>
          <p:cNvPr id="8" name="Rectangle 7"/>
          <p:cNvSpPr/>
          <p:nvPr/>
        </p:nvSpPr>
        <p:spPr>
          <a:xfrm>
            <a:off x="4800600" y="381000"/>
            <a:ext cx="4191000" cy="6186309"/>
          </a:xfrm>
          <a:prstGeom prst="rect">
            <a:avLst/>
          </a:prstGeom>
        </p:spPr>
        <p:txBody>
          <a:bodyPr wrap="square">
            <a:spAutoFit/>
          </a:bodyPr>
          <a:lstStyle/>
          <a:p>
            <a:pPr algn="justLow" rtl="1"/>
            <a:r>
              <a:rPr lang="en-US" dirty="0" smtClean="0"/>
              <a:t>o</a:t>
            </a:r>
            <a:r>
              <a:rPr lang="fa-IR" dirty="0" smtClean="0"/>
              <a:t>نمونه هايي از تناسب طلايي دربناها و تفكرات بشر</a:t>
            </a:r>
          </a:p>
          <a:p>
            <a:pPr algn="justLow" rtl="1"/>
            <a:r>
              <a:rPr lang="en-US" dirty="0" smtClean="0"/>
              <a:t>o</a:t>
            </a:r>
            <a:r>
              <a:rPr lang="fa-IR" dirty="0" smtClean="0"/>
              <a:t>اهرام:</a:t>
            </a:r>
          </a:p>
          <a:p>
            <a:pPr algn="justLow" rtl="1"/>
            <a:r>
              <a:rPr lang="en-US" dirty="0" smtClean="0"/>
              <a:t>o</a:t>
            </a:r>
            <a:r>
              <a:rPr lang="fa-IR" dirty="0" smtClean="0"/>
              <a:t>جالب است بدانیم که نسبت ضلع بلندتر به ضلع کوتاه تر مستطیل طلایی که نسیت طلایی نامیده می شود در بسیاری از طرح های هنری از قبیل معماری و خطاطی ظاهر می شود.مطابق تحقیقات انجام شده نسبت طول ضلع قاعده به ارتفاع در اهرام ثلاثه مصر برابر است با نسبت طلایی همچنین در معبد پارتنون از مستطیل های طلایی به چشم خوشایندتر هستند.و این موضوع دال بر این واقعیت است که این تناسبات هندسی در ذرات انسانها نیز شکل گرفته.</a:t>
            </a:r>
          </a:p>
          <a:p>
            <a:pPr algn="justLow" rtl="1"/>
            <a:r>
              <a:rPr lang="en-US" dirty="0" smtClean="0"/>
              <a:t>O  </a:t>
            </a:r>
            <a:r>
              <a:rPr lang="fa-IR" dirty="0" smtClean="0"/>
              <a:t>مایاهایی </a:t>
            </a:r>
            <a:r>
              <a:rPr lang="fa-IR" dirty="0" smtClean="0"/>
              <a:t>که در خلال سالهای 200-900ق.م ساکن آمریکای جنوبی بودند چنین به نظر می رسد که برای رصد کردن حرکات متغیر اجرام آسمانی،اهرامی بنا نهادند و تقویم شمسی دقیقی وضع کردند. </a:t>
            </a:r>
          </a:p>
          <a:p>
            <a:pPr algn="justLow" rtl="1"/>
            <a:r>
              <a:rPr lang="en-US" dirty="0" smtClean="0"/>
              <a:t>o</a:t>
            </a:r>
            <a:r>
              <a:rPr lang="fa-IR" dirty="0" smtClean="0"/>
              <a:t>همچنین با محاسبات خود و استفاده از عدد طلایی وقوع خسوف و کسوف را پیش بینی و مراسم قربانی کردن انسانها را تدارک می دیده اند.و عقیده بر این داشته اند که این کار آنها خشم خدایان را از انها برطرف می کند. </a:t>
            </a:r>
            <a:endParaRPr lang="fa-IR" dirty="0"/>
          </a:p>
        </p:txBody>
      </p:sp>
      <p:pic>
        <p:nvPicPr>
          <p:cNvPr id="21512" name="Picture 8" descr="http://www.leelau.net/chai/images/mexico/chitchenitza3.jpg"/>
          <p:cNvPicPr>
            <a:picLocks noChangeAspect="1" noChangeArrowheads="1"/>
          </p:cNvPicPr>
          <p:nvPr/>
        </p:nvPicPr>
        <p:blipFill>
          <a:blip r:embed="rId3" cstate="print"/>
          <a:srcRect/>
          <a:stretch>
            <a:fillRect/>
          </a:stretch>
        </p:blipFill>
        <p:spPr bwMode="auto">
          <a:xfrm>
            <a:off x="152400" y="3733800"/>
            <a:ext cx="4648199" cy="29717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2209800" cy="1143000"/>
          </a:xfrm>
        </p:spPr>
        <p:txBody>
          <a:bodyPr/>
          <a:lstStyle/>
          <a:p>
            <a:pPr algn="justLow"/>
            <a:endParaRPr lang="fa-IR" dirty="0"/>
          </a:p>
        </p:txBody>
      </p:sp>
      <p:sp>
        <p:nvSpPr>
          <p:cNvPr id="3" name="Content Placeholder 2"/>
          <p:cNvSpPr>
            <a:spLocks noGrp="1"/>
          </p:cNvSpPr>
          <p:nvPr>
            <p:ph idx="1"/>
          </p:nvPr>
        </p:nvSpPr>
        <p:spPr>
          <a:xfrm>
            <a:off x="457200" y="1600201"/>
            <a:ext cx="3048000" cy="609600"/>
          </a:xfrm>
        </p:spPr>
        <p:txBody>
          <a:bodyPr/>
          <a:lstStyle/>
          <a:p>
            <a:endParaRPr lang="fa-IR" dirty="0"/>
          </a:p>
        </p:txBody>
      </p:sp>
      <p:pic>
        <p:nvPicPr>
          <p:cNvPr id="4" name="Picture 4" descr="اهرام - نسبت طلایی"/>
          <p:cNvPicPr>
            <a:picLocks noChangeAspect="1" noChangeArrowheads="1"/>
          </p:cNvPicPr>
          <p:nvPr/>
        </p:nvPicPr>
        <p:blipFill>
          <a:blip r:embed="rId2" cstate="print"/>
          <a:srcRect/>
          <a:stretch>
            <a:fillRect/>
          </a:stretch>
        </p:blipFill>
        <p:spPr bwMode="auto">
          <a:xfrm>
            <a:off x="685800" y="4114800"/>
            <a:ext cx="3588397" cy="2476501"/>
          </a:xfrm>
          <a:prstGeom prst="rect">
            <a:avLst/>
          </a:prstGeom>
          <a:noFill/>
        </p:spPr>
      </p:pic>
      <p:sp>
        <p:nvSpPr>
          <p:cNvPr id="5" name="Rectangle 4"/>
          <p:cNvSpPr/>
          <p:nvPr/>
        </p:nvSpPr>
        <p:spPr>
          <a:xfrm>
            <a:off x="4953000" y="2274838"/>
            <a:ext cx="3810000" cy="2585323"/>
          </a:xfrm>
          <a:prstGeom prst="rect">
            <a:avLst/>
          </a:prstGeom>
        </p:spPr>
        <p:txBody>
          <a:bodyPr wrap="square">
            <a:spAutoFit/>
          </a:bodyPr>
          <a:lstStyle/>
          <a:p>
            <a:pPr algn="justLow" rtl="1"/>
            <a:r>
              <a:rPr lang="fa-IR" dirty="0" smtClean="0"/>
              <a:t>در اهرام مصر نیز این نسبت به دقت رعیات شده است. مثلث قائم الزاویه ای که با نسبت های این هرم شکل گرفته شده باشد به مثلث قائم مصری یا </a:t>
            </a:r>
            <a:r>
              <a:rPr lang="en-US" dirty="0" smtClean="0"/>
              <a:t>Egyptian Triangle </a:t>
            </a:r>
            <a:r>
              <a:rPr lang="fa-IR" dirty="0" smtClean="0"/>
              <a:t>معروف هست و جالب اینجاست که بدانید نسبت وتر به ضلع هم کف هرم معادل با نسبت طلایی یعنی دقیقا 1.61804 می باشد. این نسبت با عدد طلایی تنها در رقم پنجم اعشار اختلاف دارد یعنی چیزی حدود یک صد هزارم!</a:t>
            </a:r>
            <a:endParaRPr lang="fa-IR" dirty="0"/>
          </a:p>
        </p:txBody>
      </p:sp>
      <p:pic>
        <p:nvPicPr>
          <p:cNvPr id="22530" name="Picture 2" descr="I:\منظره\White_Pyramid_of_King_Snefru_Dahshur_Egypt.jpg"/>
          <p:cNvPicPr>
            <a:picLocks noChangeAspect="1" noChangeArrowheads="1"/>
          </p:cNvPicPr>
          <p:nvPr/>
        </p:nvPicPr>
        <p:blipFill>
          <a:blip r:embed="rId3" cstate="print"/>
          <a:srcRect/>
          <a:stretch>
            <a:fillRect/>
          </a:stretch>
        </p:blipFill>
        <p:spPr bwMode="auto">
          <a:xfrm>
            <a:off x="228600" y="152400"/>
            <a:ext cx="4572000" cy="3810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1261</Words>
  <Application>Microsoft Office PowerPoint</Application>
  <PresentationFormat>On-screen Show (4:3)</PresentationFormat>
  <Paragraphs>68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oتناسب چیست؟ oتناسب مجموعه ای از نسبت هاست،مقایسه ی دو کیفیت یا کمیت نظیر اندازه یا  مقدار است.                        تناسب مفهومی ریاضی است که برکیفیت  رابطه ی مناسب میان اجزای اثر با هم وبا کل اثر دلالت دارد </vt:lpstr>
      <vt:lpstr>Slide 4</vt:lpstr>
      <vt:lpstr>Slide 5</vt:lpstr>
      <vt:lpstr>Slide 6</vt:lpstr>
      <vt:lpstr>Slide 7</vt:lpstr>
      <vt:lpstr> </vt:lpstr>
      <vt:lpstr>Slide 9</vt:lpstr>
      <vt:lpstr>و</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cabir soft</cp:lastModifiedBy>
  <cp:revision>24</cp:revision>
  <dcterms:created xsi:type="dcterms:W3CDTF">2006-08-16T00:00:00Z</dcterms:created>
  <dcterms:modified xsi:type="dcterms:W3CDTF">2011-12-01T12:31:58Z</dcterms:modified>
</cp:coreProperties>
</file>