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72" r:id="rId4"/>
    <p:sldId id="274" r:id="rId5"/>
    <p:sldId id="275" r:id="rId6"/>
    <p:sldId id="260" r:id="rId7"/>
    <p:sldId id="261" r:id="rId8"/>
    <p:sldId id="262" r:id="rId9"/>
    <p:sldId id="263" r:id="rId10"/>
    <p:sldId id="264" r:id="rId11"/>
    <p:sldId id="276" r:id="rId12"/>
    <p:sldId id="265" r:id="rId13"/>
    <p:sldId id="266" r:id="rId14"/>
    <p:sldId id="267" r:id="rId15"/>
    <p:sldId id="268" r:id="rId16"/>
    <p:sldId id="277" r:id="rId17"/>
    <p:sldId id="278" r:id="rId18"/>
    <p:sldId id="279" r:id="rId19"/>
    <p:sldId id="280" r:id="rId20"/>
    <p:sldId id="281" r:id="rId21"/>
    <p:sldId id="282" r:id="rId22"/>
    <p:sldId id="269" r:id="rId23"/>
    <p:sldId id="27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16"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12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63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496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5743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305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3626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559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759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412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21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99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828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655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5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327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6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12/9/2018</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036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12/9/2018</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545912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Wallpapers1\Wallpaper (2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G:\Besmelah\045.jpg"/>
          <p:cNvPicPr>
            <a:picLocks noChangeAspect="1" noChangeArrowheads="1"/>
          </p:cNvPicPr>
          <p:nvPr/>
        </p:nvPicPr>
        <p:blipFill>
          <a:blip r:embed="rId3"/>
          <a:srcRect/>
          <a:stretch>
            <a:fillRect/>
          </a:stretch>
        </p:blipFill>
        <p:spPr bwMode="auto">
          <a:xfrm>
            <a:off x="1371600" y="609600"/>
            <a:ext cx="5638800" cy="4694868"/>
          </a:xfrm>
          <a:prstGeom prst="rect">
            <a:avLst/>
          </a:prstGeom>
          <a:ln>
            <a:noFill/>
          </a:ln>
          <a:effectLst>
            <a:outerShdw blurRad="190500" algn="tl" rotWithShape="0">
              <a:srgbClr val="000000">
                <a:alpha val="70000"/>
              </a:srgbClr>
            </a:outerShdw>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855"/>
            <a:ext cx="8763000" cy="5755422"/>
          </a:xfrm>
          <a:prstGeom prst="rect">
            <a:avLst/>
          </a:prstGeom>
        </p:spPr>
        <p:txBody>
          <a:bodyPr wrap="square">
            <a:spAutoFit/>
          </a:bodyPr>
          <a:lstStyle/>
          <a:p>
            <a:pPr algn="justLow" rtl="1"/>
            <a:r>
              <a:rPr lang="fa-IR" sz="4800" b="1" dirty="0" smtClean="0">
                <a:solidFill>
                  <a:schemeClr val="bg1"/>
                </a:solidFill>
                <a:cs typeface="2  Karim" panose="00000400000000000000" pitchFamily="2" charset="-78"/>
              </a:rPr>
              <a:t>٣ -برپا شدن دادگاه عدل الهی:</a:t>
            </a:r>
          </a:p>
          <a:p>
            <a:pPr algn="justLow" rtl="1"/>
            <a:r>
              <a:rPr lang="fa-IR" sz="4000" b="1" dirty="0" smtClean="0">
                <a:solidFill>
                  <a:srgbClr val="002060"/>
                </a:solidFill>
                <a:cs typeface="2  Karim" panose="00000400000000000000" pitchFamily="2" charset="-78"/>
              </a:rPr>
              <a:t> </a:t>
            </a:r>
            <a:r>
              <a:rPr lang="fa-IR" sz="4000" b="1" dirty="0" smtClean="0">
                <a:solidFill>
                  <a:srgbClr val="002060"/>
                </a:solidFill>
                <a:cs typeface="2  Karim" panose="00000400000000000000" pitchFamily="2" charset="-78"/>
              </a:rPr>
              <a:t>با آماده شدن صحنه ی قیامت ، رسیدگی به اعمال آغاز می شود </a:t>
            </a:r>
            <a:r>
              <a:rPr lang="fa-IR" sz="4000" dirty="0" smtClean="0">
                <a:solidFill>
                  <a:srgbClr val="002060"/>
                </a:solidFill>
                <a:cs typeface="2  Karim" panose="00000400000000000000" pitchFamily="2" charset="-78"/>
              </a:rPr>
              <a:t>و اعمال، افکار و نیت های انسان ها در ترازوی عدل پروردگار سنجیده می شود و اگر عملی حتی به اندازه ذره ای ناچیز باشد، به حساب آن نیز رسیدگی خواهد شد </a:t>
            </a:r>
            <a:r>
              <a:rPr lang="fa-IR" sz="4000" dirty="0" smtClean="0">
                <a:solidFill>
                  <a:srgbClr val="C00000"/>
                </a:solidFill>
                <a:cs typeface="2  Karim" panose="00000400000000000000" pitchFamily="2" charset="-78"/>
              </a:rPr>
              <a:t>. اعمال پیامبران و امامان معیار و میزان سنجش اعمال قرار می گیرد</a:t>
            </a:r>
            <a:r>
              <a:rPr lang="fa-IR" sz="4000" dirty="0" smtClean="0">
                <a:solidFill>
                  <a:srgbClr val="002060"/>
                </a:solidFill>
                <a:cs typeface="2  Karim" panose="00000400000000000000" pitchFamily="2" charset="-78"/>
              </a:rPr>
              <a:t>؛ </a:t>
            </a:r>
            <a:r>
              <a:rPr lang="fa-IR" sz="4000" dirty="0" smtClean="0">
                <a:solidFill>
                  <a:srgbClr val="C00000"/>
                </a:solidFill>
                <a:cs typeface="2  Karim" panose="00000400000000000000" pitchFamily="2" charset="-78"/>
              </a:rPr>
              <a:t>زیرا اعمال آنان عین آن چیزی است که خدا به آن دستور داده است؛ </a:t>
            </a:r>
            <a:r>
              <a:rPr lang="fa-IR" sz="4000" dirty="0" smtClean="0">
                <a:solidFill>
                  <a:srgbClr val="002060"/>
                </a:solidFill>
                <a:cs typeface="2  Karim" panose="00000400000000000000" pitchFamily="2" charset="-78"/>
              </a:rPr>
              <a:t>از این رو هرچه عمل انسان ها به راه و روش آنان نزدیک تر باشد، ارزش افزون تری خواهد داشت.</a:t>
            </a: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228600"/>
            <a:ext cx="7924800" cy="5257800"/>
          </a:xfrm>
        </p:spPr>
        <p:txBody>
          <a:bodyPr>
            <a:normAutofit fontScale="47500" lnSpcReduction="20000"/>
          </a:bodyPr>
          <a:lstStyle/>
          <a:p>
            <a:pPr marL="0" indent="0" algn="r" rtl="1">
              <a:buNone/>
            </a:pPr>
            <a:r>
              <a:rPr lang="fa-IR" sz="4300" b="1" dirty="0">
                <a:solidFill>
                  <a:schemeClr val="bg1"/>
                </a:solidFill>
              </a:rPr>
              <a:t>٤ دادن نامۀ </a:t>
            </a:r>
            <a:r>
              <a:rPr lang="fa-IR" sz="4300" b="1" dirty="0" smtClean="0">
                <a:solidFill>
                  <a:schemeClr val="bg1"/>
                </a:solidFill>
              </a:rPr>
              <a:t>اعمال:</a:t>
            </a:r>
          </a:p>
          <a:p>
            <a:pPr marL="0" indent="0" algn="r" rtl="1">
              <a:buNone/>
            </a:pPr>
            <a:r>
              <a:rPr lang="fa-IR" sz="4900" dirty="0">
                <a:solidFill>
                  <a:schemeClr val="bg1"/>
                </a:solidFill>
              </a:rPr>
              <a:t>نامهٔ عمل نیکوکاران را به دست راست و نامهٔ عمل بدکاران را به دست </a:t>
            </a:r>
            <a:r>
              <a:rPr lang="fa-IR" sz="4900" dirty="0" smtClean="0">
                <a:solidFill>
                  <a:schemeClr val="bg1"/>
                </a:solidFill>
              </a:rPr>
              <a:t>چپ آنها </a:t>
            </a:r>
            <a:r>
              <a:rPr lang="fa-IR" sz="4900" dirty="0">
                <a:solidFill>
                  <a:schemeClr val="bg1"/>
                </a:solidFill>
              </a:rPr>
              <a:t>می دهند. </a:t>
            </a:r>
            <a:r>
              <a:rPr lang="fa-IR" sz="4900" dirty="0" smtClean="0">
                <a:solidFill>
                  <a:schemeClr val="bg1"/>
                </a:solidFill>
              </a:rPr>
              <a:t>نامهٔ </a:t>
            </a:r>
            <a:r>
              <a:rPr lang="fa-IR" sz="4900" dirty="0">
                <a:solidFill>
                  <a:schemeClr val="bg1"/>
                </a:solidFill>
              </a:rPr>
              <a:t>عمل انسان با نامه های ثبت شده در دنیا تفاوتی اساسی دارد. نامه های این </a:t>
            </a:r>
            <a:r>
              <a:rPr lang="fa-IR" sz="4900" dirty="0" smtClean="0">
                <a:solidFill>
                  <a:schemeClr val="bg1"/>
                </a:solidFill>
              </a:rPr>
              <a:t>دنیا،تنها </a:t>
            </a:r>
            <a:r>
              <a:rPr lang="fa-IR" sz="4900" dirty="0">
                <a:solidFill>
                  <a:schemeClr val="bg1"/>
                </a:solidFill>
              </a:rPr>
              <a:t>گزارشی از عمل است که به صورت کلمات و نوشته درآمده است؛ اما نامهٔ عمل انسان به گونه ای</a:t>
            </a:r>
          </a:p>
          <a:p>
            <a:pPr marL="0" indent="0" algn="r" rtl="1">
              <a:buNone/>
            </a:pPr>
            <a:r>
              <a:rPr lang="fa-IR" sz="4900" dirty="0">
                <a:solidFill>
                  <a:schemeClr val="bg1"/>
                </a:solidFill>
              </a:rPr>
              <a:t>است که خود عمل و حقیقت و باطن آن را در بر دارد. از این رو، تمام اعمال انسان در قیامت </a:t>
            </a:r>
            <a:r>
              <a:rPr lang="fa-IR" sz="4900" dirty="0" smtClean="0">
                <a:solidFill>
                  <a:schemeClr val="bg1"/>
                </a:solidFill>
              </a:rPr>
              <a:t>حاضر می </a:t>
            </a:r>
            <a:r>
              <a:rPr lang="fa-IR" sz="4900" dirty="0">
                <a:solidFill>
                  <a:schemeClr val="bg1"/>
                </a:solidFill>
              </a:rPr>
              <a:t>شوند و انسان عین اعمال خود را می بیند. کارهای خوب با صورت های بسیار زیبا و لذت </a:t>
            </a:r>
            <a:r>
              <a:rPr lang="fa-IR" sz="4900" dirty="0" smtClean="0">
                <a:solidFill>
                  <a:schemeClr val="bg1"/>
                </a:solidFill>
              </a:rPr>
              <a:t>بخش تجسم </a:t>
            </a:r>
            <a:r>
              <a:rPr lang="fa-IR" sz="4900" dirty="0">
                <a:solidFill>
                  <a:schemeClr val="bg1"/>
                </a:solidFill>
              </a:rPr>
              <a:t>می یابند و کارهای بد با صورت های بسیار زشت و وحشت زا و آزاردهنده، مجسم می شوند.</a:t>
            </a:r>
          </a:p>
          <a:p>
            <a:pPr marL="0" indent="0" algn="r" rtl="1">
              <a:buNone/>
            </a:pPr>
            <a:r>
              <a:rPr lang="fa-IR" sz="4900" dirty="0">
                <a:solidFill>
                  <a:schemeClr val="bg1"/>
                </a:solidFill>
              </a:rPr>
              <a:t>با دیدن نامهٔ اعمال، برخی بدکاران به انکار اعمال ناشایست خود روی می آورند تا جایی که </a:t>
            </a:r>
            <a:r>
              <a:rPr lang="fa-IR" sz="4900" dirty="0" smtClean="0">
                <a:solidFill>
                  <a:schemeClr val="bg1"/>
                </a:solidFill>
              </a:rPr>
              <a:t>برای نجات </a:t>
            </a:r>
            <a:r>
              <a:rPr lang="fa-IR" sz="4900" dirty="0">
                <a:solidFill>
                  <a:schemeClr val="bg1"/>
                </a:solidFill>
              </a:rPr>
              <a:t>خود از مهلکه به دروغ سوگند می خورند که چنین اعمالی انجام نداده اند </a:t>
            </a:r>
            <a:r>
              <a:rPr lang="fa-IR" sz="4900" dirty="0" smtClean="0">
                <a:solidFill>
                  <a:schemeClr val="bg1"/>
                </a:solidFill>
              </a:rPr>
              <a:t>در </a:t>
            </a:r>
            <a:r>
              <a:rPr lang="fa-IR" sz="4900" dirty="0">
                <a:solidFill>
                  <a:schemeClr val="bg1"/>
                </a:solidFill>
              </a:rPr>
              <a:t>این </a:t>
            </a:r>
            <a:r>
              <a:rPr lang="fa-IR" sz="4900" dirty="0" smtClean="0">
                <a:solidFill>
                  <a:schemeClr val="bg1"/>
                </a:solidFill>
              </a:rPr>
              <a:t>هنگام،خداوند </a:t>
            </a:r>
            <a:r>
              <a:rPr lang="fa-IR" sz="4900" dirty="0">
                <a:solidFill>
                  <a:schemeClr val="bg1"/>
                </a:solidFill>
              </a:rPr>
              <a:t>شاهدان و گواهانی را حاضر می کند، که با وجود آنها دیگر انکار کردن میسر نیست.</a:t>
            </a:r>
          </a:p>
        </p:txBody>
      </p:sp>
    </p:spTree>
    <p:extLst>
      <p:ext uri="{BB962C8B-B14F-4D97-AF65-F5344CB8AC3E}">
        <p14:creationId xmlns:p14="http://schemas.microsoft.com/office/powerpoint/2010/main" val="147869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52400"/>
            <a:ext cx="8763000" cy="2431435"/>
          </a:xfrm>
          <a:prstGeom prst="rect">
            <a:avLst/>
          </a:prstGeom>
        </p:spPr>
        <p:txBody>
          <a:bodyPr wrap="square">
            <a:spAutoFit/>
          </a:bodyPr>
          <a:lstStyle/>
          <a:p>
            <a:pPr algn="justLow" rtl="1"/>
            <a:r>
              <a:rPr lang="fa-IR" sz="4000" b="1" dirty="0" smtClean="0">
                <a:solidFill>
                  <a:schemeClr val="bg1"/>
                </a:solidFill>
                <a:cs typeface="2  Lotus" panose="00000400000000000000" pitchFamily="2" charset="-78"/>
              </a:rPr>
              <a:t>5 </a:t>
            </a:r>
            <a:r>
              <a:rPr lang="fa-IR" sz="4000" b="1" dirty="0" smtClean="0">
                <a:solidFill>
                  <a:schemeClr val="bg1"/>
                </a:solidFill>
                <a:cs typeface="2  Lotus" panose="00000400000000000000" pitchFamily="2" charset="-78"/>
              </a:rPr>
              <a:t>-  حضور شاهدان و گواهان: </a:t>
            </a:r>
          </a:p>
          <a:p>
            <a:pPr algn="justLow" rtl="1"/>
            <a:r>
              <a:rPr lang="fa-IR" sz="2800" b="1" dirty="0" smtClean="0">
                <a:solidFill>
                  <a:schemeClr val="bg1">
                    <a:lumMod val="95000"/>
                    <a:lumOff val="5000"/>
                  </a:schemeClr>
                </a:solidFill>
                <a:cs typeface="2  Lotus" panose="00000400000000000000" pitchFamily="2" charset="-78"/>
              </a:rPr>
              <a:t>براساس آیات و روایات، در این روز شاهدان و گواهانی بر اعمال و رفتار انسان ها در پیشگاه خداوند شهادت می دهند.برخی از این شاهدان عبارت اند از:</a:t>
            </a:r>
          </a:p>
          <a:p>
            <a:pPr algn="justLow" rtl="1"/>
            <a:endParaRPr lang="fa-IR" sz="2800" b="1" dirty="0" smtClean="0">
              <a:cs typeface="2  Lotus" panose="00000400000000000000" pitchFamily="2" charset="-78"/>
            </a:endParaRPr>
          </a:p>
        </p:txBody>
      </p:sp>
      <p:sp>
        <p:nvSpPr>
          <p:cNvPr id="3" name="Rectangle 2"/>
          <p:cNvSpPr/>
          <p:nvPr/>
        </p:nvSpPr>
        <p:spPr>
          <a:xfrm>
            <a:off x="228600" y="2133600"/>
            <a:ext cx="8763000" cy="3908762"/>
          </a:xfrm>
          <a:prstGeom prst="rect">
            <a:avLst/>
          </a:prstGeom>
        </p:spPr>
        <p:txBody>
          <a:bodyPr wrap="square">
            <a:spAutoFit/>
          </a:bodyPr>
          <a:lstStyle/>
          <a:p>
            <a:pPr algn="justLow" rtl="1"/>
            <a:r>
              <a:rPr lang="fa-IR" sz="4800" b="1" dirty="0" smtClean="0">
                <a:solidFill>
                  <a:srgbClr val="FFFF00"/>
                </a:solidFill>
                <a:cs typeface="2  Karim" panose="00000400000000000000" pitchFamily="2" charset="-78"/>
              </a:rPr>
              <a:t>الف ) پیامبران و امامان: </a:t>
            </a:r>
          </a:p>
          <a:p>
            <a:pPr algn="justLow" rtl="1"/>
            <a:r>
              <a:rPr lang="fa-IR" sz="4000" dirty="0" smtClean="0">
                <a:solidFill>
                  <a:schemeClr val="bg1">
                    <a:lumMod val="95000"/>
                    <a:lumOff val="5000"/>
                  </a:schemeClr>
                </a:solidFill>
                <a:cs typeface="2  Karim" panose="00000400000000000000" pitchFamily="2" charset="-78"/>
              </a:rPr>
              <a:t>ایشان هما ن گونه که در دنیا ناظر و شاهد بر اعمال انسا نها بود هاند، در  روز قیامت نیز شاهدان دادگاه عدل الهی اند و چون ظاهر و باطن اعمال انسان ها را در دنیا دیده اند و از هر خطایی مصون و محفو ظ اند، بهترین گواهان قیامت اند. رسول خدا نیز شاهد و ناظر بر همه ی پیامبران و امت هاست .</a:t>
            </a: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304800"/>
            <a:ext cx="8305800" cy="5262979"/>
          </a:xfrm>
          <a:prstGeom prst="rect">
            <a:avLst/>
          </a:prstGeom>
        </p:spPr>
        <p:txBody>
          <a:bodyPr wrap="square">
            <a:spAutoFit/>
          </a:bodyPr>
          <a:lstStyle/>
          <a:p>
            <a:pPr algn="r" rtl="1"/>
            <a:r>
              <a:rPr lang="fa-IR" sz="4000" b="1" dirty="0" smtClean="0">
                <a:solidFill>
                  <a:srgbClr val="FFC000"/>
                </a:solidFill>
                <a:cs typeface="2  Lotus" panose="00000400000000000000" pitchFamily="2" charset="-78"/>
              </a:rPr>
              <a:t>ب)فرشتگان الهی:</a:t>
            </a:r>
          </a:p>
          <a:p>
            <a:pPr algn="r" rtl="1"/>
            <a:r>
              <a:rPr lang="fa-IR" sz="3600" b="1" dirty="0" smtClean="0">
                <a:solidFill>
                  <a:schemeClr val="tx2">
                    <a:lumMod val="10000"/>
                  </a:schemeClr>
                </a:solidFill>
                <a:cs typeface="2  Lotus" panose="00000400000000000000" pitchFamily="2" charset="-78"/>
              </a:rPr>
              <a:t> فرشتگان در طول زندگی انسا نها، همواره مراقب آنها بوده اند و تمامی اعمال آنها را ثبت و ضبط کرده اند.</a:t>
            </a:r>
          </a:p>
          <a:p>
            <a:pPr algn="r" rtl="1"/>
            <a:endParaRPr lang="fa-IR" sz="3200" b="1" dirty="0" smtClean="0">
              <a:solidFill>
                <a:srgbClr val="C00000"/>
              </a:solidFill>
              <a:cs typeface="2  Lotus" panose="00000400000000000000" pitchFamily="2" charset="-78"/>
            </a:endParaRPr>
          </a:p>
          <a:p>
            <a:pPr algn="r" rtl="1"/>
            <a:r>
              <a:rPr lang="fa-IR" sz="3200" b="1" dirty="0" smtClean="0">
                <a:solidFill>
                  <a:schemeClr val="accent4">
                    <a:lumMod val="20000"/>
                    <a:lumOff val="80000"/>
                  </a:schemeClr>
                </a:solidFill>
                <a:cs typeface="2  Lotus" panose="00000400000000000000" pitchFamily="2" charset="-78"/>
              </a:rPr>
              <a:t>وَ انَّ عَلَیکُم لَحاِفظین </a:t>
            </a:r>
            <a:r>
              <a:rPr lang="fa-IR" sz="3200" b="1" dirty="0" smtClean="0">
                <a:solidFill>
                  <a:srgbClr val="C00000"/>
                </a:solidFill>
                <a:cs typeface="2  Lotus" panose="00000400000000000000" pitchFamily="2" charset="-78"/>
              </a:rPr>
              <a:t>	      </a:t>
            </a:r>
            <a:r>
              <a:rPr lang="fa-IR" sz="3200" b="1" dirty="0" smtClean="0">
                <a:solidFill>
                  <a:srgbClr val="002060"/>
                </a:solidFill>
                <a:cs typeface="2  Lotus" panose="00000400000000000000" pitchFamily="2" charset="-78"/>
              </a:rPr>
              <a:t>بی </a:t>
            </a:r>
            <a:r>
              <a:rPr lang="fa-IR" sz="3200" b="1" dirty="0">
                <a:solidFill>
                  <a:srgbClr val="002060"/>
                </a:solidFill>
                <a:cs typeface="2  Lotus" panose="00000400000000000000" pitchFamily="2" charset="-78"/>
              </a:rPr>
              <a:t>گمان برای شما نگهبانانی هستند،</a:t>
            </a:r>
          </a:p>
          <a:p>
            <a:pPr algn="r" rtl="1"/>
            <a:r>
              <a:rPr lang="fa-IR" sz="3200" b="1" dirty="0" smtClean="0">
                <a:solidFill>
                  <a:schemeClr val="accent4">
                    <a:lumMod val="20000"/>
                    <a:lumOff val="80000"/>
                  </a:schemeClr>
                </a:solidFill>
                <a:cs typeface="2  Lotus" panose="00000400000000000000" pitchFamily="2" charset="-78"/>
              </a:rPr>
              <a:t>کِرامًا کاِتبین</a:t>
            </a:r>
            <a:r>
              <a:rPr lang="fa-IR" sz="3200" b="1" dirty="0" smtClean="0">
                <a:solidFill>
                  <a:srgbClr val="C00000"/>
                </a:solidFill>
                <a:cs typeface="2  Lotus" panose="00000400000000000000" pitchFamily="2" charset="-78"/>
              </a:rPr>
              <a:t>		</a:t>
            </a:r>
            <a:r>
              <a:rPr lang="en-US" sz="3200" b="1" dirty="0" smtClean="0">
                <a:solidFill>
                  <a:srgbClr val="C00000"/>
                </a:solidFill>
                <a:cs typeface="2  Lotus" panose="00000400000000000000" pitchFamily="2" charset="-78"/>
              </a:rPr>
              <a:t>             </a:t>
            </a:r>
            <a:r>
              <a:rPr lang="fa-IR" sz="3200" b="1" dirty="0" smtClean="0">
                <a:solidFill>
                  <a:srgbClr val="C00000"/>
                </a:solidFill>
                <a:cs typeface="2  Lotus" panose="00000400000000000000" pitchFamily="2" charset="-78"/>
              </a:rPr>
              <a:t> </a:t>
            </a:r>
            <a:r>
              <a:rPr lang="fa-IR" sz="3200" b="1" dirty="0" smtClean="0">
                <a:solidFill>
                  <a:srgbClr val="002060"/>
                </a:solidFill>
                <a:cs typeface="2  Lotus" panose="00000400000000000000" pitchFamily="2" charset="-78"/>
              </a:rPr>
              <a:t>نویسندگانی گرانقدر،</a:t>
            </a:r>
          </a:p>
          <a:p>
            <a:pPr algn="r" rtl="1"/>
            <a:r>
              <a:rPr lang="fa-IR" sz="3200" b="1" dirty="0" smtClean="0">
                <a:solidFill>
                  <a:schemeClr val="accent4">
                    <a:lumMod val="20000"/>
                    <a:lumOff val="80000"/>
                  </a:schemeClr>
                </a:solidFill>
                <a:cs typeface="2  Lotus" panose="00000400000000000000" pitchFamily="2" charset="-78"/>
              </a:rPr>
              <a:t>یَعلَمونَ ما تَفعَلو ن</a:t>
            </a:r>
            <a:r>
              <a:rPr lang="fa-IR" sz="3200" b="1" dirty="0" smtClean="0">
                <a:solidFill>
                  <a:srgbClr val="C00000"/>
                </a:solidFill>
                <a:cs typeface="2  Lotus" panose="00000400000000000000" pitchFamily="2" charset="-78"/>
              </a:rPr>
              <a:t>	</a:t>
            </a:r>
            <a:r>
              <a:rPr lang="fa-IR" sz="3200" b="1" dirty="0" smtClean="0">
                <a:solidFill>
                  <a:srgbClr val="002060"/>
                </a:solidFill>
                <a:cs typeface="2  Lotus" panose="00000400000000000000" pitchFamily="2" charset="-78"/>
              </a:rPr>
              <a:t> می دانند آنچه را که انجام می دهید.</a:t>
            </a:r>
          </a:p>
          <a:p>
            <a:pPr algn="r" rtl="1"/>
            <a:endParaRPr lang="fa-IR" sz="3200" b="1" dirty="0" smtClean="0">
              <a:solidFill>
                <a:srgbClr val="C00000"/>
              </a:solidFill>
              <a:cs typeface="2  Lotus" panose="00000400000000000000" pitchFamily="2" charset="-78"/>
            </a:endParaRPr>
          </a:p>
          <a:p>
            <a:pPr algn="r" rtl="1"/>
            <a:r>
              <a:rPr lang="fa-IR" sz="3200" b="1" dirty="0" smtClean="0">
                <a:solidFill>
                  <a:srgbClr val="C00000"/>
                </a:solidFill>
                <a:cs typeface="2  Lotus" panose="00000400000000000000" pitchFamily="2" charset="-78"/>
              </a:rPr>
              <a:t>							</a:t>
            </a:r>
            <a:r>
              <a:rPr lang="fa-IR" sz="3200" b="1" dirty="0" smtClean="0">
                <a:solidFill>
                  <a:schemeClr val="tx1">
                    <a:lumMod val="50000"/>
                  </a:schemeClr>
                </a:solidFill>
                <a:cs typeface="2  Lotus" panose="00000400000000000000" pitchFamily="2" charset="-78"/>
              </a:rPr>
              <a:t>انفطار، 10- 12</a:t>
            </a:r>
            <a:endParaRPr lang="fa-IR" sz="3200" b="1" dirty="0">
              <a:solidFill>
                <a:schemeClr val="tx1">
                  <a:lumMod val="50000"/>
                </a:schemeClr>
              </a:solidFill>
              <a:cs typeface="2  Lotus"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0"/>
            <a:ext cx="8001000" cy="2923877"/>
          </a:xfrm>
          <a:prstGeom prst="rect">
            <a:avLst/>
          </a:prstGeom>
        </p:spPr>
        <p:txBody>
          <a:bodyPr wrap="square">
            <a:spAutoFit/>
          </a:bodyPr>
          <a:lstStyle/>
          <a:p>
            <a:pPr algn="r" rtl="1"/>
            <a:r>
              <a:rPr lang="fa-IR" sz="4000" b="1" dirty="0" smtClean="0">
                <a:solidFill>
                  <a:srgbClr val="FFC000"/>
                </a:solidFill>
                <a:cs typeface="2  Lotus" panose="00000400000000000000" pitchFamily="2" charset="-78"/>
              </a:rPr>
              <a:t>ج ) اعضای بدن انسان: </a:t>
            </a:r>
          </a:p>
          <a:p>
            <a:pPr algn="justLow" rtl="1"/>
            <a:r>
              <a:rPr lang="fa-IR" sz="2400" b="1" dirty="0" smtClean="0">
                <a:solidFill>
                  <a:schemeClr val="bg1"/>
                </a:solidFill>
                <a:cs typeface="2  Lotus" panose="00000400000000000000" pitchFamily="2" charset="-78"/>
              </a:rPr>
              <a:t>برخی آیات و روایات از شهادت اعضای بدن انسان یاد </a:t>
            </a:r>
            <a:r>
              <a:rPr lang="fa-IR" sz="2400" b="1" dirty="0" smtClean="0">
                <a:solidFill>
                  <a:schemeClr val="bg1"/>
                </a:solidFill>
                <a:cs typeface="2  Lotus" panose="00000400000000000000" pitchFamily="2" charset="-78"/>
              </a:rPr>
              <a:t>می کنند</a:t>
            </a:r>
            <a:r>
              <a:rPr lang="fa-IR" sz="2400" b="1" dirty="0" smtClean="0">
                <a:solidFill>
                  <a:schemeClr val="bg1"/>
                </a:solidFill>
                <a:cs typeface="2  Lotus" panose="00000400000000000000" pitchFamily="2" charset="-78"/>
              </a:rPr>
              <a:t>. بدکاران </a:t>
            </a:r>
            <a:r>
              <a:rPr lang="fa-IR" sz="2400" dirty="0" smtClean="0">
                <a:solidFill>
                  <a:schemeClr val="bg1"/>
                </a:solidFill>
                <a:cs typeface="2  Lotus" panose="00000400000000000000" pitchFamily="2" charset="-78"/>
              </a:rPr>
              <a:t>در روز قیامت سوگند دروغ می خورند تا شاید خود را از مهلکه نجات دهند. در این حال، خداوند بر دهان آنها مهر خاموشی م یزند و اعضا و جوارح آنها به اذن خداوند شروع به سخن گفتن م یکنند و علیه صاحب خود شهادت می دهند 1. بدکاران از مشاهده گواهی اعضای خویش به شگفت می آیند و خطاب به اعضای بدن خود با لحنی سرزنش آمیز می گویند که چرا علیه ما شهادت می دهید</a:t>
            </a:r>
            <a:r>
              <a:rPr lang="fa-IR" sz="2000" dirty="0" smtClean="0">
                <a:solidFill>
                  <a:schemeClr val="bg1"/>
                </a:solidFill>
                <a:cs typeface="2  Lotus" panose="00000400000000000000" pitchFamily="2" charset="-78"/>
              </a:rPr>
              <a:t>؟</a:t>
            </a:r>
            <a:endParaRPr lang="fa-IR" sz="2000" b="1" dirty="0" smtClean="0">
              <a:solidFill>
                <a:schemeClr val="bg1"/>
              </a:solidFill>
              <a:cs typeface="2  Lotus" panose="00000400000000000000" pitchFamily="2" charset="-78"/>
            </a:endParaRPr>
          </a:p>
        </p:txBody>
      </p:sp>
      <p:sp>
        <p:nvSpPr>
          <p:cNvPr id="4" name="Rectangle 3"/>
          <p:cNvSpPr/>
          <p:nvPr/>
        </p:nvSpPr>
        <p:spPr>
          <a:xfrm>
            <a:off x="4267200" y="3124200"/>
            <a:ext cx="4572000" cy="3046988"/>
          </a:xfrm>
          <a:prstGeom prst="rect">
            <a:avLst/>
          </a:prstGeom>
        </p:spPr>
        <p:txBody>
          <a:bodyPr wrap="square">
            <a:spAutoFit/>
          </a:bodyPr>
          <a:lstStyle/>
          <a:p>
            <a:pPr algn="r" rtl="1"/>
            <a:r>
              <a:rPr lang="ar-SA" sz="4800" smtClean="0">
                <a:solidFill>
                  <a:schemeClr val="bg1"/>
                </a:solidFill>
                <a:latin typeface="Times New Roman" panose="02020603050405020304" pitchFamily="18" charset="0"/>
                <a:ea typeface="Times New Roman" panose="02020603050405020304" pitchFamily="18" charset="0"/>
                <a:cs typeface="B Lotus" panose="00000400000000000000" pitchFamily="2" charset="-78"/>
              </a:rPr>
              <a:t>الْيَوْمَ نَخْتِمُ عَلَى‏ أَفْوَاهِهِمْ وَتُكَلِّمُنَا أَيْدِيهِمْ</a:t>
            </a:r>
            <a:endParaRPr lang="fa-IR" sz="4800" smtClean="0">
              <a:solidFill>
                <a:schemeClr val="bg1"/>
              </a:solidFill>
              <a:latin typeface="Times New Roman" panose="02020603050405020304" pitchFamily="18" charset="0"/>
              <a:ea typeface="Times New Roman" panose="02020603050405020304" pitchFamily="18" charset="0"/>
              <a:cs typeface="B Lotus" panose="00000400000000000000" pitchFamily="2" charset="-78"/>
            </a:endParaRPr>
          </a:p>
          <a:p>
            <a:pPr algn="r" rtl="1"/>
            <a:r>
              <a:rPr lang="ar-SA" sz="4800" smtClean="0">
                <a:solidFill>
                  <a:schemeClr val="bg1"/>
                </a:solidFill>
                <a:latin typeface="Times New Roman" panose="02020603050405020304" pitchFamily="18" charset="0"/>
                <a:ea typeface="Times New Roman" panose="02020603050405020304" pitchFamily="18" charset="0"/>
                <a:cs typeface="B Lotus" panose="00000400000000000000" pitchFamily="2" charset="-78"/>
              </a:rPr>
              <a:t> وَتَشْهَدُ أَرْجُلُهُم بِمَا كَانُوا يَكْسِبُونَ </a:t>
            </a:r>
            <a:endParaRPr lang="fa-IR" sz="4800" dirty="0">
              <a:solidFill>
                <a:schemeClr val="bg1"/>
              </a:solidFill>
            </a:endParaRPr>
          </a:p>
        </p:txBody>
      </p:sp>
      <p:sp>
        <p:nvSpPr>
          <p:cNvPr id="5" name="Rectangle 4"/>
          <p:cNvSpPr/>
          <p:nvPr/>
        </p:nvSpPr>
        <p:spPr>
          <a:xfrm>
            <a:off x="1066800" y="3276600"/>
            <a:ext cx="3135795" cy="369332"/>
          </a:xfrm>
          <a:prstGeom prst="rect">
            <a:avLst/>
          </a:prstGeom>
        </p:spPr>
        <p:txBody>
          <a:bodyPr wrap="none">
            <a:spAutoFit/>
          </a:bodyPr>
          <a:lstStyle/>
          <a:p>
            <a:r>
              <a:rPr lang="fa-IR" dirty="0"/>
              <a:t>امروز بر دهانشان مهر می نهیم</a:t>
            </a:r>
          </a:p>
        </p:txBody>
      </p:sp>
      <p:sp>
        <p:nvSpPr>
          <p:cNvPr id="6" name="Rectangle 5"/>
          <p:cNvSpPr/>
          <p:nvPr/>
        </p:nvSpPr>
        <p:spPr>
          <a:xfrm>
            <a:off x="571500" y="3901394"/>
            <a:ext cx="3717684" cy="369332"/>
          </a:xfrm>
          <a:prstGeom prst="rect">
            <a:avLst/>
          </a:prstGeom>
        </p:spPr>
        <p:txBody>
          <a:bodyPr wrap="none">
            <a:spAutoFit/>
          </a:bodyPr>
          <a:lstStyle/>
          <a:p>
            <a:r>
              <a:rPr lang="fa-IR" dirty="0"/>
              <a:t>و دست هایشان با ما سخن می گوید</a:t>
            </a:r>
          </a:p>
        </p:txBody>
      </p:sp>
      <p:sp>
        <p:nvSpPr>
          <p:cNvPr id="7" name="Rectangle 6"/>
          <p:cNvSpPr/>
          <p:nvPr/>
        </p:nvSpPr>
        <p:spPr>
          <a:xfrm>
            <a:off x="1357429" y="4608415"/>
            <a:ext cx="2909771" cy="369332"/>
          </a:xfrm>
          <a:prstGeom prst="rect">
            <a:avLst/>
          </a:prstGeom>
        </p:spPr>
        <p:txBody>
          <a:bodyPr wrap="none">
            <a:spAutoFit/>
          </a:bodyPr>
          <a:lstStyle/>
          <a:p>
            <a:r>
              <a:rPr lang="fa-IR" dirty="0"/>
              <a:t>و پاهایشان شهادت می دهد</a:t>
            </a:r>
          </a:p>
        </p:txBody>
      </p:sp>
      <p:sp>
        <p:nvSpPr>
          <p:cNvPr id="8" name="Rectangle 7"/>
          <p:cNvSpPr/>
          <p:nvPr/>
        </p:nvSpPr>
        <p:spPr>
          <a:xfrm>
            <a:off x="1758180" y="5417875"/>
            <a:ext cx="2509020" cy="369332"/>
          </a:xfrm>
          <a:prstGeom prst="rect">
            <a:avLst/>
          </a:prstGeom>
        </p:spPr>
        <p:txBody>
          <a:bodyPr wrap="none">
            <a:spAutoFit/>
          </a:bodyPr>
          <a:lstStyle/>
          <a:p>
            <a:r>
              <a:rPr lang="fa-IR"/>
              <a:t>درباره آنچه انجام داده اند</a:t>
            </a:r>
          </a:p>
        </p:txBody>
      </p:sp>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0"/>
            <a:ext cx="8229600" cy="923330"/>
          </a:xfrm>
          <a:prstGeom prst="rect">
            <a:avLst/>
          </a:prstGeom>
        </p:spPr>
        <p:txBody>
          <a:bodyPr wrap="square">
            <a:spAutoFit/>
          </a:bodyPr>
          <a:lstStyle/>
          <a:p>
            <a:pPr algn="r" rtl="1"/>
            <a:r>
              <a:rPr lang="fa-IR" dirty="0">
                <a:solidFill>
                  <a:schemeClr val="bg1"/>
                </a:solidFill>
              </a:rPr>
              <a:t>بدکاران از مشاهدهٔ گواهی اعضای خویش به شگفت می آیند و خطاب به اعضای بدن خود با </a:t>
            </a:r>
            <a:r>
              <a:rPr lang="fa-IR" dirty="0" smtClean="0">
                <a:solidFill>
                  <a:schemeClr val="bg1"/>
                </a:solidFill>
              </a:rPr>
              <a:t>لحنی سرزنش </a:t>
            </a:r>
            <a:r>
              <a:rPr lang="fa-IR" dirty="0">
                <a:solidFill>
                  <a:schemeClr val="bg1"/>
                </a:solidFill>
              </a:rPr>
              <a:t>آمیز می گویند که چرا علیه ما شهادت می دهید؟ اعضای بدن آنها می گویند: ما را خدایی </a:t>
            </a:r>
            <a:r>
              <a:rPr lang="fa-IR" dirty="0" smtClean="0">
                <a:solidFill>
                  <a:schemeClr val="bg1"/>
                </a:solidFill>
              </a:rPr>
              <a:t>به سخن </a:t>
            </a:r>
            <a:r>
              <a:rPr lang="fa-IR" dirty="0">
                <a:solidFill>
                  <a:schemeClr val="bg1"/>
                </a:solidFill>
              </a:rPr>
              <a:t>آورد که هر چیزی را به سخن آورد.</a:t>
            </a: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2706"/>
            <a:ext cx="8915400" cy="5202294"/>
          </a:xfrm>
        </p:spPr>
        <p:txBody>
          <a:bodyPr>
            <a:noAutofit/>
          </a:bodyPr>
          <a:lstStyle/>
          <a:p>
            <a:pPr marL="0" indent="0" algn="r">
              <a:buNone/>
            </a:pPr>
            <a:r>
              <a:rPr lang="fa-IR" sz="2400" dirty="0">
                <a:cs typeface="2  Lotus" panose="00000400000000000000" pitchFamily="2" charset="-78"/>
              </a:rPr>
              <a:t>در روز قیامت افراد بدکار با دیدن حقیقت آن جهان و عاقبت شوم خویش، شروع به </a:t>
            </a:r>
            <a:r>
              <a:rPr lang="fa-IR" sz="2400" dirty="0" smtClean="0">
                <a:cs typeface="2  Lotus" panose="00000400000000000000" pitchFamily="2" charset="-78"/>
              </a:rPr>
              <a:t>سرزنش خود </a:t>
            </a:r>
            <a:r>
              <a:rPr lang="fa-IR" sz="2400" dirty="0">
                <a:cs typeface="2  Lotus" panose="00000400000000000000" pitchFamily="2" charset="-78"/>
              </a:rPr>
              <a:t>کرده و آرزو می کنند که ای کاش</a:t>
            </a:r>
            <a:r>
              <a:rPr lang="fa-IR" sz="2400" dirty="0" smtClean="0">
                <a:cs typeface="2  Lotus" panose="00000400000000000000" pitchFamily="2" charset="-78"/>
              </a:rPr>
              <a:t>…  </a:t>
            </a:r>
          </a:p>
          <a:p>
            <a:pPr marL="0" indent="0" algn="r">
              <a:buNone/>
            </a:pPr>
            <a:r>
              <a:rPr lang="fa-IR" sz="2400" dirty="0">
                <a:cs typeface="2  Lotus" panose="00000400000000000000" pitchFamily="2" charset="-78"/>
              </a:rPr>
              <a:t>ای کاش برای این زندگی ام چیزی از پیش فرستاده بودم. </a:t>
            </a:r>
            <a:r>
              <a:rPr lang="fa-IR" sz="2400" b="1" dirty="0">
                <a:cs typeface="2  Lotus" panose="00000400000000000000" pitchFamily="2" charset="-78"/>
              </a:rPr>
              <a:t>سورۀ فجر، </a:t>
            </a:r>
            <a:r>
              <a:rPr lang="fa-IR" sz="2400" b="1" dirty="0" smtClean="0">
                <a:cs typeface="2  Lotus" panose="00000400000000000000" pitchFamily="2" charset="-78"/>
              </a:rPr>
              <a:t>آیۀ24 </a:t>
            </a:r>
          </a:p>
          <a:p>
            <a:pPr marL="0" indent="0" algn="r">
              <a:buNone/>
            </a:pPr>
            <a:r>
              <a:rPr lang="fa-IR" sz="2400" dirty="0">
                <a:cs typeface="2  Lotus" panose="00000400000000000000" pitchFamily="2" charset="-78"/>
              </a:rPr>
              <a:t>ای کاش )به دنیا( بازگردانده می شدیم و آیات پروردگارمان را تکذیب نمی کردیم و از مؤمنان می بودیم</a:t>
            </a:r>
            <a:r>
              <a:rPr lang="fa-IR" sz="2400" dirty="0" smtClean="0">
                <a:cs typeface="2  Lotus" panose="00000400000000000000" pitchFamily="2" charset="-78"/>
              </a:rPr>
              <a:t>. انعام27</a:t>
            </a:r>
          </a:p>
          <a:p>
            <a:pPr marL="0" indent="0" algn="r">
              <a:buNone/>
            </a:pPr>
            <a:r>
              <a:rPr lang="fa-IR" sz="2400" dirty="0">
                <a:cs typeface="2  Lotus" panose="00000400000000000000" pitchFamily="2" charset="-78"/>
              </a:rPr>
              <a:t>ای کاش همراه و هم مسیر با پیامبر می شدیم . </a:t>
            </a:r>
            <a:r>
              <a:rPr lang="fa-IR" sz="2400" b="1" dirty="0">
                <a:cs typeface="2  Lotus" panose="00000400000000000000" pitchFamily="2" charset="-78"/>
              </a:rPr>
              <a:t>سورۀ فرقان، </a:t>
            </a:r>
            <a:r>
              <a:rPr lang="fa-IR" sz="2400" b="1" dirty="0" smtClean="0">
                <a:cs typeface="2  Lotus" panose="00000400000000000000" pitchFamily="2" charset="-78"/>
              </a:rPr>
              <a:t>آیۀ27</a:t>
            </a:r>
          </a:p>
          <a:p>
            <a:pPr marL="0" indent="0" algn="r">
              <a:buNone/>
            </a:pPr>
            <a:r>
              <a:rPr lang="fa-IR" sz="2400" dirty="0">
                <a:cs typeface="2  Lotus" panose="00000400000000000000" pitchFamily="2" charset="-78"/>
              </a:rPr>
              <a:t>ای کاش فلان شخص را به عنوان دوست خود انتخاب نمی کردیم. او ما را از یاد خدا </a:t>
            </a:r>
            <a:r>
              <a:rPr lang="fa-IR" sz="2400" dirty="0" smtClean="0">
                <a:cs typeface="2  Lotus" panose="00000400000000000000" pitchFamily="2" charset="-78"/>
              </a:rPr>
              <a:t>بازداشت.سوره فرقان27و28</a:t>
            </a:r>
          </a:p>
          <a:p>
            <a:pPr marL="0" indent="0" algn="r">
              <a:buNone/>
            </a:pPr>
            <a:r>
              <a:rPr lang="fa-IR" sz="2400" dirty="0">
                <a:cs typeface="2  Lotus" panose="00000400000000000000" pitchFamily="2" charset="-78"/>
              </a:rPr>
              <a:t>با توجه به آیات بالا بگویید برای اینکه ما از حسرت خورندگان آن جهان نباشیم، بایستی در </a:t>
            </a:r>
            <a:r>
              <a:rPr lang="fa-IR" sz="2400" dirty="0" smtClean="0">
                <a:cs typeface="2  Lotus" panose="00000400000000000000" pitchFamily="2" charset="-78"/>
              </a:rPr>
              <a:t>این دنیا </a:t>
            </a:r>
            <a:r>
              <a:rPr lang="fa-IR" sz="2400" dirty="0">
                <a:cs typeface="2  Lotus" panose="00000400000000000000" pitchFamily="2" charset="-78"/>
              </a:rPr>
              <a:t>چگونه زندگی کنیم</a:t>
            </a:r>
            <a:r>
              <a:rPr lang="fa-IR" sz="2400" dirty="0" smtClean="0">
                <a:cs typeface="2  Lotus" panose="00000400000000000000" pitchFamily="2" charset="-78"/>
              </a:rPr>
              <a:t>؟</a:t>
            </a:r>
            <a:endParaRPr lang="en-US" sz="2400" dirty="0" smtClean="0">
              <a:cs typeface="2  Lotus" panose="00000400000000000000" pitchFamily="2" charset="-78"/>
            </a:endParaRPr>
          </a:p>
          <a:p>
            <a:pPr marL="0" indent="0" algn="r">
              <a:buNone/>
            </a:pPr>
            <a:r>
              <a:rPr lang="fa-IR" sz="2400" b="1" dirty="0" smtClean="0">
                <a:solidFill>
                  <a:schemeClr val="bg1"/>
                </a:solidFill>
                <a:cs typeface="2  Lotus" panose="00000400000000000000" pitchFamily="2" charset="-78"/>
              </a:rPr>
              <a:t>می بایست به خداوند وپیامبران ایمان داشته باشیم وکارهای شایسته انجام دهیم واز دوستی با دوستان ناباب پرهیز کنیم.</a:t>
            </a:r>
            <a:endParaRPr lang="fa-IR" sz="2400" b="1" dirty="0">
              <a:solidFill>
                <a:schemeClr val="bg1"/>
              </a:solidFill>
              <a:cs typeface="2  Lotus" panose="00000400000000000000" pitchFamily="2" charset="-78"/>
            </a:endParaRPr>
          </a:p>
        </p:txBody>
      </p:sp>
      <p:sp>
        <p:nvSpPr>
          <p:cNvPr id="4" name="Pentagon 3"/>
          <p:cNvSpPr/>
          <p:nvPr/>
        </p:nvSpPr>
        <p:spPr>
          <a:xfrm flipH="1">
            <a:off x="7316867" y="28074"/>
            <a:ext cx="1524000" cy="484632"/>
          </a:xfrm>
          <a:prstGeom prst="homePlat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b="1"/>
              <a:t>تدبّر</a:t>
            </a:r>
            <a:endParaRPr lang="fa-IR" dirty="0"/>
          </a:p>
        </p:txBody>
      </p:sp>
    </p:spTree>
    <p:extLst>
      <p:ext uri="{BB962C8B-B14F-4D97-AF65-F5344CB8AC3E}">
        <p14:creationId xmlns:p14="http://schemas.microsoft.com/office/powerpoint/2010/main" val="132542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79" y="152400"/>
            <a:ext cx="8763000" cy="5715000"/>
          </a:xfrm>
        </p:spPr>
        <p:txBody>
          <a:bodyPr>
            <a:normAutofit fontScale="85000" lnSpcReduction="10000"/>
          </a:bodyPr>
          <a:lstStyle/>
          <a:p>
            <a:pPr marL="0" indent="0" algn="r" rtl="1">
              <a:buNone/>
            </a:pPr>
            <a:r>
              <a:rPr lang="fa-IR" dirty="0">
                <a:solidFill>
                  <a:schemeClr val="bg1"/>
                </a:solidFill>
              </a:rPr>
              <a:t>پناه من باش!</a:t>
            </a:r>
          </a:p>
          <a:p>
            <a:pPr marL="0" indent="0" algn="r" rtl="1">
              <a:buNone/>
            </a:pPr>
            <a:r>
              <a:rPr lang="fa-IR" dirty="0">
                <a:solidFill>
                  <a:schemeClr val="bg1"/>
                </a:solidFill>
              </a:rPr>
              <a:t>حضرت علی در مناجات خود در مسجد کوفه این گونه با خدا درباره روز قیامت سخن می گوید:</a:t>
            </a:r>
          </a:p>
          <a:p>
            <a:pPr marL="0" indent="0" algn="r" rtl="1">
              <a:buNone/>
            </a:pPr>
            <a:r>
              <a:rPr lang="fa-IR" dirty="0">
                <a:solidFill>
                  <a:schemeClr val="bg1"/>
                </a:solidFill>
              </a:rPr>
              <a:t>اَ</a:t>
            </a:r>
            <a:r>
              <a:rPr lang="fa-IR" sz="2600" dirty="0">
                <a:solidFill>
                  <a:schemeClr val="bg1"/>
                </a:solidFill>
                <a:cs typeface="2  Lotus" panose="00000400000000000000" pitchFamily="2" charset="-78"/>
              </a:rPr>
              <a:t>للّٰهُمَّ اِنّی اَساَلُکَ الاَمانَ یَومَ لایَنفَعُ مالٌ وَ لا </a:t>
            </a:r>
            <a:r>
              <a:rPr lang="fa-IR" sz="2600" dirty="0" smtClean="0">
                <a:solidFill>
                  <a:schemeClr val="bg1"/>
                </a:solidFill>
                <a:cs typeface="2  Lotus" panose="00000400000000000000" pitchFamily="2" charset="-78"/>
              </a:rPr>
              <a:t>بَنونَ،اِلّا </a:t>
            </a:r>
            <a:r>
              <a:rPr lang="fa-IR" sz="2600" dirty="0">
                <a:solidFill>
                  <a:schemeClr val="bg1"/>
                </a:solidFill>
                <a:cs typeface="2  Lotus" panose="00000400000000000000" pitchFamily="2" charset="-78"/>
              </a:rPr>
              <a:t>مَن اَتَی اللّٰهَ بِقَلبٍ سَلیمٍ</a:t>
            </a:r>
          </a:p>
          <a:p>
            <a:pPr marL="0" indent="0" algn="r" rtl="1">
              <a:buNone/>
            </a:pPr>
            <a:r>
              <a:rPr lang="fa-IR" sz="2600" dirty="0">
                <a:solidFill>
                  <a:schemeClr val="bg1"/>
                </a:solidFill>
                <a:cs typeface="2  Lotus" panose="00000400000000000000" pitchFamily="2" charset="-78"/>
              </a:rPr>
              <a:t>خدایا پناه من باش در روزی که نه مال به درد انسان می خورد نه </a:t>
            </a:r>
            <a:r>
              <a:rPr lang="fa-IR" sz="2600" dirty="0" smtClean="0">
                <a:solidFill>
                  <a:schemeClr val="bg1"/>
                </a:solidFill>
                <a:cs typeface="2  Lotus" panose="00000400000000000000" pitchFamily="2" charset="-78"/>
              </a:rPr>
              <a:t>فرزندو </a:t>
            </a:r>
            <a:r>
              <a:rPr lang="fa-IR" sz="2600" dirty="0">
                <a:solidFill>
                  <a:schemeClr val="bg1"/>
                </a:solidFill>
                <a:cs typeface="2  Lotus" panose="00000400000000000000" pitchFamily="2" charset="-78"/>
              </a:rPr>
              <a:t>تنها آوردن </a:t>
            </a:r>
            <a:r>
              <a:rPr lang="fa-IR" sz="2600" dirty="0" smtClean="0">
                <a:solidFill>
                  <a:schemeClr val="bg1"/>
                </a:solidFill>
                <a:cs typeface="2  Lotus" panose="00000400000000000000" pitchFamily="2" charset="-78"/>
              </a:rPr>
              <a:t>قلبی </a:t>
            </a:r>
            <a:r>
              <a:rPr lang="fa-IR" sz="2600" dirty="0">
                <a:solidFill>
                  <a:schemeClr val="bg1"/>
                </a:solidFill>
                <a:cs typeface="2  Lotus" panose="00000400000000000000" pitchFamily="2" charset="-78"/>
              </a:rPr>
              <a:t>پاک به نزد خداست که انسان را فایده می بخشد</a:t>
            </a:r>
            <a:r>
              <a:rPr lang="fa-IR" sz="2600" dirty="0" smtClean="0">
                <a:solidFill>
                  <a:schemeClr val="bg1"/>
                </a:solidFill>
                <a:cs typeface="2  Lotus" panose="00000400000000000000" pitchFamily="2" charset="-78"/>
              </a:rPr>
              <a:t>. </a:t>
            </a:r>
          </a:p>
          <a:p>
            <a:pPr marL="0" indent="0" algn="r" rtl="1">
              <a:buNone/>
            </a:pPr>
            <a:r>
              <a:rPr lang="fa-IR" sz="2600" dirty="0">
                <a:solidFill>
                  <a:schemeClr val="bg1"/>
                </a:solidFill>
                <a:cs typeface="2  Lotus" panose="00000400000000000000" pitchFamily="2" charset="-78"/>
              </a:rPr>
              <a:t>وَ اَساَلُکَ الاَمانَ یَومَ یَعَضُّ الظّالِمُ عَلیٰ </a:t>
            </a:r>
            <a:r>
              <a:rPr lang="fa-IR" sz="2600" dirty="0" smtClean="0">
                <a:solidFill>
                  <a:schemeClr val="bg1"/>
                </a:solidFill>
                <a:cs typeface="2  Lotus" panose="00000400000000000000" pitchFamily="2" charset="-78"/>
              </a:rPr>
              <a:t>یَدَیهِ،یقَولُ </a:t>
            </a:r>
            <a:r>
              <a:rPr lang="fa-IR" sz="2600" dirty="0">
                <a:solidFill>
                  <a:schemeClr val="bg1"/>
                </a:solidFill>
                <a:cs typeface="2  Lotus" panose="00000400000000000000" pitchFamily="2" charset="-78"/>
              </a:rPr>
              <a:t>یا لیَتنَیِ اتَّخَذتُ مَعَ الرَّسولِ </a:t>
            </a:r>
            <a:r>
              <a:rPr lang="fa-IR" sz="2600" dirty="0" smtClean="0">
                <a:solidFill>
                  <a:schemeClr val="bg1"/>
                </a:solidFill>
                <a:cs typeface="2  Lotus" panose="00000400000000000000" pitchFamily="2" charset="-78"/>
              </a:rPr>
              <a:t>سَبیلًا </a:t>
            </a:r>
          </a:p>
          <a:p>
            <a:pPr marL="0" indent="0" algn="r" rtl="1">
              <a:buNone/>
            </a:pPr>
            <a:r>
              <a:rPr lang="fa-IR" sz="2600" dirty="0">
                <a:solidFill>
                  <a:schemeClr val="bg1"/>
                </a:solidFill>
                <a:cs typeface="2  Lotus" panose="00000400000000000000" pitchFamily="2" charset="-78"/>
              </a:rPr>
              <a:t>خدایا پناه من باش روزی که گناهکار دست حسرت به دندان می گزد</a:t>
            </a:r>
          </a:p>
          <a:p>
            <a:pPr marL="0" indent="0" algn="r" rtl="1">
              <a:buNone/>
            </a:pPr>
            <a:r>
              <a:rPr lang="fa-IR" sz="2600" dirty="0">
                <a:solidFill>
                  <a:schemeClr val="bg1"/>
                </a:solidFill>
                <a:cs typeface="2  Lotus" panose="00000400000000000000" pitchFamily="2" charset="-78"/>
              </a:rPr>
              <a:t>می گوید ای کاش با رسول خدا همراه می شدم.</a:t>
            </a:r>
          </a:p>
          <a:p>
            <a:pPr marL="0" indent="0" algn="r" rtl="1">
              <a:buNone/>
            </a:pPr>
            <a:r>
              <a:rPr lang="fa-IR" sz="2600" dirty="0">
                <a:solidFill>
                  <a:schemeClr val="bg1"/>
                </a:solidFill>
                <a:cs typeface="2  Lotus" panose="00000400000000000000" pitchFamily="2" charset="-78"/>
              </a:rPr>
              <a:t>... وَ </a:t>
            </a:r>
            <a:r>
              <a:rPr lang="fa-IR" sz="2600" dirty="0" smtClean="0">
                <a:solidFill>
                  <a:schemeClr val="bg1"/>
                </a:solidFill>
                <a:cs typeface="2  Lotus" panose="00000400000000000000" pitchFamily="2" charset="-78"/>
              </a:rPr>
              <a:t>اَسالَکُ </a:t>
            </a:r>
            <a:r>
              <a:rPr lang="fa-IR" sz="2600" dirty="0">
                <a:solidFill>
                  <a:schemeClr val="bg1"/>
                </a:solidFill>
                <a:cs typeface="2  Lotus" panose="00000400000000000000" pitchFamily="2" charset="-78"/>
              </a:rPr>
              <a:t>الاَمانَ یوَمَ </a:t>
            </a:r>
            <a:r>
              <a:rPr lang="fa-IR" sz="2600" dirty="0" smtClean="0">
                <a:solidFill>
                  <a:schemeClr val="bg1"/>
                </a:solidFill>
                <a:cs typeface="2  Lotus" panose="00000400000000000000" pitchFamily="2" charset="-78"/>
              </a:rPr>
              <a:t>یفَرُّ </a:t>
            </a:r>
            <a:r>
              <a:rPr lang="fa-IR" sz="2600" dirty="0">
                <a:solidFill>
                  <a:schemeClr val="bg1"/>
                </a:solidFill>
                <a:cs typeface="2  Lotus" panose="00000400000000000000" pitchFamily="2" charset="-78"/>
              </a:rPr>
              <a:t>المَرء مِن اَخیهِ، وَ اُمِّه ی وَ اَبیهِ وَ صاحِبتَهِ ی وَ بَنیهِ</a:t>
            </a:r>
          </a:p>
          <a:p>
            <a:pPr marL="0" indent="0" algn="r" rtl="1">
              <a:buNone/>
            </a:pPr>
            <a:r>
              <a:rPr lang="fa-IR" sz="2600" dirty="0">
                <a:solidFill>
                  <a:schemeClr val="bg1"/>
                </a:solidFill>
                <a:cs typeface="2  Lotus" panose="00000400000000000000" pitchFamily="2" charset="-78"/>
              </a:rPr>
              <a:t>خدایا پناه من باش روزی که انسان حتی از برادر، مادر، پدر، دوست و فرزند خود فرار می کند.</a:t>
            </a:r>
          </a:p>
          <a:p>
            <a:pPr marL="0" indent="0" algn="r" rtl="1">
              <a:buNone/>
            </a:pPr>
            <a:r>
              <a:rPr lang="fa-IR" sz="2600" dirty="0">
                <a:solidFill>
                  <a:schemeClr val="bg1"/>
                </a:solidFill>
                <a:cs typeface="2  Lotus" panose="00000400000000000000" pitchFamily="2" charset="-78"/>
              </a:rPr>
              <a:t>وَ </a:t>
            </a:r>
            <a:r>
              <a:rPr lang="fa-IR" sz="2600" dirty="0" smtClean="0">
                <a:solidFill>
                  <a:schemeClr val="bg1"/>
                </a:solidFill>
                <a:cs typeface="2  Lotus" panose="00000400000000000000" pitchFamily="2" charset="-78"/>
              </a:rPr>
              <a:t>اَسالَکُ </a:t>
            </a:r>
            <a:r>
              <a:rPr lang="fa-IR" sz="2600" dirty="0">
                <a:solidFill>
                  <a:schemeClr val="bg1"/>
                </a:solidFill>
                <a:cs typeface="2  Lotus" panose="00000400000000000000" pitchFamily="2" charset="-78"/>
              </a:rPr>
              <a:t>الاَمانَ یوَمَ </a:t>
            </a:r>
            <a:r>
              <a:rPr lang="fa-IR" sz="2600" dirty="0" smtClean="0">
                <a:solidFill>
                  <a:schemeClr val="bg1"/>
                </a:solidFill>
                <a:cs typeface="2  Lotus" panose="00000400000000000000" pitchFamily="2" charset="-78"/>
              </a:rPr>
              <a:t>یوَدُّ </a:t>
            </a:r>
            <a:r>
              <a:rPr lang="fa-IR" sz="2600" dirty="0">
                <a:solidFill>
                  <a:schemeClr val="bg1"/>
                </a:solidFill>
                <a:cs typeface="2  Lotus" panose="00000400000000000000" pitchFamily="2" charset="-78"/>
              </a:rPr>
              <a:t>المُجرِمُ، لوَ یفَتدَی مِن عَذابِ </a:t>
            </a:r>
            <a:r>
              <a:rPr lang="fa-IR" sz="2600" dirty="0" smtClean="0">
                <a:solidFill>
                  <a:schemeClr val="bg1"/>
                </a:solidFill>
                <a:cs typeface="2  Lotus" panose="00000400000000000000" pitchFamily="2" charset="-78"/>
              </a:rPr>
              <a:t>یوَمِئذِ </a:t>
            </a:r>
            <a:r>
              <a:rPr lang="fa-IR" sz="2600" dirty="0">
                <a:solidFill>
                  <a:schemeClr val="bg1"/>
                </a:solidFill>
                <a:cs typeface="2  Lotus" panose="00000400000000000000" pitchFamily="2" charset="-78"/>
              </a:rPr>
              <a:t>ببِنَیهِ وَ صاحِبتَهِ ی و </a:t>
            </a:r>
            <a:r>
              <a:rPr lang="fa-IR" sz="2600" dirty="0" smtClean="0">
                <a:solidFill>
                  <a:schemeClr val="bg1"/>
                </a:solidFill>
                <a:cs typeface="2  Lotus" panose="00000400000000000000" pitchFamily="2" charset="-78"/>
              </a:rPr>
              <a:t>اخیه </a:t>
            </a:r>
            <a:r>
              <a:rPr lang="fa-IR" sz="2600" dirty="0">
                <a:solidFill>
                  <a:schemeClr val="bg1"/>
                </a:solidFill>
                <a:cs typeface="2  Lotus" panose="00000400000000000000" pitchFamily="2" charset="-78"/>
              </a:rPr>
              <a:t>وَ فَصیلَتِهِ الَّتی تُؤویهِ وَ مَن فِی الاَرضِ جَمیعًا ثُمَّ یُنجیهِ</a:t>
            </a:r>
          </a:p>
          <a:p>
            <a:pPr marL="0" indent="0" algn="r" rtl="1">
              <a:buNone/>
            </a:pPr>
            <a:r>
              <a:rPr lang="fa-IR" sz="2600" dirty="0">
                <a:solidFill>
                  <a:schemeClr val="bg1"/>
                </a:solidFill>
                <a:cs typeface="2  Lotus" panose="00000400000000000000" pitchFamily="2" charset="-78"/>
              </a:rPr>
              <a:t>خدایا به من پناه ده در روزی که انسان های گناهکار حاضرند فرزند، دوست، برادر و خویشان بلکه </a:t>
            </a:r>
            <a:r>
              <a:rPr lang="fa-IR" sz="2600" dirty="0" smtClean="0">
                <a:solidFill>
                  <a:schemeClr val="bg1"/>
                </a:solidFill>
                <a:cs typeface="2  Lotus" panose="00000400000000000000" pitchFamily="2" charset="-78"/>
              </a:rPr>
              <a:t>تمام مردم </a:t>
            </a:r>
            <a:r>
              <a:rPr lang="fa-IR" sz="2600" dirty="0">
                <a:solidFill>
                  <a:schemeClr val="bg1"/>
                </a:solidFill>
                <a:cs typeface="2  Lotus" panose="00000400000000000000" pitchFamily="2" charset="-78"/>
              </a:rPr>
              <a:t>زمین به جای آنها عذاب شوند تا خود نجات یابند.</a:t>
            </a:r>
            <a:endParaRPr lang="fa-IR" sz="2600" dirty="0" smtClean="0">
              <a:solidFill>
                <a:schemeClr val="bg1"/>
              </a:solidFill>
              <a:cs typeface="2  Lotus" panose="00000400000000000000" pitchFamily="2" charset="-78"/>
            </a:endParaRPr>
          </a:p>
          <a:p>
            <a:pPr marL="0" indent="0" algn="r" rtl="1">
              <a:buNone/>
            </a:pPr>
            <a:endParaRPr lang="fa-IR" dirty="0">
              <a:solidFill>
                <a:schemeClr val="bg1"/>
              </a:solidFill>
            </a:endParaRPr>
          </a:p>
        </p:txBody>
      </p:sp>
    </p:spTree>
    <p:extLst>
      <p:ext uri="{BB962C8B-B14F-4D97-AF65-F5344CB8AC3E}">
        <p14:creationId xmlns:p14="http://schemas.microsoft.com/office/powerpoint/2010/main" val="154988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4667" cy="5334000"/>
          </a:xfrm>
        </p:spPr>
        <p:txBody>
          <a:bodyPr>
            <a:normAutofit fontScale="92500"/>
          </a:bodyPr>
          <a:lstStyle/>
          <a:p>
            <a:pPr marL="0" indent="0" algn="r" rtl="1">
              <a:buNone/>
            </a:pPr>
            <a:r>
              <a:rPr lang="fa-IR" sz="2900" dirty="0">
                <a:solidFill>
                  <a:srgbClr val="FF0000"/>
                </a:solidFill>
                <a:cs typeface="2  Karim" panose="00000400000000000000" pitchFamily="2" charset="-78"/>
              </a:rPr>
              <a:t>وقتی خداوند شاهد اعمال انسان است، دیگر چه نیازی به حضور شاهدان دیگر دارد؟</a:t>
            </a:r>
          </a:p>
          <a:p>
            <a:pPr marL="0" indent="0" algn="r" rtl="1">
              <a:buNone/>
            </a:pPr>
            <a:r>
              <a:rPr lang="fa-IR" sz="2800" dirty="0">
                <a:solidFill>
                  <a:schemeClr val="bg1"/>
                </a:solidFill>
                <a:cs typeface="2  Lotus" panose="00000400000000000000" pitchFamily="2" charset="-78"/>
              </a:rPr>
              <a:t>درست است که خداوند برای حسابرسی به اعمال انسان نیاز به هیچ شاهدی ندارد؛ اما باز </a:t>
            </a:r>
            <a:r>
              <a:rPr lang="fa-IR" sz="2800" dirty="0" smtClean="0">
                <a:solidFill>
                  <a:schemeClr val="bg1"/>
                </a:solidFill>
                <a:cs typeface="2  Lotus" panose="00000400000000000000" pitchFamily="2" charset="-78"/>
              </a:rPr>
              <a:t>هم به </a:t>
            </a:r>
            <a:r>
              <a:rPr lang="fa-IR" sz="2800" dirty="0">
                <a:solidFill>
                  <a:schemeClr val="bg1"/>
                </a:solidFill>
                <a:cs typeface="2  Lotus" panose="00000400000000000000" pitchFamily="2" charset="-78"/>
              </a:rPr>
              <a:t>دلیل لطف و عنایتی که به بندگانش دارد، شاهدانی را بر اعمال انسان می گمارد تا شاید </a:t>
            </a:r>
            <a:r>
              <a:rPr lang="fa-IR" sz="2800" dirty="0" smtClean="0">
                <a:solidFill>
                  <a:schemeClr val="bg1"/>
                </a:solidFill>
                <a:cs typeface="2  Lotus" panose="00000400000000000000" pitchFamily="2" charset="-78"/>
              </a:rPr>
              <a:t>انسان با </a:t>
            </a:r>
            <a:r>
              <a:rPr lang="fa-IR" sz="2800" dirty="0">
                <a:solidFill>
                  <a:schemeClr val="bg1"/>
                </a:solidFill>
                <a:cs typeface="2  Lotus" panose="00000400000000000000" pitchFamily="2" charset="-78"/>
              </a:rPr>
              <a:t>توجه به این مسئله که تک تک اعمالش زیر نظر ناظران و گواهان بسیار است، از </a:t>
            </a:r>
            <a:r>
              <a:rPr lang="fa-IR" sz="2800" dirty="0" smtClean="0">
                <a:solidFill>
                  <a:schemeClr val="bg1"/>
                </a:solidFill>
                <a:cs typeface="2  Lotus" panose="00000400000000000000" pitchFamily="2" charset="-78"/>
              </a:rPr>
              <a:t>ارتکاب گناه </a:t>
            </a:r>
            <a:r>
              <a:rPr lang="fa-IR" sz="2800" dirty="0">
                <a:solidFill>
                  <a:schemeClr val="bg1"/>
                </a:solidFill>
                <a:cs typeface="2  Lotus" panose="00000400000000000000" pitchFamily="2" charset="-78"/>
              </a:rPr>
              <a:t>خودداری کند، زیرا این خصلت انسان است که هر چه حضور ناظران و شاهدان را </a:t>
            </a:r>
            <a:r>
              <a:rPr lang="fa-IR" sz="2800" dirty="0" smtClean="0">
                <a:solidFill>
                  <a:schemeClr val="bg1"/>
                </a:solidFill>
                <a:cs typeface="2  Lotus" panose="00000400000000000000" pitchFamily="2" charset="-78"/>
              </a:rPr>
              <a:t>بیشتر احساس </a:t>
            </a:r>
            <a:r>
              <a:rPr lang="fa-IR" sz="2800" dirty="0">
                <a:solidFill>
                  <a:schemeClr val="bg1"/>
                </a:solidFill>
                <a:cs typeface="2  Lotus" panose="00000400000000000000" pitchFamily="2" charset="-78"/>
              </a:rPr>
              <a:t>کند، در رفتار خود دقت بیشتری می کند. اگر انسان بداند که هر عملی که انجام می دهد</a:t>
            </a:r>
            <a:r>
              <a:rPr lang="fa-IR" sz="2800" dirty="0" smtClean="0">
                <a:solidFill>
                  <a:schemeClr val="bg1"/>
                </a:solidFill>
                <a:cs typeface="2  Lotus" panose="00000400000000000000" pitchFamily="2" charset="-78"/>
              </a:rPr>
              <a:t>، علاوه </a:t>
            </a:r>
            <a:r>
              <a:rPr lang="fa-IR" sz="2800" dirty="0">
                <a:solidFill>
                  <a:schemeClr val="bg1"/>
                </a:solidFill>
                <a:cs typeface="2  Lotus" panose="00000400000000000000" pitchFamily="2" charset="-78"/>
              </a:rPr>
              <a:t>بر آنکه خدا شاهد اوست، پیامبر، امامان، ملائک و ... نیز ناظر بر اعمال اویند، انگیزه </a:t>
            </a:r>
            <a:r>
              <a:rPr lang="fa-IR" sz="2800" dirty="0" smtClean="0">
                <a:solidFill>
                  <a:schemeClr val="bg1"/>
                </a:solidFill>
                <a:cs typeface="2  Lotus" panose="00000400000000000000" pitchFamily="2" charset="-78"/>
              </a:rPr>
              <a:t>پرهیز از </a:t>
            </a:r>
            <a:r>
              <a:rPr lang="fa-IR" sz="2800" dirty="0">
                <a:solidFill>
                  <a:schemeClr val="bg1"/>
                </a:solidFill>
                <a:cs typeface="2  Lotus" panose="00000400000000000000" pitchFamily="2" charset="-78"/>
              </a:rPr>
              <a:t>گناه در دلش قوی تر می شود و این موضوع وی را به حفظ هرچه بیشتر حریم و حدود </a:t>
            </a:r>
            <a:r>
              <a:rPr lang="fa-IR" sz="2800" dirty="0" smtClean="0">
                <a:solidFill>
                  <a:schemeClr val="bg1"/>
                </a:solidFill>
                <a:cs typeface="2  Lotus" panose="00000400000000000000" pitchFamily="2" charset="-78"/>
              </a:rPr>
              <a:t>الهی وا </a:t>
            </a:r>
            <a:r>
              <a:rPr lang="fa-IR" sz="2800" dirty="0">
                <a:solidFill>
                  <a:schemeClr val="bg1"/>
                </a:solidFill>
                <a:cs typeface="2  Lotus" panose="00000400000000000000" pitchFamily="2" charset="-78"/>
              </a:rPr>
              <a:t>می دارد.</a:t>
            </a:r>
          </a:p>
          <a:p>
            <a:pPr marL="0" indent="0" algn="r" rtl="1">
              <a:buNone/>
            </a:pPr>
            <a:r>
              <a:rPr lang="fa-IR" sz="2800" dirty="0">
                <a:solidFill>
                  <a:schemeClr val="bg1"/>
                </a:solidFill>
                <a:cs typeface="2  Lotus" panose="00000400000000000000" pitchFamily="2" charset="-78"/>
              </a:rPr>
              <a:t>همچنین، این مسئله نشان می دهد که زمین، اعضای بدن و هر آنچه در اطراف ماست و </a:t>
            </a:r>
            <a:r>
              <a:rPr lang="fa-IR" sz="2800" dirty="0" smtClean="0">
                <a:solidFill>
                  <a:schemeClr val="bg1"/>
                </a:solidFill>
                <a:cs typeface="2  Lotus" panose="00000400000000000000" pitchFamily="2" charset="-78"/>
              </a:rPr>
              <a:t>خداونداز </a:t>
            </a:r>
            <a:r>
              <a:rPr lang="fa-IR" sz="2800" dirty="0">
                <a:solidFill>
                  <a:schemeClr val="bg1"/>
                </a:solidFill>
                <a:cs typeface="2  Lotus" panose="00000400000000000000" pitchFamily="2" charset="-78"/>
              </a:rPr>
              <a:t>آنها به عنوان شاهد یاد می کند، دارای شعور و آگاهی اند و از آنچه ما انجام می دهیم آگاه اند </a:t>
            </a:r>
            <a:r>
              <a:rPr lang="fa-IR" sz="2800" dirty="0" smtClean="0">
                <a:solidFill>
                  <a:schemeClr val="bg1"/>
                </a:solidFill>
                <a:cs typeface="2  Lotus" panose="00000400000000000000" pitchFamily="2" charset="-78"/>
              </a:rPr>
              <a:t>وروزی </a:t>
            </a:r>
            <a:r>
              <a:rPr lang="fa-IR" sz="2800" dirty="0">
                <a:solidFill>
                  <a:schemeClr val="bg1"/>
                </a:solidFill>
                <a:cs typeface="2  Lotus" panose="00000400000000000000" pitchFamily="2" charset="-78"/>
              </a:rPr>
              <a:t>علیه ما شهادت خواهند داد.</a:t>
            </a:r>
          </a:p>
        </p:txBody>
      </p:sp>
    </p:spTree>
    <p:extLst>
      <p:ext uri="{BB962C8B-B14F-4D97-AF65-F5344CB8AC3E}">
        <p14:creationId xmlns:p14="http://schemas.microsoft.com/office/powerpoint/2010/main" val="172203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3767670"/>
          </a:xfrm>
        </p:spPr>
        <p:txBody>
          <a:bodyPr/>
          <a:lstStyle/>
          <a:p>
            <a:pPr marL="0" indent="0" algn="r" rtl="1">
              <a:buNone/>
            </a:pPr>
            <a:r>
              <a:rPr lang="fa-IR" dirty="0"/>
              <a:t>خود را تا چه اندازه برای قیامت آماده کرده ایم؟ کارهای خود را محاسبه و ارزیابی کنیم؛ </a:t>
            </a:r>
            <a:r>
              <a:rPr lang="fa-IR" dirty="0" smtClean="0"/>
              <a:t>اگرموفقیم</a:t>
            </a:r>
            <a:r>
              <a:rPr lang="fa-IR" dirty="0"/>
              <a:t>، شکرگزار خداوند باشیم و بدون آنکه مغرور شویم، بر تلاش خود بیفزاییم و اگر کمتر </a:t>
            </a:r>
            <a:r>
              <a:rPr lang="fa-IR" dirty="0" smtClean="0"/>
              <a:t>احساس موفقیت </a:t>
            </a:r>
            <a:r>
              <a:rPr lang="fa-IR" dirty="0"/>
              <a:t>می کنیم، تصمیم بگیریم گذشته را جبران کنیم و برای موفقیت از خداوند کمک بخواهیم.</a:t>
            </a:r>
          </a:p>
        </p:txBody>
      </p:sp>
      <p:sp>
        <p:nvSpPr>
          <p:cNvPr id="4" name="Pentagon 3"/>
          <p:cNvSpPr/>
          <p:nvPr/>
        </p:nvSpPr>
        <p:spPr>
          <a:xfrm flipH="1">
            <a:off x="7315199" y="533400"/>
            <a:ext cx="1522333" cy="484632"/>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a:t>اندکی درنگ</a:t>
            </a:r>
            <a:endParaRPr lang="fa-IR" dirty="0"/>
          </a:p>
        </p:txBody>
      </p:sp>
    </p:spTree>
    <p:extLst>
      <p:ext uri="{BB962C8B-B14F-4D97-AF65-F5344CB8AC3E}">
        <p14:creationId xmlns:p14="http://schemas.microsoft.com/office/powerpoint/2010/main" val="198405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itle 2"/>
          <p:cNvSpPr>
            <a:spLocks noGrp="1"/>
          </p:cNvSpPr>
          <p:nvPr>
            <p:ph type="title"/>
          </p:nvPr>
        </p:nvSpPr>
        <p:spPr>
          <a:xfrm>
            <a:off x="1371600" y="838200"/>
            <a:ext cx="6705600" cy="29718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a-IR" sz="8800" dirty="0" smtClean="0">
                <a:solidFill>
                  <a:srgbClr val="FFFF00"/>
                </a:solidFill>
                <a:cs typeface="2  Davat" panose="00000400000000000000" pitchFamily="2" charset="-78"/>
              </a:rPr>
              <a:t>درس ششم</a:t>
            </a:r>
            <a:br>
              <a:rPr lang="fa-IR" sz="8800" dirty="0" smtClean="0">
                <a:solidFill>
                  <a:srgbClr val="FFFF00"/>
                </a:solidFill>
                <a:cs typeface="2  Davat" panose="00000400000000000000" pitchFamily="2" charset="-78"/>
              </a:rPr>
            </a:br>
            <a:r>
              <a:rPr lang="fa-IR" sz="8800" dirty="0" smtClean="0">
                <a:solidFill>
                  <a:srgbClr val="FF0000"/>
                </a:solidFill>
                <a:cs typeface="2  Davat" panose="00000400000000000000" pitchFamily="2" charset="-78"/>
              </a:rPr>
              <a:t>واقعه ی بزرگ</a:t>
            </a:r>
            <a:endParaRPr lang="fa-IR" sz="8800" dirty="0">
              <a:solidFill>
                <a:srgbClr val="FF0000"/>
              </a:solidFill>
              <a:cs typeface="2  Davat" panose="00000400000000000000" pitchFamily="2" charset="-78"/>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22" y="1143000"/>
            <a:ext cx="8606589" cy="5486400"/>
          </a:xfrm>
        </p:spPr>
        <p:txBody>
          <a:bodyPr/>
          <a:lstStyle/>
          <a:p>
            <a:pPr marL="0" indent="0" algn="r" rtl="1">
              <a:buNone/>
            </a:pPr>
            <a:r>
              <a:rPr lang="fa-IR" dirty="0">
                <a:cs typeface="2  Lotus" panose="00000400000000000000" pitchFamily="2" charset="-78"/>
              </a:rPr>
              <a:t>1 شاهدان اعمال ما در قیامت چه کسانی </a:t>
            </a:r>
            <a:r>
              <a:rPr lang="fa-IR" dirty="0" smtClean="0">
                <a:cs typeface="2  Lotus" panose="00000400000000000000" pitchFamily="2" charset="-78"/>
              </a:rPr>
              <a:t>هستند؟</a:t>
            </a:r>
            <a:r>
              <a:rPr lang="fa-IR" b="1" dirty="0">
                <a:solidFill>
                  <a:srgbClr val="FFFF00"/>
                </a:solidFill>
                <a:cs typeface="2  Lotus" panose="00000400000000000000" pitchFamily="2" charset="-78"/>
              </a:rPr>
              <a:t> </a:t>
            </a:r>
            <a:r>
              <a:rPr lang="fa-IR" sz="2800" b="1" dirty="0">
                <a:solidFill>
                  <a:srgbClr val="FF0000"/>
                </a:solidFill>
                <a:cs typeface="2  Karim" panose="00000400000000000000" pitchFamily="2" charset="-78"/>
              </a:rPr>
              <a:t>الف ) پیامبران و امامان:  ب)فرشتگان الهی</a:t>
            </a:r>
            <a:r>
              <a:rPr lang="fa-IR" sz="2800" b="1" dirty="0" smtClean="0">
                <a:solidFill>
                  <a:srgbClr val="FF0000"/>
                </a:solidFill>
                <a:cs typeface="2  Karim" panose="00000400000000000000" pitchFamily="2" charset="-78"/>
              </a:rPr>
              <a:t>: ج </a:t>
            </a:r>
            <a:r>
              <a:rPr lang="fa-IR" sz="2800" b="1" dirty="0">
                <a:solidFill>
                  <a:srgbClr val="FF0000"/>
                </a:solidFill>
                <a:cs typeface="2  Karim" panose="00000400000000000000" pitchFamily="2" charset="-78"/>
              </a:rPr>
              <a:t>) اعضای بدن انسان</a:t>
            </a:r>
            <a:r>
              <a:rPr lang="fa-IR" b="1" dirty="0">
                <a:solidFill>
                  <a:srgbClr val="FFFF00"/>
                </a:solidFill>
                <a:cs typeface="2  Karim" panose="00000400000000000000" pitchFamily="2" charset="-78"/>
              </a:rPr>
              <a:t>: </a:t>
            </a:r>
          </a:p>
          <a:p>
            <a:pPr marL="0" indent="0" algn="r">
              <a:buNone/>
            </a:pPr>
            <a:r>
              <a:rPr lang="fa-IR" sz="2400" dirty="0" smtClean="0">
                <a:solidFill>
                  <a:schemeClr val="bg1"/>
                </a:solidFill>
                <a:cs typeface="2  Lotus" panose="00000400000000000000" pitchFamily="2" charset="-78"/>
              </a:rPr>
              <a:t>2 برخی </a:t>
            </a:r>
            <a:r>
              <a:rPr lang="fa-IR" sz="2400" dirty="0">
                <a:solidFill>
                  <a:schemeClr val="bg1"/>
                </a:solidFill>
                <a:cs typeface="2  Lotus" panose="00000400000000000000" pitchFamily="2" charset="-78"/>
              </a:rPr>
              <a:t>از وقایعی که در مرحلهٔ دوم قیامت رخ می دهد، بیان کنید</a:t>
            </a:r>
            <a:r>
              <a:rPr lang="fa-IR" sz="2400" dirty="0" smtClean="0">
                <a:solidFill>
                  <a:schemeClr val="bg1"/>
                </a:solidFill>
                <a:cs typeface="2  Lotus" panose="00000400000000000000" pitchFamily="2" charset="-78"/>
              </a:rPr>
              <a:t>. </a:t>
            </a:r>
          </a:p>
          <a:p>
            <a:pPr marL="0" indent="0" algn="r">
              <a:buNone/>
            </a:pPr>
            <a:r>
              <a:rPr lang="fa-IR" sz="2800" dirty="0">
                <a:solidFill>
                  <a:srgbClr val="FF0000"/>
                </a:solidFill>
                <a:cs typeface="2  Lotus" panose="00000400000000000000" pitchFamily="2" charset="-78"/>
              </a:rPr>
              <a:t>  </a:t>
            </a:r>
            <a:r>
              <a:rPr lang="fa-IR" sz="2800" dirty="0" smtClean="0">
                <a:solidFill>
                  <a:srgbClr val="FF0000"/>
                </a:solidFill>
                <a:cs typeface="2  Lotus" panose="00000400000000000000" pitchFamily="2" charset="-78"/>
              </a:rPr>
              <a:t>1) </a:t>
            </a:r>
            <a:r>
              <a:rPr lang="fa-IR" sz="2800" dirty="0">
                <a:solidFill>
                  <a:srgbClr val="FF0000"/>
                </a:solidFill>
                <a:cs typeface="2  Lotus" panose="00000400000000000000" pitchFamily="2" charset="-78"/>
              </a:rPr>
              <a:t>زنده شدن همه ی انسان ها</a:t>
            </a:r>
          </a:p>
          <a:p>
            <a:pPr marL="0" indent="0" algn="r">
              <a:buNone/>
            </a:pPr>
            <a:r>
              <a:rPr lang="fa-IR" sz="2800" dirty="0">
                <a:solidFill>
                  <a:srgbClr val="FF0000"/>
                </a:solidFill>
                <a:cs typeface="2  Lotus" panose="00000400000000000000" pitchFamily="2" charset="-78"/>
              </a:rPr>
              <a:t>2) کنار رفتن پرده از حقایق عالم</a:t>
            </a:r>
          </a:p>
          <a:p>
            <a:pPr marL="0" indent="0" algn="r">
              <a:buNone/>
            </a:pPr>
            <a:r>
              <a:rPr lang="fa-IR" sz="2800" dirty="0">
                <a:solidFill>
                  <a:srgbClr val="FF0000"/>
                </a:solidFill>
                <a:cs typeface="2  Lotus" panose="00000400000000000000" pitchFamily="2" charset="-78"/>
              </a:rPr>
              <a:t>3) بر پا شدن دادگاه عدل الهی</a:t>
            </a:r>
          </a:p>
          <a:p>
            <a:pPr marL="0" indent="0" algn="r">
              <a:buNone/>
            </a:pPr>
            <a:r>
              <a:rPr lang="fa-IR" sz="2800" dirty="0">
                <a:solidFill>
                  <a:srgbClr val="FF0000"/>
                </a:solidFill>
                <a:cs typeface="2  Lotus" panose="00000400000000000000" pitchFamily="2" charset="-78"/>
              </a:rPr>
              <a:t>4) دادن نامه ی عمل</a:t>
            </a:r>
          </a:p>
          <a:p>
            <a:pPr marL="0" indent="0" algn="r">
              <a:buNone/>
            </a:pPr>
            <a:r>
              <a:rPr lang="fa-IR" sz="2800" dirty="0">
                <a:solidFill>
                  <a:srgbClr val="FF0000"/>
                </a:solidFill>
                <a:cs typeface="2  Lotus" panose="00000400000000000000" pitchFamily="2" charset="-78"/>
              </a:rPr>
              <a:t> 5)حضور شاهدان و گواهان</a:t>
            </a:r>
          </a:p>
          <a:p>
            <a:pPr marL="0" indent="0" algn="r">
              <a:buNone/>
            </a:pPr>
            <a:endParaRPr lang="fa-IR" dirty="0"/>
          </a:p>
          <a:p>
            <a:pPr marL="0" indent="0" algn="r">
              <a:buNone/>
            </a:pPr>
            <a:endParaRPr lang="fa-IR" dirty="0" smtClean="0"/>
          </a:p>
          <a:p>
            <a:pPr marL="0" indent="0" algn="r">
              <a:buNone/>
            </a:pPr>
            <a:endParaRPr lang="fa-IR" dirty="0"/>
          </a:p>
        </p:txBody>
      </p:sp>
      <p:sp>
        <p:nvSpPr>
          <p:cNvPr id="4" name="Pentagon 3"/>
          <p:cNvSpPr/>
          <p:nvPr/>
        </p:nvSpPr>
        <p:spPr>
          <a:xfrm flipH="1">
            <a:off x="6553200" y="533400"/>
            <a:ext cx="2213811"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t>اندیشه و تحقیق</a:t>
            </a:r>
            <a:endParaRPr lang="fa-IR" dirty="0"/>
          </a:p>
        </p:txBody>
      </p:sp>
    </p:spTree>
    <p:extLst>
      <p:ext uri="{BB962C8B-B14F-4D97-AF65-F5344CB8AC3E}">
        <p14:creationId xmlns:p14="http://schemas.microsoft.com/office/powerpoint/2010/main" val="380774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5486400"/>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lgn="r" rtl="1">
              <a:buNone/>
            </a:pPr>
            <a:r>
              <a:rPr lang="fa-IR" sz="3600" b="1" dirty="0">
                <a:cs typeface="2  Lotus" panose="00000400000000000000" pitchFamily="2" charset="-78"/>
              </a:rPr>
              <a:t>سبک بار شوید!</a:t>
            </a:r>
          </a:p>
          <a:p>
            <a:pPr marL="0" indent="0" algn="r" rtl="1">
              <a:buNone/>
            </a:pPr>
            <a:r>
              <a:rPr lang="fa-IR" dirty="0"/>
              <a:t>ا</a:t>
            </a:r>
            <a:r>
              <a:rPr lang="fa-IR" sz="2800" dirty="0">
                <a:solidFill>
                  <a:srgbClr val="002060"/>
                </a:solidFill>
                <a:cs typeface="2  Mitra_2 (MRT)" panose="00000700000000000000" pitchFamily="2" charset="-78"/>
              </a:rPr>
              <a:t>مام علی </a:t>
            </a:r>
            <a:r>
              <a:rPr lang="fa-IR" sz="2800" dirty="0" smtClean="0">
                <a:solidFill>
                  <a:srgbClr val="002060"/>
                </a:solidFill>
                <a:cs typeface="2  Mitra_2 (MRT)" panose="00000700000000000000" pitchFamily="2" charset="-78"/>
              </a:rPr>
              <a:t>:علیه السلام:</a:t>
            </a:r>
            <a:endParaRPr lang="fa-IR" sz="2800" dirty="0">
              <a:solidFill>
                <a:srgbClr val="002060"/>
              </a:solidFill>
              <a:cs typeface="2  Mitra_2 (MRT)" panose="00000700000000000000" pitchFamily="2" charset="-78"/>
            </a:endParaRPr>
          </a:p>
          <a:p>
            <a:pPr marL="0" indent="0" algn="r" rtl="1">
              <a:buNone/>
            </a:pPr>
            <a:r>
              <a:rPr lang="fa-IR" sz="2800" dirty="0">
                <a:solidFill>
                  <a:srgbClr val="002060"/>
                </a:solidFill>
                <a:cs typeface="2  Mitra_2 (MRT)" panose="00000700000000000000" pitchFamily="2" charset="-78"/>
              </a:rPr>
              <a:t>قیامت پیش روی شما و مرگ در پشت سر، شما را می راند. سبک بار شوید تا </a:t>
            </a:r>
            <a:r>
              <a:rPr lang="fa-IR" sz="2800" dirty="0" smtClean="0">
                <a:solidFill>
                  <a:srgbClr val="002060"/>
                </a:solidFill>
                <a:cs typeface="2  Mitra_2 (MRT)" panose="00000700000000000000" pitchFamily="2" charset="-78"/>
              </a:rPr>
              <a:t>برسید. همانا آنان </a:t>
            </a:r>
            <a:r>
              <a:rPr lang="fa-IR" sz="2800" dirty="0">
                <a:solidFill>
                  <a:srgbClr val="002060"/>
                </a:solidFill>
                <a:cs typeface="2  Mitra_2 (MRT)" panose="00000700000000000000" pitchFamily="2" charset="-78"/>
              </a:rPr>
              <a:t>که رفتند در انتظار رسیدن </a:t>
            </a:r>
            <a:r>
              <a:rPr lang="fa-IR" sz="2800">
                <a:solidFill>
                  <a:srgbClr val="002060"/>
                </a:solidFill>
                <a:cs typeface="2  Mitra_2 (MRT)" panose="00000700000000000000" pitchFamily="2" charset="-78"/>
              </a:rPr>
              <a:t>شمایند</a:t>
            </a:r>
            <a:r>
              <a:rPr lang="fa-IR" smtClean="0"/>
              <a:t>.</a:t>
            </a:r>
          </a:p>
          <a:p>
            <a:pPr marL="0" indent="0" algn="r" rtl="1">
              <a:buNone/>
            </a:pPr>
            <a:r>
              <a:rPr lang="fa-IR" smtClean="0"/>
              <a:t> </a:t>
            </a:r>
            <a:r>
              <a:rPr lang="fa-IR" dirty="0"/>
              <a:t>نهج البلاغه، خطبه 2</a:t>
            </a:r>
          </a:p>
        </p:txBody>
      </p:sp>
      <p:sp>
        <p:nvSpPr>
          <p:cNvPr id="4" name="Pentagon 3"/>
          <p:cNvSpPr/>
          <p:nvPr/>
        </p:nvSpPr>
        <p:spPr>
          <a:xfrm flipH="1">
            <a:off x="5638800" y="838200"/>
            <a:ext cx="251460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t>بیشتر بدانیم</a:t>
            </a:r>
            <a:endParaRPr lang="fa-IR" dirty="0"/>
          </a:p>
        </p:txBody>
      </p:sp>
    </p:spTree>
    <p:extLst>
      <p:ext uri="{BB962C8B-B14F-4D97-AF65-F5344CB8AC3E}">
        <p14:creationId xmlns:p14="http://schemas.microsoft.com/office/powerpoint/2010/main" val="409288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srcRect/>
          <a:stretch>
            <a:fillRect/>
          </a:stretch>
        </p:blipFill>
        <p:spPr bwMode="auto">
          <a:xfrm>
            <a:off x="304800" y="721741"/>
            <a:ext cx="8610600" cy="6953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a:srcRect/>
          <a:stretch>
            <a:fillRect/>
          </a:stretch>
        </p:blipFill>
        <p:spPr bwMode="auto">
          <a:xfrm>
            <a:off x="270164" y="1429627"/>
            <a:ext cx="8610600" cy="3152775"/>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304800" y="4594963"/>
            <a:ext cx="8610600" cy="1857375"/>
          </a:xfrm>
          <a:prstGeom prst="rect">
            <a:avLst/>
          </a:prstGeom>
          <a:noFill/>
          <a:ln w="9525">
            <a:noFill/>
            <a:miter lim="800000"/>
            <a:headEnd/>
            <a:tailEnd/>
          </a:ln>
          <a:effectLst/>
        </p:spPr>
      </p:pic>
      <p:sp>
        <p:nvSpPr>
          <p:cNvPr id="9" name="TextBox 8"/>
          <p:cNvSpPr txBox="1"/>
          <p:nvPr/>
        </p:nvSpPr>
        <p:spPr>
          <a:xfrm>
            <a:off x="6754091" y="13855"/>
            <a:ext cx="213360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4000" dirty="0" smtClean="0">
                <a:latin typeface="2"/>
                <a:cs typeface="2  Hamid" pitchFamily="2" charset="-78"/>
              </a:rPr>
              <a:t>سوالات </a:t>
            </a:r>
            <a:endParaRPr lang="fa-IR" sz="4000" dirty="0">
              <a:latin typeface="2"/>
              <a:cs typeface="2  Hamid" pitchFamily="2" charset="-78"/>
            </a:endParaRP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295400" y="1676400"/>
            <a:ext cx="6858000" cy="27241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1295401" y="4495800"/>
            <a:ext cx="6858000" cy="5905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1295402" y="5181600"/>
            <a:ext cx="6857999" cy="904875"/>
          </a:xfrm>
          <a:prstGeom prst="rect">
            <a:avLst/>
          </a:prstGeom>
          <a:noFill/>
          <a:ln w="9525">
            <a:noFill/>
            <a:miter lim="800000"/>
            <a:headEnd/>
            <a:tailEnd/>
          </a:ln>
          <a:effectLst/>
        </p:spPr>
      </p:pic>
      <p:pic>
        <p:nvPicPr>
          <p:cNvPr id="6" name="Picture 5"/>
          <p:cNvPicPr>
            <a:picLocks noChangeAspect="1" noChangeArrowheads="1"/>
          </p:cNvPicPr>
          <p:nvPr/>
        </p:nvPicPr>
        <p:blipFill>
          <a:blip r:embed="rId5"/>
          <a:srcRect/>
          <a:stretch>
            <a:fillRect/>
          </a:stretch>
        </p:blipFill>
        <p:spPr bwMode="auto">
          <a:xfrm>
            <a:off x="1295400" y="914400"/>
            <a:ext cx="6858000" cy="685800"/>
          </a:xfrm>
          <a:prstGeom prst="rect">
            <a:avLst/>
          </a:prstGeom>
          <a:noFill/>
          <a:ln w="9525">
            <a:noFill/>
            <a:miter lim="800000"/>
            <a:headEnd/>
            <a:tailEnd/>
          </a:ln>
          <a:effectLst/>
        </p:spPr>
      </p:pic>
      <p:sp>
        <p:nvSpPr>
          <p:cNvPr id="7" name="TextBox 6"/>
          <p:cNvSpPr txBox="1"/>
          <p:nvPr/>
        </p:nvSpPr>
        <p:spPr>
          <a:xfrm>
            <a:off x="6781800" y="152400"/>
            <a:ext cx="213360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fa-IR" sz="4000" dirty="0" smtClean="0">
                <a:latin typeface="2"/>
                <a:cs typeface="2  Hamid" pitchFamily="2" charset="-78"/>
              </a:rPr>
              <a:t>سوالات </a:t>
            </a:r>
            <a:endParaRPr lang="fa-IR" sz="4000" dirty="0">
              <a:latin typeface="2"/>
              <a:cs typeface="2  Hamid"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0"/>
            <a:ext cx="5715000" cy="2308324"/>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ctr"/>
            <a:r>
              <a:rPr lang="fa-IR" sz="3600" dirty="0" smtClean="0">
                <a:solidFill>
                  <a:schemeClr val="accent6">
                    <a:lumMod val="20000"/>
                    <a:lumOff val="80000"/>
                  </a:schemeClr>
                </a:solidFill>
                <a:cs typeface="2  Lotus" panose="00000400000000000000" pitchFamily="2" charset="-78"/>
              </a:rPr>
              <a:t>ا</a:t>
            </a:r>
            <a:r>
              <a:rPr lang="fa-IR" sz="3600" dirty="0" smtClean="0">
                <a:solidFill>
                  <a:srgbClr val="00B050"/>
                </a:solidFill>
                <a:cs typeface="2  Lotus" panose="00000400000000000000" pitchFamily="2" charset="-78"/>
              </a:rPr>
              <a:t>عضای گروه </a:t>
            </a:r>
            <a:r>
              <a:rPr lang="fa-IR" sz="3600" dirty="0" smtClean="0">
                <a:solidFill>
                  <a:schemeClr val="accent6">
                    <a:lumMod val="20000"/>
                    <a:lumOff val="80000"/>
                  </a:schemeClr>
                </a:solidFill>
                <a:cs typeface="2  Lotus" panose="00000400000000000000" pitchFamily="2" charset="-78"/>
              </a:rPr>
              <a:t>:</a:t>
            </a:r>
          </a:p>
          <a:p>
            <a:pPr algn="ctr"/>
            <a:r>
              <a:rPr lang="fa-IR" sz="3600" dirty="0" smtClean="0">
                <a:solidFill>
                  <a:srgbClr val="FFFF00"/>
                </a:solidFill>
                <a:cs typeface="2  Lotus" panose="00000400000000000000" pitchFamily="2" charset="-78"/>
              </a:rPr>
              <a:t>محسن فرجی</a:t>
            </a:r>
          </a:p>
          <a:p>
            <a:pPr algn="ctr"/>
            <a:r>
              <a:rPr lang="fa-IR" sz="3600" dirty="0" smtClean="0">
                <a:solidFill>
                  <a:srgbClr val="FFFF00"/>
                </a:solidFill>
                <a:cs typeface="2  Lotus" panose="00000400000000000000" pitchFamily="2" charset="-78"/>
              </a:rPr>
              <a:t>علی منجزی </a:t>
            </a:r>
          </a:p>
          <a:p>
            <a:pPr algn="ctr"/>
            <a:r>
              <a:rPr lang="fa-IR" sz="3600" dirty="0" smtClean="0">
                <a:solidFill>
                  <a:srgbClr val="FFFF00"/>
                </a:solidFill>
                <a:cs typeface="2  Lotus" panose="00000400000000000000" pitchFamily="2" charset="-78"/>
              </a:rPr>
              <a:t>امیر مسعود  رجبی</a:t>
            </a:r>
            <a:endParaRPr lang="fa-IR" sz="3600" dirty="0">
              <a:solidFill>
                <a:srgbClr val="FFFF00"/>
              </a:solidFill>
              <a:cs typeface="2  Lotus" panose="00000400000000000000" pitchFamily="2" charset="-78"/>
            </a:endParaRPr>
          </a:p>
        </p:txBody>
      </p:sp>
      <p:sp>
        <p:nvSpPr>
          <p:cNvPr id="3" name="TextBox 2"/>
          <p:cNvSpPr txBox="1"/>
          <p:nvPr/>
        </p:nvSpPr>
        <p:spPr>
          <a:xfrm>
            <a:off x="2667000" y="4419600"/>
            <a:ext cx="4038600" cy="646331"/>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ctr"/>
            <a:r>
              <a:rPr lang="fa-IR" sz="3600" dirty="0" smtClean="0">
                <a:solidFill>
                  <a:schemeClr val="bg2">
                    <a:lumMod val="60000"/>
                    <a:lumOff val="40000"/>
                  </a:schemeClr>
                </a:solidFill>
                <a:cs typeface="2  Hamid" pitchFamily="2" charset="-78"/>
              </a:rPr>
              <a:t>دبیر : آقای نارنج پور</a:t>
            </a:r>
            <a:endParaRPr lang="fa-IR" sz="3600" dirty="0">
              <a:solidFill>
                <a:schemeClr val="bg2">
                  <a:lumMod val="60000"/>
                  <a:lumOff val="40000"/>
                </a:schemeClr>
              </a:solidFill>
              <a:cs typeface="2  Hamid" pitchFamily="2" charset="-78"/>
            </a:endParaRPr>
          </a:p>
        </p:txBody>
      </p:sp>
      <p:sp>
        <p:nvSpPr>
          <p:cNvPr id="4" name="TextBox 3"/>
          <p:cNvSpPr txBox="1"/>
          <p:nvPr/>
        </p:nvSpPr>
        <p:spPr>
          <a:xfrm>
            <a:off x="381000" y="5562600"/>
            <a:ext cx="1447800" cy="646331"/>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ctr"/>
            <a:r>
              <a:rPr lang="fa-IR" sz="3600" dirty="0" smtClean="0">
                <a:solidFill>
                  <a:srgbClr val="FF0000"/>
                </a:solidFill>
                <a:cs typeface="2  Lotus" panose="00000400000000000000" pitchFamily="2" charset="-78"/>
              </a:rPr>
              <a:t>پایان</a:t>
            </a:r>
            <a:endParaRPr lang="fa-IR" sz="3600" dirty="0">
              <a:solidFill>
                <a:srgbClr val="FF0000"/>
              </a:solidFill>
              <a:cs typeface="2  Lotus" panose="00000400000000000000" pitchFamily="2" charset="-78"/>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3"/>
          </p:nvPr>
        </p:nvPicPr>
        <p:blipFill>
          <a:blip r:embed="rId4" cstate="print">
            <a:extLst>
              <a:ext uri="{28A0092B-C50C-407E-A947-70E740481C1C}">
                <a14:useLocalDpi xmlns:a14="http://schemas.microsoft.com/office/drawing/2010/main" val="0"/>
              </a:ext>
            </a:extLst>
          </a:blip>
          <a:stretch>
            <a:fillRect/>
          </a:stretch>
        </p:blipFill>
        <p:spPr>
          <a:xfrm>
            <a:off x="4572000" y="76200"/>
            <a:ext cx="4572000" cy="6781800"/>
          </a:xfrm>
        </p:spPr>
      </p:pic>
      <p:pic>
        <p:nvPicPr>
          <p:cNvPr id="8" name="Content Placeholder 7"/>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76200" y="76200"/>
            <a:ext cx="4495800" cy="6781800"/>
          </a:xfrm>
        </p:spPr>
      </p:pic>
      <p:pic>
        <p:nvPicPr>
          <p:cNvPr id="9" name="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400" y="2474976"/>
            <a:ext cx="609600" cy="609600"/>
          </a:xfrm>
          <a:prstGeom prst="rect">
            <a:avLst/>
          </a:prstGeom>
        </p:spPr>
      </p:pic>
    </p:spTree>
    <p:extLst>
      <p:ext uri="{BB962C8B-B14F-4D97-AF65-F5344CB8AC3E}">
        <p14:creationId xmlns:p14="http://schemas.microsoft.com/office/powerpoint/2010/main" val="385104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69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73177"/>
            <a:ext cx="8686799" cy="5527623"/>
          </a:xfrm>
        </p:spPr>
        <p:txBody>
          <a:bodyPr>
            <a:noAutofit/>
          </a:bodyPr>
          <a:lstStyle/>
          <a:p>
            <a:pPr marL="0" indent="0" algn="r" rtl="1">
              <a:buNone/>
            </a:pPr>
            <a:endParaRPr lang="fa-IR" sz="2401" dirty="0">
              <a:cs typeface="B Nazanin" panose="00000400000000000000" pitchFamily="2" charset="-78"/>
            </a:endParaRPr>
          </a:p>
          <a:p>
            <a:pPr marL="0" indent="0" algn="r" rtl="1">
              <a:buNone/>
            </a:pPr>
            <a:r>
              <a:rPr lang="fa-IR" sz="2800" b="1" dirty="0">
                <a:cs typeface="B Nazanin" panose="00000400000000000000" pitchFamily="2" charset="-78"/>
              </a:rPr>
              <a:t>هرکس مشغول کاری سرگرم به چیزی ؛کودک ، جوان ، پیر؛که </a:t>
            </a:r>
            <a:r>
              <a:rPr lang="fa-IR" sz="2800" b="1" dirty="0">
                <a:solidFill>
                  <a:srgbClr val="FFFF00"/>
                </a:solidFill>
                <a:cs typeface="B Nazanin" panose="00000400000000000000" pitchFamily="2" charset="-78"/>
              </a:rPr>
              <a:t>ناگهان اتفاق می افتد؛</a:t>
            </a:r>
          </a:p>
          <a:p>
            <a:pPr marL="0" indent="0" algn="r" rtl="1">
              <a:buNone/>
            </a:pPr>
            <a:r>
              <a:rPr lang="fa-IR" sz="2800" b="1" dirty="0">
                <a:cs typeface="B Nazanin" panose="00000400000000000000" pitchFamily="2" charset="-78"/>
              </a:rPr>
              <a:t>آنچه </a:t>
            </a:r>
            <a:r>
              <a:rPr lang="fa-IR" sz="2800" b="1" dirty="0">
                <a:solidFill>
                  <a:srgbClr val="FFFF00"/>
                </a:solidFill>
                <a:cs typeface="B Nazanin" panose="00000400000000000000" pitchFamily="2" charset="-78"/>
              </a:rPr>
              <a:t>وعده اش </a:t>
            </a:r>
            <a:r>
              <a:rPr lang="fa-IR" sz="2800" b="1" dirty="0">
                <a:cs typeface="B Nazanin" panose="00000400000000000000" pitchFamily="2" charset="-78"/>
              </a:rPr>
              <a:t>داده شده بود، </a:t>
            </a:r>
          </a:p>
          <a:p>
            <a:pPr marL="0" indent="0" algn="r" rtl="1">
              <a:buNone/>
            </a:pPr>
            <a:r>
              <a:rPr lang="fa-IR" sz="2800" b="1" dirty="0">
                <a:cs typeface="B Nazanin" panose="00000400000000000000" pitchFamily="2" charset="-78"/>
              </a:rPr>
              <a:t>آنچه </a:t>
            </a:r>
            <a:r>
              <a:rPr lang="fa-IR" sz="2800" b="1" dirty="0">
                <a:solidFill>
                  <a:srgbClr val="FFFF00"/>
                </a:solidFill>
                <a:cs typeface="B Nazanin" panose="00000400000000000000" pitchFamily="2" charset="-78"/>
              </a:rPr>
              <a:t>وقوعش حتمی </a:t>
            </a:r>
            <a:r>
              <a:rPr lang="fa-IR" sz="2800" b="1" dirty="0">
                <a:cs typeface="B Nazanin" panose="00000400000000000000" pitchFamily="2" charset="-78"/>
              </a:rPr>
              <a:t>و </a:t>
            </a:r>
            <a:r>
              <a:rPr lang="fa-IR" sz="2800" b="1" dirty="0">
                <a:solidFill>
                  <a:srgbClr val="FFFF00"/>
                </a:solidFill>
                <a:cs typeface="B Nazanin" panose="00000400000000000000" pitchFamily="2" charset="-78"/>
              </a:rPr>
              <a:t>زمانش نامعلوم </a:t>
            </a:r>
            <a:r>
              <a:rPr lang="fa-IR" sz="2800" b="1" dirty="0">
                <a:cs typeface="B Nazanin" panose="00000400000000000000" pitchFamily="2" charset="-78"/>
              </a:rPr>
              <a:t>بود و ما آن را دور می پنداشتیم.</a:t>
            </a:r>
          </a:p>
          <a:p>
            <a:pPr marL="0" indent="0" algn="r" rtl="1">
              <a:buNone/>
            </a:pPr>
            <a:r>
              <a:rPr lang="fa-IR" sz="2800" b="1" dirty="0">
                <a:cs typeface="B Nazanin" panose="00000400000000000000" pitchFamily="2" charset="-78"/>
              </a:rPr>
              <a:t> قیامت اتفاق می افتد تا </a:t>
            </a:r>
            <a:r>
              <a:rPr lang="fa-IR" sz="2800" b="1" dirty="0">
                <a:solidFill>
                  <a:srgbClr val="FFFF00"/>
                </a:solidFill>
                <a:cs typeface="B Nazanin" panose="00000400000000000000" pitchFamily="2" charset="-78"/>
              </a:rPr>
              <a:t>آغازی باشد بر حیات ابدی انسان</a:t>
            </a:r>
            <a:r>
              <a:rPr lang="fa-IR" sz="2800" b="1" dirty="0">
                <a:cs typeface="B Nazanin" panose="00000400000000000000" pitchFamily="2" charset="-78"/>
              </a:rPr>
              <a:t>.</a:t>
            </a:r>
          </a:p>
          <a:p>
            <a:pPr marL="0" indent="0" algn="r" rtl="1">
              <a:buNone/>
            </a:pPr>
            <a:r>
              <a:rPr lang="fa-IR" sz="2800" b="1" dirty="0">
                <a:solidFill>
                  <a:srgbClr val="FF0000"/>
                </a:solidFill>
                <a:cs typeface="B Nazanin" panose="00000400000000000000" pitchFamily="2" charset="-78"/>
              </a:rPr>
              <a:t>روزی که حتی مادر شیر دهی، طفل خود  را فراموش میکند و مردم از هیبت (بزرگی و عظمت) آن روز چون افراد مست به نظر میرسند ، درحالی که مست نیستند ولیکن عذاب خدا سخت است.</a:t>
            </a:r>
          </a:p>
          <a:p>
            <a:pPr marL="0" indent="0" algn="r" rtl="1">
              <a:buNone/>
            </a:pPr>
            <a:r>
              <a:rPr lang="fa-IR" sz="2800" b="1" dirty="0">
                <a:solidFill>
                  <a:srgbClr val="FF0000"/>
                </a:solidFill>
                <a:cs typeface="B Nazanin" panose="00000400000000000000" pitchFamily="2" charset="-78"/>
              </a:rPr>
              <a:t>و تنها نیکوکاران اند که از وحشت این روز در امان اند. </a:t>
            </a:r>
          </a:p>
          <a:p>
            <a:pPr marL="0" indent="0" algn="r" rtl="1">
              <a:buNone/>
            </a:pPr>
            <a:r>
              <a:rPr lang="fa-IR" sz="2800" b="1" dirty="0">
                <a:cs typeface="B Nazanin" panose="00000400000000000000" pitchFamily="2" charset="-78"/>
              </a:rPr>
              <a:t>اما این واقعه با چه حوادثی همراه است؟ چه مراحلی دارد</a:t>
            </a:r>
            <a:r>
              <a:rPr lang="fa-IR" sz="2401" dirty="0">
                <a:cs typeface="B Nazanin" panose="00000400000000000000" pitchFamily="2" charset="-78"/>
              </a:rPr>
              <a:t>؟</a:t>
            </a:r>
          </a:p>
          <a:p>
            <a:pPr marL="0" indent="0" algn="r" rtl="1">
              <a:buNone/>
            </a:pPr>
            <a:endParaRPr lang="fa-IR" sz="2401" dirty="0">
              <a:cs typeface="B Nazanin" panose="00000400000000000000" pitchFamily="2" charset="-78"/>
            </a:endParaRPr>
          </a:p>
        </p:txBody>
      </p:sp>
    </p:spTree>
    <p:extLst>
      <p:ext uri="{BB962C8B-B14F-4D97-AF65-F5344CB8AC3E}">
        <p14:creationId xmlns:p14="http://schemas.microsoft.com/office/powerpoint/2010/main" val="37953463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5" y="990600"/>
            <a:ext cx="8917722" cy="1657782"/>
          </a:xfrm>
        </p:spPr>
        <p:txBody>
          <a:bodyPr>
            <a:normAutofit fontScale="90000"/>
          </a:bodyPr>
          <a:lstStyle/>
          <a:p>
            <a:pPr algn="r"/>
            <a:r>
              <a:rPr lang="fa-IR" sz="4000" dirty="0">
                <a:cs typeface="2  Karim" panose="00000400000000000000" pitchFamily="2" charset="-78"/>
              </a:rPr>
              <a:t>پ</a:t>
            </a:r>
            <a:r>
              <a:rPr lang="fa-IR" sz="4000" dirty="0" smtClean="0">
                <a:cs typeface="2  Karim" panose="00000400000000000000" pitchFamily="2" charset="-78"/>
              </a:rPr>
              <a:t>ایان </a:t>
            </a:r>
            <a:r>
              <a:rPr lang="fa-IR" sz="4000" dirty="0">
                <a:cs typeface="2  Karim" panose="00000400000000000000" pitchFamily="2" charset="-78"/>
              </a:rPr>
              <a:t>این جهان با </a:t>
            </a:r>
            <a:r>
              <a:rPr lang="fa-IR" sz="4000" dirty="0">
                <a:solidFill>
                  <a:srgbClr val="FF0000"/>
                </a:solidFill>
                <a:cs typeface="2  Karim" panose="00000400000000000000" pitchFamily="2" charset="-78"/>
              </a:rPr>
              <a:t>برپایی قیامت </a:t>
            </a:r>
            <a:r>
              <a:rPr lang="fa-IR" sz="4000" dirty="0">
                <a:cs typeface="2  Karim" panose="00000400000000000000" pitchFamily="2" charset="-78"/>
              </a:rPr>
              <a:t>همراه است. </a:t>
            </a:r>
            <a:r>
              <a:rPr lang="fa-IR" sz="4000" dirty="0" smtClean="0">
                <a:cs typeface="2  Karim" panose="00000400000000000000" pitchFamily="2" charset="-78"/>
              </a:rPr>
              <a:t>این </a:t>
            </a:r>
            <a:r>
              <a:rPr lang="fa-IR" sz="4000" dirty="0">
                <a:cs typeface="2  Karim" panose="00000400000000000000" pitchFamily="2" charset="-78"/>
              </a:rPr>
              <a:t>رخداد بزرگ که در آیاتی از قرآن کریم </a:t>
            </a:r>
            <a:r>
              <a:rPr lang="fa-IR" sz="4000" dirty="0" smtClean="0">
                <a:cs typeface="2  Karim" panose="00000400000000000000" pitchFamily="2" charset="-78"/>
              </a:rPr>
              <a:t>ترسیم شده</a:t>
            </a:r>
            <a:r>
              <a:rPr lang="fa-IR" sz="4000" dirty="0">
                <a:cs typeface="2  Karim" panose="00000400000000000000" pitchFamily="2" charset="-78"/>
              </a:rPr>
              <a:t>،</a:t>
            </a:r>
            <a:r>
              <a:rPr lang="fa-IR" sz="4000" dirty="0">
                <a:solidFill>
                  <a:srgbClr val="FF0000"/>
                </a:solidFill>
                <a:cs typeface="2  Karim" panose="00000400000000000000" pitchFamily="2" charset="-78"/>
              </a:rPr>
              <a:t> در دو مرحله </a:t>
            </a:r>
            <a:r>
              <a:rPr lang="fa-IR" sz="4000" dirty="0">
                <a:cs typeface="2  Karim" panose="00000400000000000000" pitchFamily="2" charset="-78"/>
              </a:rPr>
              <a:t>انجام میگیرد که در هر مرحله وقایع خاصی رخ </a:t>
            </a:r>
            <a:r>
              <a:rPr lang="fa-IR" sz="4000" dirty="0" smtClean="0">
                <a:cs typeface="2  Karim" panose="00000400000000000000" pitchFamily="2" charset="-78"/>
              </a:rPr>
              <a:t>میدهد</a:t>
            </a:r>
            <a:r>
              <a:rPr lang="fa-IR" dirty="0" smtClean="0">
                <a:cs typeface="2  Karim" panose="00000400000000000000" pitchFamily="2" charset="-78"/>
              </a:rPr>
              <a:t>. </a:t>
            </a:r>
            <a:r>
              <a:rPr lang="fa-IR" dirty="0"/>
              <a:t/>
            </a:r>
            <a:br>
              <a:rPr lang="fa-IR" dirty="0"/>
            </a:br>
            <a:endParaRPr lang="en-US" dirty="0"/>
          </a:p>
        </p:txBody>
      </p:sp>
      <p:sp>
        <p:nvSpPr>
          <p:cNvPr id="3" name="Content Placeholder 2"/>
          <p:cNvSpPr>
            <a:spLocks noGrp="1"/>
          </p:cNvSpPr>
          <p:nvPr>
            <p:ph idx="1"/>
          </p:nvPr>
        </p:nvSpPr>
        <p:spPr>
          <a:xfrm>
            <a:off x="5181600" y="2743200"/>
            <a:ext cx="3962400" cy="3619471"/>
          </a:xfrm>
        </p:spPr>
        <p:txBody>
          <a:bodyPr>
            <a:normAutofit/>
          </a:bodyPr>
          <a:lstStyle/>
          <a:p>
            <a:pPr marL="0" indent="0" algn="ctr">
              <a:buNone/>
            </a:pPr>
            <a:r>
              <a:rPr lang="fa-IR" sz="2800" dirty="0">
                <a:cs typeface="2  Mitra_2 (MRT)" panose="00000700000000000000" pitchFamily="2" charset="-78"/>
              </a:rPr>
              <a:t>الف – مرحله ی اول قیامت:</a:t>
            </a:r>
          </a:p>
          <a:p>
            <a:pPr marL="0" indent="0" algn="ctr">
              <a:buNone/>
            </a:pPr>
            <a:r>
              <a:rPr lang="fa-IR" sz="2400" b="1" dirty="0">
                <a:solidFill>
                  <a:srgbClr val="FF0000"/>
                </a:solidFill>
                <a:cs typeface="2  Elham" panose="00000400000000000000" pitchFamily="2" charset="-78"/>
              </a:rPr>
              <a:t>1</a:t>
            </a:r>
            <a:r>
              <a:rPr lang="fa-IR" sz="2400" b="1" dirty="0">
                <a:solidFill>
                  <a:srgbClr val="FF0000"/>
                </a:solidFill>
                <a:cs typeface="2  Lotus" panose="00000400000000000000" pitchFamily="2" charset="-78"/>
              </a:rPr>
              <a:t>) شنیده شدن صدایی مهیب</a:t>
            </a:r>
          </a:p>
          <a:p>
            <a:pPr marL="0" indent="0" algn="ctr">
              <a:buNone/>
            </a:pPr>
            <a:r>
              <a:rPr lang="fa-IR" sz="2400" b="1" dirty="0">
                <a:solidFill>
                  <a:srgbClr val="FF0000"/>
                </a:solidFill>
                <a:cs typeface="2  Lotus" panose="00000400000000000000" pitchFamily="2" charset="-78"/>
              </a:rPr>
              <a:t>2) مرگ اهل آسمان ها و زمین</a:t>
            </a:r>
          </a:p>
          <a:p>
            <a:pPr marL="0" indent="0" algn="ctr">
              <a:buNone/>
            </a:pPr>
            <a:r>
              <a:rPr lang="fa-IR" sz="2400" b="1" dirty="0">
                <a:solidFill>
                  <a:srgbClr val="FF0000"/>
                </a:solidFill>
                <a:cs typeface="2  Lotus" panose="00000400000000000000" pitchFamily="2" charset="-78"/>
              </a:rPr>
              <a:t>3) تغییر در ساختمان زمین و آسمان ها</a:t>
            </a:r>
          </a:p>
          <a:p>
            <a:pPr marL="0" indent="0" algn="ctr">
              <a:buNone/>
            </a:pPr>
            <a:endParaRPr lang="fa-IR" sz="1800" dirty="0">
              <a:solidFill>
                <a:srgbClr val="FF0000"/>
              </a:solidFill>
            </a:endParaRPr>
          </a:p>
          <a:p>
            <a:pPr marL="0" indent="0" algn="ctr">
              <a:buNone/>
            </a:pPr>
            <a:endParaRPr lang="fa-IR" sz="1800" dirty="0">
              <a:solidFill>
                <a:srgbClr val="FF0000"/>
              </a:solidFill>
            </a:endParaRPr>
          </a:p>
          <a:p>
            <a:pPr marL="0" indent="0" algn="ctr">
              <a:buNone/>
            </a:pPr>
            <a:endParaRPr lang="fa-IR" sz="1800" dirty="0">
              <a:solidFill>
                <a:srgbClr val="FF0000"/>
              </a:solidFill>
            </a:endParaRPr>
          </a:p>
          <a:p>
            <a:pPr marL="0" indent="0" algn="ctr">
              <a:buNone/>
            </a:pPr>
            <a:endParaRPr lang="fa-IR" sz="1800" dirty="0"/>
          </a:p>
        </p:txBody>
      </p:sp>
      <p:sp>
        <p:nvSpPr>
          <p:cNvPr id="5" name="Content Placeholder 2"/>
          <p:cNvSpPr txBox="1">
            <a:spLocks/>
          </p:cNvSpPr>
          <p:nvPr/>
        </p:nvSpPr>
        <p:spPr>
          <a:xfrm>
            <a:off x="64518" y="2647935"/>
            <a:ext cx="4648199" cy="3810000"/>
          </a:xfrm>
          <a:prstGeom prst="rect">
            <a:avLst/>
          </a:prstGeom>
        </p:spPr>
        <p:txBody>
          <a:bodyPr vert="horz" lIns="68598" tIns="34299" rIns="68598" bIns="34299" rtlCol="0">
            <a:normAutofit lnSpcReduction="10000"/>
          </a:bodyPr>
          <a:lstStyle>
            <a:lvl1pPr marL="228531" indent="-228531" algn="l" defTabSz="914126" rtl="0"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94" indent="-228531" algn="l" defTabSz="914126" rtl="0"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657" indent="-228531" algn="l" defTabSz="914126"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720" indent="-228531" algn="l" defTabSz="914126"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783"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846"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908"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971"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034"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fa-IR" sz="3001" b="1" dirty="0">
                <a:cs typeface="2  Mitra" panose="00000400000000000000" pitchFamily="2" charset="-78"/>
              </a:rPr>
              <a:t>ب – مرحله ی دوم قیامت:</a:t>
            </a:r>
          </a:p>
          <a:p>
            <a:pPr marL="0" indent="0" algn="r" rtl="1">
              <a:buNone/>
            </a:pPr>
            <a:r>
              <a:rPr lang="fa-IR" sz="2800" dirty="0">
                <a:cs typeface="2  Karim" panose="00000400000000000000" pitchFamily="2" charset="-78"/>
              </a:rPr>
              <a:t>1) </a:t>
            </a:r>
            <a:r>
              <a:rPr lang="fa-IR" sz="2800" dirty="0">
                <a:solidFill>
                  <a:srgbClr val="FFFF00"/>
                </a:solidFill>
                <a:cs typeface="2  Karim" panose="00000400000000000000" pitchFamily="2" charset="-78"/>
              </a:rPr>
              <a:t>زنده شدن همه ی انسان ها</a:t>
            </a:r>
          </a:p>
          <a:p>
            <a:pPr marL="0" indent="0" algn="r" rtl="1">
              <a:buNone/>
            </a:pPr>
            <a:r>
              <a:rPr lang="fa-IR" sz="2800" dirty="0">
                <a:cs typeface="2  Karim" panose="00000400000000000000" pitchFamily="2" charset="-78"/>
              </a:rPr>
              <a:t>2) </a:t>
            </a:r>
            <a:r>
              <a:rPr lang="fa-IR" sz="2800" dirty="0">
                <a:solidFill>
                  <a:srgbClr val="FFFF00"/>
                </a:solidFill>
                <a:cs typeface="2  Karim" panose="00000400000000000000" pitchFamily="2" charset="-78"/>
              </a:rPr>
              <a:t>کنار رفتن پرده از حقایق عالم</a:t>
            </a:r>
          </a:p>
          <a:p>
            <a:pPr marL="0" indent="0" algn="r" rtl="1">
              <a:buNone/>
            </a:pPr>
            <a:r>
              <a:rPr lang="fa-IR" sz="2800" dirty="0">
                <a:cs typeface="2  Karim" panose="00000400000000000000" pitchFamily="2" charset="-78"/>
              </a:rPr>
              <a:t>3) </a:t>
            </a:r>
            <a:r>
              <a:rPr lang="fa-IR" sz="2800" dirty="0">
                <a:solidFill>
                  <a:srgbClr val="FFFF00"/>
                </a:solidFill>
                <a:cs typeface="2  Karim" panose="00000400000000000000" pitchFamily="2" charset="-78"/>
              </a:rPr>
              <a:t>بر پا شدن دادگاه عدل الهی</a:t>
            </a:r>
          </a:p>
          <a:p>
            <a:pPr marL="0" indent="0" algn="r" rtl="1">
              <a:buNone/>
            </a:pPr>
            <a:r>
              <a:rPr lang="fa-IR" sz="2800" dirty="0">
                <a:cs typeface="2  Karim" panose="00000400000000000000" pitchFamily="2" charset="-78"/>
              </a:rPr>
              <a:t>4) </a:t>
            </a:r>
            <a:r>
              <a:rPr lang="fa-IR" sz="2800" dirty="0">
                <a:solidFill>
                  <a:srgbClr val="FFFF00"/>
                </a:solidFill>
                <a:cs typeface="2  Karim" panose="00000400000000000000" pitchFamily="2" charset="-78"/>
              </a:rPr>
              <a:t>دادن نامه ی عمل</a:t>
            </a:r>
          </a:p>
          <a:p>
            <a:pPr marL="0" indent="0" algn="r" rtl="1">
              <a:buNone/>
            </a:pPr>
            <a:r>
              <a:rPr lang="fa-IR" sz="2800" dirty="0">
                <a:solidFill>
                  <a:srgbClr val="FFFF00"/>
                </a:solidFill>
                <a:cs typeface="2  Karim" panose="00000400000000000000" pitchFamily="2" charset="-78"/>
              </a:rPr>
              <a:t> </a:t>
            </a:r>
            <a:r>
              <a:rPr lang="fa-IR" sz="2800" dirty="0" smtClean="0">
                <a:cs typeface="2  Karim" panose="00000400000000000000" pitchFamily="2" charset="-78"/>
              </a:rPr>
              <a:t>5)</a:t>
            </a:r>
            <a:r>
              <a:rPr lang="fa-IR" sz="2800" dirty="0" smtClean="0">
                <a:solidFill>
                  <a:srgbClr val="FFFF00"/>
                </a:solidFill>
                <a:cs typeface="2  Karim" panose="00000400000000000000" pitchFamily="2" charset="-78"/>
              </a:rPr>
              <a:t>حضور </a:t>
            </a:r>
            <a:r>
              <a:rPr lang="fa-IR" sz="2800" dirty="0">
                <a:solidFill>
                  <a:srgbClr val="FFFF00"/>
                </a:solidFill>
                <a:cs typeface="2  Karim" panose="00000400000000000000" pitchFamily="2" charset="-78"/>
              </a:rPr>
              <a:t>شاهدان و گواهان</a:t>
            </a:r>
            <a:endParaRPr lang="fa-IR" sz="2800" dirty="0">
              <a:solidFill>
                <a:srgbClr val="FF0000"/>
              </a:solidFill>
              <a:cs typeface="2  Karim" panose="00000400000000000000" pitchFamily="2" charset="-78"/>
            </a:endParaRPr>
          </a:p>
          <a:p>
            <a:pPr marL="0" indent="0" algn="r" rtl="1">
              <a:buNone/>
            </a:pPr>
            <a:endParaRPr lang="fa-IR" sz="1800" dirty="0">
              <a:solidFill>
                <a:srgbClr val="FFFF00"/>
              </a:solidFill>
            </a:endParaRPr>
          </a:p>
          <a:p>
            <a:pPr marL="0" indent="0" algn="ctr">
              <a:buNone/>
            </a:pPr>
            <a:endParaRPr lang="fa-IR" sz="1800" dirty="0">
              <a:solidFill>
                <a:srgbClr val="FF0000"/>
              </a:solidFill>
            </a:endParaRPr>
          </a:p>
          <a:p>
            <a:pPr marL="0" indent="0" algn="ctr">
              <a:buNone/>
            </a:pPr>
            <a:endParaRPr lang="fa-IR" sz="1800" dirty="0">
              <a:solidFill>
                <a:srgbClr val="FF0000"/>
              </a:solidFill>
            </a:endParaRPr>
          </a:p>
          <a:p>
            <a:pPr marL="0" indent="0" algn="ctr">
              <a:buNone/>
            </a:pPr>
            <a:endParaRPr lang="fa-IR" sz="1800" dirty="0"/>
          </a:p>
        </p:txBody>
      </p:sp>
    </p:spTree>
    <p:extLst>
      <p:ext uri="{BB962C8B-B14F-4D97-AF65-F5344CB8AC3E}">
        <p14:creationId xmlns:p14="http://schemas.microsoft.com/office/powerpoint/2010/main" val="741876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additive="base">
                                        <p:cTn id="4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additive="base">
                                        <p:cTn id="5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 calcmode="lin" valueType="num">
                                      <p:cBhvr additive="base">
                                        <p:cTn id="6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 calcmode="lin" valueType="num">
                                      <p:cBhvr additive="base">
                                        <p:cTn id="6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458200"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Low" rtl="1"/>
            <a:r>
              <a:rPr lang="fa-IR" sz="2800" b="1" dirty="0" smtClean="0">
                <a:solidFill>
                  <a:schemeClr val="bg1"/>
                </a:solidFill>
                <a:cs typeface="2  Karim" panose="00000400000000000000" pitchFamily="2" charset="-78"/>
              </a:rPr>
              <a:t>در این مرحله که با پایان یافتن دنیا آغاز م یشود، حوادث زیر اتفاق می افتد:</a:t>
            </a:r>
          </a:p>
          <a:p>
            <a:pPr algn="justLow" rtl="1"/>
            <a:r>
              <a:rPr lang="fa-IR" sz="3200" b="1" dirty="0" smtClean="0">
                <a:solidFill>
                  <a:schemeClr val="bg1"/>
                </a:solidFill>
                <a:cs typeface="2  Karim" panose="00000400000000000000" pitchFamily="2" charset="-78"/>
              </a:rPr>
              <a:t>1-  </a:t>
            </a:r>
            <a:r>
              <a:rPr lang="fa-IR" sz="3200" b="1" dirty="0" smtClean="0">
                <a:solidFill>
                  <a:srgbClr val="FF0000"/>
                </a:solidFill>
                <a:cs typeface="2  Karim" panose="00000400000000000000" pitchFamily="2" charset="-78"/>
              </a:rPr>
              <a:t>شنیده شدن صدایی مهیب</a:t>
            </a:r>
            <a:r>
              <a:rPr lang="fa-IR" sz="3200" b="1" dirty="0" smtClean="0">
                <a:solidFill>
                  <a:schemeClr val="bg1"/>
                </a:solidFill>
                <a:cs typeface="2  Karim" panose="00000400000000000000" pitchFamily="2" charset="-78"/>
              </a:rPr>
              <a:t>: </a:t>
            </a:r>
          </a:p>
          <a:p>
            <a:pPr algn="justLow" rtl="1"/>
            <a:r>
              <a:rPr lang="fa-IR" sz="3200" b="1" dirty="0" smtClean="0">
                <a:solidFill>
                  <a:schemeClr val="bg1"/>
                </a:solidFill>
                <a:cs typeface="2  Karim" panose="00000400000000000000" pitchFamily="2" charset="-78"/>
              </a:rPr>
              <a:t>صدایی مهیب و سهمگین آسما نها و زمین را فرا می گیرد و این اتفاق چنان ناگهانی رخ می دهد که همه را غافلگیر می کند.</a:t>
            </a:r>
          </a:p>
          <a:p>
            <a:pPr algn="justLow" rtl="1"/>
            <a:endParaRPr lang="fa-IR" sz="3200" b="1" dirty="0" smtClean="0">
              <a:solidFill>
                <a:schemeClr val="bg1"/>
              </a:solidFill>
              <a:cs typeface="2  Karim" panose="00000400000000000000" pitchFamily="2" charset="-78"/>
            </a:endParaRPr>
          </a:p>
          <a:p>
            <a:pPr algn="justLow" rtl="1"/>
            <a:r>
              <a:rPr lang="fa-IR" sz="3200" b="1" dirty="0" smtClean="0">
                <a:solidFill>
                  <a:schemeClr val="bg1"/>
                </a:solidFill>
                <a:cs typeface="2  Karim" panose="00000400000000000000" pitchFamily="2" charset="-78"/>
              </a:rPr>
              <a:t>٢</a:t>
            </a:r>
            <a:r>
              <a:rPr lang="fa-IR" sz="3600" b="1" dirty="0" smtClean="0">
                <a:solidFill>
                  <a:srgbClr val="FF0000"/>
                </a:solidFill>
                <a:cs typeface="2  Karim" panose="00000400000000000000" pitchFamily="2" charset="-78"/>
              </a:rPr>
              <a:t>-  مرگ اهل آسما نها و زمین</a:t>
            </a:r>
            <a:r>
              <a:rPr lang="fa-IR" sz="3200" b="1" dirty="0" smtClean="0">
                <a:solidFill>
                  <a:schemeClr val="bg1"/>
                </a:solidFill>
                <a:cs typeface="2  Karim" panose="00000400000000000000" pitchFamily="2" charset="-78"/>
              </a:rPr>
              <a:t>: همه ی  اهل آسما نها و زمین، جز آنها که خداوند خواسته است، می میرند و بساط حیات انسان و دیگر موجودات برچیده می شود.</a:t>
            </a:r>
          </a:p>
          <a:p>
            <a:pPr algn="justLow" rtl="1"/>
            <a:endParaRPr lang="fa-IR" sz="3200" b="1" dirty="0" smtClean="0">
              <a:solidFill>
                <a:schemeClr val="bg1"/>
              </a:solidFill>
              <a:cs typeface="2  Karim" panose="00000400000000000000" pitchFamily="2" charset="-78"/>
            </a:endParaRPr>
          </a:p>
        </p:txBody>
      </p:sp>
      <p:sp>
        <p:nvSpPr>
          <p:cNvPr id="3" name="Rectangle 2"/>
          <p:cNvSpPr/>
          <p:nvPr/>
        </p:nvSpPr>
        <p:spPr>
          <a:xfrm>
            <a:off x="2530518" y="6927"/>
            <a:ext cx="5694188"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r" rtl="1"/>
            <a:r>
              <a:rPr lang="fa-IR" sz="4000" b="1" dirty="0" smtClean="0"/>
              <a:t>الف ) مرحلۀ اوّل قیامت</a:t>
            </a: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18865"/>
            <a:ext cx="8915400" cy="495520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Low" rtl="1"/>
            <a:r>
              <a:rPr lang="fa-IR" sz="2800" b="1" dirty="0" smtClean="0">
                <a:solidFill>
                  <a:schemeClr val="bg1"/>
                </a:solidFill>
                <a:latin typeface="2 Davat"/>
                <a:cs typeface="2  Lotus" panose="00000400000000000000" pitchFamily="2" charset="-78"/>
              </a:rPr>
              <a:t>تحولی عظیم در آسمان ها و زمین  رخ می دهد.</a:t>
            </a:r>
          </a:p>
          <a:p>
            <a:pPr algn="justLow" rtl="1"/>
            <a:r>
              <a:rPr lang="fa-IR" sz="2800" b="1" dirty="0" smtClean="0">
                <a:solidFill>
                  <a:schemeClr val="bg1"/>
                </a:solidFill>
                <a:latin typeface="2 Davat"/>
                <a:cs typeface="2  Lotus" panose="00000400000000000000" pitchFamily="2" charset="-78"/>
              </a:rPr>
              <a:t>خورشید درهم می پیچد و بی نور و تاریک می شود ، آن همه ستاره ای که در آسمان می درخشید، همه به یک باره تیره می شوند، زمین به شدت به لرزه در می آید و خرد می شود، کوه ها در هم کوبیده شده و متلاشی می شوند و همچون ذرات گرد و غبار در هوا پراکنده می گردند.</a:t>
            </a:r>
          </a:p>
          <a:p>
            <a:pPr algn="justLow" rtl="1"/>
            <a:r>
              <a:rPr lang="fa-IR" sz="2800" b="1" dirty="0" smtClean="0">
                <a:solidFill>
                  <a:schemeClr val="bg1"/>
                </a:solidFill>
                <a:latin typeface="2 Davat"/>
                <a:cs typeface="2  Lotus" panose="00000400000000000000" pitchFamily="2" charset="-78"/>
              </a:rPr>
              <a:t>يَوْمَ </a:t>
            </a:r>
            <a:r>
              <a:rPr lang="fa-IR" sz="2800" b="1" dirty="0">
                <a:solidFill>
                  <a:schemeClr val="bg1"/>
                </a:solidFill>
                <a:latin typeface="2 Davat"/>
                <a:cs typeface="2  Lotus" panose="00000400000000000000" pitchFamily="2" charset="-78"/>
              </a:rPr>
              <a:t>تَرْجُفُ الْأَرْضُ وَالْجِبَالُ وَكَانَتِ الْجِبَالُ كَثِيباً مَّهِيلاً (14) </a:t>
            </a:r>
          </a:p>
          <a:p>
            <a:pPr algn="justLow" rtl="1"/>
            <a:r>
              <a:rPr lang="fa-IR" dirty="0"/>
              <a:t>در آن روز که زمین و کوه ها سخت به لرزه </a:t>
            </a:r>
            <a:r>
              <a:rPr lang="fa-IR" dirty="0" smtClean="0"/>
              <a:t>درآیند</a:t>
            </a:r>
            <a:r>
              <a:rPr lang="fa-IR" dirty="0"/>
              <a:t>و کوه ها </a:t>
            </a:r>
            <a:r>
              <a:rPr lang="fa-IR" dirty="0" smtClean="0"/>
              <a:t>)</a:t>
            </a:r>
          </a:p>
          <a:p>
            <a:pPr algn="justLow" rtl="1"/>
            <a:r>
              <a:rPr lang="fa-IR" dirty="0" smtClean="0"/>
              <a:t>چنان </a:t>
            </a:r>
            <a:r>
              <a:rPr lang="fa-IR" dirty="0"/>
              <a:t>درهم کوبیده شوند که( به </a:t>
            </a:r>
            <a:r>
              <a:rPr lang="fa-IR" dirty="0" smtClean="0"/>
              <a:t>صورت توده </a:t>
            </a:r>
            <a:r>
              <a:rPr lang="fa-IR" dirty="0"/>
              <a:t>هایی از شن نرم </a:t>
            </a:r>
            <a:r>
              <a:rPr lang="fa-IR" dirty="0" smtClean="0"/>
              <a:t>درآیند.</a:t>
            </a:r>
            <a:endParaRPr lang="fa-IR" sz="2800" b="1" dirty="0" smtClean="0">
              <a:solidFill>
                <a:schemeClr val="bg1"/>
              </a:solidFill>
              <a:latin typeface="2 Davat"/>
              <a:cs typeface="2  Lotus" panose="00000400000000000000" pitchFamily="2" charset="-78"/>
            </a:endParaRPr>
          </a:p>
          <a:p>
            <a:pPr algn="justLow" rtl="1"/>
            <a:r>
              <a:rPr lang="fa-IR" sz="2800" b="1" dirty="0" smtClean="0">
                <a:solidFill>
                  <a:schemeClr val="bg1"/>
                </a:solidFill>
                <a:latin typeface="2 Davat"/>
                <a:cs typeface="2  Lotus" panose="00000400000000000000" pitchFamily="2" charset="-78"/>
              </a:rPr>
              <a:t> دریاها با آن همه وسعت و عظمت به هم متصل می شوند و از درون آنها آتش زبانه می کشد . این تغییرات چنان گسترده و عمیق است که آسما نها و زمین به آسما نها و زمینی دیگر تبدیل می شوند.</a:t>
            </a:r>
          </a:p>
          <a:p>
            <a:pPr algn="justLow" rtl="1"/>
            <a:endParaRPr lang="fa-IR" sz="2800" dirty="0" smtClean="0">
              <a:solidFill>
                <a:schemeClr val="bg1"/>
              </a:solidFill>
              <a:latin typeface="2 Davat"/>
              <a:cs typeface="2  Hamid" pitchFamily="2" charset="-78"/>
            </a:endParaRPr>
          </a:p>
        </p:txBody>
      </p:sp>
      <p:sp>
        <p:nvSpPr>
          <p:cNvPr id="3" name="Rectangle 2"/>
          <p:cNvSpPr/>
          <p:nvPr/>
        </p:nvSpPr>
        <p:spPr>
          <a:xfrm>
            <a:off x="4764878" y="228600"/>
            <a:ext cx="4509569"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justLow" rtl="1"/>
            <a:r>
              <a:rPr lang="fa-IR" sz="3200" b="1" dirty="0" smtClean="0">
                <a:solidFill>
                  <a:srgbClr val="C00000"/>
                </a:solidFill>
                <a:latin typeface="2 Davat"/>
                <a:cs typeface="2  Karim" panose="00000400000000000000" pitchFamily="2" charset="-78"/>
              </a:rPr>
              <a:t>3-  تغییر در ساختار زمین و آسما نها</a:t>
            </a:r>
            <a:r>
              <a:rPr lang="fa-IR" dirty="0" smtClean="0">
                <a:solidFill>
                  <a:srgbClr val="C00000"/>
                </a:solidFill>
                <a:latin typeface="2 Davat"/>
                <a:cs typeface="2  Hamid" pitchFamily="2" charset="-78"/>
              </a:rPr>
              <a:t>:</a:t>
            </a:r>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152400"/>
            <a:ext cx="277351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a-IR" sz="3200" b="1" dirty="0" smtClean="0">
                <a:solidFill>
                  <a:srgbClr val="C00000"/>
                </a:solidFill>
              </a:rPr>
              <a:t>ب ) مرحلۀ دوم قیامت</a:t>
            </a:r>
            <a:endParaRPr lang="fa-IR" sz="3200" dirty="0">
              <a:solidFill>
                <a:srgbClr val="C00000"/>
              </a:solidFill>
            </a:endParaRPr>
          </a:p>
        </p:txBody>
      </p:sp>
      <p:sp>
        <p:nvSpPr>
          <p:cNvPr id="3" name="Rectangle 2"/>
          <p:cNvSpPr/>
          <p:nvPr/>
        </p:nvSpPr>
        <p:spPr>
          <a:xfrm>
            <a:off x="304800" y="838200"/>
            <a:ext cx="8839200" cy="51398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3600" dirty="0" smtClean="0">
                <a:solidFill>
                  <a:srgbClr val="002060"/>
                </a:solidFill>
                <a:cs typeface="2  Karim" panose="00000400000000000000" pitchFamily="2" charset="-78"/>
              </a:rPr>
              <a:t>در این مرحله وقایعی رخ می دهد تا انسا نها آماده دریافت پاداش و کیفر شوند.</a:t>
            </a:r>
          </a:p>
          <a:p>
            <a:pPr algn="r" rtl="1"/>
            <a:r>
              <a:rPr lang="fa-IR" sz="4800" dirty="0" smtClean="0">
                <a:solidFill>
                  <a:schemeClr val="bg1"/>
                </a:solidFill>
                <a:cs typeface="2  Karim" panose="00000400000000000000" pitchFamily="2" charset="-78"/>
              </a:rPr>
              <a:t>1 </a:t>
            </a:r>
            <a:r>
              <a:rPr lang="fa-IR" sz="4800" dirty="0" smtClean="0">
                <a:solidFill>
                  <a:schemeClr val="bg1"/>
                </a:solidFill>
                <a:cs typeface="2  Karim" panose="00000400000000000000" pitchFamily="2" charset="-78"/>
              </a:rPr>
              <a:t>زنده شدن همۀ انسا نها</a:t>
            </a:r>
            <a:r>
              <a:rPr lang="fa-IR" sz="4400" dirty="0" smtClean="0">
                <a:solidFill>
                  <a:schemeClr val="accent1"/>
                </a:solidFill>
                <a:cs typeface="2  Karim" panose="00000400000000000000" pitchFamily="2" charset="-78"/>
              </a:rPr>
              <a:t>: </a:t>
            </a:r>
            <a:r>
              <a:rPr lang="fa-IR" sz="3600" dirty="0" smtClean="0">
                <a:solidFill>
                  <a:srgbClr val="002060"/>
                </a:solidFill>
                <a:cs typeface="2  Karim" panose="00000400000000000000" pitchFamily="2" charset="-78"/>
              </a:rPr>
              <a:t>بار دیگر بانگ سهمناکی در عالم می پیچد و حیات مجددانسا نها آغاز می شود .</a:t>
            </a:r>
          </a:p>
          <a:p>
            <a:pPr algn="justLow" rtl="1"/>
            <a:r>
              <a:rPr lang="fa-IR" sz="3600" dirty="0" smtClean="0">
                <a:solidFill>
                  <a:srgbClr val="002060"/>
                </a:solidFill>
                <a:cs typeface="2  Karim" panose="00000400000000000000" pitchFamily="2" charset="-78"/>
              </a:rPr>
              <a:t>با این صدا، همه ی مردگان دوباره زنده می شوند و در پیشگاه خداوند حاضر می گردند. در این هنگام انسان های گناهکار به دنبال راه فراری می گردند؛ دل های آنان سخت هراسان  و چشم هایشان از ترس به زیر افکنده است</a:t>
            </a:r>
          </a:p>
          <a:p>
            <a:pPr algn="justLow" rtl="1"/>
            <a:endParaRPr lang="fa-IR" sz="2800" dirty="0" smtClean="0">
              <a:solidFill>
                <a:srgbClr val="C00000"/>
              </a:solidFill>
              <a:cs typeface="0 Titr Bold" panose="00000700000000000000" pitchFamily="2" charset="-78"/>
            </a:endParaRPr>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3046988"/>
          </a:xfrm>
          <a:prstGeom prst="rect">
            <a:avLst/>
          </a:prstGeom>
        </p:spPr>
        <p:txBody>
          <a:bodyPr wrap="square">
            <a:spAutoFit/>
          </a:bodyPr>
          <a:lstStyle/>
          <a:p>
            <a:pPr algn="r" rtl="1"/>
            <a:r>
              <a:rPr lang="fa-IR" sz="4000" b="1" dirty="0" smtClean="0">
                <a:solidFill>
                  <a:schemeClr val="bg1"/>
                </a:solidFill>
                <a:cs typeface="2  Lotus" panose="00000400000000000000" pitchFamily="2" charset="-78"/>
              </a:rPr>
              <a:t>2 - کنار رفتن پرده از </a:t>
            </a:r>
            <a:r>
              <a:rPr lang="fa-IR" sz="4000" b="1" dirty="0" smtClean="0">
                <a:solidFill>
                  <a:schemeClr val="bg1"/>
                </a:solidFill>
                <a:cs typeface="2  Lotus" panose="00000400000000000000" pitchFamily="2" charset="-78"/>
              </a:rPr>
              <a:t>حقایق عالم</a:t>
            </a:r>
            <a:r>
              <a:rPr lang="fa-IR" sz="4000" b="1" dirty="0" smtClean="0">
                <a:solidFill>
                  <a:schemeClr val="bg1"/>
                </a:solidFill>
                <a:cs typeface="2  Lotus" panose="00000400000000000000" pitchFamily="2" charset="-78"/>
              </a:rPr>
              <a:t>:</a:t>
            </a:r>
          </a:p>
          <a:p>
            <a:pPr algn="r" rtl="1"/>
            <a:r>
              <a:rPr lang="fa-IR" sz="4400" b="1" dirty="0" smtClean="0">
                <a:solidFill>
                  <a:srgbClr val="FFFF00"/>
                </a:solidFill>
                <a:cs typeface="2  Karim" panose="00000400000000000000" pitchFamily="2" charset="-78"/>
              </a:rPr>
              <a:t> </a:t>
            </a:r>
            <a:r>
              <a:rPr lang="fa-IR" sz="3600" b="1" dirty="0" smtClean="0">
                <a:solidFill>
                  <a:srgbClr val="002060"/>
                </a:solidFill>
                <a:cs typeface="2  Karim" panose="00000400000000000000" pitchFamily="2" charset="-78"/>
              </a:rPr>
              <a:t>در آن روز با تابیدن نور حقیقت از جانب خداوند پرده ها کنار می رود و اسرار و حقایق عالم آشکار می شود و واقعیت همه چیز ازجمله اعمال و رفتار و نیات انسان ها و نیز حوادث تلخ و شیرینی که در زمین اتفاق افتاده است، آشکار می شود.</a:t>
            </a:r>
          </a:p>
        </p:txBody>
      </p:sp>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229</TotalTime>
  <Words>2034</Words>
  <Application>Microsoft Office PowerPoint</Application>
  <PresentationFormat>On-screen Show (4:3)</PresentationFormat>
  <Paragraphs>116</Paragraphs>
  <Slides>24</Slides>
  <Notes>0</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0 Titr Bold</vt:lpstr>
      <vt:lpstr>2</vt:lpstr>
      <vt:lpstr>2  Davat</vt:lpstr>
      <vt:lpstr>2  Elham</vt:lpstr>
      <vt:lpstr>2  Hamid</vt:lpstr>
      <vt:lpstr>2  Karim</vt:lpstr>
      <vt:lpstr>2  Lotus</vt:lpstr>
      <vt:lpstr>2  Mitra</vt:lpstr>
      <vt:lpstr>2  Mitra_2 (MRT)</vt:lpstr>
      <vt:lpstr>2 Davat</vt:lpstr>
      <vt:lpstr>Arial</vt:lpstr>
      <vt:lpstr>B Lotus</vt:lpstr>
      <vt:lpstr>B Nazanin</vt:lpstr>
      <vt:lpstr>Century Gothic</vt:lpstr>
      <vt:lpstr>Tahoma</vt:lpstr>
      <vt:lpstr>Times New Roman</vt:lpstr>
      <vt:lpstr>Wingdings 3</vt:lpstr>
      <vt:lpstr>Slice</vt:lpstr>
      <vt:lpstr>PowerPoint Presentation</vt:lpstr>
      <vt:lpstr>درس ششم واقعه ی بزرگ</vt:lpstr>
      <vt:lpstr>PowerPoint Presentation</vt:lpstr>
      <vt:lpstr>PowerPoint Presentation</vt:lpstr>
      <vt:lpstr>پایان این جهان با برپایی قیامت همراه است. این رخداد بزرگ که در آیاتی از قرآن کریم ترسیم شده، در دو مرحله انجام میگیرد که در هر مرحله وقایع خاصی رخ میدهد.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ARMAN-PC</dc:creator>
  <cp:lastModifiedBy>Narenjpur</cp:lastModifiedBy>
  <cp:revision>29</cp:revision>
  <dcterms:created xsi:type="dcterms:W3CDTF">2006-08-16T00:00:00Z</dcterms:created>
  <dcterms:modified xsi:type="dcterms:W3CDTF">2018-12-09T20:24:53Z</dcterms:modified>
</cp:coreProperties>
</file>