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theme/theme14.xml" ContentType="application/vnd.openxmlformats-officedocument.them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47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5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80" r:id="rId1"/>
    <p:sldMasterId id="2147483792" r:id="rId2"/>
    <p:sldMasterId id="2147483804" r:id="rId3"/>
    <p:sldMasterId id="2147483816" r:id="rId4"/>
    <p:sldMasterId id="2147483828" r:id="rId5"/>
    <p:sldMasterId id="2147483840" r:id="rId6"/>
    <p:sldMasterId id="2147483852" r:id="rId7"/>
    <p:sldMasterId id="2147483876" r:id="rId8"/>
    <p:sldMasterId id="2147483888" r:id="rId9"/>
    <p:sldMasterId id="2147483900" r:id="rId10"/>
    <p:sldMasterId id="2147483912" r:id="rId11"/>
    <p:sldMasterId id="2147483936" r:id="rId12"/>
    <p:sldMasterId id="2147483948" r:id="rId13"/>
    <p:sldMasterId id="2147483960" r:id="rId14"/>
  </p:sldMasterIdLst>
  <p:sldIdLst>
    <p:sldId id="256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272" r:id="rId31"/>
    <p:sldId id="273" r:id="rId32"/>
    <p:sldId id="274" r:id="rId33"/>
    <p:sldId id="275" r:id="rId34"/>
    <p:sldId id="276" r:id="rId35"/>
    <p:sldId id="277" r:id="rId36"/>
    <p:sldId id="278" r:id="rId3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34" Type="http://schemas.openxmlformats.org/officeDocument/2006/relationships/slide" Target="slides/slide20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slide" Target="slides/slide19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slide" Target="slides/slide18.xml"/><Relationship Id="rId37" Type="http://schemas.openxmlformats.org/officeDocument/2006/relationships/slide" Target="slides/slide23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36" Type="http://schemas.openxmlformats.org/officeDocument/2006/relationships/slide" Target="slides/slide22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slide" Target="slides/slide1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slide" Target="slides/slide16.xml"/><Relationship Id="rId35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a-I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a-I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a-I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a-I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a-IR"/>
          </a:p>
        </p:txBody>
      </p:sp>
    </p:spTree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13.jpe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image" Target="../media/image14.jpeg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/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ransition/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/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ransition/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ransition/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ransition/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/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/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/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/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/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/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/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EFB327A-755C-4762-8791-FB70ED6014A2}" type="datetimeFigureOut">
              <a:rPr lang="fa-IR" smtClean="0"/>
              <a:pPr/>
              <a:t>1433/05/04</a:t>
            </a:fld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1E731C1-5CC1-4CF7-A40E-629752CEAA0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ransition/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6072230"/>
          </a:xfrm>
        </p:spPr>
        <p:txBody>
          <a:bodyPr>
            <a:noAutofit/>
          </a:bodyPr>
          <a:lstStyle/>
          <a:p>
            <a:r>
              <a:rPr lang="fa-IR" sz="13800" dirty="0" smtClean="0">
                <a:solidFill>
                  <a:srgbClr val="FFFF00"/>
                </a:solidFill>
                <a:cs typeface="B Jadid" pitchFamily="2" charset="-78"/>
              </a:rPr>
              <a:t>درس هشتم</a:t>
            </a:r>
            <a:br>
              <a:rPr lang="fa-IR" sz="13800" dirty="0" smtClean="0">
                <a:solidFill>
                  <a:srgbClr val="FFFF00"/>
                </a:solidFill>
                <a:cs typeface="B Jadid" pitchFamily="2" charset="-78"/>
              </a:rPr>
            </a:br>
            <a:r>
              <a:rPr lang="fa-IR" sz="13800" dirty="0" smtClean="0">
                <a:solidFill>
                  <a:srgbClr val="FF0000"/>
                </a:solidFill>
                <a:cs typeface="B Kamran" pitchFamily="2" charset="-78"/>
              </a:rPr>
              <a:t>ادبيات پايداري</a:t>
            </a:r>
            <a:br>
              <a:rPr lang="fa-IR" sz="13800" dirty="0" smtClean="0">
                <a:solidFill>
                  <a:srgbClr val="FF0000"/>
                </a:solidFill>
                <a:cs typeface="B Kamran" pitchFamily="2" charset="-78"/>
              </a:rPr>
            </a:br>
            <a:endParaRPr lang="fa-IR" sz="13800" dirty="0">
              <a:solidFill>
                <a:srgbClr val="FF0000"/>
              </a:solidFill>
              <a:cs typeface="B Kamr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00166" y="5072074"/>
            <a:ext cx="577113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PPT.LXB.IR</a:t>
            </a:r>
            <a:endParaRPr lang="en-US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/>
          <a:lstStyle/>
          <a:p>
            <a:pPr lvl="0"/>
            <a:r>
              <a:rPr lang="fa-IR" sz="4800" i="1" dirty="0" smtClean="0">
                <a:solidFill>
                  <a:srgbClr val="002060"/>
                </a:solidFill>
                <a:cs typeface="B Davat" pitchFamily="2" charset="-78"/>
              </a:rPr>
              <a:t>پاراگراف1- پيرهني ريش ريش روي سينه اش كج دهني مي </a:t>
            </a:r>
            <a:r>
              <a:rPr lang="fa-IR" sz="4800" dirty="0" smtClean="0">
                <a:solidFill>
                  <a:srgbClr val="002060"/>
                </a:solidFill>
                <a:cs typeface="B Davat" pitchFamily="2" charset="-78"/>
              </a:rPr>
              <a:t>كرد</a:t>
            </a:r>
            <a:r>
              <a:rPr lang="fa-IR" sz="4800" i="1" dirty="0" smtClean="0">
                <a:solidFill>
                  <a:srgbClr val="002060"/>
                </a:solidFill>
                <a:cs typeface="B Davat" pitchFamily="2" charset="-78"/>
              </a:rPr>
              <a:t>=زشت جلوه دادن</a:t>
            </a:r>
            <a:r>
              <a:rPr lang="en-US" sz="4800" dirty="0" smtClean="0">
                <a:solidFill>
                  <a:srgbClr val="002060"/>
                </a:solidFill>
                <a:cs typeface="B Davat" pitchFamily="2" charset="-78"/>
              </a:rPr>
              <a:t/>
            </a:r>
            <a:br>
              <a:rPr lang="en-US" sz="4800" dirty="0" smtClean="0">
                <a:solidFill>
                  <a:srgbClr val="002060"/>
                </a:solidFill>
                <a:cs typeface="B Davat" pitchFamily="2" charset="-78"/>
              </a:rPr>
            </a:br>
            <a:r>
              <a:rPr lang="en-US" sz="4800" dirty="0" smtClean="0">
                <a:solidFill>
                  <a:srgbClr val="002060"/>
                </a:solidFill>
                <a:cs typeface="B Davat" pitchFamily="2" charset="-78"/>
              </a:rPr>
              <a:t> </a:t>
            </a:r>
            <a:br>
              <a:rPr lang="en-US" sz="4800" dirty="0" smtClean="0">
                <a:solidFill>
                  <a:srgbClr val="002060"/>
                </a:solidFill>
                <a:cs typeface="B Davat" pitchFamily="2" charset="-78"/>
              </a:rPr>
            </a:br>
            <a:r>
              <a:rPr lang="fa-IR" sz="4800" dirty="0" smtClean="0">
                <a:solidFill>
                  <a:srgbClr val="002060"/>
                </a:solidFill>
                <a:cs typeface="B Davat" pitchFamily="2" charset="-78"/>
              </a:rPr>
              <a:t>پاراگراف2- بي رو درواسي=بدون تعارف و خجالت</a:t>
            </a:r>
            <a:r>
              <a:rPr lang="en-US" sz="4800" dirty="0" smtClean="0">
                <a:solidFill>
                  <a:srgbClr val="002060"/>
                </a:solidFill>
                <a:cs typeface="B Davat" pitchFamily="2" charset="-78"/>
              </a:rPr>
              <a:t/>
            </a:r>
            <a:br>
              <a:rPr lang="en-US" sz="4800" dirty="0" smtClean="0">
                <a:solidFill>
                  <a:srgbClr val="002060"/>
                </a:solidFill>
                <a:cs typeface="B Davat" pitchFamily="2" charset="-78"/>
              </a:rPr>
            </a:br>
            <a:r>
              <a:rPr lang="fa-IR" sz="4800" dirty="0" smtClean="0">
                <a:solidFill>
                  <a:srgbClr val="002060"/>
                </a:solidFill>
                <a:cs typeface="B Davat" pitchFamily="2" charset="-78"/>
              </a:rPr>
              <a:t>پاراگراف4-هجاي=بخش</a:t>
            </a:r>
            <a:r>
              <a:rPr lang="en-US" sz="4800" dirty="0" smtClean="0">
                <a:solidFill>
                  <a:srgbClr val="002060"/>
                </a:solidFill>
                <a:cs typeface="B Davat" pitchFamily="2" charset="-78"/>
              </a:rPr>
              <a:t/>
            </a:r>
            <a:br>
              <a:rPr lang="en-US" sz="4800" dirty="0" smtClean="0">
                <a:solidFill>
                  <a:srgbClr val="002060"/>
                </a:solidFill>
                <a:cs typeface="B Davat" pitchFamily="2" charset="-78"/>
              </a:rPr>
            </a:br>
            <a:r>
              <a:rPr lang="fa-IR" sz="4800" dirty="0" smtClean="0">
                <a:solidFill>
                  <a:srgbClr val="002060"/>
                </a:solidFill>
                <a:cs typeface="B Davat" pitchFamily="2" charset="-78"/>
              </a:rPr>
              <a:t>پاراگراف9- مندرس=كهنه-قديمي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endParaRPr lang="fa-I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276996"/>
          </a:xfrm>
        </p:spPr>
        <p:txBody>
          <a:bodyPr>
            <a:normAutofit/>
          </a:bodyPr>
          <a:lstStyle/>
          <a:p>
            <a:pPr lvl="0" algn="ctr"/>
            <a:r>
              <a:rPr lang="fa-IR" sz="4800" i="1" dirty="0" smtClean="0">
                <a:solidFill>
                  <a:srgbClr val="FF0000"/>
                </a:solidFill>
                <a:cs typeface="B Davat" pitchFamily="2" charset="-78"/>
              </a:rPr>
              <a:t>پاراگراف1- پيرهني ريش ريش روي سينه اش كج دهني مي </a:t>
            </a:r>
            <a:r>
              <a:rPr lang="fa-IR" sz="4800" dirty="0" smtClean="0">
                <a:solidFill>
                  <a:srgbClr val="FF0000"/>
                </a:solidFill>
                <a:cs typeface="B Davat" pitchFamily="2" charset="-78"/>
              </a:rPr>
              <a:t>كرد</a:t>
            </a:r>
            <a:r>
              <a:rPr lang="fa-IR" sz="4800" i="1" dirty="0" smtClean="0">
                <a:solidFill>
                  <a:srgbClr val="FF0000"/>
                </a:solidFill>
                <a:cs typeface="B Davat" pitchFamily="2" charset="-78"/>
              </a:rPr>
              <a:t>=زشت جلوه دادن</a:t>
            </a:r>
            <a:r>
              <a:rPr sz="4800" smtClean="0">
                <a:solidFill>
                  <a:srgbClr val="FF0000"/>
                </a:solidFill>
                <a:cs typeface="B Davat" pitchFamily="2" charset="-78"/>
              </a:rPr>
              <a:t/>
            </a:r>
            <a:br>
              <a:rPr sz="4800" smtClean="0">
                <a:solidFill>
                  <a:srgbClr val="FF0000"/>
                </a:solidFill>
                <a:cs typeface="B Davat" pitchFamily="2" charset="-78"/>
              </a:rPr>
            </a:br>
            <a:r>
              <a:rPr sz="4800" smtClean="0">
                <a:solidFill>
                  <a:srgbClr val="FF0000"/>
                </a:solidFill>
                <a:cs typeface="B Davat" pitchFamily="2" charset="-78"/>
              </a:rPr>
              <a:t> </a:t>
            </a:r>
            <a:br>
              <a:rPr sz="4800" smtClean="0">
                <a:solidFill>
                  <a:srgbClr val="FF0000"/>
                </a:solidFill>
                <a:cs typeface="B Davat" pitchFamily="2" charset="-78"/>
              </a:rPr>
            </a:br>
            <a:r>
              <a:rPr lang="fa-IR" sz="4800" dirty="0" smtClean="0">
                <a:solidFill>
                  <a:srgbClr val="FF0000"/>
                </a:solidFill>
                <a:cs typeface="B Davat" pitchFamily="2" charset="-78"/>
              </a:rPr>
              <a:t>پاراگراف2- بي رو درواسي=بدون تعارف و خجالت</a:t>
            </a:r>
            <a:r>
              <a:rPr sz="4800" smtClean="0">
                <a:solidFill>
                  <a:srgbClr val="FF0000"/>
                </a:solidFill>
                <a:cs typeface="B Davat" pitchFamily="2" charset="-78"/>
              </a:rPr>
              <a:t/>
            </a:r>
            <a:br>
              <a:rPr sz="4800" smtClean="0">
                <a:solidFill>
                  <a:srgbClr val="FF0000"/>
                </a:solidFill>
                <a:cs typeface="B Davat" pitchFamily="2" charset="-78"/>
              </a:rPr>
            </a:br>
            <a:r>
              <a:rPr lang="fa-IR" sz="4800" dirty="0" smtClean="0">
                <a:solidFill>
                  <a:srgbClr val="FF0000"/>
                </a:solidFill>
                <a:cs typeface="B Davat" pitchFamily="2" charset="-78"/>
              </a:rPr>
              <a:t>پاراگراف4-هجاي=بخش</a:t>
            </a:r>
            <a:r>
              <a:rPr sz="4800" smtClean="0">
                <a:solidFill>
                  <a:srgbClr val="FF0000"/>
                </a:solidFill>
                <a:cs typeface="B Davat" pitchFamily="2" charset="-78"/>
              </a:rPr>
              <a:t/>
            </a:r>
            <a:br>
              <a:rPr sz="4800" smtClean="0">
                <a:solidFill>
                  <a:srgbClr val="FF0000"/>
                </a:solidFill>
                <a:cs typeface="B Davat" pitchFamily="2" charset="-78"/>
              </a:rPr>
            </a:br>
            <a:r>
              <a:rPr lang="fa-IR" sz="4800" dirty="0" smtClean="0">
                <a:solidFill>
                  <a:srgbClr val="FF0000"/>
                </a:solidFill>
                <a:cs typeface="B Davat" pitchFamily="2" charset="-78"/>
              </a:rPr>
              <a:t>پاراگراف9- مندرس=كهنه-قديمي</a:t>
            </a:r>
            <a:endParaRPr sz="4800">
              <a:solidFill>
                <a:srgbClr val="FF0000"/>
              </a:solidFill>
              <a:cs typeface="B Davat" pitchFamily="2" charset="-78"/>
            </a:endParaRP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5774456"/>
          </a:xfrm>
        </p:spPr>
        <p:txBody>
          <a:bodyPr/>
          <a:lstStyle/>
          <a:p>
            <a:pPr lvl="0" algn="ctr"/>
            <a:r>
              <a:rPr lang="fa-IR" sz="6000" dirty="0" smtClean="0">
                <a:solidFill>
                  <a:srgbClr val="FF0000"/>
                </a:solidFill>
                <a:cs typeface="B Davat" pitchFamily="2" charset="-78"/>
              </a:rPr>
              <a:t>پاگراف15- مادام=هميشه</a:t>
            </a:r>
            <a:r>
              <a:rPr lang="en-US" sz="6000" dirty="0" smtClean="0">
                <a:solidFill>
                  <a:srgbClr val="FF0000"/>
                </a:solidFill>
                <a:cs typeface="B Davat" pitchFamily="2" charset="-78"/>
              </a:rPr>
              <a:t/>
            </a:r>
            <a:br>
              <a:rPr lang="en-US" sz="6000" dirty="0" smtClean="0">
                <a:solidFill>
                  <a:srgbClr val="FF0000"/>
                </a:solidFill>
                <a:cs typeface="B Davat" pitchFamily="2" charset="-78"/>
              </a:rPr>
            </a:br>
            <a:r>
              <a:rPr lang="fa-IR" sz="6000" dirty="0" smtClean="0">
                <a:solidFill>
                  <a:srgbClr val="FF0000"/>
                </a:solidFill>
                <a:cs typeface="B Davat" pitchFamily="2" charset="-78"/>
              </a:rPr>
              <a:t>ادا كرد= تلفظ كرد – به زبان اورد</a:t>
            </a:r>
            <a:r>
              <a:rPr lang="en-US" sz="6000" dirty="0" smtClean="0">
                <a:solidFill>
                  <a:srgbClr val="FF0000"/>
                </a:solidFill>
                <a:cs typeface="B Davat" pitchFamily="2" charset="-78"/>
              </a:rPr>
              <a:t/>
            </a:r>
            <a:br>
              <a:rPr lang="en-US" sz="6000" dirty="0" smtClean="0">
                <a:solidFill>
                  <a:srgbClr val="FF0000"/>
                </a:solidFill>
                <a:cs typeface="B Davat" pitchFamily="2" charset="-78"/>
              </a:rPr>
            </a:br>
            <a:r>
              <a:rPr lang="fa-IR" sz="6000" dirty="0" smtClean="0">
                <a:solidFill>
                  <a:srgbClr val="FF0000"/>
                </a:solidFill>
                <a:cs typeface="B Davat" pitchFamily="2" charset="-78"/>
              </a:rPr>
              <a:t>مبهوت= متحير و شگفت زده شده</a:t>
            </a:r>
            <a:r>
              <a:rPr lang="en-US" sz="6000" dirty="0" smtClean="0">
                <a:solidFill>
                  <a:srgbClr val="FF0000"/>
                </a:solidFill>
                <a:cs typeface="B Davat" pitchFamily="2" charset="-78"/>
              </a:rPr>
              <a:t/>
            </a:r>
            <a:br>
              <a:rPr lang="en-US" sz="6000" dirty="0" smtClean="0">
                <a:solidFill>
                  <a:srgbClr val="FF0000"/>
                </a:solidFill>
                <a:cs typeface="B Davat" pitchFamily="2" charset="-78"/>
              </a:rPr>
            </a:br>
            <a:r>
              <a:rPr lang="fa-IR" sz="6000" dirty="0" smtClean="0">
                <a:solidFill>
                  <a:srgbClr val="FF0000"/>
                </a:solidFill>
                <a:cs typeface="B Davat" pitchFamily="2" charset="-78"/>
              </a:rPr>
              <a:t>پاراگرف16- مسيوتم=اقاي تم</a:t>
            </a:r>
            <a:r>
              <a:rPr lang="en-US" sz="6000" dirty="0" smtClean="0">
                <a:solidFill>
                  <a:srgbClr val="FF0000"/>
                </a:solidFill>
                <a:cs typeface="B Davat" pitchFamily="2" charset="-78"/>
              </a:rPr>
              <a:t/>
            </a:r>
            <a:br>
              <a:rPr lang="en-US" sz="6000" dirty="0" smtClean="0">
                <a:solidFill>
                  <a:srgbClr val="FF0000"/>
                </a:solidFill>
                <a:cs typeface="B Davat" pitchFamily="2" charset="-78"/>
              </a:rPr>
            </a:br>
            <a:r>
              <a:rPr lang="fa-IR" sz="6000" dirty="0" smtClean="0">
                <a:solidFill>
                  <a:srgbClr val="FF0000"/>
                </a:solidFill>
                <a:cs typeface="B Davat" pitchFamily="2" charset="-78"/>
              </a:rPr>
              <a:t>لابد=ناچار</a:t>
            </a:r>
            <a:r>
              <a:rPr lang="en-US" sz="6000" dirty="0" smtClean="0">
                <a:solidFill>
                  <a:srgbClr val="FF0000"/>
                </a:solidFill>
                <a:cs typeface="B Davat" pitchFamily="2" charset="-78"/>
              </a:rPr>
              <a:t/>
            </a:r>
            <a:br>
              <a:rPr lang="en-US" sz="6000" dirty="0" smtClean="0">
                <a:solidFill>
                  <a:srgbClr val="FF0000"/>
                </a:solidFill>
                <a:cs typeface="B Davat" pitchFamily="2" charset="-78"/>
              </a:rPr>
            </a:br>
            <a:r>
              <a:rPr lang="fa-IR" sz="6000" dirty="0" smtClean="0">
                <a:solidFill>
                  <a:srgbClr val="FF0000"/>
                </a:solidFill>
                <a:cs typeface="B Davat" pitchFamily="2" charset="-78"/>
              </a:rPr>
              <a:t>جنتلمن=انسان نجيب زاده</a:t>
            </a:r>
            <a:endParaRPr lang="fa-IR" sz="6000" dirty="0">
              <a:solidFill>
                <a:srgbClr val="FF0000"/>
              </a:solidFill>
              <a:cs typeface="B Davat" pitchFamily="2" charset="-78"/>
            </a:endParaRPr>
          </a:p>
        </p:txBody>
      </p:sp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Autofit/>
          </a:bodyPr>
          <a:lstStyle/>
          <a:p>
            <a:pPr lvl="0"/>
            <a:r>
              <a:rPr lang="fa-IR" sz="6000" dirty="0" smtClean="0">
                <a:solidFill>
                  <a:srgbClr val="7030A0"/>
                </a:solidFill>
                <a:cs typeface="B Davat" pitchFamily="2" charset="-78"/>
              </a:rPr>
              <a:t>پاراگراف18- مطبوع=خوشايند</a:t>
            </a:r>
            <a:r>
              <a:rPr lang="en-US" sz="6000" dirty="0" smtClean="0">
                <a:solidFill>
                  <a:srgbClr val="7030A0"/>
                </a:solidFill>
                <a:cs typeface="B Davat" pitchFamily="2" charset="-78"/>
              </a:rPr>
              <a:t/>
            </a:r>
            <a:br>
              <a:rPr lang="en-US" sz="6000" dirty="0" smtClean="0">
                <a:solidFill>
                  <a:srgbClr val="7030A0"/>
                </a:solidFill>
                <a:cs typeface="B Davat" pitchFamily="2" charset="-78"/>
              </a:rPr>
            </a:br>
            <a:r>
              <a:rPr lang="fa-IR" sz="6000" dirty="0" smtClean="0">
                <a:solidFill>
                  <a:srgbClr val="7030A0"/>
                </a:solidFill>
                <a:cs typeface="B Davat" pitchFamily="2" charset="-78"/>
              </a:rPr>
              <a:t>پراگراف19- ابديت=قيامت</a:t>
            </a:r>
            <a:r>
              <a:rPr lang="en-US" sz="6000" dirty="0" smtClean="0">
                <a:solidFill>
                  <a:srgbClr val="7030A0"/>
                </a:solidFill>
                <a:cs typeface="B Davat" pitchFamily="2" charset="-78"/>
              </a:rPr>
              <a:t/>
            </a:r>
            <a:br>
              <a:rPr lang="en-US" sz="6000" dirty="0" smtClean="0">
                <a:solidFill>
                  <a:srgbClr val="7030A0"/>
                </a:solidFill>
                <a:cs typeface="B Davat" pitchFamily="2" charset="-78"/>
              </a:rPr>
            </a:br>
            <a:r>
              <a:rPr lang="fa-IR" sz="6000" dirty="0" smtClean="0">
                <a:solidFill>
                  <a:srgbClr val="7030A0"/>
                </a:solidFill>
                <a:cs typeface="B Davat" pitchFamily="2" charset="-78"/>
              </a:rPr>
              <a:t>مضيقه=مخمصه-تنگنا</a:t>
            </a:r>
            <a:r>
              <a:rPr lang="en-US" sz="6000" dirty="0" smtClean="0">
                <a:solidFill>
                  <a:srgbClr val="7030A0"/>
                </a:solidFill>
                <a:cs typeface="B Davat" pitchFamily="2" charset="-78"/>
              </a:rPr>
              <a:t/>
            </a:r>
            <a:br>
              <a:rPr lang="en-US" sz="6000" dirty="0" smtClean="0">
                <a:solidFill>
                  <a:srgbClr val="7030A0"/>
                </a:solidFill>
                <a:cs typeface="B Davat" pitchFamily="2" charset="-78"/>
              </a:rPr>
            </a:br>
            <a:r>
              <a:rPr lang="fa-IR" sz="6000" dirty="0" smtClean="0">
                <a:solidFill>
                  <a:srgbClr val="7030A0"/>
                </a:solidFill>
                <a:cs typeface="B Davat" pitchFamily="2" charset="-78"/>
              </a:rPr>
              <a:t>پاراگراف20- باك=ترس</a:t>
            </a:r>
            <a:r>
              <a:rPr lang="en-US" sz="6000" dirty="0" smtClean="0">
                <a:solidFill>
                  <a:srgbClr val="7030A0"/>
                </a:solidFill>
                <a:cs typeface="B Davat" pitchFamily="2" charset="-78"/>
              </a:rPr>
              <a:t/>
            </a:r>
            <a:br>
              <a:rPr lang="en-US" sz="6000" dirty="0" smtClean="0">
                <a:solidFill>
                  <a:srgbClr val="7030A0"/>
                </a:solidFill>
                <a:cs typeface="B Davat" pitchFamily="2" charset="-78"/>
              </a:rPr>
            </a:br>
            <a:r>
              <a:rPr lang="fa-IR" sz="6000" dirty="0" smtClean="0">
                <a:solidFill>
                  <a:srgbClr val="7030A0"/>
                </a:solidFill>
                <a:cs typeface="B Davat" pitchFamily="2" charset="-78"/>
              </a:rPr>
              <a:t>دياري=ديداري</a:t>
            </a:r>
            <a:r>
              <a:rPr lang="en-US" sz="6000" dirty="0" smtClean="0">
                <a:solidFill>
                  <a:srgbClr val="7030A0"/>
                </a:solidFill>
                <a:cs typeface="B Davat" pitchFamily="2" charset="-78"/>
              </a:rPr>
              <a:t/>
            </a:r>
            <a:br>
              <a:rPr lang="en-US" sz="6000" dirty="0" smtClean="0">
                <a:solidFill>
                  <a:srgbClr val="7030A0"/>
                </a:solidFill>
                <a:cs typeface="B Davat" pitchFamily="2" charset="-78"/>
              </a:rPr>
            </a:br>
            <a:r>
              <a:rPr lang="fa-IR" sz="6000" dirty="0" smtClean="0">
                <a:solidFill>
                  <a:srgbClr val="7030A0"/>
                </a:solidFill>
                <a:cs typeface="B Davat" pitchFamily="2" charset="-78"/>
              </a:rPr>
              <a:t>پاراگراف21- عفريت=شيطان</a:t>
            </a:r>
            <a:endParaRPr lang="fa-IR" sz="6000" dirty="0">
              <a:solidFill>
                <a:srgbClr val="7030A0"/>
              </a:solidFill>
              <a:cs typeface="B Davat" pitchFamily="2" charset="-78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solidFill>
                  <a:srgbClr val="00B050"/>
                </a:solidFill>
                <a:cs typeface="B Davat" pitchFamily="2" charset="-78"/>
              </a:rPr>
              <a:t>بيزاريي</a:t>
            </a:r>
            <a:r>
              <a:rPr lang="en-US" dirty="0" smtClean="0">
                <a:solidFill>
                  <a:srgbClr val="00B050"/>
                </a:solidFill>
                <a:cs typeface="B Davat" pitchFamily="2" charset="-78"/>
              </a:rPr>
              <a:t/>
            </a:r>
            <a:br>
              <a:rPr lang="en-US" dirty="0" smtClean="0">
                <a:solidFill>
                  <a:srgbClr val="00B050"/>
                </a:solidFill>
                <a:cs typeface="B Davat" pitchFamily="2" charset="-78"/>
              </a:rPr>
            </a:br>
            <a:r>
              <a:rPr lang="fa-IR" dirty="0" smtClean="0">
                <a:solidFill>
                  <a:srgbClr val="00B050"/>
                </a:solidFill>
                <a:cs typeface="B Davat" pitchFamily="2" charset="-78"/>
              </a:rPr>
              <a:t>همان طور كه گفته وي يكي از مشهورترين شاعران ادبيات پايداري در امريكاي لاتين بوده است كه وجدان بيدار و فرياد خشم الود مردم شيلي و شعر انقلابي و سنت شكن او راستين – حماسي و بشري است0 او نيز بي قرايي هايش را در كتاب/انگيزه ي نيكسون كشي و جشن انقلاب شيلي/مي سرايد0نوشته ي /تو را مي خوانم /كه از همين كتاب انتخاب شده توسط  فرامرزسليماني و احمد كريمي حكاك ترجمه شده است0</a:t>
            </a:r>
            <a:r>
              <a:rPr lang="en-US" dirty="0" smtClean="0">
                <a:solidFill>
                  <a:srgbClr val="00B050"/>
                </a:solidFill>
                <a:cs typeface="B Davat" pitchFamily="2" charset="-78"/>
              </a:rPr>
              <a:t/>
            </a:r>
            <a:br>
              <a:rPr lang="en-US" dirty="0" smtClean="0">
                <a:solidFill>
                  <a:srgbClr val="00B050"/>
                </a:solidFill>
                <a:cs typeface="B Davat" pitchFamily="2" charset="-78"/>
              </a:rPr>
            </a:br>
            <a:endParaRPr lang="fa-IR" dirty="0">
              <a:solidFill>
                <a:srgbClr val="00B050"/>
              </a:solidFill>
              <a:cs typeface="B Davat" pitchFamily="2" charset="-78"/>
            </a:endParaRP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Autofit/>
          </a:bodyPr>
          <a:lstStyle/>
          <a:p>
            <a:pPr lvl="0"/>
            <a:r>
              <a:rPr lang="fa-IR" sz="4400" dirty="0" smtClean="0">
                <a:solidFill>
                  <a:srgbClr val="00B050"/>
                </a:solidFill>
                <a:cs typeface="B Davat" pitchFamily="2" charset="-78"/>
              </a:rPr>
              <a:t>مااين راازگذشته به ارث مي بريم=مامبارزه باظالمان رااز            گذ شته هايمان به ارث برده ايم0 </a:t>
            </a:r>
            <a:r>
              <a:rPr lang="en-US" sz="4400" dirty="0" smtClean="0">
                <a:solidFill>
                  <a:srgbClr val="00B050"/>
                </a:solidFill>
                <a:cs typeface="B Davat" pitchFamily="2" charset="-78"/>
              </a:rPr>
              <a:t/>
            </a:r>
            <a:br>
              <a:rPr lang="en-US" sz="4400" dirty="0" smtClean="0">
                <a:solidFill>
                  <a:srgbClr val="00B050"/>
                </a:solidFill>
                <a:cs typeface="B Davat" pitchFamily="2" charset="-78"/>
              </a:rPr>
            </a:br>
            <a:r>
              <a:rPr lang="fa-IR" sz="4400" dirty="0" smtClean="0">
                <a:solidFill>
                  <a:srgbClr val="00B050"/>
                </a:solidFill>
                <a:cs typeface="B Davat" pitchFamily="2" charset="-78"/>
              </a:rPr>
              <a:t>امروزچهره ي شيلي بزرگ شده است=امروزمردم شيلي از نظر فرهنگ توانمند شده است0</a:t>
            </a:r>
            <a:r>
              <a:rPr lang="en-US" sz="4400" dirty="0" smtClean="0">
                <a:solidFill>
                  <a:srgbClr val="00B050"/>
                </a:solidFill>
                <a:cs typeface="B Davat" pitchFamily="2" charset="-78"/>
              </a:rPr>
              <a:t/>
            </a:r>
            <a:br>
              <a:rPr lang="en-US" sz="4400" dirty="0" smtClean="0">
                <a:solidFill>
                  <a:srgbClr val="00B050"/>
                </a:solidFill>
                <a:cs typeface="B Davat" pitchFamily="2" charset="-78"/>
              </a:rPr>
            </a:br>
            <a:r>
              <a:rPr lang="fa-IR" sz="4400" dirty="0" smtClean="0">
                <a:solidFill>
                  <a:srgbClr val="00B050"/>
                </a:solidFill>
                <a:cs typeface="B Davat" pitchFamily="2" charset="-78"/>
              </a:rPr>
              <a:t>پشت سر نهادن=گذراندن0</a:t>
            </a:r>
            <a:r>
              <a:rPr lang="en-US" sz="4400" dirty="0" smtClean="0">
                <a:solidFill>
                  <a:srgbClr val="00B050"/>
                </a:solidFill>
                <a:cs typeface="B Davat" pitchFamily="2" charset="-78"/>
              </a:rPr>
              <a:t/>
            </a:r>
            <a:br>
              <a:rPr lang="en-US" sz="4400" dirty="0" smtClean="0">
                <a:solidFill>
                  <a:srgbClr val="00B050"/>
                </a:solidFill>
                <a:cs typeface="B Davat" pitchFamily="2" charset="-78"/>
              </a:rPr>
            </a:br>
            <a:r>
              <a:rPr lang="fa-IR" sz="4400" dirty="0" smtClean="0">
                <a:solidFill>
                  <a:srgbClr val="00B050"/>
                </a:solidFill>
                <a:cs typeface="B Davat" pitchFamily="2" charset="-78"/>
              </a:rPr>
              <a:t>گوش فرا دار=توجه كن 0</a:t>
            </a:r>
            <a:r>
              <a:rPr lang="en-US" sz="4400" dirty="0" smtClean="0">
                <a:solidFill>
                  <a:srgbClr val="00B050"/>
                </a:solidFill>
                <a:cs typeface="B Davat" pitchFamily="2" charset="-78"/>
              </a:rPr>
              <a:t/>
            </a:r>
            <a:br>
              <a:rPr lang="en-US" sz="4400" dirty="0" smtClean="0">
                <a:solidFill>
                  <a:srgbClr val="00B050"/>
                </a:solidFill>
                <a:cs typeface="B Davat" pitchFamily="2" charset="-78"/>
              </a:rPr>
            </a:br>
            <a:endParaRPr lang="fa-IR" sz="4400" dirty="0">
              <a:solidFill>
                <a:srgbClr val="00B050"/>
              </a:solidFill>
              <a:cs typeface="B Davat" pitchFamily="2" charset="-78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776930"/>
          </a:xfrm>
        </p:spPr>
        <p:txBody>
          <a:bodyPr>
            <a:normAutofit/>
          </a:bodyPr>
          <a:lstStyle/>
          <a:p>
            <a:pPr algn="ctr"/>
            <a:r>
              <a:rPr lang="fa-IR" sz="4400" b="1" dirty="0" smtClean="0">
                <a:ln w="6350">
                  <a:noFill/>
                </a:ln>
                <a:solidFill>
                  <a:srgbClr val="00B05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cs typeface="B Davat" pitchFamily="2" charset="-78"/>
              </a:rPr>
              <a:t>نفرت =بيزاري0</a:t>
            </a:r>
            <a:br>
              <a:rPr lang="fa-IR" sz="4400" b="1" dirty="0" smtClean="0">
                <a:ln w="6350">
                  <a:noFill/>
                </a:ln>
                <a:solidFill>
                  <a:srgbClr val="00B05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cs typeface="B Davat" pitchFamily="2" charset="-78"/>
              </a:rPr>
            </a:br>
            <a:r>
              <a:rPr lang="fa-IR" sz="4400" b="1" dirty="0" smtClean="0">
                <a:ln w="6350">
                  <a:noFill/>
                </a:ln>
                <a:solidFill>
                  <a:srgbClr val="00B05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cs typeface="B Davat" pitchFamily="2" charset="-78"/>
              </a:rPr>
              <a:t>نفرت غير انساني را باور ندارم-باور ندارم كه انسان دشمني كند=بيزاري يك انسان را نسبت به انسان ديگر باور ندارم0</a:t>
            </a:r>
            <a:br>
              <a:rPr lang="fa-IR" sz="4400" b="1" dirty="0" smtClean="0">
                <a:ln w="6350">
                  <a:noFill/>
                </a:ln>
                <a:solidFill>
                  <a:srgbClr val="00B05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cs typeface="B Davat" pitchFamily="2" charset="-78"/>
              </a:rPr>
            </a:br>
            <a:r>
              <a:rPr lang="fa-IR" sz="4400" b="1" dirty="0" smtClean="0">
                <a:ln w="6350">
                  <a:noFill/>
                </a:ln>
                <a:solidFill>
                  <a:srgbClr val="00B05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cs typeface="B Davat" pitchFamily="2" charset="-78"/>
              </a:rPr>
              <a:t>من برانم=من معتقدم0 </a:t>
            </a:r>
            <a:br>
              <a:rPr lang="fa-IR" sz="4400" b="1" dirty="0" smtClean="0">
                <a:ln w="6350">
                  <a:noFill/>
                </a:ln>
                <a:solidFill>
                  <a:srgbClr val="00B05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cs typeface="B Davat" pitchFamily="2" charset="-78"/>
              </a:rPr>
            </a:br>
            <a:r>
              <a:rPr lang="fa-IR" sz="4400" b="1" dirty="0" smtClean="0">
                <a:ln w="6350">
                  <a:noFill/>
                </a:ln>
                <a:solidFill>
                  <a:srgbClr val="00B05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cs typeface="B Davat" pitchFamily="2" charset="-78"/>
              </a:rPr>
              <a:t>رويارويي=رو در رو</a:t>
            </a:r>
            <a:br>
              <a:rPr lang="fa-IR" sz="4400" b="1" dirty="0" smtClean="0">
                <a:ln w="6350">
                  <a:noFill/>
                </a:ln>
                <a:solidFill>
                  <a:srgbClr val="00B05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cs typeface="B Davat" pitchFamily="2" charset="-78"/>
              </a:rPr>
            </a:br>
            <a:endParaRPr lang="fa-IR" sz="4400" b="1" dirty="0" smtClean="0">
              <a:ln w="6350">
                <a:noFill/>
              </a:ln>
              <a:solidFill>
                <a:srgbClr val="00B05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cs typeface="B Davat" pitchFamily="2" charset="-78"/>
            </a:endParaRPr>
          </a:p>
        </p:txBody>
      </p:sp>
    </p:spTree>
  </p:cSld>
  <p:clrMapOvr>
    <a:masterClrMapping/>
  </p:clrMapOvr>
  <p:transition>
    <p:diamond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/>
          <a:lstStyle/>
          <a:p>
            <a:pPr lvl="0"/>
            <a:r>
              <a:rPr lang="fa-IR" sz="5400" dirty="0" smtClean="0">
                <a:solidFill>
                  <a:srgbClr val="FF0000"/>
                </a:solidFill>
                <a:cs typeface="B Davat" pitchFamily="2" charset="-78"/>
              </a:rPr>
              <a:t>اين سرزمين را سرشار خواهيم كرد ازشادي/لذت بخش و زرين چون خوشه ي گندم=اين كشور را پر خواهيم كرد از شادي و فراواني نعمت مانند خوشه ي گندم0</a:t>
            </a:r>
            <a:r>
              <a:rPr lang="en-US" sz="5400" dirty="0" smtClean="0">
                <a:solidFill>
                  <a:srgbClr val="FF0000"/>
                </a:solidFill>
                <a:cs typeface="B Davat" pitchFamily="2" charset="-78"/>
              </a:rPr>
              <a:t/>
            </a:r>
            <a:br>
              <a:rPr lang="en-US" sz="5400" dirty="0" smtClean="0">
                <a:solidFill>
                  <a:srgbClr val="FF0000"/>
                </a:solidFill>
                <a:cs typeface="B Davat" pitchFamily="2" charset="-78"/>
              </a:rPr>
            </a:br>
            <a:r>
              <a:rPr lang="fa-IR" sz="5400" dirty="0" smtClean="0">
                <a:solidFill>
                  <a:srgbClr val="FF0000"/>
                </a:solidFill>
                <a:cs typeface="B Davat" pitchFamily="2" charset="-78"/>
              </a:rPr>
              <a:t>خوشه ي گندم=نماد فراواني نعمت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/>
          <a:lstStyle/>
          <a:p>
            <a:r>
              <a:rPr lang="fa-IR" sz="5400" dirty="0" smtClean="0">
                <a:solidFill>
                  <a:srgbClr val="00B0F0"/>
                </a:solidFill>
                <a:cs typeface="B Kamran" pitchFamily="2" charset="-78"/>
              </a:rPr>
              <a:t>خودازمايي</a:t>
            </a:r>
            <a:r>
              <a:rPr lang="en-US" sz="5400" dirty="0" smtClean="0">
                <a:solidFill>
                  <a:srgbClr val="00B0F0"/>
                </a:solidFill>
                <a:cs typeface="B Kamran" pitchFamily="2" charset="-78"/>
              </a:rPr>
              <a:t/>
            </a:r>
            <a:br>
              <a:rPr lang="en-US" sz="5400" dirty="0" smtClean="0">
                <a:solidFill>
                  <a:srgbClr val="00B0F0"/>
                </a:solidFill>
                <a:cs typeface="B Kamran" pitchFamily="2" charset="-78"/>
              </a:rPr>
            </a:br>
            <a:r>
              <a:rPr lang="fa-IR" sz="5400" dirty="0" smtClean="0">
                <a:solidFill>
                  <a:srgbClr val="00B0F0"/>
                </a:solidFill>
                <a:cs typeface="B Kamran" pitchFamily="2" charset="-78"/>
              </a:rPr>
              <a:t>1-چند مورد از برخوردهاي عموتم را با هم نوعانش بنويسيد0شلاق نزدن زن بدبخت به دستور ارباب-سبد كارگران ضعيف را پر كردن-در شبهاي يخبدان روپوشش را به زن بيمار مي داد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37918"/>
          </a:xfrm>
        </p:spPr>
        <p:txBody>
          <a:bodyPr/>
          <a:lstStyle/>
          <a:p>
            <a:pPr algn="ctr"/>
            <a:r>
              <a:rPr lang="fa-IR" sz="5400" cap="none" dirty="0" smtClean="0">
                <a:ln w="6350">
                  <a:noFill/>
                </a:ln>
                <a:solidFill>
                  <a:srgbClr val="00B0F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cs typeface="B Kamran" pitchFamily="2" charset="-78"/>
              </a:rPr>
              <a:t>2-لگري چه چيزي را لازمه ي سپردن مسئوليت مباشري به عموتم مي دانست.چرا0خشونت و سنگدلي-زيرا تم رئوف و مهربان بود و لگري به او حسودي مي كرد0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71480"/>
            <a:ext cx="8183880" cy="5463560"/>
          </a:xfrm>
        </p:spPr>
        <p:txBody>
          <a:bodyPr>
            <a:noAutofit/>
          </a:bodyPr>
          <a:lstStyle/>
          <a:p>
            <a:pPr algn="ctr"/>
            <a:r>
              <a:rPr lang="fa-IR" sz="6000" dirty="0" smtClean="0">
                <a:cs typeface="B Davat" pitchFamily="2" charset="-78"/>
              </a:rPr>
              <a:t>لايحب الله الجهربالسوئ من القول الا من ظلم.  نسائ-148												       	</a:t>
            </a:r>
            <a:r>
              <a:rPr lang="fa-IR" sz="6000" dirty="0" smtClean="0">
                <a:solidFill>
                  <a:srgbClr val="00B050"/>
                </a:solidFill>
                <a:cs typeface="B Davat" pitchFamily="2" charset="-78"/>
              </a:rPr>
              <a:t>خداوند بلند كردن صدا را به بدگويي دوست ندارد/مگر از ان كس كه به وي ستم شده باشد. </a:t>
            </a:r>
            <a:endParaRPr lang="fa-IR" sz="6000" dirty="0">
              <a:solidFill>
                <a:srgbClr val="00B050"/>
              </a:solidFill>
              <a:cs typeface="B Davat" pitchFamily="2" charset="-78"/>
            </a:endParaRPr>
          </a:p>
        </p:txBody>
      </p:sp>
    </p:spTree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/>
          <a:lstStyle/>
          <a:p>
            <a:r>
              <a:rPr lang="fa-IR" sz="5400" dirty="0" smtClean="0">
                <a:solidFill>
                  <a:srgbClr val="00B0F0"/>
                </a:solidFill>
                <a:cs typeface="B Kamran" pitchFamily="2" charset="-78"/>
              </a:rPr>
              <a:t>3-عموتم ضعف ارباب را چگونه به رخش كشيد0درانجا كه مي گويد من همه ي نيروهاي بازويم را در اختيار شما مي گذارم اما روانم را به موجود فنا پذيري نميسپارم و انرا براي خداوند محافظت مي كنم0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/>
          <a:lstStyle/>
          <a:p>
            <a:r>
              <a:rPr lang="fa-IR" sz="5400" dirty="0" smtClean="0">
                <a:solidFill>
                  <a:srgbClr val="00B0F0"/>
                </a:solidFill>
                <a:cs typeface="B Kamran" pitchFamily="2" charset="-78"/>
              </a:rPr>
              <a:t>4-اعتقاد به سراي باقي رادر كدام بخش از سخنان عموتم      مي توان دريافت0درانجا كه مي گويد وقتي كه جسم  مرا كشتيد ديگر كاري از دستانتان بر نمي ايد و پس از انابديت در كار است0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</p:spTree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r>
              <a:rPr lang="fa-IR" sz="5400" dirty="0" smtClean="0">
                <a:solidFill>
                  <a:srgbClr val="00B0F0"/>
                </a:solidFill>
                <a:cs typeface="B Kamran" pitchFamily="2" charset="-78"/>
              </a:rPr>
              <a:t>5-در شعر/تو را مي خوانم/مقصود شاعراز جمله ي /ما اين رااز گذشته به ارث مي بريم /چيست0ما مبارزه با ظالمان را از گذشته هايمان به ارث برده ايم</a:t>
            </a:r>
            <a:r>
              <a:rPr lang="en-US" sz="5400" dirty="0" smtClean="0">
                <a:solidFill>
                  <a:srgbClr val="00B0F0"/>
                </a:solidFill>
                <a:cs typeface="B Kamran" pitchFamily="2" charset="-78"/>
              </a:rPr>
              <a:t/>
            </a:r>
            <a:br>
              <a:rPr lang="en-US" sz="5400" dirty="0" smtClean="0">
                <a:solidFill>
                  <a:srgbClr val="00B0F0"/>
                </a:solidFill>
                <a:cs typeface="B Kamran" pitchFamily="2" charset="-78"/>
              </a:rPr>
            </a:br>
            <a:endParaRPr lang="fa-IR" sz="5400" dirty="0" smtClean="0">
              <a:solidFill>
                <a:srgbClr val="00B0F0"/>
              </a:solidFill>
              <a:cs typeface="B Kamran" pitchFamily="2" charset="-78"/>
            </a:endParaRPr>
          </a:p>
        </p:txBody>
      </p:sp>
    </p:spTree>
  </p:cSld>
  <p:clrMapOvr>
    <a:masterClrMapping/>
  </p:clrMapOvr>
  <p:transition>
    <p:wheel spokes="3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472130"/>
          </a:xfrm>
        </p:spPr>
        <p:txBody>
          <a:bodyPr/>
          <a:lstStyle/>
          <a:p>
            <a:r>
              <a:rPr lang="fa-IR" dirty="0" smtClean="0"/>
              <a:t>مرکز دانلود رایگان پاورپوینت های دبیرستانی</a:t>
            </a:r>
            <a:endParaRPr lang="fa-IR" dirty="0"/>
          </a:p>
        </p:txBody>
      </p:sp>
      <p:sp>
        <p:nvSpPr>
          <p:cNvPr id="3" name="Rectangle 2"/>
          <p:cNvSpPr/>
          <p:nvPr/>
        </p:nvSpPr>
        <p:spPr>
          <a:xfrm>
            <a:off x="1500166" y="5072074"/>
            <a:ext cx="577113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PPT.LXB.IR</a:t>
            </a:r>
            <a:endParaRPr lang="en-US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5986482"/>
          </a:xfrm>
        </p:spPr>
        <p:txBody>
          <a:bodyPr/>
          <a:lstStyle/>
          <a:p>
            <a:r>
              <a:rPr lang="fa-IR" sz="6000" b="1" dirty="0" smtClean="0">
                <a:solidFill>
                  <a:srgbClr val="7030A0"/>
                </a:solidFill>
                <a:cs typeface="B Davat" pitchFamily="2" charset="-78"/>
              </a:rPr>
              <a:t> هر نوشته يا سروده اي كه مبارزه ي ملت ها را در برابر عوامل استبداد داخلي يا تجاوز بيگانگان نشان دهد.در حوزه ي ادبيات پايداري                            </a:t>
            </a:r>
            <a:r>
              <a:rPr lang="en-US" sz="6000" b="1" dirty="0" smtClean="0">
                <a:solidFill>
                  <a:srgbClr val="7030A0"/>
                </a:solidFill>
                <a:cs typeface="B Davat" pitchFamily="2" charset="-78"/>
              </a:rPr>
              <a:t/>
            </a:r>
            <a:br>
              <a:rPr lang="en-US" sz="6000" b="1" dirty="0" smtClean="0">
                <a:solidFill>
                  <a:srgbClr val="7030A0"/>
                </a:solidFill>
                <a:cs typeface="B Davat" pitchFamily="2" charset="-78"/>
              </a:rPr>
            </a:br>
            <a:r>
              <a:rPr lang="fa-IR" sz="6000" b="1" dirty="0" smtClean="0">
                <a:solidFill>
                  <a:srgbClr val="7030A0"/>
                </a:solidFill>
                <a:cs typeface="B Davat" pitchFamily="2" charset="-78"/>
              </a:rPr>
              <a:t>قرار مي گيرد0</a:t>
            </a:r>
            <a:endParaRPr lang="fa-IR" sz="6000" b="1" dirty="0">
              <a:solidFill>
                <a:srgbClr val="7030A0"/>
              </a:solidFill>
              <a:cs typeface="B Davat" pitchFamily="2" charset="-78"/>
            </a:endParaRPr>
          </a:p>
        </p:txBody>
      </p:sp>
    </p:spTree>
  </p:cSld>
  <p:clrMapOvr>
    <a:masterClrMapping/>
  </p:clrMapOvr>
  <p:transition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343672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solidFill>
                  <a:srgbClr val="FF0000"/>
                </a:solidFill>
                <a:cs typeface="B Jadid" pitchFamily="2" charset="-78"/>
              </a:rPr>
              <a:t>اصلي ترين مسائل در حوزه ي ادبيات پايداري </a:t>
            </a:r>
            <a:r>
              <a:rPr lang="fa-IR" sz="2700" dirty="0" smtClean="0">
                <a:solidFill>
                  <a:srgbClr val="FF0000"/>
                </a:solidFill>
                <a:cs typeface="B Jadid" pitchFamily="2" charset="-78"/>
              </a:rPr>
              <a:t>عبارت اند از:</a:t>
            </a:r>
            <a:r>
              <a:rPr lang="en-US" dirty="0" smtClean="0">
                <a:solidFill>
                  <a:srgbClr val="FF0000"/>
                </a:solidFill>
                <a:cs typeface="B Jadid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Jadid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Jadid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Jadid" pitchFamily="2" charset="-78"/>
              </a:rPr>
            </a:br>
            <a:r>
              <a:rPr lang="fa-IR" sz="4900" dirty="0" smtClean="0">
                <a:solidFill>
                  <a:srgbClr val="00B0F0"/>
                </a:solidFill>
                <a:cs typeface="B Davat" pitchFamily="2" charset="-78"/>
              </a:rPr>
              <a:t>1-دعوت مردم به مبارزه</a:t>
            </a:r>
            <a:r>
              <a:rPr lang="en-US" sz="4900" dirty="0" smtClean="0">
                <a:solidFill>
                  <a:srgbClr val="00B0F0"/>
                </a:solidFill>
                <a:cs typeface="B Davat" pitchFamily="2" charset="-78"/>
              </a:rPr>
              <a:t/>
            </a:r>
            <a:br>
              <a:rPr lang="en-US" sz="4900" dirty="0" smtClean="0">
                <a:solidFill>
                  <a:srgbClr val="00B0F0"/>
                </a:solidFill>
                <a:cs typeface="B Davat" pitchFamily="2" charset="-78"/>
              </a:rPr>
            </a:br>
            <a:r>
              <a:rPr lang="fa-IR" sz="4900" dirty="0" smtClean="0">
                <a:solidFill>
                  <a:srgbClr val="00B0F0"/>
                </a:solidFill>
                <a:cs typeface="B Davat" pitchFamily="2" charset="-78"/>
              </a:rPr>
              <a:t>2-ترسيم چهره ي بيداد گري </a:t>
            </a:r>
            <a:r>
              <a:rPr lang="en-US" sz="4900" dirty="0" smtClean="0">
                <a:solidFill>
                  <a:srgbClr val="00B0F0"/>
                </a:solidFill>
                <a:cs typeface="B Davat" pitchFamily="2" charset="-78"/>
              </a:rPr>
              <a:t/>
            </a:r>
            <a:br>
              <a:rPr lang="en-US" sz="4900" dirty="0" smtClean="0">
                <a:solidFill>
                  <a:srgbClr val="00B0F0"/>
                </a:solidFill>
                <a:cs typeface="B Davat" pitchFamily="2" charset="-78"/>
              </a:rPr>
            </a:br>
            <a:r>
              <a:rPr lang="fa-IR" sz="4900" dirty="0" smtClean="0">
                <a:solidFill>
                  <a:srgbClr val="00B0F0"/>
                </a:solidFill>
                <a:cs typeface="B Davat" pitchFamily="2" charset="-78"/>
              </a:rPr>
              <a:t>3-ستايش ازادي و ازادگي </a:t>
            </a:r>
            <a:r>
              <a:rPr lang="en-US" sz="4900" dirty="0" smtClean="0">
                <a:solidFill>
                  <a:srgbClr val="00B0F0"/>
                </a:solidFill>
                <a:cs typeface="B Davat" pitchFamily="2" charset="-78"/>
              </a:rPr>
              <a:t/>
            </a:r>
            <a:br>
              <a:rPr lang="en-US" sz="4900" dirty="0" smtClean="0">
                <a:solidFill>
                  <a:srgbClr val="00B0F0"/>
                </a:solidFill>
                <a:cs typeface="B Davat" pitchFamily="2" charset="-78"/>
              </a:rPr>
            </a:br>
            <a:r>
              <a:rPr lang="fa-IR" sz="4900" dirty="0" smtClean="0">
                <a:solidFill>
                  <a:srgbClr val="00B0F0"/>
                </a:solidFill>
                <a:cs typeface="B Davat" pitchFamily="2" charset="-78"/>
              </a:rPr>
              <a:t>4-نمودن افق هاي روشن پيروزي </a:t>
            </a:r>
            <a:r>
              <a:rPr lang="en-US" sz="4900" dirty="0" smtClean="0">
                <a:solidFill>
                  <a:srgbClr val="00B0F0"/>
                </a:solidFill>
                <a:cs typeface="B Davat" pitchFamily="2" charset="-78"/>
              </a:rPr>
              <a:t/>
            </a:r>
            <a:br>
              <a:rPr lang="en-US" sz="4900" dirty="0" smtClean="0">
                <a:solidFill>
                  <a:srgbClr val="00B0F0"/>
                </a:solidFill>
                <a:cs typeface="B Davat" pitchFamily="2" charset="-78"/>
              </a:rPr>
            </a:br>
            <a:r>
              <a:rPr lang="fa-IR" sz="4900" dirty="0" smtClean="0">
                <a:solidFill>
                  <a:srgbClr val="00B0F0"/>
                </a:solidFill>
                <a:cs typeface="B Davat" pitchFamily="2" charset="-78"/>
              </a:rPr>
              <a:t>5-انعكاس مظلوميت مردم</a:t>
            </a:r>
            <a:r>
              <a:rPr lang="en-US" sz="4900" dirty="0" smtClean="0">
                <a:solidFill>
                  <a:srgbClr val="00B0F0"/>
                </a:solidFill>
                <a:cs typeface="B Davat" pitchFamily="2" charset="-78"/>
              </a:rPr>
              <a:t/>
            </a:r>
            <a:br>
              <a:rPr lang="en-US" sz="4900" dirty="0" smtClean="0">
                <a:solidFill>
                  <a:srgbClr val="00B0F0"/>
                </a:solidFill>
                <a:cs typeface="B Davat" pitchFamily="2" charset="-78"/>
              </a:rPr>
            </a:br>
            <a:r>
              <a:rPr lang="fa-IR" sz="4900" dirty="0" smtClean="0">
                <a:solidFill>
                  <a:srgbClr val="00B0F0"/>
                </a:solidFill>
                <a:cs typeface="B Davat" pitchFamily="2" charset="-78"/>
              </a:rPr>
              <a:t>6-بزرگ داشت شهداي راه ازادي </a:t>
            </a:r>
            <a:r>
              <a:rPr lang="en-US" sz="4900" dirty="0" smtClean="0">
                <a:solidFill>
                  <a:srgbClr val="00B0F0"/>
                </a:solidFill>
                <a:cs typeface="B Davat" pitchFamily="2" charset="-78"/>
              </a:rPr>
              <a:t/>
            </a:r>
            <a:br>
              <a:rPr lang="en-US" sz="4900" dirty="0" smtClean="0">
                <a:solidFill>
                  <a:srgbClr val="00B0F0"/>
                </a:solidFill>
                <a:cs typeface="B Davat" pitchFamily="2" charset="-78"/>
              </a:rPr>
            </a:br>
            <a:r>
              <a:rPr lang="fa-IR" sz="4900" dirty="0" smtClean="0">
                <a:solidFill>
                  <a:srgbClr val="00B0F0"/>
                </a:solidFill>
                <a:cs typeface="B Davat" pitchFamily="2" charset="-78"/>
              </a:rPr>
              <a:t>7-و000</a:t>
            </a:r>
            <a:r>
              <a:rPr lang="en-US" sz="4900" dirty="0" smtClean="0">
                <a:solidFill>
                  <a:srgbClr val="00B0F0"/>
                </a:solidFill>
                <a:cs typeface="B Davat" pitchFamily="2" charset="-78"/>
              </a:rPr>
              <a:t/>
            </a:r>
            <a:br>
              <a:rPr lang="en-US" sz="4900" dirty="0" smtClean="0">
                <a:solidFill>
                  <a:srgbClr val="00B0F0"/>
                </a:solidFill>
                <a:cs typeface="B Davat" pitchFamily="2" charset="-78"/>
              </a:rPr>
            </a:br>
            <a:endParaRPr lang="fa-IR" sz="4000" dirty="0">
              <a:solidFill>
                <a:srgbClr val="00B0F0"/>
              </a:solidFill>
              <a:cs typeface="B Davat" pitchFamily="2" charset="-78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247298"/>
          </a:xfrm>
        </p:spPr>
        <p:txBody>
          <a:bodyPr>
            <a:normAutofit/>
          </a:bodyPr>
          <a:lstStyle/>
          <a:p>
            <a:pPr algn="ctr"/>
            <a:r>
              <a:rPr lang="fa-IR" sz="4900" b="1" dirty="0" smtClean="0">
                <a:solidFill>
                  <a:srgbClr val="00B050"/>
                </a:solidFill>
                <a:cs typeface="B Kamran" pitchFamily="2" charset="-78"/>
              </a:rPr>
              <a:t>ادبيات پايداري چهره ي انساني عامي دارد و به هنگام ترسيم اشكال مختلف تضادهاي زندگي انسان در هيچ قالب ملي يا چارچوب اجتمايي خاص نمي گنجد0شعر و داستان مقاومت مرز هاي قومي را مي شكافد و مخاطب ان ژرفاي وجدان عام بشري است0به همين سبب چنين اثاري را نمي توان به صورت يك شعار مستقيم نگريست بلكه اين ها بيشتر همانند تپش دل ادمي هستند0</a:t>
            </a:r>
            <a:endParaRPr lang="fa-IR" b="1" dirty="0">
              <a:solidFill>
                <a:srgbClr val="00B050"/>
              </a:solidFill>
              <a:cs typeface="B Kamran" pitchFamily="2" charset="-78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72196"/>
          </a:xfrm>
        </p:spPr>
        <p:txBody>
          <a:bodyPr/>
          <a:lstStyle/>
          <a:p>
            <a:pPr algn="ctr"/>
            <a:r>
              <a:rPr lang="fa-IR" sz="5400" b="1" dirty="0" smtClean="0">
                <a:solidFill>
                  <a:srgbClr val="7030A0"/>
                </a:solidFill>
                <a:cs typeface="B Davat" pitchFamily="2" charset="-78"/>
              </a:rPr>
              <a:t>از چهره هاي بر جسته ي ادبيات مقاومت فلسطين مي توان به – </a:t>
            </a:r>
            <a:r>
              <a:rPr lang="fa-IR" sz="5400" b="1" u="sng" dirty="0" smtClean="0">
                <a:solidFill>
                  <a:srgbClr val="C00000"/>
                </a:solidFill>
                <a:cs typeface="B Davat" pitchFamily="2" charset="-78"/>
              </a:rPr>
              <a:t>غسان كنفاني- محمود درويش- جبرا ابراهيم جبرا- و- اثل مانين</a:t>
            </a:r>
            <a:r>
              <a:rPr lang="fa-IR" sz="5400" b="1" dirty="0" smtClean="0">
                <a:solidFill>
                  <a:srgbClr val="7030A0"/>
                </a:solidFill>
                <a:cs typeface="B Davat" pitchFamily="2" charset="-78"/>
              </a:rPr>
              <a:t>- اشاره كرد0</a:t>
            </a:r>
            <a:r>
              <a:rPr lang="en-US" sz="5400" b="1" dirty="0" smtClean="0">
                <a:solidFill>
                  <a:srgbClr val="7030A0"/>
                </a:solidFill>
                <a:cs typeface="B Davat" pitchFamily="2" charset="-78"/>
              </a:rPr>
              <a:t/>
            </a:r>
            <a:br>
              <a:rPr lang="en-US" sz="5400" b="1" dirty="0" smtClean="0">
                <a:solidFill>
                  <a:srgbClr val="7030A0"/>
                </a:solidFill>
                <a:cs typeface="B Davat" pitchFamily="2" charset="-78"/>
              </a:rPr>
            </a:br>
            <a:r>
              <a:rPr lang="fa-IR" sz="5400" b="1" dirty="0" smtClean="0">
                <a:solidFill>
                  <a:srgbClr val="7030A0"/>
                </a:solidFill>
                <a:cs typeface="B Davat" pitchFamily="2" charset="-78"/>
              </a:rPr>
              <a:t>پابلونرودا 0از چهره هاي مهم ادبيات پايداري امريكاي لاتين نيز هست0 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052" y="346076"/>
            <a:ext cx="7467600" cy="6083320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cs typeface="B Kamran" pitchFamily="2" charset="-78"/>
              </a:rPr>
              <a:t>كلبه ي عموتم</a:t>
            </a:r>
            <a:r>
              <a:rPr lang="fa-IR" i="1" dirty="0" smtClean="0">
                <a:cs typeface="B Kamran" pitchFamily="2" charset="-78"/>
              </a:rPr>
              <a:t> </a:t>
            </a:r>
            <a:r>
              <a:rPr lang="en-US" dirty="0" smtClean="0">
                <a:cs typeface="B Kamran" pitchFamily="2" charset="-78"/>
              </a:rPr>
              <a:t/>
            </a:r>
            <a:br>
              <a:rPr lang="en-US" dirty="0" smtClean="0">
                <a:cs typeface="B Kamran" pitchFamily="2" charset="-78"/>
              </a:rPr>
            </a:br>
            <a:r>
              <a:rPr lang="fa-IR" i="1" dirty="0" smtClean="0">
                <a:cs typeface="B Kamran" pitchFamily="2" charset="-78"/>
              </a:rPr>
              <a:t>كلبه ي عمو تم نوشته ي خانم هريت بيچر استو يكي از مشهورترين نويسندگان ادب پايداري سياهان است وي كه  درسال1811درروستاهاي ايالت كنتاكي امريكا در خانواده اي مذهبي و تهي دست به دنيا امده است و به جهت اينكه جنب و جوش بي سابقه اي در ميان مبارزان راه ازادي سياه پوستان به راه انداخت در مدت كوتاهي شهرت جهاني يافت 0</a:t>
            </a:r>
            <a:endParaRPr lang="fa-IR" dirty="0">
              <a:cs typeface="B Kamran" pitchFamily="2" charset="-78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085856"/>
            <a:ext cx="8153400" cy="5557854"/>
          </a:xfrm>
        </p:spPr>
        <p:txBody>
          <a:bodyPr>
            <a:noAutofit/>
          </a:bodyPr>
          <a:lstStyle/>
          <a:p>
            <a:pPr lvl="0" algn="ctr"/>
            <a:r>
              <a:rPr lang="fa-IR" sz="6000" b="1" dirty="0" smtClean="0">
                <a:solidFill>
                  <a:srgbClr val="C00000"/>
                </a:solidFill>
                <a:cs typeface="B Kamran" pitchFamily="2" charset="-78"/>
              </a:rPr>
              <a:t>كلبه ي عموتم يكي از جلوه هاي درخشان ادبيات پايداري مبارزه با برده داري واز هيجان انگيزترين وقايع در تاريخ جهاني داستان نويسي به شمار مي آيد0</a:t>
            </a:r>
            <a:endParaRPr lang="fa-IR" sz="6000" b="1" dirty="0">
              <a:solidFill>
                <a:srgbClr val="C00000"/>
              </a:solidFill>
              <a:cs typeface="B Kamran" pitchFamily="2" charset="-78"/>
            </a:endParaRPr>
          </a:p>
        </p:txBody>
      </p:sp>
    </p:spTree>
  </p:cSld>
  <p:clrMapOvr>
    <a:masterClrMapping/>
  </p:clrMapOvr>
  <p:transition>
    <p:cut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247298"/>
          </a:xfrm>
        </p:spPr>
        <p:txBody>
          <a:bodyPr>
            <a:normAutofit fontScale="90000"/>
          </a:bodyPr>
          <a:lstStyle/>
          <a:p>
            <a:pPr lvl="0" algn="ctr"/>
            <a:r>
              <a:rPr lang="fa-IR" b="1" dirty="0" smtClean="0">
                <a:solidFill>
                  <a:srgbClr val="FFC000"/>
                </a:solidFill>
                <a:cs typeface="B Badr" pitchFamily="2" charset="-78"/>
              </a:rPr>
              <a:t>داستان كلبه ي عموتم بيان كننده ي دنياي محنت الود بردگان سياه است0قهرمان اصلي اين داستان-عموتم- برده اي  سياه- نجيب – با ايمان – متواضع و درستكار و در عين حال با اراده و گريزان از خيانت و دورويي است.او پس از يك زندگي سخت و جانكاه بر اثر شكنجه ها و عذاب هاي جسمي و روحي /لگري/-ارباب خشن و بد نهانش- زندگي را بدرود مي گويد0</a:t>
            </a:r>
            <a:endParaRPr lang="fa-IR" b="1" dirty="0">
              <a:solidFill>
                <a:srgbClr val="FFC000"/>
              </a:solidFill>
              <a:cs typeface="B Badr" pitchFamily="2" charset="-78"/>
            </a:endParaRPr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jpeg"/></Relationships>
</file>

<file path=ppt/theme/_rels/them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4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theme/_rels/them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_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re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_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</TotalTime>
  <Words>455</Words>
  <Application>Microsoft Office PowerPoint</Application>
  <PresentationFormat>On-screen Show (4:3)</PresentationFormat>
  <Paragraphs>25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14</vt:i4>
      </vt:variant>
      <vt:variant>
        <vt:lpstr>Slide Titles</vt:lpstr>
      </vt:variant>
      <vt:variant>
        <vt:i4>23</vt:i4>
      </vt:variant>
    </vt:vector>
  </HeadingPairs>
  <TitlesOfParts>
    <vt:vector size="37" baseType="lpstr">
      <vt:lpstr>Apex</vt:lpstr>
      <vt:lpstr>Aspect</vt:lpstr>
      <vt:lpstr>Civic</vt:lpstr>
      <vt:lpstr>1_Civic</vt:lpstr>
      <vt:lpstr>Foundry</vt:lpstr>
      <vt:lpstr>Trek</vt:lpstr>
      <vt:lpstr>Technic</vt:lpstr>
      <vt:lpstr>Median</vt:lpstr>
      <vt:lpstr>1_Foundry</vt:lpstr>
      <vt:lpstr>Paper</vt:lpstr>
      <vt:lpstr>Metro</vt:lpstr>
      <vt:lpstr>Concourse</vt:lpstr>
      <vt:lpstr>1_Paper</vt:lpstr>
      <vt:lpstr>Opulent</vt:lpstr>
      <vt:lpstr>درس هشتم ادبيات پايداري </vt:lpstr>
      <vt:lpstr>لايحب الله الجهربالسوئ من القول الا من ظلم.  نسائ-148                    خداوند بلند كردن صدا را به بدگويي دوست ندارد/مگر از ان كس كه به وي ستم شده باشد. </vt:lpstr>
      <vt:lpstr> هر نوشته يا سروده اي كه مبارزه ي ملت ها را در برابر عوامل استبداد داخلي يا تجاوز بيگانگان نشان دهد.در حوزه ي ادبيات پايداري                             قرار مي گيرد0</vt:lpstr>
      <vt:lpstr>اصلي ترين مسائل در حوزه ي ادبيات پايداري عبارت اند از:  1-دعوت مردم به مبارزه 2-ترسيم چهره ي بيداد گري  3-ستايش ازادي و ازادگي  4-نمودن افق هاي روشن پيروزي  5-انعكاس مظلوميت مردم 6-بزرگ داشت شهداي راه ازادي  7-و000 </vt:lpstr>
      <vt:lpstr>ادبيات پايداري چهره ي انساني عامي دارد و به هنگام ترسيم اشكال مختلف تضادهاي زندگي انسان در هيچ قالب ملي يا چارچوب اجتمايي خاص نمي گنجد0شعر و داستان مقاومت مرز هاي قومي را مي شكافد و مخاطب ان ژرفاي وجدان عام بشري است0به همين سبب چنين اثاري را نمي توان به صورت يك شعار مستقيم نگريست بلكه اين ها بيشتر همانند تپش دل ادمي هستند0</vt:lpstr>
      <vt:lpstr>از چهره هاي بر جسته ي ادبيات مقاومت فلسطين مي توان به – غسان كنفاني- محمود درويش- جبرا ابراهيم جبرا- و- اثل مانين- اشاره كرد0 پابلونرودا 0از چهره هاي مهم ادبيات پايداري امريكاي لاتين نيز هست0  </vt:lpstr>
      <vt:lpstr>كلبه ي عموتم  كلبه ي عمو تم نوشته ي خانم هريت بيچر استو يكي از مشهورترين نويسندگان ادب پايداري سياهان است وي كه  درسال1811درروستاهاي ايالت كنتاكي امريكا در خانواده اي مذهبي و تهي دست به دنيا امده است و به جهت اينكه جنب و جوش بي سابقه اي در ميان مبارزان راه ازادي سياه پوستان به راه انداخت در مدت كوتاهي شهرت جهاني يافت 0</vt:lpstr>
      <vt:lpstr>كلبه ي عموتم يكي از جلوه هاي درخشان ادبيات پايداري مبارزه با برده داري واز هيجان انگيزترين وقايع در تاريخ جهاني داستان نويسي به شمار مي آيد0</vt:lpstr>
      <vt:lpstr>داستان كلبه ي عموتم بيان كننده ي دنياي محنت الود بردگان سياه است0قهرمان اصلي اين داستان-عموتم- برده اي  سياه- نجيب – با ايمان – متواضع و درستكار و در عين حال با اراده و گريزان از خيانت و دورويي است.او پس از يك زندگي سخت و جانكاه بر اثر شكنجه ها و عذاب هاي جسمي و روحي /لگري/-ارباب خشن و بد نهانش- زندگي را بدرود مي گويد0</vt:lpstr>
      <vt:lpstr>پاراگراف1- پيرهني ريش ريش روي سينه اش كج دهني مي كرد=زشت جلوه دادن   پاراگراف2- بي رو درواسي=بدون تعارف و خجالت پاراگراف4-هجاي=بخش پاراگراف9- مندرس=كهنه-قديمي </vt:lpstr>
      <vt:lpstr>پاراگراف1- پيرهني ريش ريش روي سينه اش كج دهني مي كرد=زشت جلوه دادن   پاراگراف2- بي رو درواسي=بدون تعارف و خجالت پاراگراف4-هجاي=بخش پاراگراف9- مندرس=كهنه-قديمي</vt:lpstr>
      <vt:lpstr>پاگراف15- مادام=هميشه ادا كرد= تلفظ كرد – به زبان اورد مبهوت= متحير و شگفت زده شده پاراگرف16- مسيوتم=اقاي تم لابد=ناچار جنتلمن=انسان نجيب زاده</vt:lpstr>
      <vt:lpstr>پاراگراف18- مطبوع=خوشايند پراگراف19- ابديت=قيامت مضيقه=مخمصه-تنگنا پاراگراف20- باك=ترس دياري=ديداري پاراگراف21- عفريت=شيطان</vt:lpstr>
      <vt:lpstr>بيزاريي همان طور كه گفته وي يكي از مشهورترين شاعران ادبيات پايداري در امريكاي لاتين بوده است كه وجدان بيدار و فرياد خشم الود مردم شيلي و شعر انقلابي و سنت شكن او راستين – حماسي و بشري است0 او نيز بي قرايي هايش را در كتاب/انگيزه ي نيكسون كشي و جشن انقلاب شيلي/مي سرايد0نوشته ي /تو را مي خوانم /كه از همين كتاب انتخاب شده توسط  فرامرزسليماني و احمد كريمي حكاك ترجمه شده است0 </vt:lpstr>
      <vt:lpstr>مااين راازگذشته به ارث مي بريم=مامبارزه باظالمان رااز            گذ شته هايمان به ارث برده ايم0  امروزچهره ي شيلي بزرگ شده است=امروزمردم شيلي از نظر فرهنگ توانمند شده است0 پشت سر نهادن=گذراندن0 گوش فرا دار=توجه كن 0 </vt:lpstr>
      <vt:lpstr>نفرت =بيزاري0 نفرت غير انساني را باور ندارم-باور ندارم كه انسان دشمني كند=بيزاري يك انسان را نسبت به انسان ديگر باور ندارم0 من برانم=من معتقدم0  رويارويي=رو در رو </vt:lpstr>
      <vt:lpstr>اين سرزمين را سرشار خواهيم كرد ازشادي/لذت بخش و زرين چون خوشه ي گندم=اين كشور را پر خواهيم كرد از شادي و فراواني نعمت مانند خوشه ي گندم0 خوشه ي گندم=نماد فراواني نعمت </vt:lpstr>
      <vt:lpstr>خودازمايي 1-چند مورد از برخوردهاي عموتم را با هم نوعانش بنويسيد0شلاق نزدن زن بدبخت به دستور ارباب-سبد كارگران ضعيف را پر كردن-در شبهاي يخبدان روپوشش را به زن بيمار مي داد </vt:lpstr>
      <vt:lpstr>2-لگري چه چيزي را لازمه ي سپردن مسئوليت مباشري به عموتم مي دانست.چرا0خشونت و سنگدلي-زيرا تم رئوف و مهربان بود و لگري به او حسودي مي كرد0 </vt:lpstr>
      <vt:lpstr>3-عموتم ضعف ارباب را چگونه به رخش كشيد0درانجا كه مي گويد من همه ي نيروهاي بازويم را در اختيار شما مي گذارم اما روانم را به موجود فنا پذيري نميسپارم و انرا براي خداوند محافظت مي كنم0 </vt:lpstr>
      <vt:lpstr>4-اعتقاد به سراي باقي رادر كدام بخش از سخنان عموتم      مي توان دريافت0درانجا كه مي گويد وقتي كه جسم  مرا كشتيد ديگر كاري از دستانتان بر نمي ايد و پس از انابديت در كار است0 </vt:lpstr>
      <vt:lpstr>5-در شعر/تو را مي خوانم/مقصود شاعراز جمله ي /ما اين رااز گذشته به ارث مي بريم /چيست0ما مبارزه با ظالمان را از گذشته هايمان به ارث برده ايم </vt:lpstr>
      <vt:lpstr>مرکز دانلود رایگان پاورپوینت های دبیرستانی</vt:lpstr>
    </vt:vector>
  </TitlesOfParts>
  <Company>MRT www.Win2Farsi.com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MRT</dc:creator>
  <cp:lastModifiedBy>مصطفی ترکمان</cp:lastModifiedBy>
  <cp:revision>7</cp:revision>
  <dcterms:created xsi:type="dcterms:W3CDTF">2011-02-15T12:48:12Z</dcterms:created>
  <dcterms:modified xsi:type="dcterms:W3CDTF">2012-03-26T10:39:38Z</dcterms:modified>
</cp:coreProperties>
</file>