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6" r:id="rId3"/>
    <p:sldId id="280" r:id="rId4"/>
    <p:sldId id="291" r:id="rId5"/>
    <p:sldId id="293" r:id="rId6"/>
    <p:sldId id="294" r:id="rId7"/>
    <p:sldId id="295" r:id="rId8"/>
    <p:sldId id="297" r:id="rId9"/>
    <p:sldId id="334" r:id="rId10"/>
    <p:sldId id="292" r:id="rId11"/>
    <p:sldId id="296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36" r:id="rId24"/>
    <p:sldId id="309" r:id="rId25"/>
    <p:sldId id="310" r:id="rId26"/>
    <p:sldId id="311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12" r:id="rId38"/>
    <p:sldId id="347" r:id="rId39"/>
    <p:sldId id="313" r:id="rId40"/>
    <p:sldId id="348" r:id="rId41"/>
    <p:sldId id="314" r:id="rId42"/>
    <p:sldId id="349" r:id="rId43"/>
    <p:sldId id="354" r:id="rId44"/>
    <p:sldId id="351" r:id="rId45"/>
    <p:sldId id="352" r:id="rId46"/>
    <p:sldId id="353" r:id="rId47"/>
    <p:sldId id="355" r:id="rId48"/>
    <p:sldId id="319" r:id="rId49"/>
    <p:sldId id="321" r:id="rId50"/>
    <p:sldId id="320" r:id="rId51"/>
    <p:sldId id="356" r:id="rId52"/>
    <p:sldId id="322" r:id="rId53"/>
    <p:sldId id="359" r:id="rId54"/>
    <p:sldId id="360" r:id="rId55"/>
    <p:sldId id="323" r:id="rId56"/>
    <p:sldId id="335" r:id="rId57"/>
    <p:sldId id="357" r:id="rId58"/>
    <p:sldId id="358" r:id="rId59"/>
    <p:sldId id="279" r:id="rId6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006600"/>
    <a:srgbClr val="00CC00"/>
    <a:srgbClr val="0033CC"/>
    <a:srgbClr val="FF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25" autoAdjust="0"/>
    <p:restoredTop sz="93621" autoAdjust="0"/>
  </p:normalViewPr>
  <p:slideViewPr>
    <p:cSldViewPr snapToGrid="0">
      <p:cViewPr varScale="1">
        <p:scale>
          <a:sx n="53" d="100"/>
          <a:sy n="53" d="100"/>
        </p:scale>
        <p:origin x="5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10" y="691384"/>
            <a:ext cx="1905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5179" y="459487"/>
            <a:ext cx="44616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پراکندگی زیست بوم های جهان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8855" y="1749971"/>
            <a:ext cx="79142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نقشه زیست بوم های جهان در اسلاید بعدی توجه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5227" y="3013500"/>
            <a:ext cx="86815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نقشه،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سطح زمین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هشت زیست بوم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تقسیم شده است.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880" y="4303984"/>
            <a:ext cx="1141423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 زیست بوم ممکن است بخش وسیعی از یک قاره را در بر بگیرد و یا ویژگی های آن در چند قاره یافت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7" y="1064029"/>
            <a:ext cx="3175462" cy="5137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5" y="0"/>
            <a:ext cx="946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14853" y="636066"/>
            <a:ext cx="6362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تنوع زیست بوم ها به چه عواملی بستگی دارد؟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277146" y="1803866"/>
            <a:ext cx="2626822" cy="1795549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و هوا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Cloud 15"/>
          <p:cNvSpPr/>
          <p:nvPr/>
        </p:nvSpPr>
        <p:spPr>
          <a:xfrm>
            <a:off x="6323214" y="1743532"/>
            <a:ext cx="2787534" cy="2069878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شکل ناهمواری ها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Cloud 17"/>
          <p:cNvSpPr/>
          <p:nvPr/>
        </p:nvSpPr>
        <p:spPr>
          <a:xfrm>
            <a:off x="3369282" y="1789247"/>
            <a:ext cx="2787534" cy="2069878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ارتفاع زمین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576062" y="1880696"/>
            <a:ext cx="2626822" cy="1795549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جنس خاک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90306" y="3599415"/>
            <a:ext cx="9113662" cy="1504282"/>
            <a:chOff x="2790306" y="3599415"/>
            <a:chExt cx="9113662" cy="15042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391581" y="3599415"/>
              <a:ext cx="519585" cy="77937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90306" y="4334256"/>
              <a:ext cx="9113662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درمیان همۀ این عوامل آب وهوا مهمترین و بیشترین تأثیر را دارد.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1261" y="256657"/>
            <a:ext cx="50500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میان عناصر آب و هوایی دو عنصر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467" y="5357413"/>
            <a:ext cx="62677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نوع و میزان پوشش گیاهی اثر می گذارند.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25946" y="926246"/>
            <a:ext cx="3333750" cy="4026422"/>
            <a:chOff x="7125946" y="926246"/>
            <a:chExt cx="3333750" cy="40264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946" y="926246"/>
              <a:ext cx="3333750" cy="33337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395076" y="4098588"/>
              <a:ext cx="795490" cy="8540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6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دما</a:t>
              </a:r>
              <a:endParaRPr lang="en-US" sz="36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71977" y="1462590"/>
            <a:ext cx="2781993" cy="3490077"/>
            <a:chOff x="2171977" y="1462590"/>
            <a:chExt cx="2781993" cy="34900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977" y="1462590"/>
              <a:ext cx="2781993" cy="27470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806263" y="4098587"/>
              <a:ext cx="1257404" cy="8540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6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بارش</a:t>
              </a:r>
              <a:endParaRPr lang="en-US" sz="36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3591" y="345580"/>
            <a:ext cx="1038481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دما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عامل مهمی در رویش گیاهان است. در مناطقی که دمای هوا پایین است، گیاهان نمی توانند برویند.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7781" y="2598002"/>
            <a:ext cx="87764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بارش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نیز تأثیر زیادی بر پوشش گیاهی یک منطقه دارد.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694" y="4312501"/>
            <a:ext cx="117926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دیگری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چون طول مدت فصل خشک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تبخیر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نیز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پوشش گیاهی تأثیر دارند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71241" y="268013"/>
            <a:ext cx="2049517" cy="1040524"/>
          </a:xfrm>
          <a:prstGeom prst="wedgeRoundRectCallout">
            <a:avLst>
              <a:gd name="adj1" fmla="val -33910"/>
              <a:gd name="adj2" fmla="val 67046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توندرا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4664" y="1576550"/>
            <a:ext cx="95226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ناحیه ای در نزدیکی قطب شمال و حاشیۀ اقیانوس منجمد شمالی است.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599373" y="3098076"/>
            <a:ext cx="2234759" cy="830997"/>
            <a:chOff x="9610399" y="2407547"/>
            <a:chExt cx="2234759" cy="830997"/>
          </a:xfrm>
        </p:grpSpPr>
        <p:sp>
          <p:nvSpPr>
            <p:cNvPr id="5" name="Rectangle 4"/>
            <p:cNvSpPr/>
            <p:nvPr/>
          </p:nvSpPr>
          <p:spPr>
            <a:xfrm>
              <a:off x="10484069" y="2407547"/>
              <a:ext cx="136108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زمستان: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399" y="2782813"/>
              <a:ext cx="952500" cy="23812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220509" y="3098077"/>
            <a:ext cx="82757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طولانی، سرمای هوا بسیار شدید، دما تا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C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 34ْ - نیز می رسد.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599373" y="4900012"/>
            <a:ext cx="2313589" cy="769441"/>
            <a:chOff x="9661123" y="3984098"/>
            <a:chExt cx="2313589" cy="769441"/>
          </a:xfrm>
        </p:grpSpPr>
        <p:sp>
          <p:nvSpPr>
            <p:cNvPr id="14" name="Rectangle 13"/>
            <p:cNvSpPr/>
            <p:nvPr/>
          </p:nvSpPr>
          <p:spPr>
            <a:xfrm>
              <a:off x="10613623" y="3984098"/>
              <a:ext cx="1361089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تابستان: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18310" y="3984872"/>
              <a:ext cx="238125" cy="95250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903831" y="4869233"/>
            <a:ext cx="75924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کوتاه، میانگین دما حداکثر 12 درجۀ سانتی گراد است.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4788" y="156001"/>
            <a:ext cx="61171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زمین های توندرا از یخ و برف پوشیده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3" y="1142999"/>
            <a:ext cx="925435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130" y="232201"/>
            <a:ext cx="109097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تابستان با ذوب شدن یخ ها در زیر خاک، باتلاق های کم عمق ایجاد می شود.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26" y="1063198"/>
            <a:ext cx="9138743" cy="57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8177" y="177996"/>
            <a:ext cx="845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توندرا فقط گیاهانی چون خزه و گلسنگ می توانند برویند.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989"/>
            <a:ext cx="5715000" cy="5671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8993"/>
            <a:ext cx="6096000" cy="5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1632" y="0"/>
            <a:ext cx="6768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بزرگ جثه ترین جانور توندرا، خرس قطبی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89" y="830997"/>
            <a:ext cx="9317421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928" y="557351"/>
            <a:ext cx="7383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پراکندگی زیست بوم های جهان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19" y="713137"/>
            <a:ext cx="1746402" cy="15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2206" y="45602"/>
            <a:ext cx="102475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زمستان، برخی از جانوران این ناحیه به نواحی گرم تر مهاجرت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26" y="824218"/>
            <a:ext cx="9231745" cy="60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7414" y="1308537"/>
            <a:ext cx="61171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زمین های توندرا از یخ و برف پوشیده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071241" y="268013"/>
            <a:ext cx="2049517" cy="1040524"/>
          </a:xfrm>
          <a:prstGeom prst="wedgeRoundRectCallout">
            <a:avLst>
              <a:gd name="adj1" fmla="val -33910"/>
              <a:gd name="adj2" fmla="val 67046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تایگا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171" y="1576550"/>
            <a:ext cx="108256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گسترده ترین زیست بوم هاست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جنوب توندرا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 قاره های آسیا، اروپا و آمریکای شمالی گسترش یافته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798" y="3579930"/>
            <a:ext cx="92963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منطقه، 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6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سال میانگین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دما کمتر از صفر درجه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2750" y="5024183"/>
            <a:ext cx="88864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بارندگی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بین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250 تا 500 میلی متر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زمین همیشه مرطوب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129520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206" y="1252678"/>
            <a:ext cx="102475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ناحیۀ تایگا به داشتن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مخروطیان و سوزنی برگ 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معروف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3433" y="2442127"/>
            <a:ext cx="97851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این ناحیه 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کاج و سرو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همیشه سبزند و برگ ریزان ندارند.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3361" y="3254982"/>
            <a:ext cx="561975" cy="314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433" y="3818229"/>
            <a:ext cx="34000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کشور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کانادا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2206" y="5067933"/>
            <a:ext cx="103737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جنگل ها بخش عمده ای از چوب نرم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 کاغذ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تأمین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18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0" y="0"/>
            <a:ext cx="10168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295" y="0"/>
            <a:ext cx="113354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زمستان، برخی از جانوران این منطقه به نواحی گرمتر مجاور مهاجرت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3" y="961697"/>
            <a:ext cx="8870730" cy="58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46179" y="389560"/>
            <a:ext cx="3699641" cy="1040524"/>
          </a:xfrm>
          <a:prstGeom prst="wedgeRoundRectCallout">
            <a:avLst>
              <a:gd name="adj1" fmla="val -33910"/>
              <a:gd name="adj2" fmla="val 67046"/>
              <a:gd name="adj3" fmla="val 1666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بارانی استوایی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3499" y="1874313"/>
            <a:ext cx="9524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زیست بوم در مجاورت خط استوا در چند قاره گسترده شده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Wave 6"/>
          <p:cNvSpPr/>
          <p:nvPr/>
        </p:nvSpPr>
        <p:spPr>
          <a:xfrm>
            <a:off x="8500240" y="3074275"/>
            <a:ext cx="2900855" cy="1277007"/>
          </a:xfrm>
          <a:prstGeom prst="wav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هوا همیشه گرم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Wave 7"/>
          <p:cNvSpPr/>
          <p:nvPr/>
        </p:nvSpPr>
        <p:spPr>
          <a:xfrm>
            <a:off x="5281447" y="3076307"/>
            <a:ext cx="2900855" cy="1277007"/>
          </a:xfrm>
          <a:prstGeom prst="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رطوبت 80 درصد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Wave 8"/>
          <p:cNvSpPr/>
          <p:nvPr/>
        </p:nvSpPr>
        <p:spPr>
          <a:xfrm>
            <a:off x="317939" y="2996464"/>
            <a:ext cx="4645570" cy="1311082"/>
          </a:xfrm>
          <a:prstGeom prst="wav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بارندگی سالیانه 2500 میلی متر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1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883" y="502713"/>
            <a:ext cx="11414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بارانی استوایی چند طبقه اند. در زیر درختان بلندتر، درختان کوتاه تر و علف ها، که رشد بسیار سریعی دارند، وجود دارند.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5191" y="2851776"/>
            <a:ext cx="74216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ارتفاع درختان بلند گاه به 25 تا  35 متر نیز می رسد.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580" y="4485556"/>
            <a:ext cx="11414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زیست بوم بیشترین تنوع زیستی جهان را دارد. و انواع حشره ها، پرندگان، خزندگان و پستانداران در آن زندگی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24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03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" y="0"/>
            <a:ext cx="1073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532" y="2877551"/>
            <a:ext cx="8581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لطفاً با دقت به تصاویری که در اسلاید بعد می بینید توجه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839200" y="209550"/>
            <a:ext cx="3352800" cy="3219450"/>
            <a:chOff x="8673662" y="936406"/>
            <a:chExt cx="3352800" cy="32194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662" y="936406"/>
              <a:ext cx="3352800" cy="321945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326126">
              <a:off x="9396249" y="2004960"/>
              <a:ext cx="11508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توجه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0949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3" y="0"/>
            <a:ext cx="6582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775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0"/>
            <a:ext cx="642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6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853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9" y="0"/>
            <a:ext cx="640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0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247"/>
            <a:ext cx="9525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86" y="502713"/>
            <a:ext cx="119660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شاه پسند ( مانگرو)، نارگیل، قهوۀ سودانی، هِوِآ و بامبو از نمونه این گیاهان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25" y="1836422"/>
            <a:ext cx="5665076" cy="5021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1457"/>
            <a:ext cx="5665076" cy="49965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3882" y="3942719"/>
            <a:ext cx="813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بامبو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8591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724"/>
            <a:ext cx="5885411" cy="5360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8525" y="817018"/>
            <a:ext cx="1455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برگ هِوِآ</a:t>
            </a:r>
            <a:endParaRPr lang="fa-I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1" y="1497724"/>
            <a:ext cx="6346899" cy="5360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8971" y="817017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نارگیل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9295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81" y="1488194"/>
            <a:ext cx="1196602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ساوان منطقۀ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علفزارها با درختان تک و منفرد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 که در مجاورت جنگل های استوایی واقع شده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071241" y="268013"/>
            <a:ext cx="2049517" cy="1040524"/>
          </a:xfrm>
          <a:prstGeom prst="wedgeRoundRectCallout">
            <a:avLst>
              <a:gd name="adj1" fmla="val -33910"/>
              <a:gd name="adj2" fmla="val 67046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ساوان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744" y="3155196"/>
            <a:ext cx="61965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بیشترین وسعت ساوان در قارۀ آفریقا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263" y="4324747"/>
            <a:ext cx="117794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و هوای ساوان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تمام طول سال گرم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دارای دو فصل خشک و مرطوب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20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68" y="0"/>
            <a:ext cx="5822732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549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36" y="220388"/>
            <a:ext cx="704850" cy="733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27" y="220388"/>
            <a:ext cx="7048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4281" y="217583"/>
            <a:ext cx="25234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علفزارهای ساوان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67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8291" y="585871"/>
            <a:ext cx="61354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ساوان از نظر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تنوع جانوری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 غنی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0080" y="1954420"/>
            <a:ext cx="98718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درساوان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علفخواران تنومند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چون گورخر، فیل، زرافه و کرگدن فراوانند.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240" y="3013501"/>
            <a:ext cx="101175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درساوان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گوشتخواران درنده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چون شیر از این گیاه خواران تغذیه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765" y="4477790"/>
            <a:ext cx="81264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بائوباب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گونه های گیاهی مشهور ساوان هستند.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7" y="1315700"/>
            <a:ext cx="38100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7" y="3654057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6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9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50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608" y="406542"/>
            <a:ext cx="2372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بائوباب 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7351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071241" y="268013"/>
            <a:ext cx="2049517" cy="1040524"/>
          </a:xfrm>
          <a:prstGeom prst="wedgeRoundRectCallout">
            <a:avLst>
              <a:gd name="adj1" fmla="val -33910"/>
              <a:gd name="adj2" fmla="val 67046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بیابان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6537" y="1576550"/>
            <a:ext cx="1109892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سرزمین های خشکی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بارندگی سالیانۀ آنها کمتر از 50 میلی متر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باشد، بیابان گفته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413" y="3352668"/>
            <a:ext cx="1109892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بخش عمده ای از بیابان های جهان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مجاورت مدار رأس السرطان و رأس الجدی 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واقع شده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16989" y="4722101"/>
            <a:ext cx="7746448" cy="1402497"/>
            <a:chOff x="1916989" y="4722101"/>
            <a:chExt cx="7746448" cy="14024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504463" y="4864976"/>
              <a:ext cx="571500" cy="2857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16989" y="5293601"/>
              <a:ext cx="774644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صحرا در آفریقا، ربع الخالی در عربستان، لوت در ایران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9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10783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09548" y="1821261"/>
            <a:ext cx="91729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گیاه و جانوری را که در این دو تصویر، مشاهده می کنید، نام ببرید.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9270" y="3429000"/>
            <a:ext cx="96734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این گیاهان و جانوران در کدام نواحی جهان یافت می شوند؟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2668" y="409399"/>
            <a:ext cx="1102666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درجهان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بیابان های سرد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وجود دارند. در این گونه بیابان ها نیز بارش ناچیز و حتی در حد صفر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9331" y="2388458"/>
            <a:ext cx="663333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بیابان گبی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اطراف آن را کوه فرا گرفته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721093" y="1898831"/>
            <a:ext cx="749812" cy="569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271666"/>
            <a:ext cx="3333750" cy="71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037" y="4038252"/>
            <a:ext cx="117039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بیابان ها از نظر پوشش گیاهی فقیرند و فقط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یا بوته های خاردار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که در مقابل خشکی هوا و تیخیر مقاوم اند یا آب را در خود ذخیره می کنند، می توانند در آنجا زندگی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87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1316" y="406542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بیابان گبی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74148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0"/>
            <a:ext cx="1106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8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390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08539" y="453839"/>
            <a:ext cx="1960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بزمجه بیابانی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5511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5738" y="233121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سوسمار چشم ماری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48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9557946" y="3650148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36039"/>
            <a:ext cx="61170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اکنون با دقت تصاویر بعدی را مشاهده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732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263" y="161433"/>
            <a:ext cx="704850" cy="73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17" y="161433"/>
            <a:ext cx="7048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55921"/>
            <a:ext cx="7438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تصاویر کدام نواحی جغرافیایی را نشان می دهند؟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641462"/>
            <a:ext cx="9869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هر یک از این نواحی، کدام گیاهان و جانوارن می توانند زندگی کنند؟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30" y="1854904"/>
            <a:ext cx="118241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بوم یک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ناحیۀ وسیع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جغرافیایی است که در آن،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انواع خاصی از گیاهان و جانوران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زندگی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4426168" y="362609"/>
            <a:ext cx="2751083" cy="1198179"/>
          </a:xfrm>
          <a:prstGeom prst="flowChartPunchedTap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بوم ( بیوم )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1522" y="4279507"/>
            <a:ext cx="93489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هر زیست بوم از چند بوم سازگان ( اکوسیستم) تشکیل شده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5 مطالعات اجتماعی نهم</Template>
  <TotalTime>0</TotalTime>
  <Words>882</Words>
  <Application>Microsoft Office PowerPoint</Application>
  <PresentationFormat>Widescreen</PresentationFormat>
  <Paragraphs>82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B Koodak</vt:lpstr>
      <vt:lpstr>B Majid Shadow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2020-02-08T07:34:31Z</dcterms:created>
  <dcterms:modified xsi:type="dcterms:W3CDTF">2020-02-08T07:35:00Z</dcterms:modified>
</cp:coreProperties>
</file>