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424" r:id="rId3"/>
    <p:sldId id="423" r:id="rId4"/>
    <p:sldId id="425" r:id="rId5"/>
    <p:sldId id="426" r:id="rId6"/>
    <p:sldId id="427" r:id="rId7"/>
    <p:sldId id="441" r:id="rId8"/>
    <p:sldId id="432" r:id="rId9"/>
    <p:sldId id="428" r:id="rId10"/>
    <p:sldId id="429" r:id="rId11"/>
    <p:sldId id="436" r:id="rId12"/>
    <p:sldId id="430" r:id="rId13"/>
    <p:sldId id="433" r:id="rId14"/>
    <p:sldId id="439" r:id="rId15"/>
    <p:sldId id="440" r:id="rId16"/>
    <p:sldId id="435" r:id="rId17"/>
    <p:sldId id="431" r:id="rId18"/>
    <p:sldId id="43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9C3F"/>
    <a:srgbClr val="0F493E"/>
    <a:srgbClr val="166858"/>
    <a:srgbClr val="0D3F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65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DD0B3-63F2-4735-8C09-12E2D27FDAAD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C5270-9AE2-4A2A-B9E6-DA7D3727F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64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5069-3FD9-487A-A736-822DE4BA0B44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24B12-BFA0-4D62-970F-4F5AEE6D4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5069-3FD9-487A-A736-822DE4BA0B44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24B12-BFA0-4D62-970F-4F5AEE6D4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5069-3FD9-487A-A736-822DE4BA0B44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24B12-BFA0-4D62-970F-4F5AEE6D4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5069-3FD9-487A-A736-822DE4BA0B44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24B12-BFA0-4D62-970F-4F5AEE6D4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5069-3FD9-487A-A736-822DE4BA0B44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24B12-BFA0-4D62-970F-4F5AEE6D4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5069-3FD9-487A-A736-822DE4BA0B44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24B12-BFA0-4D62-970F-4F5AEE6D4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5069-3FD9-487A-A736-822DE4BA0B44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24B12-BFA0-4D62-970F-4F5AEE6D4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5069-3FD9-487A-A736-822DE4BA0B44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24B12-BFA0-4D62-970F-4F5AEE6D4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5069-3FD9-487A-A736-822DE4BA0B44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24B12-BFA0-4D62-970F-4F5AEE6D4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5069-3FD9-487A-A736-822DE4BA0B44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24B12-BFA0-4D62-970F-4F5AEE6D419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5069-3FD9-487A-A736-822DE4BA0B44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024B12-BFA0-4D62-970F-4F5AEE6D41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3024B12-BFA0-4D62-970F-4F5AEE6D419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6A35069-3FD9-487A-A736-822DE4BA0B44}" type="datetimeFigureOut">
              <a:rPr lang="en-US" smtClean="0"/>
              <a:t>3/11/2018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inypic.info/viewer.php?file=nqbg01r34aj4wwjgzndu.jpg" TargetMode="External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12" Type="http://schemas.openxmlformats.org/officeDocument/2006/relationships/image" Target="../media/image18.jpeg"/><Relationship Id="rId2" Type="http://schemas.openxmlformats.org/officeDocument/2006/relationships/hyperlink" Target="http://www.tinypic.info/viewer.php?file=t455uowhu7hsyyafbj5x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inypic.info/viewer.php?file=ac2hql3cgp382te1e938.jpg" TargetMode="External"/><Relationship Id="rId11" Type="http://schemas.openxmlformats.org/officeDocument/2006/relationships/image" Target="../media/image17.jpeg"/><Relationship Id="rId5" Type="http://schemas.openxmlformats.org/officeDocument/2006/relationships/image" Target="../media/image13.jpeg"/><Relationship Id="rId10" Type="http://schemas.openxmlformats.org/officeDocument/2006/relationships/image" Target="../media/image16.jpeg"/><Relationship Id="rId4" Type="http://schemas.openxmlformats.org/officeDocument/2006/relationships/hyperlink" Target="http://www.tinypic.info/viewer.php?file=29swr5oamyr10aj73kdx.jpg" TargetMode="External"/><Relationship Id="rId9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8458200" cy="4705349"/>
          </a:xfrm>
          <a:prstGeom prst="rect">
            <a:avLst/>
          </a:prstGeom>
          <a:solidFill>
            <a:srgbClr val="1668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66858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038600"/>
            <a:ext cx="8458200" cy="2133600"/>
          </a:xfrm>
          <a:prstGeom prst="rect">
            <a:avLst/>
          </a:prstGeom>
          <a:solidFill>
            <a:schemeClr val="accent1">
              <a:alpha val="66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429000"/>
            <a:ext cx="7543800" cy="2593975"/>
          </a:xfrm>
          <a:noFill/>
        </p:spPr>
        <p:txBody>
          <a:bodyPr/>
          <a:lstStyle/>
          <a:p>
            <a:pPr algn="r" rtl="1"/>
            <a:r>
              <a:rPr lang="fa-IR" sz="4800" b="1" dirty="0" smtClean="0">
                <a:solidFill>
                  <a:schemeClr val="tx1"/>
                </a:solidFill>
                <a:cs typeface="B Kamran" pitchFamily="2" charset="-78"/>
              </a:rPr>
              <a:t>توقعات از فضاهای شهری</a:t>
            </a:r>
            <a:r>
              <a:rPr lang="en-US" sz="4800" b="1" dirty="0" smtClean="0">
                <a:solidFill>
                  <a:schemeClr val="tx1"/>
                </a:solidFill>
                <a:cs typeface="B Kamran" pitchFamily="2" charset="-78"/>
              </a:rPr>
              <a:t> </a:t>
            </a:r>
            <a:r>
              <a:rPr lang="fa-IR" sz="4800" b="1" dirty="0" smtClean="0">
                <a:solidFill>
                  <a:schemeClr val="tx1"/>
                </a:solidFill>
                <a:cs typeface="B Kamran" pitchFamily="2" charset="-78"/>
              </a:rPr>
              <a:t>خیابان شهری</a:t>
            </a:r>
            <a:r>
              <a:rPr lang="en-US" sz="4800" b="1" dirty="0" smtClean="0">
                <a:solidFill>
                  <a:schemeClr val="tx1"/>
                </a:solidFill>
                <a:cs typeface="B Kamran" pitchFamily="2" charset="-78"/>
              </a:rPr>
              <a:t/>
            </a:r>
            <a:br>
              <a:rPr lang="en-US" sz="4800" b="1" dirty="0" smtClean="0">
                <a:solidFill>
                  <a:schemeClr val="tx1"/>
                </a:solidFill>
                <a:cs typeface="B Kamran" pitchFamily="2" charset="-78"/>
              </a:rPr>
            </a:br>
            <a:endParaRPr lang="en-US" sz="4800" b="1" dirty="0">
              <a:solidFill>
                <a:schemeClr val="tx1"/>
              </a:solidFill>
              <a:cs typeface="B Kamran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6055667" y="2412713"/>
            <a:ext cx="5562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b="1" dirty="0" smtClean="0">
                <a:solidFill>
                  <a:srgbClr val="166858"/>
                </a:solidFill>
                <a:latin typeface="Castellar" pitchFamily="18" charset="0"/>
                <a:cs typeface="B Kamran" pitchFamily="2" charset="-78"/>
              </a:rPr>
              <a:t>درک و بیان محیط شهری</a:t>
            </a:r>
            <a:endParaRPr lang="en-US" sz="3200" b="1" dirty="0">
              <a:solidFill>
                <a:srgbClr val="166858"/>
              </a:solidFill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5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8686800" y="320675"/>
            <a:ext cx="228600" cy="212725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5400000">
            <a:off x="4135437" y="-3060699"/>
            <a:ext cx="542925" cy="7188200"/>
          </a:xfrm>
          <a:prstGeom prst="rect">
            <a:avLst/>
          </a:prstGeom>
          <a:solidFill>
            <a:srgbClr val="002060"/>
          </a:solidFill>
          <a:ln>
            <a:solidFill>
              <a:srgbClr val="002060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 smtClean="0"/>
              <a:t>ت</a:t>
            </a:r>
            <a:endParaRPr lang="en-US" dirty="0"/>
          </a:p>
        </p:txBody>
      </p:sp>
      <p:sp>
        <p:nvSpPr>
          <p:cNvPr id="10246" name="TextBox 3"/>
          <p:cNvSpPr txBox="1">
            <a:spLocks noChangeArrowheads="1"/>
          </p:cNvSpPr>
          <p:nvPr/>
        </p:nvSpPr>
        <p:spPr bwMode="auto">
          <a:xfrm rot="-5400000">
            <a:off x="6337300" y="2679412"/>
            <a:ext cx="487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a-IR" sz="3200" b="1" dirty="0" smtClean="0">
                <a:cs typeface="B Kamran" pitchFamily="2" charset="-78"/>
              </a:rPr>
              <a:t>توقعات موردی از خیابان شهری</a:t>
            </a:r>
            <a:endParaRPr lang="fa-IR" sz="3200" b="1" dirty="0">
              <a:cs typeface="B Kamran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0"/>
            <a:ext cx="6096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685800" y="228600"/>
            <a:ext cx="7162800" cy="1600200"/>
          </a:xfrm>
        </p:spPr>
        <p:txBody>
          <a:bodyPr>
            <a:normAutofit/>
          </a:bodyPr>
          <a:lstStyle/>
          <a:p>
            <a:pPr algn="r" rtl="1">
              <a:buClr>
                <a:srgbClr val="FFC000"/>
              </a:buClr>
              <a:buFont typeface="Courier New" pitchFamily="49" charset="0"/>
              <a:buChar char="o"/>
            </a:pPr>
            <a:r>
              <a:rPr lang="fa-IR" sz="3200" dirty="0" smtClean="0">
                <a:solidFill>
                  <a:srgbClr val="CF9C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انعطاف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72671" y="2628900"/>
            <a:ext cx="7162800" cy="21717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Font typeface="Arial" charset="0"/>
              <a:buNone/>
            </a:pPr>
            <a:r>
              <a:rPr lang="fa-IR" sz="2000" dirty="0" smtClean="0">
                <a:cs typeface="B Nazanin" pitchFamily="2" charset="-78"/>
              </a:rPr>
              <a:t>انعطاف در کالبد:</a:t>
            </a:r>
          </a:p>
          <a:p>
            <a:pPr lvl="1" algn="just" rtl="1"/>
            <a:r>
              <a:rPr lang="fa-IR" sz="1800" dirty="0"/>
              <a:t>لازم است در طرح عرصه خیابان، از بکارگیری هر نوع هندسه ناب در طراحی حالت عمومی فضا، یا کفسازی،پرهیز نمود.</a:t>
            </a:r>
          </a:p>
          <a:p>
            <a:pPr lvl="1" algn="just" rtl="1"/>
            <a:r>
              <a:rPr lang="fa-IR" sz="1800" dirty="0"/>
              <a:t>توجه بیش از حد به هندسه خشک، طرح را از قابلیت های نظم پنهان فضا غافل می سازد و نهایتا منجر به طرحی غیر منعطف می گردد</a:t>
            </a:r>
            <a:r>
              <a:rPr lang="fa-IR" sz="1800" dirty="0" smtClean="0"/>
              <a:t>.</a:t>
            </a:r>
          </a:p>
          <a:p>
            <a:pPr lvl="1" algn="just" rtl="1"/>
            <a:r>
              <a:rPr lang="fa-IR" sz="1800" dirty="0" smtClean="0"/>
              <a:t>از اختلاف سطح و شکست و همچنین جوب های روباز پرهیز نمود.زیرا یکپارچگی کف را از بین برده و از انعطاف فضا می کاهند.</a:t>
            </a:r>
          </a:p>
          <a:p>
            <a:pPr lvl="1" algn="just" rtl="1"/>
            <a:r>
              <a:rPr lang="fa-IR" sz="1800" dirty="0" smtClean="0"/>
              <a:t>انعطاف عناصر مستقر در فضا( مبلمان و ...) </a:t>
            </a:r>
          </a:p>
          <a:p>
            <a:pPr algn="r" rtl="1">
              <a:buFont typeface="Arial" charset="0"/>
              <a:buNone/>
            </a:pPr>
            <a:r>
              <a:rPr lang="fa-IR" sz="2000" dirty="0">
                <a:cs typeface="B Nazanin" pitchFamily="2" charset="-78"/>
              </a:rPr>
              <a:t>استقرار بناهای درشت دانه و صلب در لبه خیابان، انعطاف فضا را کم می کند.</a:t>
            </a:r>
          </a:p>
          <a:p>
            <a:pPr algn="r" rtl="1">
              <a:buFont typeface="Arial" charset="0"/>
              <a:buNone/>
            </a:pPr>
            <a:r>
              <a:rPr lang="fa-IR" sz="2000" dirty="0">
                <a:cs typeface="B Nazanin" pitchFamily="2" charset="-78"/>
              </a:rPr>
              <a:t>در بدنه های همکف، از بکارگیری بدنه های یکدست و یکسره پرهیز نمود</a:t>
            </a:r>
            <a:r>
              <a:rPr lang="fa-IR" sz="2000" dirty="0" smtClean="0">
                <a:cs typeface="B Nazanin" pitchFamily="2" charset="-78"/>
              </a:rPr>
              <a:t>.</a:t>
            </a:r>
            <a:endParaRPr lang="fa-IR" sz="2000" dirty="0">
              <a:cs typeface="B Nazanin" pitchFamily="2" charset="-78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021976" y="4953000"/>
            <a:ext cx="71628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Font typeface="Arial" charset="0"/>
              <a:buNone/>
            </a:pPr>
            <a:r>
              <a:rPr lang="fa-IR" sz="2000" dirty="0" smtClean="0">
                <a:cs typeface="B Nazanin" pitchFamily="2" charset="-78"/>
              </a:rPr>
              <a:t>انعطاف در عملکرد:</a:t>
            </a:r>
          </a:p>
          <a:p>
            <a:pPr algn="r" rtl="1">
              <a:buFont typeface="Arial" charset="0"/>
              <a:buNone/>
            </a:pPr>
            <a:r>
              <a:rPr lang="fa-IR" sz="2000" dirty="0" smtClean="0">
                <a:cs typeface="B Nazanin" pitchFamily="2" charset="-78"/>
              </a:rPr>
              <a:t>فضا قابلیت های متفاوتی به لحاظ عملکردی در زمان های مختلف شبانه روز و یا سال دارا می شود.</a:t>
            </a:r>
          </a:p>
          <a:p>
            <a:pPr algn="r" rtl="1">
              <a:buFont typeface="Arial" charset="0"/>
              <a:buNone/>
            </a:pPr>
            <a:r>
              <a:rPr lang="fa-IR" sz="2000" dirty="0" smtClean="0">
                <a:cs typeface="B Nazanin" pitchFamily="2" charset="-78"/>
              </a:rPr>
              <a:t>صبح ها برای دویدن و ورزش صبحگاهی</a:t>
            </a:r>
          </a:p>
          <a:p>
            <a:pPr algn="r" rtl="1">
              <a:buFont typeface="Arial" charset="0"/>
              <a:buNone/>
            </a:pPr>
            <a:r>
              <a:rPr lang="fa-IR" sz="2000" dirty="0" smtClean="0">
                <a:cs typeface="B Nazanin" pitchFamily="2" charset="-78"/>
              </a:rPr>
              <a:t>نیمه شب ها پرسه زدن</a:t>
            </a:r>
          </a:p>
          <a:p>
            <a:pPr algn="r" rtl="1">
              <a:buFont typeface="Arial" charset="0"/>
              <a:buNone/>
            </a:pPr>
            <a:r>
              <a:rPr lang="fa-IR" sz="2000" dirty="0" smtClean="0">
                <a:cs typeface="B Nazanin" pitchFamily="2" charset="-78"/>
              </a:rPr>
              <a:t>روزهای تعطیل برای انواع پاتوق های کوچک</a:t>
            </a:r>
          </a:p>
          <a:p>
            <a:pPr algn="r" rtl="1">
              <a:buFont typeface="Arial" charset="0"/>
              <a:buNone/>
            </a:pPr>
            <a:r>
              <a:rPr lang="fa-IR" sz="2000" dirty="0" smtClean="0">
                <a:cs typeface="B Nazanin" pitchFamily="2" charset="-78"/>
              </a:rPr>
              <a:t>برخی مواقع سال برای مراسم آیینی و ...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77153" y="1066800"/>
            <a:ext cx="7162800" cy="1447800"/>
          </a:xfrm>
          <a:prstGeom prst="rect">
            <a:avLst/>
          </a:prstGeom>
          <a:solidFill>
            <a:schemeClr val="accent1">
              <a:alpha val="84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342900" indent="-228600" algn="r" rtl="1"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  <a:defRPr sz="2000">
                <a:solidFill>
                  <a:schemeClr val="tx2">
                    <a:lumMod val="85000"/>
                    <a:lumOff val="15000"/>
                  </a:schemeClr>
                </a:solidFill>
                <a:cs typeface="B Nazanin" pitchFamily="2" charset="-78"/>
              </a:defRPr>
            </a:lvl1pPr>
            <a:lvl2pPr marL="640080" indent="-2286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/>
            </a:lvl2pPr>
            <a:lvl3pPr marL="1005840" indent="-228600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</a:lvl3pPr>
            <a:lvl4pPr marL="1280160" indent="-228600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/>
            </a:lvl4pPr>
            <a:lvl5pPr marL="1554480" indent="-228600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baseline="0"/>
            </a:lvl5pPr>
            <a:lvl6pPr marL="1737360" indent="-18288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baseline="0"/>
            </a:lvl6pPr>
            <a:lvl7pPr marL="1920240" indent="-18288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/>
            </a:lvl7pPr>
            <a:lvl8pPr marL="2103120" indent="-182880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/>
            </a:lvl8pPr>
            <a:lvl9pPr marL="2286000" indent="-182880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/>
            </a:lvl9pPr>
          </a:lstStyle>
          <a:p>
            <a:pPr algn="just"/>
            <a:r>
              <a:rPr lang="fa-IR" dirty="0"/>
              <a:t>خیابان شهری مکانی متراکم از رویداد ها و فرصتهای متنوع حیات جمعی: نیازمند زمینه ای منعطف</a:t>
            </a:r>
          </a:p>
          <a:p>
            <a:pPr algn="just"/>
            <a:r>
              <a:rPr lang="fa-IR" dirty="0"/>
              <a:t>انعطاف این زمینه: این امکان را می دهد در هر زمان، با تغییر نوع رویداد با کمترین تغییرات کالبدی، با آن رویداد هماهنگ گردد</a:t>
            </a:r>
            <a:r>
              <a:rPr lang="fa-I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925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://www.tinypic.info/files/t455uowhu7hsyyafbj5x_thum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796" y="1273629"/>
            <a:ext cx="1568450" cy="1238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</p:pic>
      <p:pic>
        <p:nvPicPr>
          <p:cNvPr id="5" name="Picture 4" descr="http://www.tinypic.info/files/d5thy1u9cc5ojm1aynw6_thumb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48996" y="1807029"/>
            <a:ext cx="1568450" cy="1238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</p:pic>
      <p:pic>
        <p:nvPicPr>
          <p:cNvPr id="6" name="Picture 5" descr="http://www.tinypic.info/files/29swr5oamyr10aj73kdx_thumb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7028" y="2188029"/>
            <a:ext cx="1568450" cy="1238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</p:pic>
      <p:pic>
        <p:nvPicPr>
          <p:cNvPr id="7" name="Picture 6" descr="http://www.tinypic.info/files/ac2hql3cgp382te1e938_thumb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25596" y="2492829"/>
            <a:ext cx="1568450" cy="1238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</p:pic>
      <p:pic>
        <p:nvPicPr>
          <p:cNvPr id="8" name="Picture 7" descr="http://www.tinypic.info/files/nqbg01r34aj4wwjgzndu_thumb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25796" y="3026229"/>
            <a:ext cx="1568450" cy="1238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</p:pic>
      <p:pic>
        <p:nvPicPr>
          <p:cNvPr id="9" name="Picture 8" descr="E:\term 2\zekavat\jalase1.search khodam\MESAL\scan003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2675" y="4495800"/>
            <a:ext cx="2919591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E:\term 2\zekavat\jalase1.search khodam\MESAL\untitled.JPG"/>
          <p:cNvPicPr>
            <a:picLocks noChangeAspect="1" noChangeArrowheads="1"/>
          </p:cNvPicPr>
          <p:nvPr/>
        </p:nvPicPr>
        <p:blipFill>
          <a:blip r:embed="rId12" cstate="print"/>
          <a:srcRect l="18966" t="52020" r="53448" b="8965"/>
          <a:stretch>
            <a:fillRect/>
          </a:stretch>
        </p:blipFill>
        <p:spPr bwMode="auto">
          <a:xfrm>
            <a:off x="3179988" y="4697186"/>
            <a:ext cx="2133600" cy="18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Oval 10"/>
          <p:cNvSpPr/>
          <p:nvPr/>
        </p:nvSpPr>
        <p:spPr>
          <a:xfrm>
            <a:off x="8686800" y="320675"/>
            <a:ext cx="228600" cy="212725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 rot="-5400000">
            <a:off x="6337300" y="2679412"/>
            <a:ext cx="487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a-IR" sz="3200" b="1" dirty="0" smtClean="0">
                <a:cs typeface="B Kamran" pitchFamily="2" charset="-78"/>
              </a:rPr>
              <a:t>توقعات موردی از خیابان شهری</a:t>
            </a:r>
            <a:endParaRPr lang="fa-IR" sz="3200" b="1" dirty="0">
              <a:cs typeface="B Kamran" pitchFamily="2" charset="-78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85800" y="228600"/>
            <a:ext cx="71628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Clr>
                <a:srgbClr val="FFC000"/>
              </a:buClr>
              <a:buFont typeface="Courier New" pitchFamily="49" charset="0"/>
              <a:buChar char="o"/>
            </a:pPr>
            <a:r>
              <a:rPr lang="fa-IR" sz="3200" smtClean="0">
                <a:solidFill>
                  <a:srgbClr val="CF9C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انعطاف</a:t>
            </a:r>
            <a:endParaRPr lang="fa-IR" sz="3200" dirty="0" smtClean="0">
              <a:solidFill>
                <a:srgbClr val="CF9C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48911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8686800" y="320675"/>
            <a:ext cx="228600" cy="212725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5400000">
            <a:off x="4135437" y="-3060699"/>
            <a:ext cx="542925" cy="7188200"/>
          </a:xfrm>
          <a:prstGeom prst="rect">
            <a:avLst/>
          </a:prstGeom>
          <a:solidFill>
            <a:srgbClr val="002060"/>
          </a:solidFill>
          <a:ln>
            <a:solidFill>
              <a:srgbClr val="002060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 smtClean="0"/>
              <a:t>ت</a:t>
            </a:r>
            <a:endParaRPr lang="en-US" dirty="0"/>
          </a:p>
        </p:txBody>
      </p:sp>
      <p:sp>
        <p:nvSpPr>
          <p:cNvPr id="10246" name="TextBox 3"/>
          <p:cNvSpPr txBox="1">
            <a:spLocks noChangeArrowheads="1"/>
          </p:cNvSpPr>
          <p:nvPr/>
        </p:nvSpPr>
        <p:spPr bwMode="auto">
          <a:xfrm rot="-5400000">
            <a:off x="6337300" y="2679412"/>
            <a:ext cx="487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a-IR" sz="3200" b="1" dirty="0" smtClean="0">
                <a:cs typeface="B Kamran" pitchFamily="2" charset="-78"/>
              </a:rPr>
              <a:t>توقعات موردی از خیابان شهری</a:t>
            </a:r>
            <a:endParaRPr lang="fa-IR" sz="3200" b="1" dirty="0">
              <a:cs typeface="B Kamran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0"/>
            <a:ext cx="6096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685800" y="228600"/>
            <a:ext cx="7162800" cy="1600200"/>
          </a:xfrm>
        </p:spPr>
        <p:txBody>
          <a:bodyPr>
            <a:normAutofit/>
          </a:bodyPr>
          <a:lstStyle/>
          <a:p>
            <a:pPr algn="r" rtl="1">
              <a:buClr>
                <a:srgbClr val="FFC000"/>
              </a:buClr>
              <a:buFont typeface="Courier New" pitchFamily="49" charset="0"/>
              <a:buChar char="o"/>
            </a:pPr>
            <a:r>
              <a:rPr lang="fa-IR" sz="3200" dirty="0">
                <a:solidFill>
                  <a:srgbClr val="CF9C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r>
              <a:rPr lang="fa-IR" sz="3200" dirty="0" smtClean="0">
                <a:solidFill>
                  <a:srgbClr val="CF9C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خاطره انگیزی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90600" y="2590800"/>
            <a:ext cx="71628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Font typeface="Arial" charset="0"/>
              <a:buNone/>
            </a:pPr>
            <a:r>
              <a:rPr lang="fa-IR" sz="2000" b="1" dirty="0" smtClean="0">
                <a:cs typeface="B Nazanin" pitchFamily="2" charset="-78"/>
              </a:rPr>
              <a:t>نقش انگیزی</a:t>
            </a:r>
          </a:p>
          <a:p>
            <a:pPr algn="r" rtl="1">
              <a:buFont typeface="Arial" charset="0"/>
              <a:buNone/>
            </a:pPr>
            <a:r>
              <a:rPr lang="fa-IR" sz="2000" dirty="0" smtClean="0">
                <a:cs typeface="B Nazanin" pitchFamily="2" charset="-78"/>
              </a:rPr>
              <a:t>وجود عملکردها، مفاهیم و ویژگی های کالبدی متشخص و متمایزی که به راحتی در ذهن حک می شوند.</a:t>
            </a:r>
          </a:p>
          <a:p>
            <a:pPr algn="r" rtl="1">
              <a:buFont typeface="Arial" charset="0"/>
              <a:buNone/>
            </a:pPr>
            <a:r>
              <a:rPr lang="fa-IR" sz="2000" dirty="0" smtClean="0">
                <a:solidFill>
                  <a:srgbClr val="CF9C3F"/>
                </a:solidFill>
                <a:cs typeface="B Nazanin" pitchFamily="2" charset="-78"/>
              </a:rPr>
              <a:t>مهمترین عامل مخرب در نقش انگیزی کالبدی </a:t>
            </a:r>
            <a:r>
              <a:rPr lang="fa-IR" sz="2000" dirty="0" smtClean="0">
                <a:cs typeface="B Nazanin" pitchFamily="2" charset="-78"/>
              </a:rPr>
              <a:t>: برخورد سطحی و گرایش به تعریض خیابان!</a:t>
            </a:r>
          </a:p>
          <a:p>
            <a:pPr algn="r" rtl="1">
              <a:buFont typeface="Arial" charset="0"/>
              <a:buNone/>
            </a:pPr>
            <a:r>
              <a:rPr lang="fa-IR" sz="2000" dirty="0" smtClean="0">
                <a:cs typeface="B Nazanin" pitchFamily="2" charset="-78"/>
              </a:rPr>
              <a:t>توجه به نشانه های ذهنی جمعی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981200" y="838200"/>
            <a:ext cx="6095999" cy="1600200"/>
          </a:xfrm>
          <a:prstGeom prst="rect">
            <a:avLst/>
          </a:prstGeom>
          <a:solidFill>
            <a:schemeClr val="accent1">
              <a:alpha val="84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342900" indent="-228600" algn="just" rtl="1"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  <a:defRPr sz="2000">
                <a:solidFill>
                  <a:schemeClr val="tx2">
                    <a:lumMod val="85000"/>
                    <a:lumOff val="15000"/>
                  </a:schemeClr>
                </a:solidFill>
                <a:cs typeface="B Nazanin" pitchFamily="2" charset="-78"/>
              </a:defRPr>
            </a:lvl1pPr>
            <a:lvl2pPr marL="640080" indent="-2286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/>
            </a:lvl2pPr>
            <a:lvl3pPr marL="1005840" indent="-228600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</a:lvl3pPr>
            <a:lvl4pPr marL="1280160" indent="-228600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/>
            </a:lvl4pPr>
            <a:lvl5pPr marL="1554480" indent="-228600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baseline="0"/>
            </a:lvl5pPr>
            <a:lvl6pPr marL="1737360" indent="-18288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baseline="0"/>
            </a:lvl6pPr>
            <a:lvl7pPr marL="1920240" indent="-18288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/>
            </a:lvl7pPr>
            <a:lvl8pPr marL="2103120" indent="-182880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/>
            </a:lvl8pPr>
            <a:lvl9pPr marL="2286000" indent="-182880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/>
            </a:lvl9pPr>
          </a:lstStyle>
          <a:p>
            <a:r>
              <a:rPr lang="fa-IR" dirty="0"/>
              <a:t>ویژگی است که برای همه فضاهای شهریمان کمابیش به آن احتیاج داریم.</a:t>
            </a:r>
          </a:p>
          <a:p>
            <a:r>
              <a:rPr lang="fa-IR" dirty="0"/>
              <a:t>خاطراتی که در ذهن شهروند ثبت شده و به عنوان مشوق ها و انگیزه ها برای تکرار حضور در خیابان و مشارکت در زندگی جمعی آن عمل می نمایند، این نوع از مسیر را از سایر محورهای شهری متمایز می سازند.</a:t>
            </a:r>
          </a:p>
        </p:txBody>
      </p:sp>
      <p:pic>
        <p:nvPicPr>
          <p:cNvPr id="12" name="Picture 2" descr="C:\hanie\tarahi-abas\axe2.psd"/>
          <p:cNvPicPr>
            <a:picLocks noChangeAspect="1" noChangeArrowheads="1"/>
          </p:cNvPicPr>
          <p:nvPr/>
        </p:nvPicPr>
        <p:blipFill>
          <a:blip r:embed="rId2" cstate="print"/>
          <a:srcRect t="58144" r="57171"/>
          <a:stretch>
            <a:fillRect/>
          </a:stretch>
        </p:blipFill>
        <p:spPr bwMode="auto">
          <a:xfrm>
            <a:off x="-215901" y="0"/>
            <a:ext cx="2057400" cy="2903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541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rchitect\Desktop\New folder\Untitled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9" y="820686"/>
            <a:ext cx="7882091" cy="184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rchitect\Desktop\New folder\zamzam- shomal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3657600"/>
            <a:ext cx="8610601" cy="233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8686800" y="320675"/>
            <a:ext cx="228600" cy="212725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 rot="-5400000">
            <a:off x="6337300" y="2679412"/>
            <a:ext cx="487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a-IR" sz="3200" b="1" dirty="0" smtClean="0">
                <a:cs typeface="B Kamran" pitchFamily="2" charset="-78"/>
              </a:rPr>
              <a:t>توقعات موردی از خیابان شهری</a:t>
            </a:r>
            <a:endParaRPr lang="fa-IR" sz="3200" b="1" dirty="0">
              <a:cs typeface="B Kamran" pitchFamily="2" charset="-78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5800" y="228600"/>
            <a:ext cx="71628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Clr>
                <a:srgbClr val="FFC000"/>
              </a:buClr>
              <a:buFont typeface="Courier New" pitchFamily="49" charset="0"/>
              <a:buChar char="o"/>
            </a:pPr>
            <a:r>
              <a:rPr lang="fa-IR" sz="3200" smtClean="0">
                <a:solidFill>
                  <a:srgbClr val="CF9C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خاطره انگیزی</a:t>
            </a:r>
            <a:endParaRPr lang="fa-IR" sz="3200" dirty="0" smtClean="0">
              <a:solidFill>
                <a:srgbClr val="CF9C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29157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7069" y="3048000"/>
            <a:ext cx="2579220" cy="1712602"/>
          </a:xfrm>
          <a:prstGeom prst="rect">
            <a:avLst/>
          </a:prstGeom>
        </p:spPr>
      </p:pic>
      <p:pic>
        <p:nvPicPr>
          <p:cNvPr id="5" name="Picture 4" descr="m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32269" y="914400"/>
            <a:ext cx="3438959" cy="2579219"/>
          </a:xfrm>
          <a:prstGeom prst="rect">
            <a:avLst/>
          </a:prstGeom>
        </p:spPr>
      </p:pic>
      <p:pic>
        <p:nvPicPr>
          <p:cNvPr id="6" name="Picture 5" descr="m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869" y="838200"/>
            <a:ext cx="3147551" cy="19812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990600" y="5694830"/>
            <a:ext cx="71628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buFont typeface="Arial" charset="0"/>
              <a:buNone/>
            </a:pPr>
            <a:r>
              <a:rPr lang="fa-IR" sz="2000" dirty="0" smtClean="0">
                <a:solidFill>
                  <a:srgbClr val="CF9C3F"/>
                </a:solidFill>
                <a:cs typeface="B Nazanin" pitchFamily="2" charset="-78"/>
              </a:rPr>
              <a:t>متعهد نمودن شهروندان نسبت به خیابان و وقایع درون آن: -&gt; اساسی ترین گام در جهت ایجاد و تقویت تعاملات اجتماعی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63706" y="3962400"/>
            <a:ext cx="71628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Font typeface="Arial" charset="0"/>
              <a:buNone/>
            </a:pPr>
            <a:r>
              <a:rPr lang="fa-IR" sz="2000" b="1" dirty="0" smtClean="0">
                <a:cs typeface="B Nazanin" pitchFamily="2" charset="-78"/>
              </a:rPr>
              <a:t>ایجاد محیطی مانوس</a:t>
            </a:r>
          </a:p>
          <a:p>
            <a:pPr algn="r" rtl="1">
              <a:buFont typeface="Arial" charset="0"/>
              <a:buNone/>
            </a:pPr>
            <a:r>
              <a:rPr lang="fa-IR" sz="2000" dirty="0" smtClean="0">
                <a:cs typeface="B Nazanin" pitchFamily="2" charset="-78"/>
              </a:rPr>
              <a:t>برانگیخته شدن احساسات مثبت شهروندان و ایجاد محیطی مانوس</a:t>
            </a:r>
          </a:p>
          <a:p>
            <a:pPr algn="r" rtl="1">
              <a:buFont typeface="Arial" charset="0"/>
              <a:buNone/>
            </a:pPr>
            <a:r>
              <a:rPr lang="fa-IR" sz="2000" dirty="0" smtClean="0">
                <a:cs typeface="B Nazanin" pitchFamily="2" charset="-78"/>
              </a:rPr>
              <a:t>-- از طریق ایجاد امکان دخل و تصرف در فضا توسط آنان</a:t>
            </a:r>
          </a:p>
          <a:p>
            <a:pPr algn="r" rtl="1">
              <a:buFont typeface="Arial" charset="0"/>
              <a:buNone/>
            </a:pPr>
            <a:r>
              <a:rPr lang="fa-IR" sz="2000" dirty="0" smtClean="0">
                <a:cs typeface="B Nazanin" pitchFamily="2" charset="-78"/>
              </a:rPr>
              <a:t>-- افزایش مشارکت شهروندان در نگهداری فضا</a:t>
            </a:r>
          </a:p>
        </p:txBody>
      </p:sp>
      <p:sp>
        <p:nvSpPr>
          <p:cNvPr id="9" name="Oval 8"/>
          <p:cNvSpPr/>
          <p:nvPr/>
        </p:nvSpPr>
        <p:spPr>
          <a:xfrm>
            <a:off x="8686800" y="320675"/>
            <a:ext cx="228600" cy="212725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 rot="-5400000">
            <a:off x="6337300" y="2679412"/>
            <a:ext cx="487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a-IR" sz="3200" b="1" dirty="0" smtClean="0">
                <a:cs typeface="B Kamran" pitchFamily="2" charset="-78"/>
              </a:rPr>
              <a:t>توقعات موردی از خیابان شهری</a:t>
            </a:r>
            <a:endParaRPr lang="fa-IR" sz="3200" b="1" dirty="0">
              <a:cs typeface="B Kamran" pitchFamily="2" charset="-78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85800" y="228600"/>
            <a:ext cx="71628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Clr>
                <a:srgbClr val="FFC000"/>
              </a:buClr>
              <a:buFont typeface="Courier New" pitchFamily="49" charset="0"/>
              <a:buChar char="o"/>
            </a:pPr>
            <a:r>
              <a:rPr lang="fa-IR" sz="3200" smtClean="0">
                <a:solidFill>
                  <a:srgbClr val="CF9C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خاطره انگیزی</a:t>
            </a:r>
            <a:endParaRPr lang="fa-IR" sz="3200" dirty="0" smtClean="0">
              <a:solidFill>
                <a:srgbClr val="CF9C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01175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31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4" y="142852"/>
            <a:ext cx="4786314" cy="3595054"/>
          </a:xfrm>
          <a:prstGeom prst="rect">
            <a:avLst/>
          </a:prstGeom>
        </p:spPr>
      </p:pic>
      <p:pic>
        <p:nvPicPr>
          <p:cNvPr id="5" name="Content Placeholder 4" descr="Viborg_Christmas_street_illumination_2010-11-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3124200"/>
            <a:ext cx="4786346" cy="36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310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I:\europe\vienna\IMG_18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62000"/>
            <a:ext cx="7467600" cy="49784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8686800" y="320675"/>
            <a:ext cx="228600" cy="212725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 rot="-5400000">
            <a:off x="6337300" y="2679412"/>
            <a:ext cx="487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a-IR" sz="3200" b="1" dirty="0" smtClean="0">
                <a:cs typeface="B Kamran" pitchFamily="2" charset="-78"/>
              </a:rPr>
              <a:t>توقعات موردی از خیابان شهری</a:t>
            </a:r>
            <a:endParaRPr lang="fa-IR" sz="3200" b="1" dirty="0">
              <a:cs typeface="B Kamran" pitchFamily="2" charset="-78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5800" y="228600"/>
            <a:ext cx="71628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Clr>
                <a:srgbClr val="FFC000"/>
              </a:buClr>
              <a:buFont typeface="Courier New" pitchFamily="49" charset="0"/>
              <a:buChar char="o"/>
            </a:pPr>
            <a:r>
              <a:rPr lang="fa-IR" sz="3200" smtClean="0">
                <a:solidFill>
                  <a:srgbClr val="CF9C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خاطره انگیزی</a:t>
            </a:r>
            <a:endParaRPr lang="fa-IR" sz="3200" dirty="0" smtClean="0">
              <a:solidFill>
                <a:srgbClr val="CF9C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32089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8686800" y="320675"/>
            <a:ext cx="228600" cy="212725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5400000">
            <a:off x="4135437" y="-3060699"/>
            <a:ext cx="542925" cy="7188200"/>
          </a:xfrm>
          <a:prstGeom prst="rect">
            <a:avLst/>
          </a:prstGeom>
          <a:solidFill>
            <a:srgbClr val="002060"/>
          </a:solidFill>
          <a:ln>
            <a:solidFill>
              <a:srgbClr val="002060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 smtClean="0"/>
              <a:t>ت</a:t>
            </a:r>
            <a:endParaRPr lang="en-US" dirty="0"/>
          </a:p>
        </p:txBody>
      </p:sp>
      <p:sp>
        <p:nvSpPr>
          <p:cNvPr id="10246" name="TextBox 3"/>
          <p:cNvSpPr txBox="1">
            <a:spLocks noChangeArrowheads="1"/>
          </p:cNvSpPr>
          <p:nvPr/>
        </p:nvSpPr>
        <p:spPr bwMode="auto">
          <a:xfrm rot="-5400000">
            <a:off x="6337300" y="2679412"/>
            <a:ext cx="487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a-IR" sz="3200" b="1" dirty="0" smtClean="0">
                <a:cs typeface="B Kamran" pitchFamily="2" charset="-78"/>
              </a:rPr>
              <a:t>توقعات موردی از خیابان شهری</a:t>
            </a:r>
            <a:endParaRPr lang="fa-IR" sz="3200" b="1" dirty="0">
              <a:cs typeface="B Kamran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0"/>
            <a:ext cx="6096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685800" y="228600"/>
            <a:ext cx="7162800" cy="1600200"/>
          </a:xfrm>
        </p:spPr>
        <p:txBody>
          <a:bodyPr>
            <a:normAutofit/>
          </a:bodyPr>
          <a:lstStyle/>
          <a:p>
            <a:pPr algn="r" rtl="1">
              <a:buClr>
                <a:srgbClr val="FFC000"/>
              </a:buClr>
              <a:buFont typeface="Courier New" pitchFamily="49" charset="0"/>
              <a:buChar char="o"/>
            </a:pPr>
            <a:r>
              <a:rPr lang="fa-IR" sz="3200" dirty="0" smtClean="0">
                <a:solidFill>
                  <a:srgbClr val="CF9C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ایمنی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143000" y="838200"/>
            <a:ext cx="71628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Font typeface="Arial" charset="0"/>
              <a:buNone/>
            </a:pPr>
            <a:r>
              <a:rPr lang="fa-IR" sz="2000" dirty="0" smtClean="0">
                <a:cs typeface="B Nazanin" pitchFamily="2" charset="-78"/>
              </a:rPr>
              <a:t>پیاده در برابر سواره</a:t>
            </a:r>
          </a:p>
          <a:p>
            <a:pPr algn="r" rtl="1">
              <a:buFontTx/>
              <a:buChar char="-"/>
            </a:pPr>
            <a:r>
              <a:rPr lang="fa-IR" sz="2000" dirty="0" smtClean="0">
                <a:cs typeface="B Nazanin" pitchFamily="2" charset="-78"/>
              </a:rPr>
              <a:t>حرکت عرضی پیاده</a:t>
            </a:r>
          </a:p>
          <a:p>
            <a:pPr algn="r" rtl="1">
              <a:buFontTx/>
              <a:buChar char="-"/>
            </a:pPr>
            <a:r>
              <a:rPr lang="fa-IR" sz="2000" dirty="0" smtClean="0">
                <a:cs typeface="B Nazanin" pitchFamily="2" charset="-78"/>
              </a:rPr>
              <a:t>سرعت مجاز حرکت خودرو: به علت حرکت عرضی پیاده : 30 کیلومتر در ساعت</a:t>
            </a:r>
          </a:p>
          <a:p>
            <a:pPr algn="r" rtl="1">
              <a:buFontTx/>
              <a:buChar char="-"/>
            </a:pPr>
            <a:r>
              <a:rPr lang="fa-IR" sz="2000" dirty="0" smtClean="0">
                <a:cs typeface="B Nazanin" pitchFamily="2" charset="-78"/>
              </a:rPr>
              <a:t>قرارگیری گذرگاه های عرضی در طول مسیر با نورپردازی مناسب در شب،  تغییر رنگ و مصالح</a:t>
            </a:r>
          </a:p>
          <a:p>
            <a:pPr algn="r" rtl="1">
              <a:buFontTx/>
              <a:buChar char="-"/>
            </a:pPr>
            <a:r>
              <a:rPr lang="fa-IR" sz="2000" dirty="0" smtClean="0">
                <a:cs typeface="B Nazanin" pitchFamily="2" charset="-78"/>
              </a:rPr>
              <a:t>در مکان های پر تجمع: مقابل سینماها و تئاتر ، ایستگاه حمل و نقل عمومی</a:t>
            </a:r>
          </a:p>
          <a:p>
            <a:pPr algn="r" rtl="1">
              <a:buFontTx/>
              <a:buChar char="-"/>
            </a:pPr>
            <a:r>
              <a:rPr lang="fa-IR" sz="2000" dirty="0" smtClean="0">
                <a:cs typeface="B Nazanin" pitchFamily="2" charset="-78"/>
              </a:rPr>
              <a:t>از پارک حاشیه ای اتومبیل جلوگیری نمود.( مانند دیوار فولادی/ دید راننده به حرکت عرضی عابر را مختل می کندو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43000" y="3429000"/>
            <a:ext cx="71628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Font typeface="Arial" charset="0"/>
              <a:buNone/>
            </a:pPr>
            <a:r>
              <a:rPr lang="fa-IR" sz="2000" dirty="0" smtClean="0">
                <a:cs typeface="B Nazanin" pitchFamily="2" charset="-78"/>
              </a:rPr>
              <a:t>سواره در برابر پیاده</a:t>
            </a:r>
          </a:p>
          <a:p>
            <a:pPr algn="r" rtl="1"/>
            <a:r>
              <a:rPr lang="fa-IR" sz="2000" dirty="0" smtClean="0">
                <a:cs typeface="B Nazanin" pitchFamily="2" charset="-78"/>
              </a:rPr>
              <a:t>ایمنی در تقاطع ها( رویت از فاصله مناسب توسط راننده</a:t>
            </a:r>
          </a:p>
          <a:p>
            <a:pPr algn="r" rtl="1"/>
            <a:r>
              <a:rPr lang="fa-IR" sz="2000" dirty="0" smtClean="0">
                <a:cs typeface="B Nazanin" pitchFamily="2" charset="-78"/>
              </a:rPr>
              <a:t>نورپردازی تقاطع ها در شب</a:t>
            </a:r>
          </a:p>
          <a:p>
            <a:pPr algn="r" rtl="1"/>
            <a:endParaRPr lang="fa-IR" sz="2000" dirty="0" smtClean="0">
              <a:cs typeface="B Nazanin" pitchFamily="2" charset="-78"/>
            </a:endParaRPr>
          </a:p>
        </p:txBody>
      </p:sp>
      <p:pic>
        <p:nvPicPr>
          <p:cNvPr id="10" name="Picture 3" descr="D:\shahri\term 2\raveshhaye tarahi shari\ahdaf\The_Gold_Route%2C_Sheffield_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86" y="2648710"/>
            <a:ext cx="2830286" cy="4251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877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ELMI\maghale- bam panjare\24 CITY\maghale\f.chitgarha,-88-6-31 (4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50292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98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668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 sz="4400" b="1" dirty="0" smtClean="0">
              <a:solidFill>
                <a:schemeClr val="tx1"/>
              </a:solidFill>
              <a:cs typeface="B Kamran" pitchFamily="2" charset="-78"/>
            </a:endParaRPr>
          </a:p>
          <a:p>
            <a:pPr algn="ctr"/>
            <a:r>
              <a:rPr lang="fa-IR" sz="4400" b="1" dirty="0" smtClean="0">
                <a:solidFill>
                  <a:schemeClr val="tx1"/>
                </a:solidFill>
                <a:cs typeface="B Kamran" pitchFamily="2" charset="-78"/>
              </a:rPr>
              <a:t>خیابان </a:t>
            </a:r>
            <a:r>
              <a:rPr lang="fa-IR" sz="4400" b="1" dirty="0">
                <a:solidFill>
                  <a:schemeClr val="tx1"/>
                </a:solidFill>
                <a:cs typeface="B Kamran" pitchFamily="2" charset="-78"/>
              </a:rPr>
              <a:t>شهری</a:t>
            </a:r>
            <a:endParaRPr lang="en-US" sz="4400" b="1" dirty="0">
              <a:solidFill>
                <a:schemeClr val="tx1"/>
              </a:solidFill>
              <a:cs typeface="B Kamran" pitchFamily="2" charset="-78"/>
            </a:endParaRPr>
          </a:p>
          <a:p>
            <a:pPr algn="ctr"/>
            <a:endParaRPr lang="fa-IR" sz="4400" b="1" dirty="0" smtClean="0">
              <a:solidFill>
                <a:schemeClr val="tx1"/>
              </a:solidFill>
              <a:cs typeface="B Kamran" pitchFamily="2" charset="-78"/>
            </a:endParaRPr>
          </a:p>
          <a:p>
            <a:pPr algn="ctr"/>
            <a:endParaRPr lang="fa-IR" sz="4400" b="1" dirty="0">
              <a:solidFill>
                <a:schemeClr val="tx1"/>
              </a:solidFill>
              <a:cs typeface="B Kamran" pitchFamily="2" charset="-78"/>
            </a:endParaRPr>
          </a:p>
          <a:p>
            <a:pPr algn="ctr"/>
            <a:endParaRPr lang="fa-IR" sz="4400" b="1" dirty="0" smtClean="0">
              <a:solidFill>
                <a:schemeClr val="tx1"/>
              </a:solidFill>
              <a:cs typeface="B Kamran" pitchFamily="2" charset="-78"/>
            </a:endParaRPr>
          </a:p>
          <a:p>
            <a:pPr algn="ctr"/>
            <a:endParaRPr lang="fa-IR" sz="4400" b="1" dirty="0">
              <a:solidFill>
                <a:schemeClr val="tx1"/>
              </a:solidFill>
              <a:cs typeface="B Kamran" pitchFamily="2" charset="-78"/>
            </a:endParaRPr>
          </a:p>
          <a:p>
            <a:pPr algn="ctr"/>
            <a:endParaRPr lang="fa-IR" sz="4400" b="1" dirty="0" smtClean="0">
              <a:solidFill>
                <a:schemeClr val="tx1"/>
              </a:solidFill>
              <a:cs typeface="B Kamran" pitchFamily="2" charset="-78"/>
            </a:endParaRPr>
          </a:p>
          <a:p>
            <a:pPr algn="ctr"/>
            <a:endParaRPr lang="fa-IR" sz="4400" b="1" dirty="0">
              <a:solidFill>
                <a:schemeClr val="tx1"/>
              </a:solidFill>
              <a:cs typeface="B Kamran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321612"/>
            <a:ext cx="9157447" cy="536388"/>
          </a:xfrm>
          <a:prstGeom prst="rect">
            <a:avLst/>
          </a:prstGeom>
          <a:solidFill>
            <a:schemeClr val="accent1">
              <a:alpha val="66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D:\aks- parvane1\vienna-90.1.23\IMG_19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82" y="3276600"/>
            <a:ext cx="4338918" cy="289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6724" y="2667000"/>
            <a:ext cx="9157447" cy="536388"/>
          </a:xfrm>
          <a:prstGeom prst="rect">
            <a:avLst/>
          </a:prstGeom>
          <a:solidFill>
            <a:schemeClr val="accent1">
              <a:alpha val="66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I:\europe\vienna\IMG_18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67000"/>
            <a:ext cx="4403463" cy="29356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939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7696200" cy="1752600"/>
          </a:xfrm>
        </p:spPr>
        <p:txBody>
          <a:bodyPr>
            <a:normAutofit fontScale="92500"/>
          </a:bodyPr>
          <a:lstStyle/>
          <a:p>
            <a:pPr algn="r" rtl="1"/>
            <a:r>
              <a:rPr lang="fa-IR" sz="2000" dirty="0" smtClean="0">
                <a:cs typeface="B Nazanin" pitchFamily="2" charset="-78"/>
              </a:rPr>
              <a:t>خیابان شهری مکان هایی هستند که تعاملات اجتماعی و جنب و جوش شهری در آنها به حداکثر می رسد.</a:t>
            </a:r>
          </a:p>
          <a:p>
            <a:pPr algn="r" rtl="1"/>
            <a:r>
              <a:rPr lang="fa-IR" sz="2000" dirty="0" smtClean="0">
                <a:cs typeface="B Nazanin" pitchFamily="2" charset="-78"/>
              </a:rPr>
              <a:t>ذهن شهروندان را انباشته از خاطرات جمعی و ذهنیت های مشترک راجع به نوع و چگونگی حیات مدنی می گردانند.</a:t>
            </a:r>
          </a:p>
          <a:p>
            <a:pPr algn="r" rtl="1"/>
            <a:endParaRPr lang="fa-IR" sz="2000" dirty="0">
              <a:cs typeface="B Nazanin" pitchFamily="2" charset="-78"/>
            </a:endParaRPr>
          </a:p>
          <a:p>
            <a:pPr algn="r" rtl="1"/>
            <a:r>
              <a:rPr lang="fa-IR" sz="2000" dirty="0" smtClean="0">
                <a:cs typeface="B Nazanin" pitchFamily="2" charset="-78"/>
              </a:rPr>
              <a:t>محصول رشد تدریجی و روند طبیعی تغییرات در شهر می باشند.</a:t>
            </a:r>
          </a:p>
        </p:txBody>
      </p:sp>
      <p:sp>
        <p:nvSpPr>
          <p:cNvPr id="5" name="Oval 4"/>
          <p:cNvSpPr/>
          <p:nvPr/>
        </p:nvSpPr>
        <p:spPr>
          <a:xfrm>
            <a:off x="8686800" y="320675"/>
            <a:ext cx="228600" cy="212725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5400000">
            <a:off x="4135437" y="-3060699"/>
            <a:ext cx="542925" cy="7188200"/>
          </a:xfrm>
          <a:prstGeom prst="rect">
            <a:avLst/>
          </a:prstGeom>
          <a:solidFill>
            <a:srgbClr val="002060"/>
          </a:solidFill>
          <a:ln>
            <a:solidFill>
              <a:srgbClr val="002060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46" name="TextBox 3"/>
          <p:cNvSpPr txBox="1">
            <a:spLocks noChangeArrowheads="1"/>
          </p:cNvSpPr>
          <p:nvPr/>
        </p:nvSpPr>
        <p:spPr bwMode="auto">
          <a:xfrm rot="-5400000">
            <a:off x="7632700" y="1384300"/>
            <a:ext cx="228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a-IR" sz="3200" b="1" dirty="0" smtClean="0">
                <a:cs typeface="B Kamran" pitchFamily="2" charset="-78"/>
              </a:rPr>
              <a:t>تعریف</a:t>
            </a:r>
            <a:endParaRPr lang="fa-IR" sz="3200" b="1" dirty="0">
              <a:cs typeface="B Kamran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0"/>
            <a:ext cx="6096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4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965199" y="914400"/>
            <a:ext cx="7340601" cy="5791200"/>
          </a:xfrm>
        </p:spPr>
        <p:txBody>
          <a:bodyPr>
            <a:noAutofit/>
          </a:bodyPr>
          <a:lstStyle/>
          <a:p>
            <a:pPr algn="r" rtl="1"/>
            <a:r>
              <a:rPr lang="fa-IR" sz="3600" dirty="0" smtClean="0">
                <a:cs typeface="B Nazanin" pitchFamily="2" charset="-78"/>
              </a:rPr>
              <a:t>سرزندگی</a:t>
            </a:r>
          </a:p>
          <a:p>
            <a:pPr lvl="1" algn="r" rtl="1">
              <a:buFont typeface="Courier New" pitchFamily="49" charset="0"/>
              <a:buChar char="o"/>
            </a:pPr>
            <a:r>
              <a:rPr lang="fa-IR" sz="1800" dirty="0" smtClean="0">
                <a:cs typeface="B Nazanin" pitchFamily="2" charset="-78"/>
              </a:rPr>
              <a:t>هر خیابان شهری به عنوان ساختار اصلی جریان زندگی جمعی، می بایست همواره سرزندگی خود را حفظ نماید.</a:t>
            </a:r>
          </a:p>
          <a:p>
            <a:pPr algn="r" rtl="1"/>
            <a:r>
              <a:rPr lang="fa-IR" sz="3600" dirty="0" smtClean="0">
                <a:cs typeface="B Nazanin" pitchFamily="2" charset="-78"/>
              </a:rPr>
              <a:t>انعطاف پذیری</a:t>
            </a:r>
          </a:p>
          <a:p>
            <a:pPr lvl="1" algn="r" rtl="1">
              <a:buFont typeface="Courier New" pitchFamily="49" charset="0"/>
              <a:buChar char="o"/>
            </a:pPr>
            <a:r>
              <a:rPr lang="fa-IR" sz="1800" dirty="0" smtClean="0">
                <a:cs typeface="B Nazanin" pitchFamily="2" charset="-78"/>
              </a:rPr>
              <a:t>دائما تلاش می کند تا پذیرای تنوع در وقایع شهری و در ساعات و روزهای مختلف باشد.</a:t>
            </a:r>
          </a:p>
          <a:p>
            <a:pPr algn="r" rtl="1"/>
            <a:r>
              <a:rPr lang="fa-IR" sz="3600" dirty="0" smtClean="0">
                <a:cs typeface="B Nazanin" pitchFamily="2" charset="-78"/>
              </a:rPr>
              <a:t>خاطره انگیزی</a:t>
            </a:r>
          </a:p>
          <a:p>
            <a:pPr lvl="1" algn="r" rtl="1">
              <a:buFont typeface="Courier New" pitchFamily="49" charset="0"/>
              <a:buChar char="o"/>
            </a:pPr>
            <a:r>
              <a:rPr lang="fa-IR" sz="1800" dirty="0" smtClean="0">
                <a:cs typeface="B Nazanin" pitchFamily="2" charset="-78"/>
              </a:rPr>
              <a:t>این فضا بایستی از تمام امکانات زمینه ای خود استفاده کند تا با ایجاد فضایی خاطره انگیز برای شهروندان، همواره انگیزه های جدی درآنها، جهت حضور، نظارت، نگهداری و ... بوجود آورد.</a:t>
            </a:r>
          </a:p>
          <a:p>
            <a:pPr algn="r" rtl="1"/>
            <a:r>
              <a:rPr lang="fa-IR" sz="3600" dirty="0" smtClean="0">
                <a:cs typeface="B Nazanin" pitchFamily="2" charset="-78"/>
              </a:rPr>
              <a:t>ایمنی</a:t>
            </a:r>
          </a:p>
          <a:p>
            <a:pPr lvl="1" algn="r" rtl="1">
              <a:buFont typeface="Courier New" pitchFamily="49" charset="0"/>
              <a:buChar char="o"/>
            </a:pPr>
            <a:r>
              <a:rPr lang="fa-IR" sz="1800" dirty="0" smtClean="0">
                <a:cs typeface="B Nazanin" pitchFamily="2" charset="-78"/>
              </a:rPr>
              <a:t>از آنجایی که حضور سواره و پیاده، کودک و بزرگسال، پیر و معلول، و ... همواره در آن مجاز می باشد، توجه به انواع مسائل ایمنی از اهم موضوعات است.</a:t>
            </a:r>
          </a:p>
        </p:txBody>
      </p:sp>
      <p:sp>
        <p:nvSpPr>
          <p:cNvPr id="5" name="Oval 4"/>
          <p:cNvSpPr/>
          <p:nvPr/>
        </p:nvSpPr>
        <p:spPr>
          <a:xfrm>
            <a:off x="8686800" y="320675"/>
            <a:ext cx="228600" cy="212725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5400000">
            <a:off x="4135437" y="-3060699"/>
            <a:ext cx="542925" cy="7188200"/>
          </a:xfrm>
          <a:prstGeom prst="rect">
            <a:avLst/>
          </a:prstGeom>
          <a:solidFill>
            <a:srgbClr val="002060"/>
          </a:solidFill>
          <a:ln>
            <a:solidFill>
              <a:srgbClr val="002060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 smtClean="0"/>
              <a:t>ت</a:t>
            </a:r>
            <a:endParaRPr lang="en-US" dirty="0"/>
          </a:p>
        </p:txBody>
      </p:sp>
      <p:sp>
        <p:nvSpPr>
          <p:cNvPr id="10246" name="TextBox 3"/>
          <p:cNvSpPr txBox="1">
            <a:spLocks noChangeArrowheads="1"/>
          </p:cNvSpPr>
          <p:nvPr/>
        </p:nvSpPr>
        <p:spPr bwMode="auto">
          <a:xfrm rot="-5400000">
            <a:off x="6337300" y="2679412"/>
            <a:ext cx="487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a-IR" sz="3200" b="1" dirty="0" smtClean="0">
                <a:cs typeface="B Kamran" pitchFamily="2" charset="-78"/>
              </a:rPr>
              <a:t>توقعات موردی از خیابان شهری</a:t>
            </a:r>
            <a:endParaRPr lang="fa-IR" sz="3200" b="1" dirty="0">
              <a:cs typeface="B Kamran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0"/>
            <a:ext cx="6096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3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8686800" y="320675"/>
            <a:ext cx="228600" cy="212725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5400000">
            <a:off x="4135437" y="-3060699"/>
            <a:ext cx="542925" cy="7188200"/>
          </a:xfrm>
          <a:prstGeom prst="rect">
            <a:avLst/>
          </a:prstGeom>
          <a:solidFill>
            <a:srgbClr val="002060"/>
          </a:solidFill>
          <a:ln>
            <a:solidFill>
              <a:srgbClr val="002060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 smtClean="0"/>
              <a:t>ت</a:t>
            </a:r>
            <a:endParaRPr lang="en-US" dirty="0"/>
          </a:p>
        </p:txBody>
      </p:sp>
      <p:sp>
        <p:nvSpPr>
          <p:cNvPr id="10246" name="TextBox 3"/>
          <p:cNvSpPr txBox="1">
            <a:spLocks noChangeArrowheads="1"/>
          </p:cNvSpPr>
          <p:nvPr/>
        </p:nvSpPr>
        <p:spPr bwMode="auto">
          <a:xfrm rot="-5400000">
            <a:off x="6337300" y="2679412"/>
            <a:ext cx="487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a-IR" sz="3200" b="1" dirty="0" smtClean="0">
                <a:cs typeface="B Kamran" pitchFamily="2" charset="-78"/>
              </a:rPr>
              <a:t>توقعات موردی از خیابان شهری</a:t>
            </a:r>
            <a:endParaRPr lang="fa-IR" sz="3200" b="1" dirty="0">
              <a:cs typeface="B Kamran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0"/>
            <a:ext cx="6096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685800" y="228600"/>
            <a:ext cx="7162800" cy="1600200"/>
          </a:xfrm>
        </p:spPr>
        <p:txBody>
          <a:bodyPr>
            <a:normAutofit/>
          </a:bodyPr>
          <a:lstStyle/>
          <a:p>
            <a:pPr algn="r" rtl="1">
              <a:buClr>
                <a:srgbClr val="FFC000"/>
              </a:buClr>
              <a:buFont typeface="Courier New" pitchFamily="49" charset="0"/>
              <a:buChar char="o"/>
            </a:pPr>
            <a:r>
              <a:rPr lang="fa-IR" sz="3200" dirty="0" smtClean="0">
                <a:solidFill>
                  <a:srgbClr val="CF9C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سرزندگی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1066800"/>
            <a:ext cx="71628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Font typeface="Arial" charset="0"/>
              <a:buNone/>
            </a:pPr>
            <a:r>
              <a:rPr lang="fa-IR" sz="2000" dirty="0" smtClean="0">
                <a:cs typeface="B Nazanin" pitchFamily="2" charset="-78"/>
              </a:rPr>
              <a:t>مهمترین مکان زندگی جمعی شهروندان</a:t>
            </a:r>
          </a:p>
          <a:p>
            <a:pPr algn="r" rtl="1">
              <a:buFont typeface="Arial" charset="0"/>
              <a:buNone/>
            </a:pPr>
            <a:r>
              <a:rPr lang="fa-IR" sz="2000" dirty="0" smtClean="0">
                <a:cs typeface="B Nazanin" pitchFamily="2" charset="-78"/>
              </a:rPr>
              <a:t>در هیچ ساعتی از شبانه روز نباید تهی گردد</a:t>
            </a:r>
          </a:p>
          <a:p>
            <a:pPr algn="r" rtl="1">
              <a:buFont typeface="Arial" charset="0"/>
              <a:buNone/>
            </a:pPr>
            <a:endParaRPr lang="fa-IR" sz="2000" dirty="0" smtClean="0">
              <a:cs typeface="B Nazanin" pitchFamily="2" charset="-78"/>
            </a:endParaRPr>
          </a:p>
          <a:p>
            <a:pPr algn="r" rtl="1">
              <a:buFont typeface="Arial" charset="0"/>
              <a:buNone/>
            </a:pPr>
            <a:endParaRPr lang="fa-IR" sz="2000" dirty="0" smtClean="0">
              <a:cs typeface="B Nazanin" pitchFamily="2" charset="-78"/>
            </a:endParaRPr>
          </a:p>
        </p:txBody>
      </p:sp>
      <p:pic>
        <p:nvPicPr>
          <p:cNvPr id="9" name="Picture 8" descr="CrowdCafe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00941"/>
            <a:ext cx="7334280" cy="4877583"/>
          </a:xfrm>
          <a:prstGeom prst="rect">
            <a:avLst/>
          </a:prstGeom>
        </p:spPr>
      </p:pic>
      <p:pic>
        <p:nvPicPr>
          <p:cNvPr id="10" name="Picture 9" descr="IMG_0199-bike-lane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819"/>
            <a:ext cx="4225774" cy="264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5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8686800" y="320675"/>
            <a:ext cx="228600" cy="212725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5400000">
            <a:off x="4135437" y="-3060699"/>
            <a:ext cx="542925" cy="7188200"/>
          </a:xfrm>
          <a:prstGeom prst="rect">
            <a:avLst/>
          </a:prstGeom>
          <a:solidFill>
            <a:srgbClr val="002060"/>
          </a:solidFill>
          <a:ln>
            <a:solidFill>
              <a:srgbClr val="002060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 smtClean="0"/>
              <a:t>ت</a:t>
            </a:r>
            <a:endParaRPr lang="en-US" dirty="0"/>
          </a:p>
        </p:txBody>
      </p:sp>
      <p:sp>
        <p:nvSpPr>
          <p:cNvPr id="10246" name="TextBox 3"/>
          <p:cNvSpPr txBox="1">
            <a:spLocks noChangeArrowheads="1"/>
          </p:cNvSpPr>
          <p:nvPr/>
        </p:nvSpPr>
        <p:spPr bwMode="auto">
          <a:xfrm rot="-5400000">
            <a:off x="6337300" y="2679412"/>
            <a:ext cx="487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a-IR" sz="3200" b="1" dirty="0" smtClean="0">
                <a:cs typeface="B Kamran" pitchFamily="2" charset="-78"/>
              </a:rPr>
              <a:t>توقعات موردی از خیابان شهری</a:t>
            </a:r>
            <a:endParaRPr lang="fa-IR" sz="3200" b="1" dirty="0">
              <a:cs typeface="B Kamran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0"/>
            <a:ext cx="6096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685800" y="228600"/>
            <a:ext cx="7162800" cy="1600200"/>
          </a:xfrm>
        </p:spPr>
        <p:txBody>
          <a:bodyPr>
            <a:normAutofit/>
          </a:bodyPr>
          <a:lstStyle/>
          <a:p>
            <a:pPr algn="r" rtl="1">
              <a:buClr>
                <a:srgbClr val="FFC000"/>
              </a:buClr>
              <a:buFont typeface="Courier New" pitchFamily="49" charset="0"/>
              <a:buChar char="o"/>
            </a:pPr>
            <a:r>
              <a:rPr lang="fa-IR" sz="3200" dirty="0" smtClean="0">
                <a:solidFill>
                  <a:srgbClr val="CF9C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سرزندگی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1066800"/>
            <a:ext cx="71628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Font typeface="Arial" charset="0"/>
              <a:buNone/>
            </a:pPr>
            <a:r>
              <a:rPr lang="fa-IR" sz="2000" dirty="0" smtClean="0">
                <a:cs typeface="B Nazanin" pitchFamily="2" charset="-78"/>
              </a:rPr>
              <a:t>تنوع عملکردی:</a:t>
            </a:r>
          </a:p>
          <a:p>
            <a:pPr lvl="1" algn="r" rtl="1">
              <a:buFont typeface="Arial" charset="0"/>
              <a:buNone/>
            </a:pPr>
            <a:r>
              <a:rPr lang="fa-IR" sz="1800" dirty="0" smtClean="0">
                <a:cs typeface="B Nazanin" pitchFamily="2" charset="-78"/>
              </a:rPr>
              <a:t>تنوع در نوع کاربری ها</a:t>
            </a:r>
          </a:p>
          <a:p>
            <a:pPr lvl="1" algn="r" rtl="1">
              <a:buFont typeface="Arial" charset="0"/>
              <a:buNone/>
            </a:pPr>
            <a:r>
              <a:rPr lang="fa-IR" sz="1800" dirty="0" smtClean="0">
                <a:cs typeface="B Nazanin" pitchFamily="2" charset="-78"/>
              </a:rPr>
              <a:t>زمان</a:t>
            </a:r>
            <a:r>
              <a:rPr lang="fa-IR" sz="1800" dirty="0">
                <a:cs typeface="B Nazanin" pitchFamily="2" charset="-78"/>
              </a:rPr>
              <a:t> </a:t>
            </a:r>
            <a:r>
              <a:rPr lang="fa-IR" sz="1800" dirty="0" smtClean="0">
                <a:cs typeface="B Nazanin" pitchFamily="2" charset="-78"/>
              </a:rPr>
              <a:t>ارائه خدمات</a:t>
            </a:r>
          </a:p>
          <a:p>
            <a:pPr lvl="1" algn="r" rtl="1">
              <a:buFont typeface="Arial" charset="0"/>
              <a:buNone/>
            </a:pPr>
            <a:r>
              <a:rPr lang="fa-IR" sz="1800" dirty="0" smtClean="0">
                <a:cs typeface="B Nazanin" pitchFamily="2" charset="-78"/>
              </a:rPr>
              <a:t>گروه های مختلف مراجعه کننده</a:t>
            </a:r>
          </a:p>
          <a:p>
            <a:pPr lvl="1" algn="r" rtl="1">
              <a:buFont typeface="Arial" charset="0"/>
              <a:buNone/>
            </a:pPr>
            <a:endParaRPr lang="fa-IR" sz="1800" dirty="0" smtClean="0">
              <a:cs typeface="B Nazanin" pitchFamily="2" charset="-78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38200" y="2895601"/>
            <a:ext cx="7337612" cy="2209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Font typeface="Arial" charset="0"/>
              <a:buNone/>
            </a:pPr>
            <a:r>
              <a:rPr lang="fa-IR" sz="2000" dirty="0" smtClean="0">
                <a:cs typeface="B Nazanin" pitchFamily="2" charset="-78"/>
              </a:rPr>
              <a:t>از استقرار کاربری های غیر فعال و درشت دانه اجتناب گردد</a:t>
            </a:r>
          </a:p>
          <a:p>
            <a:pPr algn="r" rtl="1">
              <a:buFont typeface="Arial" charset="0"/>
              <a:buNone/>
            </a:pPr>
            <a:r>
              <a:rPr lang="fa-IR" sz="2000" dirty="0" smtClean="0">
                <a:cs typeface="B Nazanin" pitchFamily="2" charset="-78"/>
              </a:rPr>
              <a:t>پذیرای فعالیت های جمعی در کنار فعالیت های فردی. </a:t>
            </a:r>
          </a:p>
          <a:p>
            <a:pPr algn="r" rtl="1">
              <a:buFont typeface="Arial" charset="0"/>
              <a:buNone/>
            </a:pPr>
            <a:r>
              <a:rPr lang="fa-IR" sz="2000" dirty="0" smtClean="0">
                <a:cs typeface="B Nazanin" pitchFamily="2" charset="-78"/>
              </a:rPr>
              <a:t>استقرار کاربری ها ی مرتبط با اوقات فراغت در سرزنده نمودن خیابان شهری بسیار کاراست (رستوران، کافه و ...)</a:t>
            </a:r>
          </a:p>
          <a:p>
            <a:pPr algn="r" rtl="1">
              <a:buFont typeface="Arial" charset="0"/>
              <a:buNone/>
            </a:pPr>
            <a:r>
              <a:rPr lang="fa-IR" sz="2000" dirty="0" smtClean="0">
                <a:cs typeface="B Nazanin" pitchFamily="2" charset="-78"/>
              </a:rPr>
              <a:t>ایجاد تسهیلات پارکینگ های عمومی، تلفن همگانی، دسترسی به وسایل نقلیه عمومی و ... : متضمن </a:t>
            </a:r>
            <a:r>
              <a:rPr lang="fa-IR" sz="2100" b="1" dirty="0" smtClean="0">
                <a:solidFill>
                  <a:srgbClr val="CF9C3F"/>
                </a:solidFill>
                <a:cs typeface="B Nazanin" pitchFamily="2" charset="-78"/>
              </a:rPr>
              <a:t>تکرار و تداوم حضور شهروندان</a:t>
            </a:r>
          </a:p>
          <a:p>
            <a:pPr algn="r" rtl="1">
              <a:buFont typeface="Arial" charset="0"/>
              <a:buNone/>
            </a:pPr>
            <a:r>
              <a:rPr lang="fa-IR" sz="2100" dirty="0" smtClean="0">
                <a:cs typeface="B Nazanin" pitchFamily="2" charset="-78"/>
              </a:rPr>
              <a:t>ایستگاه های اتوبوس: قابل تشخیص و خوشایند/ مرکزی کوچک برای زندگی اجتماعی </a:t>
            </a:r>
          </a:p>
          <a:p>
            <a:pPr algn="r" rtl="1">
              <a:buFont typeface="Arial" charset="0"/>
              <a:buNone/>
            </a:pPr>
            <a:r>
              <a:rPr lang="fa-IR" sz="2100" dirty="0" smtClean="0">
                <a:cs typeface="B Nazanin" pitchFamily="2" charset="-78"/>
              </a:rPr>
              <a:t>عرصه پیاده رو قابلیت بروز انواع فعالیت های شهری را داشته باشد.</a:t>
            </a:r>
          </a:p>
          <a:p>
            <a:pPr algn="r" rtl="1">
              <a:buFont typeface="Arial" charset="0"/>
              <a:buNone/>
            </a:pPr>
            <a:r>
              <a:rPr lang="fa-IR" sz="2100" dirty="0" smtClean="0">
                <a:cs typeface="B Nazanin" pitchFamily="2" charset="-78"/>
              </a:rPr>
              <a:t>اقتصاد</a:t>
            </a:r>
          </a:p>
          <a:p>
            <a:pPr algn="r" rtl="1">
              <a:buFont typeface="Arial" charset="0"/>
              <a:buNone/>
            </a:pPr>
            <a:endParaRPr lang="fa-IR" sz="2000" dirty="0" smtClean="0">
              <a:cs typeface="B Nazanin" pitchFamily="2" charset="-78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873188" y="5225143"/>
            <a:ext cx="7337612" cy="495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buFont typeface="Arial" charset="0"/>
              <a:buNone/>
            </a:pPr>
            <a:r>
              <a:rPr lang="fa-IR" sz="2400" dirty="0" smtClean="0">
                <a:solidFill>
                  <a:srgbClr val="CF9C3F"/>
                </a:solidFill>
                <a:cs typeface="B Nazanin" pitchFamily="2" charset="-78"/>
              </a:rPr>
              <a:t>همه تنوعات فوق از </a:t>
            </a:r>
            <a:r>
              <a:rPr lang="fa-IR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توزیعی متعادل </a:t>
            </a:r>
            <a:r>
              <a:rPr lang="fa-IR" sz="2400" dirty="0" smtClean="0">
                <a:solidFill>
                  <a:srgbClr val="CF9C3F"/>
                </a:solidFill>
                <a:cs typeface="B Nazanin" pitchFamily="2" charset="-78"/>
              </a:rPr>
              <a:t>برخورباشند.</a:t>
            </a:r>
          </a:p>
        </p:txBody>
      </p:sp>
      <p:pic>
        <p:nvPicPr>
          <p:cNvPr id="12" name="Picture 6" descr="E:\term 2\zekavat\jalase1.search khodam\MESAL\willoughby_ped_pla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4251"/>
            <a:ext cx="3721099" cy="2342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I:\europe\vienna\IMG_19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587" y="4379686"/>
            <a:ext cx="3733800" cy="248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005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halifax-sidewal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228600"/>
            <a:ext cx="4090987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alifax-sidewalk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650" y="3505200"/>
            <a:ext cx="40703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halifax-sidewalk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8600"/>
            <a:ext cx="407511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IMG_570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6906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8686800" y="320675"/>
            <a:ext cx="228600" cy="212725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5400000">
            <a:off x="4135437" y="-3060699"/>
            <a:ext cx="542925" cy="7188200"/>
          </a:xfrm>
          <a:prstGeom prst="rect">
            <a:avLst/>
          </a:prstGeom>
          <a:solidFill>
            <a:srgbClr val="002060"/>
          </a:solidFill>
          <a:ln>
            <a:solidFill>
              <a:srgbClr val="002060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 smtClean="0"/>
              <a:t>ت</a:t>
            </a:r>
            <a:endParaRPr lang="en-US" dirty="0"/>
          </a:p>
        </p:txBody>
      </p:sp>
      <p:sp>
        <p:nvSpPr>
          <p:cNvPr id="10246" name="TextBox 3"/>
          <p:cNvSpPr txBox="1">
            <a:spLocks noChangeArrowheads="1"/>
          </p:cNvSpPr>
          <p:nvPr/>
        </p:nvSpPr>
        <p:spPr bwMode="auto">
          <a:xfrm rot="-5400000">
            <a:off x="6337300" y="2679412"/>
            <a:ext cx="487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a-IR" sz="3200" b="1" dirty="0" smtClean="0">
                <a:cs typeface="B Kamran" pitchFamily="2" charset="-78"/>
              </a:rPr>
              <a:t>توقعات موردی از خیابان شهری</a:t>
            </a:r>
            <a:endParaRPr lang="fa-IR" sz="3200" b="1" dirty="0">
              <a:cs typeface="B Kamran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0"/>
            <a:ext cx="6096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685800" y="228600"/>
            <a:ext cx="7162800" cy="1600200"/>
          </a:xfrm>
        </p:spPr>
        <p:txBody>
          <a:bodyPr>
            <a:normAutofit/>
          </a:bodyPr>
          <a:lstStyle/>
          <a:p>
            <a:pPr algn="r" rtl="1">
              <a:buClr>
                <a:srgbClr val="FFC000"/>
              </a:buClr>
              <a:buFont typeface="Courier New" pitchFamily="49" charset="0"/>
              <a:buChar char="o"/>
            </a:pPr>
            <a:r>
              <a:rPr lang="fa-IR" sz="3200" dirty="0" smtClean="0">
                <a:solidFill>
                  <a:srgbClr val="CF9C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سرزندگی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12799" y="1156447"/>
            <a:ext cx="71628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Font typeface="Arial" charset="0"/>
              <a:buNone/>
            </a:pPr>
            <a:r>
              <a:rPr lang="fa-IR" sz="2000" b="1" dirty="0" smtClean="0">
                <a:cs typeface="B Nazanin" pitchFamily="2" charset="-78"/>
              </a:rPr>
              <a:t>تنوع کالبدی:</a:t>
            </a:r>
            <a:endParaRPr lang="fa-IR" sz="2000" b="1" dirty="0">
              <a:cs typeface="B Nazanin" pitchFamily="2" charset="-78"/>
            </a:endParaRPr>
          </a:p>
          <a:p>
            <a:pPr algn="r" rtl="1">
              <a:buFont typeface="Arial" charset="0"/>
              <a:buNone/>
            </a:pPr>
            <a:r>
              <a:rPr lang="fa-IR" sz="2000" dirty="0" smtClean="0">
                <a:cs typeface="B Nazanin" pitchFamily="2" charset="-78"/>
              </a:rPr>
              <a:t>متنوع نمودن سکانس های خیابان شهری/ حدودا هر 150متر</a:t>
            </a:r>
          </a:p>
          <a:p>
            <a:pPr algn="r" rtl="1">
              <a:buFont typeface="Arial" charset="0"/>
              <a:buNone/>
            </a:pPr>
            <a:r>
              <a:rPr lang="fa-IR" sz="2000" dirty="0" smtClean="0">
                <a:cs typeface="B Nazanin" pitchFamily="2" charset="-78"/>
              </a:rPr>
              <a:t>سکانس کالبدی با سکانس رویداد ها هماهنگ باشد.</a:t>
            </a:r>
          </a:p>
          <a:p>
            <a:pPr lvl="2" algn="r" rtl="1">
              <a:buFont typeface="Arial" charset="0"/>
              <a:buNone/>
            </a:pPr>
            <a:r>
              <a:rPr lang="fa-IR" sz="1600" dirty="0" smtClean="0">
                <a:cs typeface="B Nazanin" pitchFamily="2" charset="-78"/>
              </a:rPr>
              <a:t>تفاوت کفسازی، چیدمان مبلمان، نورپردازی، حالت عمومی بدنه ها و ...</a:t>
            </a:r>
          </a:p>
          <a:p>
            <a:pPr algn="r" rtl="1">
              <a:buFont typeface="Arial" charset="0"/>
              <a:buNone/>
            </a:pPr>
            <a:r>
              <a:rPr lang="fa-IR" dirty="0" smtClean="0">
                <a:cs typeface="B Nazanin" pitchFamily="2" charset="-78"/>
              </a:rPr>
              <a:t>بکارگیری جزییات متنوع و قابل ادراک برای شهروندان( درمقیاس ناظر پیاده)</a:t>
            </a:r>
            <a:endParaRPr lang="fa-IR" dirty="0">
              <a:cs typeface="B Nazanin" pitchFamily="2" charset="-78"/>
            </a:endParaRPr>
          </a:p>
          <a:p>
            <a:pPr lvl="2" algn="r" rtl="1">
              <a:buFont typeface="Arial" charset="0"/>
              <a:buNone/>
            </a:pPr>
            <a:r>
              <a:rPr lang="fa-IR" dirty="0" smtClean="0">
                <a:cs typeface="B Nazanin" pitchFamily="2" charset="-78"/>
              </a:rPr>
              <a:t>نوع مصالح، رنگ، تنوع در ویترین مغازه هاو ورودی آنها، تابلو ها، نحوه نورپردازی مغازه ها ، فرم مبلمان ها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91988" y="4724400"/>
            <a:ext cx="7337612" cy="495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buFont typeface="Arial" charset="0"/>
              <a:buNone/>
            </a:pPr>
            <a:r>
              <a:rPr lang="fa-IR" sz="2400" dirty="0" smtClean="0">
                <a:solidFill>
                  <a:srgbClr val="CF9C3F"/>
                </a:solidFill>
                <a:cs typeface="B Nazanin" pitchFamily="2" charset="-78"/>
              </a:rPr>
              <a:t>تنوع در حدی باشد که به </a:t>
            </a:r>
            <a:r>
              <a:rPr lang="fa-IR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اغتشاش </a:t>
            </a:r>
            <a:r>
              <a:rPr lang="fa-IR" sz="2400" dirty="0" smtClean="0">
                <a:solidFill>
                  <a:srgbClr val="CF9C3F"/>
                </a:solidFill>
                <a:cs typeface="B Nazanin" pitchFamily="2" charset="-78"/>
              </a:rPr>
              <a:t>نیانجامد.</a:t>
            </a:r>
          </a:p>
        </p:txBody>
      </p:sp>
    </p:spTree>
    <p:extLst>
      <p:ext uri="{BB962C8B-B14F-4D97-AF65-F5344CB8AC3E}">
        <p14:creationId xmlns:p14="http://schemas.microsoft.com/office/powerpoint/2010/main" val="357394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8686800" y="320675"/>
            <a:ext cx="228600" cy="212725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5400000">
            <a:off x="4135437" y="-3060699"/>
            <a:ext cx="542925" cy="7188200"/>
          </a:xfrm>
          <a:prstGeom prst="rect">
            <a:avLst/>
          </a:prstGeom>
          <a:solidFill>
            <a:srgbClr val="002060"/>
          </a:solidFill>
          <a:ln>
            <a:solidFill>
              <a:srgbClr val="002060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 smtClean="0"/>
              <a:t>ت</a:t>
            </a:r>
            <a:endParaRPr lang="en-US" dirty="0"/>
          </a:p>
        </p:txBody>
      </p:sp>
      <p:sp>
        <p:nvSpPr>
          <p:cNvPr id="10246" name="TextBox 3"/>
          <p:cNvSpPr txBox="1">
            <a:spLocks noChangeArrowheads="1"/>
          </p:cNvSpPr>
          <p:nvPr/>
        </p:nvSpPr>
        <p:spPr bwMode="auto">
          <a:xfrm rot="-5400000">
            <a:off x="6337300" y="2679412"/>
            <a:ext cx="487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a-IR" sz="3200" b="1" dirty="0" smtClean="0">
                <a:cs typeface="B Kamran" pitchFamily="2" charset="-78"/>
              </a:rPr>
              <a:t>توقعات موردی از خیابان شهری</a:t>
            </a:r>
            <a:endParaRPr lang="fa-IR" sz="3200" b="1" dirty="0">
              <a:cs typeface="B Kamran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0"/>
            <a:ext cx="6096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685800" y="228600"/>
            <a:ext cx="7162800" cy="1600200"/>
          </a:xfrm>
        </p:spPr>
        <p:txBody>
          <a:bodyPr>
            <a:normAutofit/>
          </a:bodyPr>
          <a:lstStyle/>
          <a:p>
            <a:pPr algn="r" rtl="1">
              <a:buClr>
                <a:srgbClr val="FFC000"/>
              </a:buClr>
              <a:buFont typeface="Courier New" pitchFamily="49" charset="0"/>
              <a:buChar char="o"/>
            </a:pPr>
            <a:r>
              <a:rPr lang="fa-IR" sz="3200" dirty="0" smtClean="0">
                <a:solidFill>
                  <a:srgbClr val="CF9C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سرزندگی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2628900"/>
            <a:ext cx="71628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Font typeface="Arial" charset="0"/>
              <a:buNone/>
            </a:pPr>
            <a:r>
              <a:rPr lang="fa-IR" sz="2000" dirty="0" smtClean="0">
                <a:cs typeface="B Nazanin" pitchFamily="2" charset="-78"/>
              </a:rPr>
              <a:t>امنیت در کالبد</a:t>
            </a:r>
          </a:p>
          <a:p>
            <a:pPr algn="r" rtl="1">
              <a:buFontTx/>
              <a:buChar char="-"/>
            </a:pPr>
            <a:r>
              <a:rPr lang="fa-IR" sz="2000" dirty="0" smtClean="0">
                <a:cs typeface="B Nazanin" pitchFamily="2" charset="-78"/>
              </a:rPr>
              <a:t>پرهیز از ایجاد گوشه های تاریک و مخفی در خیابان</a:t>
            </a:r>
          </a:p>
          <a:p>
            <a:pPr algn="r" rtl="1">
              <a:buFontTx/>
              <a:buChar char="-"/>
            </a:pPr>
            <a:r>
              <a:rPr lang="fa-IR" sz="2000" dirty="0" smtClean="0">
                <a:cs typeface="B Nazanin" pitchFamily="2" charset="-78"/>
              </a:rPr>
              <a:t>روشنایی کامل و متناسب با حرکت پیاده در تمام قسمت ها</a:t>
            </a:r>
          </a:p>
          <a:p>
            <a:pPr algn="r" rtl="1">
              <a:buFontTx/>
              <a:buChar char="-"/>
            </a:pPr>
            <a:r>
              <a:rPr lang="fa-IR" sz="2000" dirty="0" smtClean="0">
                <a:cs typeface="B Nazanin" pitchFamily="2" charset="-78"/>
              </a:rPr>
              <a:t>نورپردازی و تاکید بر تقاطع ها و نقاط فعال خیابان در شب</a:t>
            </a:r>
          </a:p>
          <a:p>
            <a:pPr algn="r" rtl="1">
              <a:buFontTx/>
              <a:buChar char="-"/>
            </a:pPr>
            <a:r>
              <a:rPr lang="fa-IR" sz="2000" dirty="0" smtClean="0">
                <a:cs typeface="B Nazanin" pitchFamily="2" charset="-78"/>
              </a:rPr>
              <a:t>تعبیه پنجره هایی رو به خیابان و بالکن ها</a:t>
            </a:r>
          </a:p>
          <a:p>
            <a:pPr algn="r" rtl="1">
              <a:buFontTx/>
              <a:buChar char="-"/>
            </a:pPr>
            <a:r>
              <a:rPr lang="fa-IR" sz="2000" dirty="0" smtClean="0">
                <a:cs typeface="B Nazanin" pitchFamily="2" charset="-78"/>
              </a:rPr>
              <a:t>مراقبت و کنترل دائمی و عمومی خیابان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38200" y="4610100"/>
            <a:ext cx="71628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Font typeface="Arial" charset="0"/>
              <a:buNone/>
            </a:pPr>
            <a:r>
              <a:rPr lang="fa-IR" sz="2000" dirty="0" smtClean="0">
                <a:cs typeface="B Nazanin" pitchFamily="2" charset="-78"/>
              </a:rPr>
              <a:t>امنیت در عملکرد</a:t>
            </a:r>
          </a:p>
          <a:p>
            <a:pPr algn="r" rtl="1">
              <a:buFontTx/>
              <a:buChar char="-"/>
            </a:pPr>
            <a:r>
              <a:rPr lang="fa-IR" sz="2000" dirty="0" smtClean="0">
                <a:cs typeface="B Nazanin" pitchFamily="2" charset="-78"/>
              </a:rPr>
              <a:t>کنترل پراکنده کاربری های مختلف</a:t>
            </a:r>
          </a:p>
          <a:p>
            <a:pPr algn="r" rtl="1">
              <a:buFontTx/>
              <a:buChar char="-"/>
            </a:pPr>
            <a:r>
              <a:rPr lang="fa-IR" sz="2000" dirty="0" smtClean="0">
                <a:cs typeface="B Nazanin" pitchFamily="2" charset="-78"/>
              </a:rPr>
              <a:t>توزیع متعادل کاربری ها و کانون های فعالیت در طول خیابان: باعث جلوگیری از پیوستگی بدنه های خاموش می گردد.</a:t>
            </a:r>
          </a:p>
          <a:p>
            <a:pPr algn="r" rtl="1">
              <a:buFontTx/>
              <a:buChar char="-"/>
            </a:pPr>
            <a:r>
              <a:rPr lang="fa-IR" sz="2000" dirty="0" smtClean="0">
                <a:cs typeface="B Nazanin" pitchFamily="2" charset="-78"/>
              </a:rPr>
              <a:t>کاربری مسکونی: نقش بسیار بالایی در این زمینه دارد.</a:t>
            </a:r>
          </a:p>
          <a:p>
            <a:pPr algn="r" rtl="1">
              <a:buFontTx/>
              <a:buChar char="-"/>
            </a:pPr>
            <a:r>
              <a:rPr lang="fa-IR" sz="2000" dirty="0" smtClean="0">
                <a:cs typeface="B Nazanin" pitchFamily="2" charset="-78"/>
              </a:rPr>
              <a:t>قرارگیری کاربری ها و فعالیت های روزمره در امنیت خیابان نقش بسزایی دارد</a:t>
            </a:r>
          </a:p>
          <a:p>
            <a:pPr marL="114300" indent="0" algn="r" rtl="1">
              <a:buNone/>
            </a:pPr>
            <a:endParaRPr lang="fa-IR" sz="2000" dirty="0" smtClean="0">
              <a:cs typeface="B Nazanin" pitchFamily="2" charset="-78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14400" y="838200"/>
            <a:ext cx="7162800" cy="1600200"/>
          </a:xfrm>
          <a:prstGeom prst="rect">
            <a:avLst/>
          </a:prstGeom>
          <a:solidFill>
            <a:schemeClr val="accent1">
              <a:alpha val="84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Font typeface="Arial" charset="0"/>
              <a:buNone/>
            </a:pPr>
            <a:r>
              <a:rPr lang="fa-IR" sz="2000" dirty="0" smtClean="0">
                <a:solidFill>
                  <a:schemeClr val="tx2">
                    <a:lumMod val="85000"/>
                    <a:lumOff val="15000"/>
                  </a:schemeClr>
                </a:solidFill>
                <a:cs typeface="B Nazanin" pitchFamily="2" charset="-78"/>
              </a:rPr>
              <a:t>خیابان شهری باید امکان حضور شهروند در هر ساعتی را فراهم آورد.</a:t>
            </a:r>
          </a:p>
          <a:p>
            <a:pPr algn="r" rtl="1">
              <a:buFont typeface="Arial" charset="0"/>
              <a:buNone/>
            </a:pPr>
            <a:r>
              <a:rPr lang="fa-IR" sz="2000" dirty="0" smtClean="0">
                <a:solidFill>
                  <a:schemeClr val="tx2">
                    <a:lumMod val="85000"/>
                    <a:lumOff val="15000"/>
                  </a:schemeClr>
                </a:solidFill>
                <a:cs typeface="B Nazanin" pitchFamily="2" charset="-78"/>
              </a:rPr>
              <a:t>احساس امنیت به لحاظ روانی، امکانی به شهروند می دهد که منجر به حضور دائمی او در فضا و در نتیجه سرزنده تر شدن آن می شود.</a:t>
            </a:r>
            <a:endParaRPr lang="fa-IR" sz="2000" dirty="0">
              <a:solidFill>
                <a:schemeClr val="tx2">
                  <a:lumMod val="85000"/>
                  <a:lumOff val="15000"/>
                </a:schemeClr>
              </a:solidFill>
              <a:cs typeface="B Nazanin" pitchFamily="2" charset="-78"/>
            </a:endParaRPr>
          </a:p>
          <a:p>
            <a:pPr algn="r" rtl="1">
              <a:buFont typeface="Arial" charset="0"/>
              <a:buNone/>
            </a:pPr>
            <a:r>
              <a:rPr lang="fa-IR" sz="2000" dirty="0" smtClean="0">
                <a:solidFill>
                  <a:schemeClr val="tx2">
                    <a:lumMod val="85000"/>
                    <a:lumOff val="15000"/>
                  </a:schemeClr>
                </a:solidFill>
                <a:cs typeface="B Nazanin" pitchFamily="2" charset="-78"/>
              </a:rPr>
              <a:t>نظارت و کنترل نه با پلیس و نیروی انتظامی</a:t>
            </a:r>
          </a:p>
          <a:p>
            <a:pPr algn="r" rtl="1">
              <a:buFont typeface="Arial" charset="0"/>
              <a:buNone/>
            </a:pPr>
            <a:r>
              <a:rPr lang="fa-IR" sz="2000" dirty="0" smtClean="0">
                <a:solidFill>
                  <a:schemeClr val="tx2">
                    <a:lumMod val="85000"/>
                    <a:lumOff val="15000"/>
                  </a:schemeClr>
                </a:solidFill>
                <a:cs typeface="B Nazanin" pitchFamily="2" charset="-78"/>
              </a:rPr>
              <a:t>بلکه یک نظارت و کنترل عمومی، توسط </a:t>
            </a:r>
            <a:r>
              <a:rPr lang="fa-IR" sz="2000" b="1" dirty="0" smtClean="0">
                <a:solidFill>
                  <a:schemeClr val="tx2">
                    <a:lumMod val="85000"/>
                    <a:lumOff val="15000"/>
                  </a:schemeClr>
                </a:solidFill>
                <a:cs typeface="B Nazanin" pitchFamily="2" charset="-78"/>
              </a:rPr>
              <a:t>«</a:t>
            </a:r>
            <a:r>
              <a:rPr lang="fa-IR" sz="2000" b="1" dirty="0" smtClean="0">
                <a:solidFill>
                  <a:srgbClr val="C00000"/>
                </a:solidFill>
                <a:cs typeface="B Nazanin" pitchFamily="2" charset="-78"/>
              </a:rPr>
              <a:t>مالکین طبیعی خیابان</a:t>
            </a:r>
            <a:r>
              <a:rPr lang="fa-IR" sz="2000" b="1" dirty="0" smtClean="0">
                <a:solidFill>
                  <a:schemeClr val="tx2">
                    <a:lumMod val="85000"/>
                    <a:lumOff val="15000"/>
                  </a:schemeClr>
                </a:solidFill>
                <a:cs typeface="B Nazanin" pitchFamily="2" charset="-78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14053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ustom 2">
      <a:dk1>
        <a:srgbClr val="FFFFFF"/>
      </a:dk1>
      <a:lt1>
        <a:srgbClr val="002060"/>
      </a:lt1>
      <a:dk2>
        <a:srgbClr val="000000"/>
      </a:dk2>
      <a:lt2>
        <a:srgbClr val="002060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5110</TotalTime>
  <Words>1125</Words>
  <Application>Microsoft Office PowerPoint</Application>
  <PresentationFormat>On-screen Show (4:3)</PresentationFormat>
  <Paragraphs>123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B Kamran</vt:lpstr>
      <vt:lpstr>B Nazanin</vt:lpstr>
      <vt:lpstr>Calibri</vt:lpstr>
      <vt:lpstr>Cambria</vt:lpstr>
      <vt:lpstr>Castellar</vt:lpstr>
      <vt:lpstr>Courier New</vt:lpstr>
      <vt:lpstr>Adjacency</vt:lpstr>
      <vt:lpstr>توقعات از فضاهای شهری خیابان شهری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Office07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میدان بهارستان</dc:title>
  <dc:creator>faeze</dc:creator>
  <cp:lastModifiedBy>kamal</cp:lastModifiedBy>
  <cp:revision>157</cp:revision>
  <dcterms:created xsi:type="dcterms:W3CDTF">2011-10-01T16:49:35Z</dcterms:created>
  <dcterms:modified xsi:type="dcterms:W3CDTF">2018-03-10T22:00:59Z</dcterms:modified>
</cp:coreProperties>
</file>