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87" r:id="rId3"/>
    <p:sldId id="262" r:id="rId4"/>
    <p:sldId id="263" r:id="rId5"/>
    <p:sldId id="258" r:id="rId6"/>
    <p:sldId id="259" r:id="rId7"/>
    <p:sldId id="260" r:id="rId8"/>
    <p:sldId id="266" r:id="rId9"/>
    <p:sldId id="261" r:id="rId10"/>
    <p:sldId id="264" r:id="rId11"/>
    <p:sldId id="265" r:id="rId12"/>
    <p:sldId id="293" r:id="rId13"/>
    <p:sldId id="294" r:id="rId14"/>
    <p:sldId id="295" r:id="rId15"/>
    <p:sldId id="275" r:id="rId16"/>
    <p:sldId id="288" r:id="rId17"/>
    <p:sldId id="267" r:id="rId18"/>
    <p:sldId id="289" r:id="rId19"/>
    <p:sldId id="290" r:id="rId20"/>
    <p:sldId id="268" r:id="rId21"/>
    <p:sldId id="291" r:id="rId22"/>
    <p:sldId id="292" r:id="rId23"/>
    <p:sldId id="269" r:id="rId24"/>
    <p:sldId id="278" r:id="rId25"/>
    <p:sldId id="296" r:id="rId26"/>
    <p:sldId id="279" r:id="rId27"/>
    <p:sldId id="280" r:id="rId28"/>
    <p:sldId id="281" r:id="rId29"/>
    <p:sldId id="282" r:id="rId30"/>
    <p:sldId id="283" r:id="rId31"/>
    <p:sldId id="284" r:id="rId32"/>
    <p:sldId id="285" r:id="rId33"/>
    <p:sldId id="286" r:id="rId3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autoAdjust="0"/>
    <p:restoredTop sz="94833" autoAdjust="0"/>
  </p:normalViewPr>
  <p:slideViewPr>
    <p:cSldViewPr>
      <p:cViewPr varScale="1">
        <p:scale>
          <a:sx n="75" d="100"/>
          <a:sy n="75" d="100"/>
        </p:scale>
        <p:origin x="-10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39D39-31EA-4733-89CC-003ACE6E5418}" type="datetimeFigureOut">
              <a:rPr lang="fa-IR" smtClean="0"/>
              <a:pPr/>
              <a:t>1430/01/05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F015904-BDE8-4F81-98F4-2849E722013B}"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bright="-15000"/>
          </a:blip>
          <a:srcRect/>
          <a:stretch>
            <a:fillRect l="-1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6839D39-31EA-4733-89CC-003ACE6E5418}" type="datetimeFigureOut">
              <a:rPr lang="fa-IR" smtClean="0"/>
              <a:pPr/>
              <a:t>1430/01/05</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F015904-BDE8-4F81-98F4-2849E722013B}"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r>
              <a:rPr lang="fa-IR" dirty="0" smtClean="0">
                <a:solidFill>
                  <a:schemeClr val="bg1"/>
                </a:solidFill>
              </a:rPr>
              <a:t/>
            </a:r>
            <a:br>
              <a:rPr lang="fa-IR" dirty="0" smtClean="0">
                <a:solidFill>
                  <a:schemeClr val="bg1"/>
                </a:solidFill>
              </a:rPr>
            </a:br>
            <a:r>
              <a:rPr lang="fa-IR" dirty="0" smtClean="0">
                <a:solidFill>
                  <a:schemeClr val="bg1"/>
                </a:solidFill>
              </a:rPr>
              <a:t/>
            </a:r>
            <a:br>
              <a:rPr lang="fa-IR" dirty="0" smtClean="0">
                <a:solidFill>
                  <a:schemeClr val="bg1"/>
                </a:solidFill>
              </a:rPr>
            </a:br>
            <a:r>
              <a:rPr lang="fa-IR" dirty="0" smtClean="0">
                <a:solidFill>
                  <a:schemeClr val="bg1"/>
                </a:solidFill>
              </a:rPr>
              <a:t/>
            </a:r>
            <a:br>
              <a:rPr lang="fa-IR" dirty="0" smtClean="0">
                <a:solidFill>
                  <a:schemeClr val="bg1"/>
                </a:solidFill>
              </a:rPr>
            </a:br>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r>
              <a:rPr lang="fa-IR" dirty="0">
                <a:solidFill>
                  <a:schemeClr val="bg1"/>
                </a:solidFill>
              </a:rPr>
              <a:t/>
            </a:r>
            <a:br>
              <a:rPr lang="fa-IR" dirty="0">
                <a:solidFill>
                  <a:schemeClr val="bg1"/>
                </a:solidFill>
              </a:rPr>
            </a:br>
            <a:r>
              <a:rPr lang="fa-IR" dirty="0" smtClean="0">
                <a:solidFill>
                  <a:schemeClr val="bg1"/>
                </a:solidFill>
              </a:rPr>
              <a:t/>
            </a:r>
            <a:br>
              <a:rPr lang="fa-IR" dirty="0" smtClean="0">
                <a:solidFill>
                  <a:schemeClr val="bg1"/>
                </a:solidFill>
              </a:rPr>
            </a:br>
            <a:endParaRPr lang="fa-IR" dirty="0">
              <a:solidFill>
                <a:schemeClr val="bg1"/>
              </a:solidFill>
            </a:endParaRPr>
          </a:p>
        </p:txBody>
      </p:sp>
      <p:pic>
        <p:nvPicPr>
          <p:cNvPr id="11266" name="Picture 2" descr="F:\tahghigh\word\بسم الله\BESM11.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00034" y="642918"/>
            <a:ext cx="8229600" cy="6215082"/>
          </a:xfrm>
        </p:spPr>
        <p:txBody>
          <a:bodyPr>
            <a:normAutofit fontScale="70000" lnSpcReduction="20000"/>
          </a:bodyPr>
          <a:lstStyle/>
          <a:p>
            <a:pPr>
              <a:buNone/>
            </a:pPr>
            <a:r>
              <a:rPr lang="fa-IR" sz="4100" dirty="0" smtClean="0">
                <a:solidFill>
                  <a:schemeClr val="bg1"/>
                </a:solidFill>
                <a:latin typeface="Calibri" pitchFamily="34" charset="0"/>
              </a:rPr>
              <a:t> </a:t>
            </a:r>
            <a:r>
              <a:rPr lang="fa-IR" sz="4100" b="1" dirty="0" smtClean="0">
                <a:solidFill>
                  <a:schemeClr val="bg1"/>
                </a:solidFill>
                <a:latin typeface="Calibri" pitchFamily="34" charset="0"/>
              </a:rPr>
              <a:t>مراکز و گذرهای اصلی محلات:</a:t>
            </a:r>
            <a:endParaRPr lang="fa-IR" b="1" dirty="0" smtClean="0">
              <a:solidFill>
                <a:schemeClr val="bg1"/>
              </a:solidFill>
              <a:latin typeface="Calibri" pitchFamily="34" charset="0"/>
            </a:endParaRPr>
          </a:p>
          <a:p>
            <a:pPr algn="just">
              <a:buNone/>
            </a:pPr>
            <a:r>
              <a:rPr lang="fa-IR" dirty="0" smtClean="0">
                <a:solidFill>
                  <a:schemeClr val="bg1"/>
                </a:solidFill>
                <a:latin typeface="Calibri" pitchFamily="34" charset="0"/>
              </a:rPr>
              <a:t>  </a:t>
            </a:r>
          </a:p>
          <a:p>
            <a:pPr algn="just">
              <a:buNone/>
            </a:pPr>
            <a:r>
              <a:rPr lang="fa-IR" sz="4000" dirty="0" smtClean="0">
                <a:solidFill>
                  <a:schemeClr val="bg1"/>
                </a:solidFill>
                <a:latin typeface="Calibri" pitchFamily="34" charset="0"/>
              </a:rPr>
              <a:t>     به غیر از سه مرکز اصلی میدانچه مشائی محله (محله چهار سوق)، بازارچه شاهاندشت محله (تکیه هاشمی) و کاشی محله (مسجد جامع علی کوچک) بقیه مراکز اصلی با فاصله از راسته اصلی بازار و تقریباً در در مرکز ثقل هندسی محلات مستقر هستند. چون راسته اصلی بازار به صورت قطری بافت را قطع نموده‌است از این نظر این مراکز اصلی با گذرهای اصلی بین خود، عملاً یک حلقه ثانویه پنهانی (تار نامرئی) را به دور بازار به وجود می‌آورند. علاوه بر این هر یک از این مراکز اصلی، خود دارای یک شعاع نفوذی هستند. لذا مجموعه این شعاعهای نفوذ مراکز اصلی با حلقه درونی بر گرد بازار، محدوده و منطقه‌ای را تعریف خواهد کرد که می‌تواند به عنوان یک محدوده بافت کهن و تاریخی به آن استناد کرد. چون بافت کهن آمل از دخالتهای کالبدی و عبور خیابانهای چلیپائی رضاخانی مصون مانده‌است. لذا پیوستگی قضایی عناصر شهری و مراکز محلات از طریق گذرها و معابر اصلی بافت موجب تشکل و انسجام بافت می‌گردد</a:t>
            </a:r>
            <a:r>
              <a:rPr lang="fa-IR" dirty="0" smtClean="0">
                <a:solidFill>
                  <a:schemeClr val="bg1"/>
                </a:solidFill>
                <a:latin typeface="Calibri" pitchFamily="34" charset="0"/>
              </a:rPr>
              <a:t>.</a:t>
            </a:r>
          </a:p>
          <a:p>
            <a:endParaRPr lang="fa-IR" dirty="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2" y="0"/>
            <a:ext cx="2857488" cy="1143000"/>
          </a:xfrm>
        </p:spPr>
        <p:txBody>
          <a:bodyPr/>
          <a:lstStyle/>
          <a:p>
            <a:r>
              <a:rPr lang="fa-IR" b="1" dirty="0" smtClean="0">
                <a:solidFill>
                  <a:schemeClr val="bg1"/>
                </a:solidFill>
              </a:rPr>
              <a:t>پل معلق:</a:t>
            </a:r>
            <a:endParaRPr lang="fa-IR" b="1" dirty="0"/>
          </a:p>
        </p:txBody>
      </p:sp>
      <p:sp>
        <p:nvSpPr>
          <p:cNvPr id="3" name="Content Placeholder 2"/>
          <p:cNvSpPr>
            <a:spLocks noGrp="1"/>
          </p:cNvSpPr>
          <p:nvPr>
            <p:ph idx="1"/>
          </p:nvPr>
        </p:nvSpPr>
        <p:spPr/>
        <p:txBody>
          <a:bodyPr/>
          <a:lstStyle/>
          <a:p>
            <a:pPr algn="just">
              <a:buNone/>
            </a:pPr>
            <a:r>
              <a:rPr lang="fa-IR" dirty="0" smtClean="0">
                <a:solidFill>
                  <a:schemeClr val="bg1"/>
                </a:solidFill>
              </a:rPr>
              <a:t>درسال1315هجری پل قوسی بتن مسلح دو دهنه كه درجنوب پل 12چشمه وجود دارد.اين پل در دوره پهلوی(رضا خان) ساخته شده است.</a:t>
            </a:r>
          </a:p>
          <a:p>
            <a:pPr algn="just">
              <a:buNone/>
            </a:pPr>
            <a:endParaRPr lang="fa-IR" dirty="0" smtClean="0">
              <a:solidFill>
                <a:schemeClr val="bg1"/>
              </a:solidFill>
            </a:endParaRPr>
          </a:p>
          <a:p>
            <a:pPr algn="just">
              <a:buNone/>
            </a:pPr>
            <a:r>
              <a:rPr lang="fa-IR" dirty="0" smtClean="0">
                <a:solidFill>
                  <a:schemeClr val="bg1"/>
                </a:solidFill>
              </a:rPr>
              <a:t>ارتفاع آن ازسطح آب50/7متروطول آن 70/125متر،</a:t>
            </a:r>
          </a:p>
          <a:p>
            <a:pPr algn="just">
              <a:buNone/>
            </a:pPr>
            <a:r>
              <a:rPr lang="fa-IR" dirty="0" smtClean="0">
                <a:solidFill>
                  <a:schemeClr val="bg1"/>
                </a:solidFill>
              </a:rPr>
              <a:t>وعرضش 50/8متر است.</a:t>
            </a:r>
            <a:endParaRPr lang="fa-IR" dirty="0"/>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68" y="0"/>
            <a:ext cx="8229600" cy="1143000"/>
          </a:xfrm>
        </p:spPr>
        <p:txBody>
          <a:bodyPr/>
          <a:lstStyle/>
          <a:p>
            <a:r>
              <a:rPr lang="fa-IR" b="1" dirty="0" smtClean="0">
                <a:solidFill>
                  <a:schemeClr val="bg1"/>
                </a:solidFill>
              </a:rPr>
              <a:t>معرفي سايت</a:t>
            </a:r>
            <a:endParaRPr lang="fa-IR" dirty="0"/>
          </a:p>
        </p:txBody>
      </p:sp>
      <p:pic>
        <p:nvPicPr>
          <p:cNvPr id="4" name="Picture 6" descr="C:\Documents and Settings\Dear-User\Desktop\Untitled-1.gif"/>
          <p:cNvPicPr>
            <a:picLocks noChangeAspect="1" noChangeArrowheads="1"/>
          </p:cNvPicPr>
          <p:nvPr/>
        </p:nvPicPr>
        <p:blipFill>
          <a:blip r:embed="rId2"/>
          <a:srcRect/>
          <a:stretch>
            <a:fillRect/>
          </a:stretch>
        </p:blipFill>
        <p:spPr bwMode="auto">
          <a:xfrm>
            <a:off x="142844" y="285728"/>
            <a:ext cx="4143404" cy="2428892"/>
          </a:xfrm>
          <a:prstGeom prst="rect">
            <a:avLst/>
          </a:prstGeom>
          <a:noFill/>
        </p:spPr>
      </p:pic>
      <p:pic>
        <p:nvPicPr>
          <p:cNvPr id="5" name="Picture 2" descr="E:\pol\20081004089.jpg"/>
          <p:cNvPicPr>
            <a:picLocks noGrp="1" noChangeAspect="1" noChangeArrowheads="1"/>
          </p:cNvPicPr>
          <p:nvPr>
            <p:ph idx="1"/>
          </p:nvPr>
        </p:nvPicPr>
        <p:blipFill>
          <a:blip r:embed="rId3" cstate="print"/>
          <a:srcRect/>
          <a:stretch>
            <a:fillRect/>
          </a:stretch>
        </p:blipFill>
        <p:spPr bwMode="auto">
          <a:xfrm>
            <a:off x="2500298" y="2071678"/>
            <a:ext cx="6438207" cy="450134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12" y="0"/>
            <a:ext cx="8229600" cy="1143000"/>
          </a:xfrm>
        </p:spPr>
        <p:txBody>
          <a:bodyPr/>
          <a:lstStyle/>
          <a:p>
            <a:r>
              <a:rPr lang="fa-IR" b="1" dirty="0" smtClean="0">
                <a:solidFill>
                  <a:schemeClr val="bg1"/>
                </a:solidFill>
              </a:rPr>
              <a:t>فضاهاي مربوط به سايت</a:t>
            </a:r>
            <a:endParaRPr lang="fa-IR" dirty="0"/>
          </a:p>
        </p:txBody>
      </p:sp>
      <p:pic>
        <p:nvPicPr>
          <p:cNvPr id="4" name="Picture 5" descr="E:\pol\IMG_0820.JPG"/>
          <p:cNvPicPr>
            <a:picLocks noChangeAspect="1" noChangeArrowheads="1"/>
          </p:cNvPicPr>
          <p:nvPr/>
        </p:nvPicPr>
        <p:blipFill>
          <a:blip r:embed="rId2" cstate="print"/>
          <a:srcRect/>
          <a:stretch>
            <a:fillRect/>
          </a:stretch>
        </p:blipFill>
        <p:spPr bwMode="auto">
          <a:xfrm>
            <a:off x="214282" y="857232"/>
            <a:ext cx="4486958" cy="1865291"/>
          </a:xfrm>
          <a:prstGeom prst="rect">
            <a:avLst/>
          </a:prstGeom>
          <a:noFill/>
        </p:spPr>
      </p:pic>
      <p:pic>
        <p:nvPicPr>
          <p:cNvPr id="5" name="Content Placeholder 4" descr="E:\pol\IMG_0990.JPG"/>
          <p:cNvPicPr>
            <a:picLocks noGrp="1" noChangeAspect="1" noChangeArrowheads="1"/>
          </p:cNvPicPr>
          <p:nvPr>
            <p:ph idx="1"/>
          </p:nvPr>
        </p:nvPicPr>
        <p:blipFill>
          <a:blip r:embed="rId3" cstate="print"/>
          <a:srcRect/>
          <a:stretch>
            <a:fillRect/>
          </a:stretch>
        </p:blipFill>
        <p:spPr bwMode="auto">
          <a:xfrm>
            <a:off x="2571736" y="2500306"/>
            <a:ext cx="4285211" cy="3212869"/>
          </a:xfrm>
          <a:prstGeom prst="rect">
            <a:avLst/>
          </a:prstGeom>
          <a:noFill/>
        </p:spPr>
      </p:pic>
      <p:pic>
        <p:nvPicPr>
          <p:cNvPr id="6" name="Picture 2" descr="E:\pol\IMG_0797.JPG"/>
          <p:cNvPicPr>
            <a:picLocks noChangeAspect="1" noChangeArrowheads="1"/>
          </p:cNvPicPr>
          <p:nvPr/>
        </p:nvPicPr>
        <p:blipFill>
          <a:blip r:embed="rId4" cstate="print"/>
          <a:srcRect/>
          <a:stretch>
            <a:fillRect/>
          </a:stretch>
        </p:blipFill>
        <p:spPr bwMode="auto">
          <a:xfrm>
            <a:off x="142844" y="3429000"/>
            <a:ext cx="2500298" cy="3257560"/>
          </a:xfrm>
          <a:prstGeom prst="rect">
            <a:avLst/>
          </a:prstGeom>
          <a:noFill/>
        </p:spPr>
      </p:pic>
      <p:pic>
        <p:nvPicPr>
          <p:cNvPr id="7" name="Picture 3" descr="E:\pol\IMG_0989.JPG"/>
          <p:cNvPicPr>
            <a:picLocks noChangeAspect="1" noChangeArrowheads="1"/>
          </p:cNvPicPr>
          <p:nvPr/>
        </p:nvPicPr>
        <p:blipFill>
          <a:blip r:embed="rId5" cstate="print"/>
          <a:srcRect/>
          <a:stretch>
            <a:fillRect/>
          </a:stretch>
        </p:blipFill>
        <p:spPr bwMode="auto">
          <a:xfrm>
            <a:off x="6786578" y="1857364"/>
            <a:ext cx="2105883" cy="421484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4" name="Picture 2" descr="E:\pol\IMG_0767.JPG"/>
          <p:cNvPicPr>
            <a:picLocks noChangeAspect="1" noChangeArrowheads="1"/>
          </p:cNvPicPr>
          <p:nvPr/>
        </p:nvPicPr>
        <p:blipFill>
          <a:blip r:embed="rId2" cstate="print"/>
          <a:srcRect/>
          <a:stretch>
            <a:fillRect/>
          </a:stretch>
        </p:blipFill>
        <p:spPr bwMode="auto">
          <a:xfrm>
            <a:off x="928662" y="2071678"/>
            <a:ext cx="5374763" cy="4031072"/>
          </a:xfrm>
          <a:prstGeom prst="rect">
            <a:avLst/>
          </a:prstGeom>
          <a:noFill/>
        </p:spPr>
      </p:pic>
      <p:pic>
        <p:nvPicPr>
          <p:cNvPr id="5" name="Picture 3" descr="E:\pol\IMG_0806.JPG"/>
          <p:cNvPicPr>
            <a:picLocks noChangeAspect="1" noChangeArrowheads="1"/>
          </p:cNvPicPr>
          <p:nvPr/>
        </p:nvPicPr>
        <p:blipFill>
          <a:blip r:embed="rId3" cstate="print"/>
          <a:srcRect/>
          <a:stretch>
            <a:fillRect/>
          </a:stretch>
        </p:blipFill>
        <p:spPr bwMode="auto">
          <a:xfrm>
            <a:off x="214282" y="428604"/>
            <a:ext cx="4391715" cy="2865447"/>
          </a:xfrm>
          <a:prstGeom prst="rect">
            <a:avLst/>
          </a:prstGeom>
          <a:noFill/>
        </p:spPr>
      </p:pic>
      <p:pic>
        <p:nvPicPr>
          <p:cNvPr id="6" name="Picture 4" descr="E:\تحليل\IMG_0822.JPG"/>
          <p:cNvPicPr>
            <a:picLocks noChangeAspect="1" noChangeArrowheads="1"/>
          </p:cNvPicPr>
          <p:nvPr/>
        </p:nvPicPr>
        <p:blipFill>
          <a:blip r:embed="rId4" cstate="print"/>
          <a:srcRect/>
          <a:stretch>
            <a:fillRect/>
          </a:stretch>
        </p:blipFill>
        <p:spPr bwMode="auto">
          <a:xfrm>
            <a:off x="5357818" y="500042"/>
            <a:ext cx="3500462" cy="2089729"/>
          </a:xfrm>
          <a:prstGeom prst="rect">
            <a:avLst/>
          </a:prstGeom>
          <a:noFill/>
        </p:spPr>
      </p:pic>
      <p:pic>
        <p:nvPicPr>
          <p:cNvPr id="7" name="Picture 5" descr="E:\تحليل\IMG_0825.JPG"/>
          <p:cNvPicPr>
            <a:picLocks noChangeAspect="1" noChangeArrowheads="1"/>
          </p:cNvPicPr>
          <p:nvPr/>
        </p:nvPicPr>
        <p:blipFill>
          <a:blip r:embed="rId5" cstate="print"/>
          <a:srcRect/>
          <a:stretch>
            <a:fillRect/>
          </a:stretch>
        </p:blipFill>
        <p:spPr bwMode="auto">
          <a:xfrm>
            <a:off x="5286380" y="5357826"/>
            <a:ext cx="3571592" cy="150017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00034" y="1142984"/>
            <a:ext cx="8229600" cy="4525963"/>
          </a:xfrm>
        </p:spPr>
        <p:txBody>
          <a:bodyPr>
            <a:normAutofit lnSpcReduction="10000"/>
          </a:bodyPr>
          <a:lstStyle/>
          <a:p>
            <a:pPr>
              <a:buNone/>
            </a:pPr>
            <a:endParaRPr lang="fa-IR" dirty="0" smtClean="0">
              <a:solidFill>
                <a:schemeClr val="accent3">
                  <a:lumMod val="60000"/>
                  <a:lumOff val="40000"/>
                </a:schemeClr>
              </a:solidFill>
            </a:endParaRPr>
          </a:p>
          <a:p>
            <a:pPr>
              <a:buNone/>
            </a:pPr>
            <a:r>
              <a:rPr lang="fa-IR" b="1" dirty="0" smtClean="0">
                <a:solidFill>
                  <a:schemeClr val="bg1"/>
                </a:solidFill>
              </a:rPr>
              <a:t>        </a:t>
            </a:r>
            <a:r>
              <a:rPr lang="fa-IR" sz="4400" b="1" dirty="0" smtClean="0">
                <a:solidFill>
                  <a:schemeClr val="bg1"/>
                </a:solidFill>
              </a:rPr>
              <a:t>جدول بررسی امکانات و محدودیتها </a:t>
            </a:r>
          </a:p>
          <a:p>
            <a:pPr>
              <a:buNone/>
            </a:pPr>
            <a:r>
              <a:rPr lang="fa-IR" sz="9600" dirty="0" smtClean="0">
                <a:solidFill>
                  <a:schemeClr val="bg1"/>
                </a:solidFill>
                <a:latin typeface="Arial Black" pitchFamily="34" charset="0"/>
              </a:rPr>
              <a:t>                            </a:t>
            </a:r>
            <a:r>
              <a:rPr lang="en-US" sz="9600" dirty="0" smtClean="0">
                <a:solidFill>
                  <a:schemeClr val="bg1"/>
                </a:solidFill>
                <a:latin typeface="Arial Black" pitchFamily="34" charset="0"/>
              </a:rPr>
              <a:t>SOAT)    </a:t>
            </a:r>
            <a:r>
              <a:rPr lang="fa-IR" sz="9600" dirty="0" smtClean="0">
                <a:solidFill>
                  <a:schemeClr val="bg1"/>
                </a:solidFill>
                <a:latin typeface="Arial Black" pitchFamily="34" charset="0"/>
              </a:rPr>
              <a:t>)   </a:t>
            </a: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1643050"/>
            <a:ext cx="8229600" cy="4525963"/>
          </a:xfrm>
        </p:spPr>
        <p:txBody>
          <a:bodyPr/>
          <a:lstStyle/>
          <a:p>
            <a:pPr>
              <a:buNone/>
            </a:pPr>
            <a:endParaRPr lang="fa-IR" sz="3600" dirty="0" smtClean="0">
              <a:solidFill>
                <a:schemeClr val="bg2"/>
              </a:solidFill>
              <a:latin typeface="Calibri" pitchFamily="34" charset="0"/>
            </a:endParaRPr>
          </a:p>
          <a:p>
            <a:pPr>
              <a:buNone/>
            </a:pPr>
            <a:r>
              <a:rPr lang="fa-IR" dirty="0" smtClean="0">
                <a:solidFill>
                  <a:schemeClr val="bg2"/>
                </a:solidFill>
                <a:latin typeface="Calibri" pitchFamily="34" charset="0"/>
              </a:rPr>
              <a:t>        </a:t>
            </a:r>
            <a:r>
              <a:rPr lang="fa-IR" sz="4400" b="1" dirty="0" smtClean="0">
                <a:solidFill>
                  <a:schemeClr val="bg2"/>
                </a:solidFill>
                <a:latin typeface="Calibri" pitchFamily="34" charset="0"/>
              </a:rPr>
              <a:t>خصوصیات (کالبدی – عملکردی)</a:t>
            </a:r>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idx="1"/>
          </p:nvPr>
        </p:nvGraphicFramePr>
        <p:xfrm>
          <a:off x="357158" y="142852"/>
          <a:ext cx="8275512" cy="6436004"/>
        </p:xfrm>
        <a:graphic>
          <a:graphicData uri="http://schemas.openxmlformats.org/drawingml/2006/table">
            <a:tbl>
              <a:tblPr rtl="1" firstRow="1" bandRow="1">
                <a:tableStyleId>{35758FB7-9AC5-4552-8A53-C91805E547FA}</a:tableStyleId>
              </a:tblPr>
              <a:tblGrid>
                <a:gridCol w="984272"/>
                <a:gridCol w="7291240"/>
              </a:tblGrid>
              <a:tr h="1379968">
                <a:tc>
                  <a:txBody>
                    <a:bodyPr/>
                    <a:lstStyle/>
                    <a:p>
                      <a:pPr rtl="1"/>
                      <a:r>
                        <a:rPr lang="fa-IR" dirty="0" smtClean="0">
                          <a:solidFill>
                            <a:schemeClr val="tx1"/>
                          </a:solidFill>
                        </a:rPr>
                        <a:t>قدرت</a:t>
                      </a:r>
                      <a:endParaRPr lang="fa-IR" dirty="0">
                        <a:solidFill>
                          <a:schemeClr val="tx1"/>
                        </a:solidFill>
                      </a:endParaRPr>
                    </a:p>
                  </a:txBody>
                  <a:tcPr/>
                </a:tc>
                <a:tc>
                  <a:txBody>
                    <a:bodyPr/>
                    <a:lstStyle/>
                    <a:p>
                      <a:pPr rtl="1"/>
                      <a:r>
                        <a:rPr lang="fa-IR" dirty="0" smtClean="0">
                          <a:solidFill>
                            <a:schemeClr val="tx1"/>
                          </a:solidFill>
                        </a:rPr>
                        <a:t>                                                </a:t>
                      </a:r>
                      <a:r>
                        <a:rPr lang="fa-IR" i="1" dirty="0" smtClean="0">
                          <a:solidFill>
                            <a:schemeClr val="tx1"/>
                          </a:solidFill>
                        </a:rPr>
                        <a:t>1) موقعيت مناسب سوق الجيشي</a:t>
                      </a:r>
                    </a:p>
                    <a:p>
                      <a:pPr rtl="1"/>
                      <a:r>
                        <a:rPr lang="fa-IR" i="1" baseline="0" dirty="0" smtClean="0">
                          <a:solidFill>
                            <a:schemeClr val="tx1"/>
                          </a:solidFill>
                        </a:rPr>
                        <a:t>                                                </a:t>
                      </a:r>
                      <a:r>
                        <a:rPr lang="fa-IR" i="1" dirty="0" smtClean="0">
                          <a:solidFill>
                            <a:schemeClr val="tx1"/>
                          </a:solidFill>
                        </a:rPr>
                        <a:t> 2) بهرهمندي از</a:t>
                      </a:r>
                      <a:r>
                        <a:rPr lang="fa-IR" i="1" baseline="0" dirty="0" smtClean="0">
                          <a:solidFill>
                            <a:schemeClr val="tx1"/>
                          </a:solidFill>
                        </a:rPr>
                        <a:t> رودخانه هراز</a:t>
                      </a:r>
                    </a:p>
                    <a:p>
                      <a:pPr rtl="1"/>
                      <a:r>
                        <a:rPr lang="fa-IR" i="1" baseline="0" dirty="0" smtClean="0">
                          <a:solidFill>
                            <a:schemeClr val="tx1"/>
                          </a:solidFill>
                        </a:rPr>
                        <a:t>                                                 3)</a:t>
                      </a:r>
                      <a:r>
                        <a:rPr lang="fa-IR" i="1" dirty="0" smtClean="0">
                          <a:solidFill>
                            <a:schemeClr val="tx1"/>
                          </a:solidFill>
                        </a:rPr>
                        <a:t> توپو گرافي مناسب شهري</a:t>
                      </a:r>
                      <a:endParaRPr lang="fa-IR" i="1" baseline="0" dirty="0" smtClean="0">
                        <a:solidFill>
                          <a:schemeClr val="tx1"/>
                        </a:solidFill>
                      </a:endParaRPr>
                    </a:p>
                    <a:p>
                      <a:pPr rtl="1"/>
                      <a:endParaRPr lang="fa-IR" baseline="0" dirty="0" smtClean="0">
                        <a:solidFill>
                          <a:schemeClr val="tx1"/>
                        </a:solidFill>
                      </a:endParaRPr>
                    </a:p>
                  </a:txBody>
                  <a:tcPr/>
                </a:tc>
              </a:tr>
              <a:tr h="1659338">
                <a:tc>
                  <a:txBody>
                    <a:bodyPr/>
                    <a:lstStyle/>
                    <a:p>
                      <a:pPr rtl="1"/>
                      <a:r>
                        <a:rPr lang="fa-IR" b="1" dirty="0" smtClean="0"/>
                        <a:t>ضعف</a:t>
                      </a:r>
                      <a:endParaRPr lang="fa-IR" b="1" dirty="0">
                        <a:solidFill>
                          <a:schemeClr val="tx1"/>
                        </a:solidFill>
                      </a:endParaRPr>
                    </a:p>
                  </a:txBody>
                  <a:tcPr/>
                </a:tc>
                <a:tc>
                  <a:txBody>
                    <a:bodyPr/>
                    <a:lstStyle/>
                    <a:p>
                      <a:pPr rtl="1"/>
                      <a:r>
                        <a:rPr lang="fa-IR" dirty="0" smtClean="0"/>
                        <a:t>                                                 </a:t>
                      </a:r>
                      <a:r>
                        <a:rPr lang="fa-IR" i="1" dirty="0" smtClean="0"/>
                        <a:t>1</a:t>
                      </a:r>
                      <a:r>
                        <a:rPr lang="fa-IR" b="1" i="1" dirty="0" smtClean="0"/>
                        <a:t>)</a:t>
                      </a:r>
                      <a:r>
                        <a:rPr lang="fa-IR" b="1" i="1" baseline="0" dirty="0" smtClean="0"/>
                        <a:t> عدم دسترسي مناسب عابر به محدوده زير پل</a:t>
                      </a:r>
                      <a:endParaRPr lang="fa-IR" b="1" i="1" dirty="0" smtClean="0"/>
                    </a:p>
                    <a:p>
                      <a:pPr rtl="1"/>
                      <a:r>
                        <a:rPr lang="fa-IR" b="1" i="1" dirty="0" smtClean="0"/>
                        <a:t>                                          </a:t>
                      </a:r>
                      <a:r>
                        <a:rPr lang="fa-IR" b="1" i="1" baseline="0" dirty="0" smtClean="0"/>
                        <a:t>        2)</a:t>
                      </a:r>
                      <a:r>
                        <a:rPr lang="fa-IR" b="1" i="1" dirty="0" smtClean="0">
                          <a:solidFill>
                            <a:schemeClr val="tx1"/>
                          </a:solidFill>
                        </a:rPr>
                        <a:t> عدم</a:t>
                      </a:r>
                      <a:r>
                        <a:rPr lang="fa-IR" b="1" i="1" baseline="0" dirty="0" smtClean="0">
                          <a:solidFill>
                            <a:schemeClr val="tx1"/>
                          </a:solidFill>
                        </a:rPr>
                        <a:t> تعبيه پياده رو استاندارد بر روي پل </a:t>
                      </a:r>
                      <a:endParaRPr lang="fa-IR" b="1" i="1" baseline="0" dirty="0" smtClean="0"/>
                    </a:p>
                    <a:p>
                      <a:pPr rtl="1"/>
                      <a:r>
                        <a:rPr lang="fa-IR" b="1" i="1" baseline="0" dirty="0" smtClean="0"/>
                        <a:t>                                                   3)</a:t>
                      </a:r>
                      <a:r>
                        <a:rPr lang="fa-IR" b="1" i="1" dirty="0" smtClean="0"/>
                        <a:t> نداشتن سايت مناسب كنار رودخانه</a:t>
                      </a:r>
                    </a:p>
                  </a:txBody>
                  <a:tcPr/>
                </a:tc>
              </a:tr>
              <a:tr h="1659338">
                <a:tc>
                  <a:txBody>
                    <a:bodyPr/>
                    <a:lstStyle/>
                    <a:p>
                      <a:pPr rtl="1"/>
                      <a:r>
                        <a:rPr lang="fa-IR" b="1" dirty="0" smtClean="0"/>
                        <a:t>فرصت</a:t>
                      </a:r>
                      <a:endParaRPr lang="fa-IR" b="1" dirty="0">
                        <a:solidFill>
                          <a:schemeClr val="bg1"/>
                        </a:solidFill>
                      </a:endParaRPr>
                    </a:p>
                  </a:txBody>
                  <a:tcPr/>
                </a:tc>
                <a:tc>
                  <a:txBody>
                    <a:bodyPr/>
                    <a:lstStyle/>
                    <a:p>
                      <a:pPr rtl="1"/>
                      <a:r>
                        <a:rPr lang="fa-IR" b="1" i="1" dirty="0" smtClean="0"/>
                        <a:t>                                                  1)</a:t>
                      </a:r>
                      <a:r>
                        <a:rPr lang="fa-IR" b="1" i="1" baseline="0" dirty="0" smtClean="0"/>
                        <a:t> </a:t>
                      </a:r>
                      <a:r>
                        <a:rPr lang="fa-IR" b="1" i="1" dirty="0" smtClean="0"/>
                        <a:t>مركز رفت و آمد</a:t>
                      </a:r>
                      <a:r>
                        <a:rPr lang="fa-IR" b="1" i="1" baseline="0" dirty="0" smtClean="0"/>
                        <a:t> شهري</a:t>
                      </a:r>
                    </a:p>
                    <a:p>
                      <a:pPr rtl="1"/>
                      <a:r>
                        <a:rPr lang="fa-IR" b="1" i="1" baseline="0" dirty="0" smtClean="0"/>
                        <a:t>                                                   2)</a:t>
                      </a:r>
                      <a:r>
                        <a:rPr lang="fa-IR" b="1" i="1" dirty="0" smtClean="0"/>
                        <a:t> استفاده</a:t>
                      </a:r>
                      <a:r>
                        <a:rPr lang="fa-IR" b="1" i="1" baseline="0" dirty="0" smtClean="0"/>
                        <a:t> از رودخانه به عنوان فضاي شهري</a:t>
                      </a:r>
                      <a:endParaRPr lang="fa-IR" b="1" i="1" dirty="0" smtClean="0"/>
                    </a:p>
                    <a:p>
                      <a:pPr rtl="1"/>
                      <a:r>
                        <a:rPr lang="fa-IR" b="1" i="1" dirty="0" smtClean="0"/>
                        <a:t>                                                   3)</a:t>
                      </a:r>
                      <a:r>
                        <a:rPr lang="fa-IR" b="1" i="1" baseline="0" dirty="0" smtClean="0"/>
                        <a:t> وجود فضاي خالي در محدوده شهري براي </a:t>
                      </a:r>
                    </a:p>
                    <a:p>
                      <a:pPr rtl="1"/>
                      <a:r>
                        <a:rPr lang="fa-IR" b="1" i="1" baseline="0" dirty="0" smtClean="0"/>
                        <a:t>                                                      كاركردهاي هنري</a:t>
                      </a:r>
                      <a:endParaRPr lang="fa-IR" b="1" i="1" dirty="0" smtClean="0"/>
                    </a:p>
                    <a:p>
                      <a:pPr rtl="1"/>
                      <a:endParaRPr lang="fa-IR" dirty="0" smtClean="0"/>
                    </a:p>
                    <a:p>
                      <a:pPr rtl="1"/>
                      <a:endParaRPr lang="fa-IR" dirty="0" smtClean="0"/>
                    </a:p>
                  </a:txBody>
                  <a:tcPr/>
                </a:tc>
              </a:tr>
              <a:tr h="1659338">
                <a:tc>
                  <a:txBody>
                    <a:bodyPr/>
                    <a:lstStyle/>
                    <a:p>
                      <a:pPr rtl="1"/>
                      <a:r>
                        <a:rPr lang="fa-IR" b="1" dirty="0" smtClean="0"/>
                        <a:t>تهديد</a:t>
                      </a:r>
                      <a:endParaRPr lang="fa-IR" b="1" dirty="0">
                        <a:solidFill>
                          <a:schemeClr val="bg1"/>
                        </a:solidFill>
                      </a:endParaRPr>
                    </a:p>
                  </a:txBody>
                  <a:tcPr/>
                </a:tc>
                <a:tc>
                  <a:txBody>
                    <a:bodyPr/>
                    <a:lstStyle/>
                    <a:p>
                      <a:pPr rtl="1"/>
                      <a:r>
                        <a:rPr lang="fa-IR" dirty="0" smtClean="0"/>
                        <a:t>                                                   </a:t>
                      </a:r>
                      <a:r>
                        <a:rPr lang="fa-IR" b="1" i="1" dirty="0" smtClean="0"/>
                        <a:t>1)</a:t>
                      </a:r>
                      <a:r>
                        <a:rPr lang="fa-IR" b="1" i="1" dirty="0" smtClean="0">
                          <a:solidFill>
                            <a:schemeClr val="tx1"/>
                          </a:solidFill>
                        </a:rPr>
                        <a:t> )طغيان</a:t>
                      </a:r>
                      <a:r>
                        <a:rPr lang="fa-IR" b="1" i="1" baseline="0" dirty="0" smtClean="0">
                          <a:solidFill>
                            <a:schemeClr val="tx1"/>
                          </a:solidFill>
                        </a:rPr>
                        <a:t> رودخانه</a:t>
                      </a:r>
                      <a:endParaRPr lang="fa-IR" b="1" i="1" dirty="0" smtClean="0"/>
                    </a:p>
                    <a:p>
                      <a:pPr rtl="1"/>
                      <a:r>
                        <a:rPr lang="fa-IR" b="1" i="1" dirty="0" smtClean="0"/>
                        <a:t>                                                    2) عدم</a:t>
                      </a:r>
                      <a:r>
                        <a:rPr lang="fa-IR" b="1" i="1" baseline="0" dirty="0" smtClean="0"/>
                        <a:t> هماهنگي در مصالح مورد استفاده</a:t>
                      </a:r>
                      <a:endParaRPr lang="fa-IR" b="1" i="1" dirty="0" smtClean="0"/>
                    </a:p>
                    <a:p>
                      <a:pPr rtl="1"/>
                      <a:endParaRPr lang="fa-IR" dirty="0" smtClean="0"/>
                    </a:p>
                    <a:p>
                      <a:pPr rtl="1"/>
                      <a:endParaRPr lang="fa-IR" dirty="0" smtClean="0"/>
                    </a:p>
                    <a:p>
                      <a:pPr rtl="1"/>
                      <a:endParaRPr lang="fa-IR" dirty="0" smtClean="0"/>
                    </a:p>
                  </a:txBody>
                  <a:tcPr/>
                </a:tc>
              </a:tr>
            </a:tbl>
          </a:graphicData>
        </a:graphic>
      </p:graphicFrame>
      <p:pic>
        <p:nvPicPr>
          <p:cNvPr id="1029" name="Picture 5" descr="C:\Documents and Settings\Dear-User\Desktop\Photo\40.jpg"/>
          <p:cNvPicPr>
            <a:picLocks noChangeAspect="1" noChangeArrowheads="1"/>
          </p:cNvPicPr>
          <p:nvPr/>
        </p:nvPicPr>
        <p:blipFill>
          <a:blip r:embed="rId2"/>
          <a:srcRect/>
          <a:stretch>
            <a:fillRect/>
          </a:stretch>
        </p:blipFill>
        <p:spPr bwMode="auto">
          <a:xfrm>
            <a:off x="5000628" y="214290"/>
            <a:ext cx="2466491" cy="1143008"/>
          </a:xfrm>
          <a:prstGeom prst="rect">
            <a:avLst/>
          </a:prstGeom>
          <a:noFill/>
        </p:spPr>
      </p:pic>
      <p:pic>
        <p:nvPicPr>
          <p:cNvPr id="8" name="Picture 2" descr="E:\pol\IMG_1003.JPG"/>
          <p:cNvPicPr>
            <a:picLocks noChangeAspect="1" noChangeArrowheads="1"/>
          </p:cNvPicPr>
          <p:nvPr/>
        </p:nvPicPr>
        <p:blipFill>
          <a:blip r:embed="rId3" cstate="print"/>
          <a:srcRect/>
          <a:stretch>
            <a:fillRect/>
          </a:stretch>
        </p:blipFill>
        <p:spPr bwMode="auto">
          <a:xfrm>
            <a:off x="5000628" y="1714488"/>
            <a:ext cx="2445805" cy="1143008"/>
          </a:xfrm>
          <a:prstGeom prst="rect">
            <a:avLst/>
          </a:prstGeom>
          <a:noFill/>
        </p:spPr>
      </p:pic>
      <p:pic>
        <p:nvPicPr>
          <p:cNvPr id="9" name="Picture 4" descr="C:\Documents and Settings\Dear-User\Desktop\pol\IMG_0998.JPG"/>
          <p:cNvPicPr>
            <a:picLocks noChangeAspect="1" noChangeArrowheads="1"/>
          </p:cNvPicPr>
          <p:nvPr/>
        </p:nvPicPr>
        <p:blipFill>
          <a:blip r:embed="rId4" cstate="print"/>
          <a:srcRect/>
          <a:stretch>
            <a:fillRect/>
          </a:stretch>
        </p:blipFill>
        <p:spPr bwMode="auto">
          <a:xfrm>
            <a:off x="4929190" y="5072074"/>
            <a:ext cx="2439959" cy="1143008"/>
          </a:xfrm>
          <a:prstGeom prst="rect">
            <a:avLst/>
          </a:prstGeom>
          <a:noFill/>
        </p:spPr>
      </p:pic>
      <p:pic>
        <p:nvPicPr>
          <p:cNvPr id="10" name="Picture 2" descr="C:\Documents and Settings\Dear-User\Desktop\pol\IMG_0986.JPG"/>
          <p:cNvPicPr>
            <a:picLocks noChangeAspect="1" noChangeArrowheads="1"/>
          </p:cNvPicPr>
          <p:nvPr/>
        </p:nvPicPr>
        <p:blipFill>
          <a:blip r:embed="rId5" cstate="print"/>
          <a:srcRect/>
          <a:stretch>
            <a:fillRect/>
          </a:stretch>
        </p:blipFill>
        <p:spPr bwMode="auto">
          <a:xfrm>
            <a:off x="5000628" y="3357562"/>
            <a:ext cx="2404143" cy="1214446"/>
          </a:xfrm>
          <a:prstGeom prst="rect">
            <a:avLst/>
          </a:prstGeom>
          <a:noFill/>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nvPr>
        </p:nvGraphicFramePr>
        <p:xfrm>
          <a:off x="457200" y="285728"/>
          <a:ext cx="8229600" cy="6286544"/>
        </p:xfrm>
        <a:graphic>
          <a:graphicData uri="http://schemas.openxmlformats.org/drawingml/2006/table">
            <a:tbl>
              <a:tblPr rtl="1" firstRow="1" bandRow="1">
                <a:tableStyleId>{7DF18680-E054-41AD-8BC1-D1AEF772440D}</a:tableStyleId>
              </a:tblPr>
              <a:tblGrid>
                <a:gridCol w="4114800"/>
                <a:gridCol w="4114800"/>
              </a:tblGrid>
              <a:tr h="157163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solidFill>
                            <a:schemeClr val="tx1"/>
                          </a:solidFill>
                        </a:rPr>
                        <a:t>قدرت</a:t>
                      </a:r>
                    </a:p>
                    <a:p>
                      <a:pPr rtl="1"/>
                      <a:endParaRPr lang="fa-IR" dirty="0"/>
                    </a:p>
                  </a:txBody>
                  <a:tcPr/>
                </a:tc>
                <a:tc>
                  <a:txBody>
                    <a:bodyPr/>
                    <a:lstStyle/>
                    <a:p>
                      <a:pPr rtl="1"/>
                      <a:r>
                        <a:rPr lang="fa-IR" i="1" dirty="0" smtClean="0">
                          <a:solidFill>
                            <a:schemeClr val="tx1"/>
                          </a:solidFill>
                        </a:rPr>
                        <a:t>4) استفاده از كفپوش زيبا براي عابرين</a:t>
                      </a:r>
                    </a:p>
                    <a:p>
                      <a:pPr rtl="1"/>
                      <a:r>
                        <a:rPr lang="fa-IR" i="1" dirty="0" smtClean="0">
                          <a:solidFill>
                            <a:schemeClr val="tx1"/>
                          </a:solidFill>
                        </a:rPr>
                        <a:t>5) عرض</a:t>
                      </a:r>
                      <a:r>
                        <a:rPr lang="fa-IR" i="1" baseline="0" dirty="0" smtClean="0">
                          <a:solidFill>
                            <a:schemeClr val="tx1"/>
                          </a:solidFill>
                        </a:rPr>
                        <a:t> مناسب جهت حركت پياده</a:t>
                      </a:r>
                      <a:endParaRPr lang="fa-IR" dirty="0">
                        <a:solidFill>
                          <a:schemeClr val="tx1"/>
                        </a:solidFill>
                      </a:endParaRPr>
                    </a:p>
                  </a:txBody>
                  <a:tcPr/>
                </a:tc>
              </a:tr>
              <a:tr h="157163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t>ضعف</a:t>
                      </a:r>
                      <a:endParaRPr lang="fa-IR" b="1" dirty="0" smtClean="0">
                        <a:solidFill>
                          <a:schemeClr val="tx1"/>
                        </a:solidFill>
                      </a:endParaRPr>
                    </a:p>
                    <a:p>
                      <a:pPr rtl="1"/>
                      <a:endParaRPr lang="fa-IR" dirty="0"/>
                    </a:p>
                  </a:txBody>
                  <a:tcPr/>
                </a:tc>
                <a:tc>
                  <a:txBody>
                    <a:bodyPr/>
                    <a:lstStyle/>
                    <a:p>
                      <a:pPr rtl="1"/>
                      <a:r>
                        <a:rPr lang="fa-IR" b="1" i="1" dirty="0" smtClean="0"/>
                        <a:t>4) ناهماهنگي</a:t>
                      </a:r>
                      <a:r>
                        <a:rPr lang="fa-IR" b="1" i="1" baseline="0" dirty="0" smtClean="0"/>
                        <a:t> بافت جديد و قديم</a:t>
                      </a:r>
                      <a:endParaRPr lang="fa-IR" b="1" i="1" dirty="0" smtClean="0"/>
                    </a:p>
                    <a:p>
                      <a:pPr rtl="1"/>
                      <a:r>
                        <a:rPr lang="fa-IR" b="1" i="1" dirty="0" smtClean="0"/>
                        <a:t>5)</a:t>
                      </a:r>
                      <a:r>
                        <a:rPr lang="fa-IR" b="1" i="1" baseline="0" dirty="0" smtClean="0"/>
                        <a:t> عدم دسترسي مناسب وسايل نقليه به فضاي </a:t>
                      </a:r>
                      <a:r>
                        <a:rPr lang="fa-IR" b="1" i="1" dirty="0" smtClean="0"/>
                        <a:t>زير</a:t>
                      </a:r>
                      <a:r>
                        <a:rPr lang="fa-IR" b="1" i="1" baseline="0" dirty="0" smtClean="0"/>
                        <a:t> پل</a:t>
                      </a:r>
                      <a:endParaRPr lang="fa-IR" b="1" i="1" dirty="0" smtClean="0"/>
                    </a:p>
                    <a:p>
                      <a:pPr rtl="1"/>
                      <a:r>
                        <a:rPr lang="fa-IR" b="1" i="1" dirty="0" smtClean="0"/>
                        <a:t>6) جايگذاري</a:t>
                      </a:r>
                      <a:r>
                        <a:rPr lang="fa-IR" b="1" i="1" baseline="0" dirty="0" smtClean="0"/>
                        <a:t> نا مناسب شهر بازي و باغ وحش در در محدوده مورد نظر</a:t>
                      </a:r>
                      <a:endParaRPr lang="fa-IR" b="1" i="1" dirty="0"/>
                    </a:p>
                  </a:txBody>
                  <a:tcPr/>
                </a:tc>
              </a:tr>
              <a:tr h="157163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t>فرصت</a:t>
                      </a:r>
                      <a:endParaRPr lang="fa-IR" b="1" dirty="0" smtClean="0">
                        <a:solidFill>
                          <a:schemeClr val="bg1"/>
                        </a:solidFill>
                      </a:endParaRPr>
                    </a:p>
                    <a:p>
                      <a:pPr rtl="1"/>
                      <a:endParaRPr lang="fa-IR" dirty="0"/>
                    </a:p>
                  </a:txBody>
                  <a:tcPr/>
                </a:tc>
                <a:tc>
                  <a:txBody>
                    <a:bodyPr/>
                    <a:lstStyle/>
                    <a:p>
                      <a:pPr rtl="1"/>
                      <a:r>
                        <a:rPr lang="fa-IR" b="1" i="1" dirty="0" smtClean="0"/>
                        <a:t>4) به</a:t>
                      </a:r>
                      <a:r>
                        <a:rPr lang="fa-IR" b="1" i="1" baseline="0" dirty="0" smtClean="0"/>
                        <a:t> هم پيوستن فضاي پارك و رودخانه</a:t>
                      </a:r>
                      <a:endParaRPr lang="fa-IR" b="1" i="1" dirty="0" smtClean="0"/>
                    </a:p>
                    <a:p>
                      <a:pPr rtl="1"/>
                      <a:r>
                        <a:rPr lang="fa-IR" b="1" i="1" dirty="0" smtClean="0"/>
                        <a:t>5)</a:t>
                      </a:r>
                      <a:r>
                        <a:rPr lang="fa-IR" b="1" i="1" baseline="0" dirty="0" smtClean="0"/>
                        <a:t> آب و هوا و خاك حاصل خيز براي رشد گياهان متنوع</a:t>
                      </a:r>
                      <a:endParaRPr lang="fa-IR" b="1" i="1" dirty="0"/>
                    </a:p>
                  </a:txBody>
                  <a:tcPr/>
                </a:tc>
              </a:tr>
              <a:tr h="157163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t>تهديد</a:t>
                      </a:r>
                      <a:endParaRPr lang="fa-IR" b="1" dirty="0" smtClean="0">
                        <a:solidFill>
                          <a:schemeClr val="bg1"/>
                        </a:solidFill>
                      </a:endParaRPr>
                    </a:p>
                    <a:p>
                      <a:pPr rtl="1"/>
                      <a:endParaRPr lang="fa-IR" i="1"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i="1" dirty="0" smtClean="0"/>
                        <a:t>3) شيوع بيماري به واسطه دفع فاضلاب و آبهاي</a:t>
                      </a:r>
                      <a:r>
                        <a:rPr lang="fa-IR" b="1" i="1" baseline="0" dirty="0" smtClean="0"/>
                        <a:t>  سطحي در رودخانه</a:t>
                      </a:r>
                    </a:p>
                    <a:p>
                      <a:pPr rtl="1"/>
                      <a:endParaRPr lang="fa-IR" i="1" dirty="0"/>
                    </a:p>
                  </a:txBody>
                  <a:tcPr/>
                </a:tc>
              </a:tr>
            </a:tbl>
          </a:graphicData>
        </a:graphic>
      </p:graphicFrame>
      <p:pic>
        <p:nvPicPr>
          <p:cNvPr id="5" name="Picture 4" descr="C:\Documents and Settings\Dear-User\Desktop\pol\IMG_0812.JPG"/>
          <p:cNvPicPr>
            <a:picLocks noChangeAspect="1" noChangeArrowheads="1"/>
          </p:cNvPicPr>
          <p:nvPr/>
        </p:nvPicPr>
        <p:blipFill>
          <a:blip r:embed="rId2" cstate="print"/>
          <a:srcRect/>
          <a:stretch>
            <a:fillRect/>
          </a:stretch>
        </p:blipFill>
        <p:spPr bwMode="auto">
          <a:xfrm>
            <a:off x="5429256" y="357166"/>
            <a:ext cx="2428892" cy="1143008"/>
          </a:xfrm>
          <a:prstGeom prst="rect">
            <a:avLst/>
          </a:prstGeom>
          <a:noFill/>
        </p:spPr>
      </p:pic>
      <p:pic>
        <p:nvPicPr>
          <p:cNvPr id="6" name="Picture 2" descr="E:\pol\IMG_0788.JPG"/>
          <p:cNvPicPr>
            <a:picLocks noChangeAspect="1" noChangeArrowheads="1"/>
          </p:cNvPicPr>
          <p:nvPr/>
        </p:nvPicPr>
        <p:blipFill>
          <a:blip r:embed="rId3" cstate="print"/>
          <a:srcRect/>
          <a:stretch>
            <a:fillRect/>
          </a:stretch>
        </p:blipFill>
        <p:spPr bwMode="auto">
          <a:xfrm>
            <a:off x="5429256" y="2000240"/>
            <a:ext cx="2445805" cy="1143008"/>
          </a:xfrm>
          <a:prstGeom prst="rect">
            <a:avLst/>
          </a:prstGeom>
          <a:noFill/>
        </p:spPr>
      </p:pic>
      <p:pic>
        <p:nvPicPr>
          <p:cNvPr id="7" name="Picture 4" descr="C:\Documents and Settings\Dear-User\Desktop\pol\IMG_0998.JPG"/>
          <p:cNvPicPr>
            <a:picLocks noChangeAspect="1" noChangeArrowheads="1"/>
          </p:cNvPicPr>
          <p:nvPr/>
        </p:nvPicPr>
        <p:blipFill>
          <a:blip r:embed="rId4" cstate="print"/>
          <a:srcRect/>
          <a:stretch>
            <a:fillRect/>
          </a:stretch>
        </p:blipFill>
        <p:spPr bwMode="auto">
          <a:xfrm>
            <a:off x="5357818" y="3571876"/>
            <a:ext cx="2439959" cy="1143008"/>
          </a:xfrm>
          <a:prstGeom prst="rect">
            <a:avLst/>
          </a:prstGeom>
          <a:noFill/>
        </p:spPr>
      </p:pic>
      <p:pic>
        <p:nvPicPr>
          <p:cNvPr id="8" name="Picture 5" descr="E:\pol\IMG_0826.JPG"/>
          <p:cNvPicPr>
            <a:picLocks noChangeAspect="1" noChangeArrowheads="1"/>
          </p:cNvPicPr>
          <p:nvPr/>
        </p:nvPicPr>
        <p:blipFill>
          <a:blip r:embed="rId5" cstate="print"/>
          <a:srcRect/>
          <a:stretch>
            <a:fillRect/>
          </a:stretch>
        </p:blipFill>
        <p:spPr bwMode="auto">
          <a:xfrm>
            <a:off x="5357818" y="5214950"/>
            <a:ext cx="2445805" cy="1214446"/>
          </a:xfrm>
          <a:prstGeom prst="rect">
            <a:avLst/>
          </a:prstGeom>
          <a:noFill/>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2071678"/>
            <a:ext cx="8229600" cy="4525963"/>
          </a:xfrm>
        </p:spPr>
        <p:txBody>
          <a:bodyPr>
            <a:normAutofit/>
          </a:bodyPr>
          <a:lstStyle/>
          <a:p>
            <a:pPr>
              <a:buNone/>
            </a:pPr>
            <a:r>
              <a:rPr lang="fa-IR" sz="4400" b="1" dirty="0" smtClean="0">
                <a:solidFill>
                  <a:schemeClr val="bg1"/>
                </a:solidFill>
              </a:rPr>
              <a:t>         خصوصيات (ادراكي - بصري)</a:t>
            </a:r>
            <a:endParaRPr lang="fa-IR" sz="4400" b="1"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fa-IR" sz="5400" dirty="0" smtClean="0">
                <a:solidFill>
                  <a:schemeClr val="bg1"/>
                </a:solidFill>
              </a:rPr>
              <a:t>     پروژه تحليل فضاي شهري</a:t>
            </a:r>
            <a:br>
              <a:rPr lang="fa-IR" sz="5400" dirty="0" smtClean="0">
                <a:solidFill>
                  <a:schemeClr val="bg1"/>
                </a:solidFill>
              </a:rPr>
            </a:br>
            <a:endParaRPr lang="fa-IR" sz="5400" dirty="0" smtClean="0">
              <a:solidFill>
                <a:schemeClr val="bg1"/>
              </a:solidFill>
            </a:endParaRPr>
          </a:p>
          <a:p>
            <a:pPr>
              <a:buNone/>
            </a:pPr>
            <a:r>
              <a:rPr lang="fa-IR" dirty="0" smtClean="0">
                <a:solidFill>
                  <a:schemeClr val="bg1"/>
                </a:solidFill>
              </a:rPr>
              <a:t>               </a:t>
            </a:r>
            <a:r>
              <a:rPr lang="fa-IR" sz="9600" b="1" dirty="0" smtClean="0">
                <a:solidFill>
                  <a:schemeClr val="bg1"/>
                </a:solidFill>
              </a:rPr>
              <a:t>پل معلق آمل</a:t>
            </a:r>
            <a:endParaRPr lang="fa-IR" sz="9600" b="1"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71472" y="500042"/>
          <a:ext cx="8229600" cy="6143668"/>
        </p:xfrm>
        <a:graphic>
          <a:graphicData uri="http://schemas.openxmlformats.org/drawingml/2006/table">
            <a:tbl>
              <a:tblPr rtl="1" firstRow="1" bandRow="1">
                <a:tableStyleId>{7DF18680-E054-41AD-8BC1-D1AEF772440D}</a:tableStyleId>
              </a:tblPr>
              <a:tblGrid>
                <a:gridCol w="931858"/>
                <a:gridCol w="7297742"/>
              </a:tblGrid>
              <a:tr h="1509286">
                <a:tc>
                  <a:txBody>
                    <a:bodyPr/>
                    <a:lstStyle/>
                    <a:p>
                      <a:pPr rtl="1"/>
                      <a:r>
                        <a:rPr lang="fa-IR" dirty="0" smtClean="0">
                          <a:solidFill>
                            <a:schemeClr val="tx1"/>
                          </a:solidFill>
                        </a:rPr>
                        <a:t>قدرت</a:t>
                      </a:r>
                      <a:endParaRPr lang="fa-IR" dirty="0">
                        <a:solidFill>
                          <a:schemeClr val="tx1"/>
                        </a:solidFill>
                      </a:endParaRPr>
                    </a:p>
                  </a:txBody>
                  <a:tcPr/>
                </a:tc>
                <a:tc>
                  <a:txBody>
                    <a:bodyPr/>
                    <a:lstStyle/>
                    <a:p>
                      <a:pPr rtl="1"/>
                      <a:r>
                        <a:rPr lang="fa-IR" i="1" dirty="0" smtClean="0">
                          <a:solidFill>
                            <a:schemeClr val="tx1"/>
                          </a:solidFill>
                        </a:rPr>
                        <a:t>                                            1) ديد بصري فعال</a:t>
                      </a:r>
                    </a:p>
                    <a:p>
                      <a:pPr rtl="1"/>
                      <a:r>
                        <a:rPr lang="fa-IR" i="1" dirty="0" smtClean="0">
                          <a:solidFill>
                            <a:schemeClr val="tx1"/>
                          </a:solidFill>
                        </a:rPr>
                        <a:t>                                             </a:t>
                      </a:r>
                    </a:p>
                    <a:p>
                      <a:pPr rtl="1"/>
                      <a:r>
                        <a:rPr lang="fa-IR" i="1" dirty="0" smtClean="0">
                          <a:solidFill>
                            <a:schemeClr val="tx1"/>
                          </a:solidFill>
                        </a:rPr>
                        <a:t>                                            </a:t>
                      </a:r>
                      <a:r>
                        <a:rPr lang="fa-IR" i="1" baseline="0" dirty="0" smtClean="0">
                          <a:solidFill>
                            <a:schemeClr val="tx1"/>
                          </a:solidFill>
                        </a:rPr>
                        <a:t> </a:t>
                      </a:r>
                      <a:r>
                        <a:rPr lang="fa-IR" i="1" dirty="0" smtClean="0">
                          <a:solidFill>
                            <a:schemeClr val="tx1"/>
                          </a:solidFill>
                        </a:rPr>
                        <a:t>2)تنوع بصري </a:t>
                      </a:r>
                    </a:p>
                    <a:p>
                      <a:pPr rtl="1"/>
                      <a:endParaRPr lang="fa-IR" i="1" dirty="0">
                        <a:solidFill>
                          <a:schemeClr val="tx1"/>
                        </a:solidFill>
                      </a:endParaRPr>
                    </a:p>
                  </a:txBody>
                  <a:tcPr/>
                </a:tc>
              </a:tr>
              <a:tr h="1544794">
                <a:tc>
                  <a:txBody>
                    <a:bodyPr/>
                    <a:lstStyle/>
                    <a:p>
                      <a:pPr rtl="1"/>
                      <a:r>
                        <a:rPr lang="fa-IR" b="1" dirty="0" smtClean="0">
                          <a:solidFill>
                            <a:schemeClr val="tx1"/>
                          </a:solidFill>
                        </a:rPr>
                        <a:t>ضعف</a:t>
                      </a:r>
                      <a:endParaRPr lang="fa-IR" b="1" dirty="0">
                        <a:solidFill>
                          <a:schemeClr val="tx1"/>
                        </a:solidFill>
                      </a:endParaRPr>
                    </a:p>
                  </a:txBody>
                  <a:tcPr/>
                </a:tc>
                <a:tc>
                  <a:txBody>
                    <a:bodyPr/>
                    <a:lstStyle/>
                    <a:p>
                      <a:pPr rtl="1"/>
                      <a:r>
                        <a:rPr lang="fa-IR" dirty="0" smtClean="0">
                          <a:solidFill>
                            <a:schemeClr val="tx1"/>
                          </a:solidFill>
                        </a:rPr>
                        <a:t>                                             </a:t>
                      </a:r>
                      <a:r>
                        <a:rPr lang="fa-IR" b="1" i="1" dirty="0" smtClean="0">
                          <a:solidFill>
                            <a:schemeClr val="tx1"/>
                          </a:solidFill>
                        </a:rPr>
                        <a:t>1)</a:t>
                      </a:r>
                      <a:r>
                        <a:rPr lang="fa-IR" b="1" i="1" dirty="0" smtClean="0"/>
                        <a:t> منظر</a:t>
                      </a:r>
                      <a:r>
                        <a:rPr lang="fa-IR" b="1" i="1" baseline="0" dirty="0" smtClean="0"/>
                        <a:t> نا مناسب شهري</a:t>
                      </a:r>
                      <a:endParaRPr lang="fa-IR" b="1" i="1" dirty="0" smtClean="0">
                        <a:solidFill>
                          <a:schemeClr val="tx1"/>
                        </a:solidFill>
                      </a:endParaRPr>
                    </a:p>
                    <a:p>
                      <a:pPr rtl="1"/>
                      <a:r>
                        <a:rPr lang="fa-IR" b="1" i="1" baseline="0" dirty="0" smtClean="0">
                          <a:solidFill>
                            <a:schemeClr val="tx1"/>
                          </a:solidFill>
                        </a:rPr>
                        <a:t> </a:t>
                      </a:r>
                    </a:p>
                    <a:p>
                      <a:pPr rtl="1"/>
                      <a:r>
                        <a:rPr lang="fa-IR" b="1" i="1" baseline="0" dirty="0" smtClean="0">
                          <a:solidFill>
                            <a:schemeClr val="tx1"/>
                          </a:solidFill>
                        </a:rPr>
                        <a:t>                                              2) نداشتن ديد مناسب به خط رودخانه</a:t>
                      </a:r>
                    </a:p>
                  </a:txBody>
                  <a:tcPr/>
                </a:tc>
              </a:tr>
              <a:tr h="1544794">
                <a:tc>
                  <a:txBody>
                    <a:bodyPr/>
                    <a:lstStyle/>
                    <a:p>
                      <a:pPr rtl="1"/>
                      <a:r>
                        <a:rPr lang="fa-IR" b="1" dirty="0" smtClean="0">
                          <a:solidFill>
                            <a:schemeClr val="tx1"/>
                          </a:solidFill>
                        </a:rPr>
                        <a:t>فرصت</a:t>
                      </a:r>
                      <a:endParaRPr lang="fa-IR" b="1" dirty="0">
                        <a:solidFill>
                          <a:schemeClr val="tx1"/>
                        </a:solidFill>
                      </a:endParaRPr>
                    </a:p>
                  </a:txBody>
                  <a:tcPr/>
                </a:tc>
                <a:tc>
                  <a:txBody>
                    <a:bodyPr/>
                    <a:lstStyle/>
                    <a:p>
                      <a:pPr rtl="1"/>
                      <a:r>
                        <a:rPr lang="fa-IR" dirty="0" smtClean="0">
                          <a:solidFill>
                            <a:schemeClr val="tx1"/>
                          </a:solidFill>
                        </a:rPr>
                        <a:t>                                            </a:t>
                      </a:r>
                      <a:r>
                        <a:rPr lang="fa-IR" b="1" i="1" dirty="0" smtClean="0">
                          <a:solidFill>
                            <a:schemeClr val="tx1"/>
                          </a:solidFill>
                        </a:rPr>
                        <a:t> 1)</a:t>
                      </a:r>
                      <a:r>
                        <a:rPr lang="fa-IR" b="1" i="1" dirty="0" smtClean="0"/>
                        <a:t> برخورداري</a:t>
                      </a:r>
                      <a:r>
                        <a:rPr lang="fa-IR" b="1" i="1" baseline="0" dirty="0" smtClean="0"/>
                        <a:t> از پوشش فضاي سبز مناسب </a:t>
                      </a:r>
                      <a:endParaRPr lang="fa-IR" b="1" i="1" baseline="0" dirty="0" smtClean="0">
                        <a:solidFill>
                          <a:schemeClr val="tx1"/>
                        </a:solidFill>
                      </a:endParaRPr>
                    </a:p>
                    <a:p>
                      <a:pPr rtl="1"/>
                      <a:r>
                        <a:rPr lang="fa-IR" b="1" i="1" baseline="0" dirty="0" smtClean="0">
                          <a:solidFill>
                            <a:schemeClr val="tx1"/>
                          </a:solidFill>
                        </a:rPr>
                        <a:t>                                               </a:t>
                      </a:r>
                    </a:p>
                    <a:p>
                      <a:pPr rtl="1"/>
                      <a:r>
                        <a:rPr lang="fa-IR" b="1" i="1" baseline="0" dirty="0" smtClean="0">
                          <a:solidFill>
                            <a:schemeClr val="tx1"/>
                          </a:solidFill>
                        </a:rPr>
                        <a:t>                                             2)</a:t>
                      </a:r>
                      <a:r>
                        <a:rPr lang="fa-IR" b="1" i="1" dirty="0" smtClean="0">
                          <a:solidFill>
                            <a:schemeClr val="tx1"/>
                          </a:solidFill>
                        </a:rPr>
                        <a:t> استفاده</a:t>
                      </a:r>
                      <a:r>
                        <a:rPr lang="fa-IR" b="1" i="1" baseline="0" dirty="0" smtClean="0">
                          <a:solidFill>
                            <a:schemeClr val="tx1"/>
                          </a:solidFill>
                        </a:rPr>
                        <a:t> از پارك جهت ديد از روي پل</a:t>
                      </a:r>
                      <a:endParaRPr lang="fa-IR" b="1" i="1" dirty="0">
                        <a:solidFill>
                          <a:schemeClr val="tx1"/>
                        </a:solidFill>
                      </a:endParaRPr>
                    </a:p>
                  </a:txBody>
                  <a:tcPr/>
                </a:tc>
              </a:tr>
              <a:tr h="1544794">
                <a:tc>
                  <a:txBody>
                    <a:bodyPr/>
                    <a:lstStyle/>
                    <a:p>
                      <a:pPr rtl="1"/>
                      <a:r>
                        <a:rPr lang="fa-IR" b="1" dirty="0" smtClean="0">
                          <a:solidFill>
                            <a:schemeClr val="tx1"/>
                          </a:solidFill>
                        </a:rPr>
                        <a:t>تهديد</a:t>
                      </a:r>
                      <a:endParaRPr lang="fa-IR" b="1" dirty="0">
                        <a:solidFill>
                          <a:schemeClr val="tx1"/>
                        </a:solidFill>
                      </a:endParaRPr>
                    </a:p>
                  </a:txBody>
                  <a:tcPr/>
                </a:tc>
                <a:tc>
                  <a:txBody>
                    <a:bodyPr/>
                    <a:lstStyle/>
                    <a:p>
                      <a:pPr rtl="1"/>
                      <a:r>
                        <a:rPr lang="fa-IR" dirty="0" smtClean="0">
                          <a:solidFill>
                            <a:schemeClr val="tx1"/>
                          </a:solidFill>
                        </a:rPr>
                        <a:t>                                              </a:t>
                      </a:r>
                      <a:r>
                        <a:rPr lang="fa-IR" b="1" i="1" dirty="0" smtClean="0">
                          <a:solidFill>
                            <a:schemeClr val="tx1"/>
                          </a:solidFill>
                        </a:rPr>
                        <a:t>1)</a:t>
                      </a:r>
                      <a:r>
                        <a:rPr lang="fa-IR" b="1" i="1" baseline="0" dirty="0" smtClean="0"/>
                        <a:t> تعريف نشدن سايت كنار پل</a:t>
                      </a:r>
                      <a:endParaRPr lang="fa-IR" b="1" i="1" dirty="0">
                        <a:solidFill>
                          <a:schemeClr val="tx1"/>
                        </a:solidFill>
                      </a:endParaRPr>
                    </a:p>
                  </a:txBody>
                  <a:tcPr/>
                </a:tc>
              </a:tr>
            </a:tbl>
          </a:graphicData>
        </a:graphic>
      </p:graphicFrame>
      <p:pic>
        <p:nvPicPr>
          <p:cNvPr id="9" name="Picture 31" descr="Picture 248"/>
          <p:cNvPicPr>
            <a:picLocks noChangeAspect="1" noChangeArrowheads="1"/>
          </p:cNvPicPr>
          <p:nvPr/>
        </p:nvPicPr>
        <p:blipFill>
          <a:blip r:embed="rId2" cstate="print"/>
          <a:srcRect/>
          <a:stretch>
            <a:fillRect/>
          </a:stretch>
        </p:blipFill>
        <p:spPr bwMode="auto">
          <a:xfrm>
            <a:off x="5286380" y="2071678"/>
            <a:ext cx="2424114" cy="1143008"/>
          </a:xfrm>
          <a:prstGeom prst="rect">
            <a:avLst/>
          </a:prstGeom>
          <a:noFill/>
        </p:spPr>
      </p:pic>
      <p:pic>
        <p:nvPicPr>
          <p:cNvPr id="10" name="Picture 8" descr="C:\Documents and Settings\Dear-User\Desktop\pol\IMG_0767.JPG"/>
          <p:cNvPicPr>
            <a:picLocks noChangeAspect="1" noChangeArrowheads="1"/>
          </p:cNvPicPr>
          <p:nvPr/>
        </p:nvPicPr>
        <p:blipFill>
          <a:blip r:embed="rId3" cstate="print"/>
          <a:srcRect/>
          <a:stretch>
            <a:fillRect/>
          </a:stretch>
        </p:blipFill>
        <p:spPr bwMode="auto">
          <a:xfrm>
            <a:off x="5286380" y="3714752"/>
            <a:ext cx="2428924" cy="1143008"/>
          </a:xfrm>
          <a:prstGeom prst="rect">
            <a:avLst/>
          </a:prstGeom>
          <a:noFill/>
        </p:spPr>
      </p:pic>
      <p:pic>
        <p:nvPicPr>
          <p:cNvPr id="11" name="Picture 2" descr="C:\Documents and Settings\Dear-User\Desktop\pol\IMG_0816.JPG"/>
          <p:cNvPicPr>
            <a:picLocks noChangeAspect="1" noChangeArrowheads="1"/>
          </p:cNvPicPr>
          <p:nvPr/>
        </p:nvPicPr>
        <p:blipFill>
          <a:blip r:embed="rId4" cstate="print"/>
          <a:srcRect/>
          <a:stretch>
            <a:fillRect/>
          </a:stretch>
        </p:blipFill>
        <p:spPr bwMode="auto">
          <a:xfrm>
            <a:off x="5214942" y="642918"/>
            <a:ext cx="2428892" cy="1143008"/>
          </a:xfrm>
          <a:prstGeom prst="rect">
            <a:avLst/>
          </a:prstGeom>
          <a:noFill/>
        </p:spPr>
      </p:pic>
      <p:pic>
        <p:nvPicPr>
          <p:cNvPr id="13" name="Picture 3" descr="C:\Documents and Settings\Dear-User\Desktop\pol\IMG_0995.JPG"/>
          <p:cNvPicPr>
            <a:picLocks noChangeAspect="1" noChangeArrowheads="1"/>
          </p:cNvPicPr>
          <p:nvPr/>
        </p:nvPicPr>
        <p:blipFill>
          <a:blip r:embed="rId5" cstate="print"/>
          <a:srcRect/>
          <a:stretch>
            <a:fillRect/>
          </a:stretch>
        </p:blipFill>
        <p:spPr bwMode="auto">
          <a:xfrm>
            <a:off x="5286380" y="5214950"/>
            <a:ext cx="2428892" cy="1143008"/>
          </a:xfrm>
          <a:prstGeom prst="rect">
            <a:avLst/>
          </a:prstGeom>
          <a:noFill/>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graphicFrame>
        <p:nvGraphicFramePr>
          <p:cNvPr id="4" name="Content Placeholder 3"/>
          <p:cNvGraphicFramePr>
            <a:graphicFrameLocks noGrp="1"/>
          </p:cNvGraphicFramePr>
          <p:nvPr>
            <p:ph idx="1"/>
          </p:nvPr>
        </p:nvGraphicFramePr>
        <p:xfrm>
          <a:off x="428596" y="142852"/>
          <a:ext cx="8429684" cy="6429397"/>
        </p:xfrm>
        <a:graphic>
          <a:graphicData uri="http://schemas.openxmlformats.org/drawingml/2006/table">
            <a:tbl>
              <a:tblPr rtl="1" firstRow="1" bandRow="1">
                <a:tableStyleId>{7DF18680-E054-41AD-8BC1-D1AEF772440D}</a:tableStyleId>
              </a:tblPr>
              <a:tblGrid>
                <a:gridCol w="3957670"/>
                <a:gridCol w="4472014"/>
              </a:tblGrid>
              <a:tr h="1561944">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solidFill>
                            <a:schemeClr val="tx1"/>
                          </a:solidFill>
                        </a:rPr>
                        <a:t>قدرت</a:t>
                      </a:r>
                    </a:p>
                    <a:p>
                      <a:pPr rtl="1"/>
                      <a:endParaRPr lang="fa-IR" dirty="0">
                        <a:solidFill>
                          <a:schemeClr val="tx1"/>
                        </a:solidFill>
                      </a:endParaRPr>
                    </a:p>
                  </a:txBody>
                  <a:tcPr/>
                </a:tc>
                <a:tc>
                  <a:txBody>
                    <a:bodyPr/>
                    <a:lstStyle/>
                    <a:p>
                      <a:pPr rtl="1"/>
                      <a:r>
                        <a:rPr lang="fa-IR" i="1" dirty="0" smtClean="0">
                          <a:solidFill>
                            <a:schemeClr val="tx1"/>
                          </a:solidFill>
                        </a:rPr>
                        <a:t>3) وجود</a:t>
                      </a:r>
                      <a:r>
                        <a:rPr lang="fa-IR" i="1" baseline="0" dirty="0" smtClean="0">
                          <a:solidFill>
                            <a:schemeClr val="tx1"/>
                          </a:solidFill>
                        </a:rPr>
                        <a:t> بناهايي با معماري سنتي</a:t>
                      </a:r>
                      <a:endParaRPr lang="fa-IR" i="1" dirty="0" smtClean="0">
                        <a:solidFill>
                          <a:schemeClr val="tx1"/>
                        </a:solidFill>
                      </a:endParaRPr>
                    </a:p>
                    <a:p>
                      <a:pPr rtl="1"/>
                      <a:endParaRPr lang="fa-IR" i="1" dirty="0" smtClean="0">
                        <a:solidFill>
                          <a:schemeClr val="tx1"/>
                        </a:solidFill>
                      </a:endParaRPr>
                    </a:p>
                    <a:p>
                      <a:pPr rtl="1"/>
                      <a:r>
                        <a:rPr lang="fa-IR" i="1" dirty="0" smtClean="0">
                          <a:solidFill>
                            <a:schemeClr val="tx1"/>
                          </a:solidFill>
                        </a:rPr>
                        <a:t>4) رعايت خط آسمان</a:t>
                      </a:r>
                      <a:r>
                        <a:rPr lang="fa-IR" i="1" baseline="0" dirty="0" smtClean="0">
                          <a:solidFill>
                            <a:schemeClr val="tx1"/>
                          </a:solidFill>
                        </a:rPr>
                        <a:t> مناسب</a:t>
                      </a:r>
                      <a:endParaRPr lang="fa-IR" i="1" dirty="0">
                        <a:solidFill>
                          <a:schemeClr val="tx1"/>
                        </a:solidFill>
                      </a:endParaRPr>
                    </a:p>
                  </a:txBody>
                  <a:tcPr/>
                </a:tc>
              </a:tr>
              <a:tr h="1561944">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solidFill>
                            <a:schemeClr val="tx1"/>
                          </a:solidFill>
                        </a:rPr>
                        <a:t>ضعف</a:t>
                      </a:r>
                    </a:p>
                    <a:p>
                      <a:pPr rtl="1"/>
                      <a:endParaRPr lang="fa-IR" dirty="0"/>
                    </a:p>
                  </a:txBody>
                  <a:tcPr/>
                </a:tc>
                <a:tc>
                  <a:txBody>
                    <a:bodyPr/>
                    <a:lstStyle/>
                    <a:p>
                      <a:pPr rtl="1"/>
                      <a:r>
                        <a:rPr lang="fa-IR" b="1" i="1" dirty="0" smtClean="0"/>
                        <a:t>3)</a:t>
                      </a:r>
                      <a:r>
                        <a:rPr lang="fa-IR" b="1" i="1" baseline="0" dirty="0" smtClean="0"/>
                        <a:t> نداشتن تنوع در پوشش گياهي </a:t>
                      </a:r>
                      <a:endParaRPr lang="fa-IR" b="1" i="1" dirty="0" smtClean="0"/>
                    </a:p>
                    <a:p>
                      <a:pPr rtl="1"/>
                      <a:endParaRPr lang="fa-IR" b="1" i="1" dirty="0" smtClean="0"/>
                    </a:p>
                    <a:p>
                      <a:pPr rtl="1"/>
                      <a:r>
                        <a:rPr lang="fa-IR" b="1" i="1" dirty="0" smtClean="0"/>
                        <a:t>4)</a:t>
                      </a:r>
                      <a:r>
                        <a:rPr lang="fa-IR" b="1" i="1" baseline="0" dirty="0" smtClean="0"/>
                        <a:t> نداشتن روشنايي مناسب در شب</a:t>
                      </a:r>
                      <a:endParaRPr lang="fa-IR" b="1" i="1" dirty="0"/>
                    </a:p>
                  </a:txBody>
                  <a:tcPr/>
                </a:tc>
              </a:tr>
              <a:tr h="1743565">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solidFill>
                            <a:schemeClr val="tx1"/>
                          </a:solidFill>
                        </a:rPr>
                        <a:t>فرصت</a:t>
                      </a:r>
                    </a:p>
                    <a:p>
                      <a:pPr rtl="1"/>
                      <a:endParaRPr lang="fa-IR" dirty="0"/>
                    </a:p>
                  </a:txBody>
                  <a:tcPr/>
                </a:tc>
                <a:tc>
                  <a:txBody>
                    <a:bodyPr/>
                    <a:lstStyle/>
                    <a:p>
                      <a:pPr rtl="1"/>
                      <a:endParaRPr lang="fa-IR" b="1" i="1" dirty="0" smtClean="0"/>
                    </a:p>
                    <a:p>
                      <a:pPr rtl="1"/>
                      <a:r>
                        <a:rPr lang="fa-IR" b="1" i="1" dirty="0" smtClean="0"/>
                        <a:t>3)</a:t>
                      </a:r>
                      <a:r>
                        <a:rPr lang="fa-IR" b="1" i="1" baseline="0" dirty="0" smtClean="0"/>
                        <a:t> ارتباط موثر تر با طبيعت</a:t>
                      </a:r>
                      <a:endParaRPr lang="fa-IR" b="1" i="1" dirty="0" smtClean="0"/>
                    </a:p>
                    <a:p>
                      <a:pPr rtl="1"/>
                      <a:endParaRPr lang="fa-IR" b="1" i="1" dirty="0" smtClean="0"/>
                    </a:p>
                    <a:p>
                      <a:pPr rtl="1"/>
                      <a:endParaRPr lang="fa-IR" b="1" i="1" dirty="0"/>
                    </a:p>
                  </a:txBody>
                  <a:tcPr/>
                </a:tc>
              </a:tr>
              <a:tr h="1561944">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fa-IR" b="1" dirty="0" smtClean="0">
                        <a:solidFill>
                          <a:schemeClr val="tx1"/>
                        </a:solidFill>
                      </a:endParaRPr>
                    </a:p>
                    <a:p>
                      <a:pPr rtl="1"/>
                      <a:endParaRPr lang="fa-IR" dirty="0"/>
                    </a:p>
                  </a:txBody>
                  <a:tcPr/>
                </a:tc>
                <a:tc>
                  <a:txBody>
                    <a:bodyPr/>
                    <a:lstStyle/>
                    <a:p>
                      <a:pPr rtl="1"/>
                      <a:endParaRPr lang="fa-IR" b="1" dirty="0"/>
                    </a:p>
                  </a:txBody>
                  <a:tcPr/>
                </a:tc>
              </a:tr>
            </a:tbl>
          </a:graphicData>
        </a:graphic>
      </p:graphicFrame>
      <p:pic>
        <p:nvPicPr>
          <p:cNvPr id="5" name="Picture 3" descr="E:\pol\IMG_0983.JPG"/>
          <p:cNvPicPr>
            <a:picLocks noChangeAspect="1" noChangeArrowheads="1"/>
          </p:cNvPicPr>
          <p:nvPr/>
        </p:nvPicPr>
        <p:blipFill>
          <a:blip r:embed="rId2" cstate="print"/>
          <a:srcRect/>
          <a:stretch>
            <a:fillRect/>
          </a:stretch>
        </p:blipFill>
        <p:spPr bwMode="auto">
          <a:xfrm>
            <a:off x="5429256" y="285728"/>
            <a:ext cx="2411616" cy="1214446"/>
          </a:xfrm>
          <a:prstGeom prst="rect">
            <a:avLst/>
          </a:prstGeom>
          <a:noFill/>
        </p:spPr>
      </p:pic>
      <p:pic>
        <p:nvPicPr>
          <p:cNvPr id="6" name="Picture 3" descr="E:\pol\IMG_0796.JPG"/>
          <p:cNvPicPr>
            <a:picLocks noChangeAspect="1" noChangeArrowheads="1"/>
          </p:cNvPicPr>
          <p:nvPr/>
        </p:nvPicPr>
        <p:blipFill>
          <a:blip r:embed="rId3" cstate="print"/>
          <a:srcRect/>
          <a:stretch>
            <a:fillRect/>
          </a:stretch>
        </p:blipFill>
        <p:spPr bwMode="auto">
          <a:xfrm>
            <a:off x="5357818" y="1785926"/>
            <a:ext cx="2428892" cy="1214446"/>
          </a:xfrm>
          <a:prstGeom prst="rect">
            <a:avLst/>
          </a:prstGeom>
          <a:noFill/>
        </p:spPr>
      </p:pic>
      <p:pic>
        <p:nvPicPr>
          <p:cNvPr id="7" name="Picture 2" descr="E:\pol\IMG_0765.JPG"/>
          <p:cNvPicPr>
            <a:picLocks noChangeAspect="1" noChangeArrowheads="1"/>
          </p:cNvPicPr>
          <p:nvPr/>
        </p:nvPicPr>
        <p:blipFill>
          <a:blip r:embed="rId4" cstate="print"/>
          <a:srcRect/>
          <a:stretch>
            <a:fillRect/>
          </a:stretch>
        </p:blipFill>
        <p:spPr bwMode="auto">
          <a:xfrm>
            <a:off x="5429256" y="3500438"/>
            <a:ext cx="2445805" cy="1214446"/>
          </a:xfrm>
          <a:prstGeom prst="rect">
            <a:avLst/>
          </a:prstGeom>
          <a:noFill/>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14346" y="2332037"/>
            <a:ext cx="8229600" cy="4525963"/>
          </a:xfrm>
        </p:spPr>
        <p:txBody>
          <a:bodyPr>
            <a:normAutofit/>
          </a:bodyPr>
          <a:lstStyle/>
          <a:p>
            <a:pPr>
              <a:buNone/>
            </a:pPr>
            <a:r>
              <a:rPr lang="fa-IR" sz="4400" b="1" dirty="0" smtClean="0">
                <a:solidFill>
                  <a:schemeClr val="bg1"/>
                </a:solidFill>
              </a:rPr>
              <a:t>خصوصيات (اجتماعي – اقتصادي)</a:t>
            </a:r>
            <a:endParaRPr lang="fa-IR" sz="4400" b="1"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71472" y="142852"/>
          <a:ext cx="8229600" cy="6263696"/>
        </p:xfrm>
        <a:graphic>
          <a:graphicData uri="http://schemas.openxmlformats.org/drawingml/2006/table">
            <a:tbl>
              <a:tblPr rtl="1" firstRow="1" bandRow="1">
                <a:tableStyleId>{7DF18680-E054-41AD-8BC1-D1AEF772440D}</a:tableStyleId>
              </a:tblPr>
              <a:tblGrid>
                <a:gridCol w="1009672"/>
                <a:gridCol w="7219928"/>
              </a:tblGrid>
              <a:tr h="157163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solidFill>
                            <a:schemeClr val="tx1"/>
                          </a:solidFill>
                        </a:rPr>
                        <a:t>قدرت</a:t>
                      </a:r>
                    </a:p>
                    <a:p>
                      <a:pPr rtl="1"/>
                      <a:endParaRPr lang="fa-IR" dirty="0"/>
                    </a:p>
                  </a:txBody>
                  <a:tcPr/>
                </a:tc>
                <a:tc>
                  <a:txBody>
                    <a:bodyPr/>
                    <a:lstStyle/>
                    <a:p>
                      <a:pPr rtl="1"/>
                      <a:r>
                        <a:rPr lang="fa-IR" dirty="0" smtClean="0"/>
                        <a:t>                                            </a:t>
                      </a:r>
                      <a:r>
                        <a:rPr lang="fa-IR" i="1" dirty="0" smtClean="0">
                          <a:solidFill>
                            <a:schemeClr val="tx1"/>
                          </a:solidFill>
                        </a:rPr>
                        <a:t>1)</a:t>
                      </a:r>
                      <a:r>
                        <a:rPr lang="fa-IR" i="1" baseline="0" dirty="0" smtClean="0">
                          <a:solidFill>
                            <a:schemeClr val="tx1"/>
                          </a:solidFill>
                        </a:rPr>
                        <a:t> برخورداري از پيشينه تاريخي</a:t>
                      </a:r>
                      <a:endParaRPr lang="fa-IR" i="1" dirty="0" smtClean="0">
                        <a:solidFill>
                          <a:schemeClr val="tx1"/>
                        </a:solidFill>
                      </a:endParaRPr>
                    </a:p>
                    <a:p>
                      <a:pPr rtl="1"/>
                      <a:endParaRPr lang="fa-IR" i="1" dirty="0" smtClean="0">
                        <a:solidFill>
                          <a:schemeClr val="tx1"/>
                        </a:solidFill>
                      </a:endParaRPr>
                    </a:p>
                    <a:p>
                      <a:pPr rtl="1"/>
                      <a:r>
                        <a:rPr lang="fa-IR" i="1" baseline="0" dirty="0" smtClean="0">
                          <a:solidFill>
                            <a:schemeClr val="tx1"/>
                          </a:solidFill>
                        </a:rPr>
                        <a:t>                                             2)</a:t>
                      </a:r>
                      <a:r>
                        <a:rPr lang="fa-IR" dirty="0" smtClean="0"/>
                        <a:t> </a:t>
                      </a:r>
                      <a:r>
                        <a:rPr lang="fa-IR" i="1" dirty="0" smtClean="0">
                          <a:solidFill>
                            <a:schemeClr val="tx1"/>
                          </a:solidFill>
                        </a:rPr>
                        <a:t>نزديكي به بازار</a:t>
                      </a:r>
                      <a:r>
                        <a:rPr lang="fa-IR" dirty="0" smtClean="0"/>
                        <a:t>                                          </a:t>
                      </a:r>
                    </a:p>
                    <a:p>
                      <a:pPr rtl="1"/>
                      <a:endParaRPr lang="fa-IR" dirty="0" smtClean="0"/>
                    </a:p>
                    <a:p>
                      <a:pPr rtl="1"/>
                      <a:endParaRPr lang="fa-IR" dirty="0"/>
                    </a:p>
                  </a:txBody>
                  <a:tcPr/>
                </a:tc>
              </a:tr>
              <a:tr h="1643074">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t>ضعف</a:t>
                      </a:r>
                    </a:p>
                    <a:p>
                      <a:pPr rtl="1"/>
                      <a:endParaRPr lang="fa-IR" dirty="0"/>
                    </a:p>
                  </a:txBody>
                  <a:tcPr/>
                </a:tc>
                <a:tc>
                  <a:txBody>
                    <a:bodyPr/>
                    <a:lstStyle/>
                    <a:p>
                      <a:pPr rtl="1"/>
                      <a:r>
                        <a:rPr lang="fa-IR" dirty="0" smtClean="0"/>
                        <a:t>                                              </a:t>
                      </a:r>
                      <a:r>
                        <a:rPr lang="fa-IR" b="1" i="1" dirty="0" smtClean="0"/>
                        <a:t>1)</a:t>
                      </a:r>
                      <a:r>
                        <a:rPr lang="fa-IR" b="1" i="1" baseline="0" dirty="0" smtClean="0">
                          <a:solidFill>
                            <a:schemeClr val="tx1"/>
                          </a:solidFill>
                        </a:rPr>
                        <a:t> نداشتن خدمات مناسب براي گردشگران</a:t>
                      </a:r>
                      <a:endParaRPr lang="fa-IR" dirty="0" smtClean="0"/>
                    </a:p>
                    <a:p>
                      <a:pPr rtl="1"/>
                      <a:r>
                        <a:rPr lang="fa-IR" dirty="0" smtClean="0"/>
                        <a:t>                                              </a:t>
                      </a:r>
                      <a:endParaRPr lang="fa-IR" dirty="0"/>
                    </a:p>
                  </a:txBody>
                  <a:tcPr/>
                </a:tc>
              </a:tr>
              <a:tr h="149126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t>فرصت</a:t>
                      </a:r>
                    </a:p>
                    <a:p>
                      <a:pPr rtl="1"/>
                      <a:endParaRPr lang="fa-IR" dirty="0"/>
                    </a:p>
                  </a:txBody>
                  <a:tcPr/>
                </a:tc>
                <a:tc>
                  <a:txBody>
                    <a:bodyPr/>
                    <a:lstStyle/>
                    <a:p>
                      <a:pPr rtl="1"/>
                      <a:r>
                        <a:rPr lang="fa-IR" b="1" i="1" dirty="0" smtClean="0"/>
                        <a:t>                                            1)</a:t>
                      </a:r>
                      <a:r>
                        <a:rPr lang="fa-IR" b="1" i="1" baseline="0" dirty="0" smtClean="0"/>
                        <a:t> جذب گردشگر بومي و غير بومي</a:t>
                      </a:r>
                    </a:p>
                    <a:p>
                      <a:pPr rtl="1"/>
                      <a:endParaRPr lang="fa-IR" b="1" i="1" dirty="0" smtClean="0"/>
                    </a:p>
                    <a:p>
                      <a:pPr rtl="1"/>
                      <a:r>
                        <a:rPr lang="fa-IR" b="1" i="1" baseline="0" dirty="0" smtClean="0"/>
                        <a:t>                                             2) </a:t>
                      </a:r>
                      <a:r>
                        <a:rPr lang="fa-IR" b="1" i="1" dirty="0" smtClean="0"/>
                        <a:t>وجود</a:t>
                      </a:r>
                      <a:r>
                        <a:rPr lang="fa-IR" b="1" i="1" baseline="0" dirty="0" smtClean="0"/>
                        <a:t> فضاي شاخص در محدوده باعث افزايش                                              </a:t>
                      </a:r>
                      <a:endParaRPr lang="fa-IR" b="1" i="1" dirty="0" smtClean="0"/>
                    </a:p>
                    <a:p>
                      <a:pPr rtl="1"/>
                      <a:r>
                        <a:rPr lang="fa-IR" baseline="0" dirty="0"/>
                        <a:t> </a:t>
                      </a:r>
                      <a:r>
                        <a:rPr lang="fa-IR" baseline="0" dirty="0" smtClean="0"/>
                        <a:t>                                               </a:t>
                      </a:r>
                      <a:r>
                        <a:rPr lang="fa-IR" b="1" i="1" baseline="0" dirty="0" smtClean="0"/>
                        <a:t>ارتباط با قضاها مانند شهرباني .مسجد</a:t>
                      </a:r>
                      <a:endParaRPr lang="fa-IR" dirty="0" smtClean="0"/>
                    </a:p>
                  </a:txBody>
                  <a:tcPr/>
                </a:tc>
              </a:tr>
              <a:tr h="155771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b="1" dirty="0" smtClean="0"/>
                        <a:t>تهديد</a:t>
                      </a:r>
                    </a:p>
                    <a:p>
                      <a:pPr rtl="1"/>
                      <a:endParaRPr lang="fa-IR" dirty="0"/>
                    </a:p>
                  </a:txBody>
                  <a:tcPr/>
                </a:tc>
                <a:tc>
                  <a:txBody>
                    <a:bodyPr/>
                    <a:lstStyle/>
                    <a:p>
                      <a:pPr rtl="1"/>
                      <a:r>
                        <a:rPr lang="fa-IR" dirty="0" smtClean="0"/>
                        <a:t>                                             </a:t>
                      </a:r>
                      <a:r>
                        <a:rPr lang="fa-IR" b="1" i="1" dirty="0" smtClean="0"/>
                        <a:t>1) عدم امنيت</a:t>
                      </a:r>
                      <a:r>
                        <a:rPr lang="fa-IR" b="1" i="1" baseline="0" dirty="0" smtClean="0"/>
                        <a:t> عابرين در محدوده مورد نظر</a:t>
                      </a:r>
                      <a:endParaRPr lang="fa-IR" b="1" i="1" dirty="0" smtClean="0"/>
                    </a:p>
                    <a:p>
                      <a:pPr rtl="1"/>
                      <a:endParaRPr lang="fa-IR" b="1" i="1" dirty="0" smtClean="0"/>
                    </a:p>
                    <a:p>
                      <a:pPr rtl="1"/>
                      <a:r>
                        <a:rPr lang="fa-IR" b="1" i="1" baseline="0" dirty="0" smtClean="0"/>
                        <a:t>                                             2</a:t>
                      </a:r>
                      <a:r>
                        <a:rPr lang="fa-IR" b="1" i="1" dirty="0" smtClean="0"/>
                        <a:t>)آلودگي</a:t>
                      </a:r>
                      <a:r>
                        <a:rPr lang="fa-IR" b="1" i="1" baseline="0" dirty="0" smtClean="0"/>
                        <a:t> صوتي</a:t>
                      </a:r>
                      <a:endParaRPr lang="fa-IR" dirty="0" smtClean="0"/>
                    </a:p>
                    <a:p>
                      <a:pPr rtl="1"/>
                      <a:r>
                        <a:rPr lang="fa-IR" dirty="0" smtClean="0"/>
                        <a:t>                                              </a:t>
                      </a:r>
                    </a:p>
                    <a:p>
                      <a:pPr rtl="1"/>
                      <a:endParaRPr lang="fa-IR" dirty="0"/>
                    </a:p>
                  </a:txBody>
                  <a:tcPr/>
                </a:tc>
              </a:tr>
            </a:tbl>
          </a:graphicData>
        </a:graphic>
      </p:graphicFrame>
      <p:pic>
        <p:nvPicPr>
          <p:cNvPr id="3074" name="Picture 2" descr="C:\Documents and Settings\Dear-User\Desktop\pol\IMG_0986.JPG"/>
          <p:cNvPicPr>
            <a:picLocks noChangeAspect="1" noChangeArrowheads="1"/>
          </p:cNvPicPr>
          <p:nvPr/>
        </p:nvPicPr>
        <p:blipFill>
          <a:blip r:embed="rId2" cstate="print"/>
          <a:srcRect/>
          <a:stretch>
            <a:fillRect/>
          </a:stretch>
        </p:blipFill>
        <p:spPr bwMode="auto">
          <a:xfrm>
            <a:off x="5072066" y="214290"/>
            <a:ext cx="2404143" cy="1214446"/>
          </a:xfrm>
          <a:prstGeom prst="rect">
            <a:avLst/>
          </a:prstGeom>
          <a:noFill/>
        </p:spPr>
      </p:pic>
      <p:pic>
        <p:nvPicPr>
          <p:cNvPr id="11" name="Picture 2" descr="E:\pol\IMG_0793.JPG"/>
          <p:cNvPicPr>
            <a:picLocks noChangeAspect="1" noChangeArrowheads="1"/>
          </p:cNvPicPr>
          <p:nvPr/>
        </p:nvPicPr>
        <p:blipFill>
          <a:blip r:embed="rId3" cstate="print"/>
          <a:srcRect/>
          <a:stretch>
            <a:fillRect/>
          </a:stretch>
        </p:blipFill>
        <p:spPr bwMode="auto">
          <a:xfrm>
            <a:off x="5143504" y="5000636"/>
            <a:ext cx="2405051" cy="1143008"/>
          </a:xfrm>
          <a:prstGeom prst="rect">
            <a:avLst/>
          </a:prstGeom>
          <a:noFill/>
        </p:spPr>
      </p:pic>
      <p:pic>
        <p:nvPicPr>
          <p:cNvPr id="8" name="Picture 40"/>
          <p:cNvPicPr>
            <a:picLocks noChangeAspect="1" noChangeArrowheads="1"/>
          </p:cNvPicPr>
          <p:nvPr/>
        </p:nvPicPr>
        <p:blipFill>
          <a:blip r:embed="rId4" cstate="print"/>
          <a:srcRect/>
          <a:stretch>
            <a:fillRect/>
          </a:stretch>
        </p:blipFill>
        <p:spPr bwMode="auto">
          <a:xfrm>
            <a:off x="5143504" y="1857364"/>
            <a:ext cx="2400304" cy="1143008"/>
          </a:xfrm>
          <a:prstGeom prst="rect">
            <a:avLst/>
          </a:prstGeom>
          <a:noFill/>
          <a:ln w="9525">
            <a:noFill/>
            <a:miter lim="800000"/>
            <a:headEnd/>
            <a:tailEnd/>
          </a:ln>
          <a:effectLst/>
        </p:spPr>
      </p:pic>
      <p:pic>
        <p:nvPicPr>
          <p:cNvPr id="9" name="Picture 2" descr="E:\pol\IMG_0837.JPG"/>
          <p:cNvPicPr>
            <a:picLocks noChangeAspect="1" noChangeArrowheads="1"/>
          </p:cNvPicPr>
          <p:nvPr/>
        </p:nvPicPr>
        <p:blipFill>
          <a:blip r:embed="rId5" cstate="print"/>
          <a:srcRect/>
          <a:stretch>
            <a:fillRect/>
          </a:stretch>
        </p:blipFill>
        <p:spPr bwMode="auto">
          <a:xfrm>
            <a:off x="5143504" y="3500438"/>
            <a:ext cx="2414587" cy="1114420"/>
          </a:xfrm>
          <a:prstGeom prst="rect">
            <a:avLst/>
          </a:prstGeom>
          <a:noFill/>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785926"/>
            <a:ext cx="8229600" cy="1143000"/>
          </a:xfrm>
        </p:spPr>
        <p:txBody>
          <a:bodyPr/>
          <a:lstStyle/>
          <a:p>
            <a:r>
              <a:rPr lang="fa-IR" b="1" dirty="0" smtClean="0">
                <a:solidFill>
                  <a:schemeClr val="bg1"/>
                </a:solidFill>
              </a:rPr>
              <a:t>ارائه اهداف و راهبردها وسیاستها</a:t>
            </a:r>
            <a:endParaRPr lang="fa-IR" b="1" dirty="0">
              <a:solidFill>
                <a:schemeClr val="bg1"/>
              </a:solidFill>
            </a:endParaRPr>
          </a:p>
        </p:txBody>
      </p:sp>
      <p:sp>
        <p:nvSpPr>
          <p:cNvPr id="7" name="Content Placeholder 6"/>
          <p:cNvSpPr>
            <a:spLocks noGrp="1"/>
          </p:cNvSpPr>
          <p:nvPr>
            <p:ph idx="1"/>
          </p:nvPr>
        </p:nvSpPr>
        <p:spPr>
          <a:xfrm>
            <a:off x="457200" y="1600201"/>
            <a:ext cx="4329114" cy="757230"/>
          </a:xfrm>
        </p:spPr>
        <p:txBody>
          <a:bodyPr/>
          <a:lstStyle/>
          <a:p>
            <a:endParaRPr lang="fa-IR" dirty="0"/>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42852"/>
            <a:ext cx="8229600" cy="1143000"/>
          </a:xfrm>
        </p:spPr>
        <p:txBody>
          <a:bodyPr>
            <a:normAutofit/>
          </a:bodyPr>
          <a:lstStyle/>
          <a:p>
            <a:pPr algn="r"/>
            <a:r>
              <a:rPr lang="fa-IR" sz="2800" b="1" dirty="0" smtClean="0">
                <a:solidFill>
                  <a:schemeClr val="bg1"/>
                </a:solidFill>
              </a:rPr>
              <a:t> هدف:توسعه كيفيت بصري فضاي اطراف پل</a:t>
            </a:r>
            <a:endParaRPr lang="fa-IR" sz="2800" b="1" dirty="0">
              <a:solidFill>
                <a:schemeClr val="bg1"/>
              </a:solidFill>
            </a:endParaRPr>
          </a:p>
        </p:txBody>
      </p:sp>
      <p:sp>
        <p:nvSpPr>
          <p:cNvPr id="3" name="Content Placeholder 2"/>
          <p:cNvSpPr>
            <a:spLocks noGrp="1"/>
          </p:cNvSpPr>
          <p:nvPr>
            <p:ph idx="1"/>
          </p:nvPr>
        </p:nvSpPr>
        <p:spPr/>
        <p:txBody>
          <a:bodyPr/>
          <a:lstStyle/>
          <a:p>
            <a:endParaRPr lang="fa-IR"/>
          </a:p>
        </p:txBody>
      </p:sp>
      <p:graphicFrame>
        <p:nvGraphicFramePr>
          <p:cNvPr id="4" name="Content Placeholder 5"/>
          <p:cNvGraphicFramePr>
            <a:graphicFrameLocks/>
          </p:cNvGraphicFramePr>
          <p:nvPr/>
        </p:nvGraphicFramePr>
        <p:xfrm>
          <a:off x="571472" y="1214422"/>
          <a:ext cx="8229600" cy="5151226"/>
        </p:xfrm>
        <a:graphic>
          <a:graphicData uri="http://schemas.openxmlformats.org/drawingml/2006/table">
            <a:tbl>
              <a:tblPr rtl="1" firstRow="1" bandRow="1">
                <a:tableStyleId>{7DF18680-E054-41AD-8BC1-D1AEF772440D}</a:tableStyleId>
              </a:tblPr>
              <a:tblGrid>
                <a:gridCol w="4114800"/>
                <a:gridCol w="4114800"/>
              </a:tblGrid>
              <a:tr h="1031461">
                <a:tc>
                  <a:txBody>
                    <a:bodyPr/>
                    <a:lstStyle/>
                    <a:p>
                      <a:pPr rtl="1"/>
                      <a:r>
                        <a:rPr lang="fa-IR" sz="2800" dirty="0" smtClean="0"/>
                        <a:t>راه</a:t>
                      </a:r>
                      <a:r>
                        <a:rPr lang="fa-IR" sz="2800" dirty="0" smtClean="0">
                          <a:solidFill>
                            <a:schemeClr val="bg1"/>
                          </a:solidFill>
                        </a:rPr>
                        <a:t>برد</a:t>
                      </a:r>
                      <a:endParaRPr lang="fa-IR" sz="2800" dirty="0">
                        <a:solidFill>
                          <a:schemeClr val="bg1"/>
                        </a:solidFill>
                      </a:endParaRPr>
                    </a:p>
                  </a:txBody>
                  <a:tcPr/>
                </a:tc>
                <a:tc>
                  <a:txBody>
                    <a:bodyPr/>
                    <a:lstStyle/>
                    <a:p>
                      <a:pPr rtl="1"/>
                      <a:r>
                        <a:rPr lang="fa-IR" sz="2800" dirty="0" smtClean="0"/>
                        <a:t>سياست</a:t>
                      </a:r>
                      <a:endParaRPr lang="fa-IR" sz="2800" dirty="0">
                        <a:solidFill>
                          <a:schemeClr val="tx1"/>
                        </a:solidFill>
                      </a:endParaRPr>
                    </a:p>
                  </a:txBody>
                  <a:tcPr/>
                </a:tc>
              </a:tr>
              <a:tr h="4119765">
                <a:tc>
                  <a:txBody>
                    <a:bodyPr/>
                    <a:lstStyle/>
                    <a:p>
                      <a:pPr rtl="1"/>
                      <a:r>
                        <a:rPr lang="fa-IR" b="1" i="1" dirty="0" smtClean="0"/>
                        <a:t>1)ايجاد</a:t>
                      </a:r>
                      <a:r>
                        <a:rPr lang="fa-IR" b="1" i="1" baseline="0" dirty="0" smtClean="0"/>
                        <a:t> فضاي بصري مناسب شهري</a:t>
                      </a:r>
                      <a:endParaRPr lang="fa-IR" b="1" i="1" dirty="0"/>
                    </a:p>
                  </a:txBody>
                  <a:tcPr/>
                </a:tc>
                <a:tc>
                  <a:txBody>
                    <a:bodyPr/>
                    <a:lstStyle/>
                    <a:p>
                      <a:pPr rtl="1"/>
                      <a:r>
                        <a:rPr lang="fa-IR" b="1" i="1" dirty="0" smtClean="0"/>
                        <a:t>-انتقال پاركينگ به مكاني ديگر</a:t>
                      </a:r>
                      <a:endParaRPr lang="fa-IR" b="1" i="1" dirty="0"/>
                    </a:p>
                  </a:txBody>
                  <a:tcPr/>
                </a:tc>
              </a:tr>
            </a:tbl>
          </a:graphicData>
        </a:graphic>
      </p:graphicFrame>
      <p:pic>
        <p:nvPicPr>
          <p:cNvPr id="5" name="Picture 8" descr="E:\pol\IMG_0979.JPG"/>
          <p:cNvPicPr>
            <a:picLocks noChangeAspect="1" noChangeArrowheads="1"/>
          </p:cNvPicPr>
          <p:nvPr/>
        </p:nvPicPr>
        <p:blipFill>
          <a:blip r:embed="rId2" cstate="print"/>
          <a:srcRect/>
          <a:stretch>
            <a:fillRect/>
          </a:stretch>
        </p:blipFill>
        <p:spPr bwMode="auto">
          <a:xfrm>
            <a:off x="5000628" y="2714620"/>
            <a:ext cx="3571900" cy="3286149"/>
          </a:xfrm>
          <a:prstGeom prst="rect">
            <a:avLst/>
          </a:prstGeom>
          <a:noFill/>
        </p:spPr>
      </p:pic>
      <p:pic>
        <p:nvPicPr>
          <p:cNvPr id="6" name="Picture 5" descr="E:\pol\IMG_0980.JPG"/>
          <p:cNvPicPr>
            <a:picLocks noChangeAspect="1" noChangeArrowheads="1"/>
          </p:cNvPicPr>
          <p:nvPr/>
        </p:nvPicPr>
        <p:blipFill>
          <a:blip r:embed="rId3" cstate="print"/>
          <a:srcRect/>
          <a:stretch>
            <a:fillRect/>
          </a:stretch>
        </p:blipFill>
        <p:spPr bwMode="auto">
          <a:xfrm>
            <a:off x="928662" y="2714620"/>
            <a:ext cx="3357586" cy="3357586"/>
          </a:xfrm>
          <a:prstGeom prst="rect">
            <a:avLst/>
          </a:prstGeom>
          <a:noFill/>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smtClean="0">
                <a:solidFill>
                  <a:schemeClr val="bg1"/>
                </a:solidFill>
              </a:rPr>
              <a:t>هدف:توسعه كيفيت بصري فضاي اطراف پل</a:t>
            </a:r>
            <a:endParaRPr lang="fa-IR" sz="2800" dirty="0"/>
          </a:p>
        </p:txBody>
      </p:sp>
      <p:graphicFrame>
        <p:nvGraphicFramePr>
          <p:cNvPr id="4" name="Content Placeholder 3"/>
          <p:cNvGraphicFramePr>
            <a:graphicFrameLocks noGrp="1"/>
          </p:cNvGraphicFramePr>
          <p:nvPr>
            <p:ph idx="1"/>
          </p:nvPr>
        </p:nvGraphicFramePr>
        <p:xfrm>
          <a:off x="500034" y="1214422"/>
          <a:ext cx="8229600" cy="5199935"/>
        </p:xfrm>
        <a:graphic>
          <a:graphicData uri="http://schemas.openxmlformats.org/drawingml/2006/table">
            <a:tbl>
              <a:tblPr rtl="1" firstRow="1" bandRow="1">
                <a:tableStyleId>{7DF18680-E054-41AD-8BC1-D1AEF772440D}</a:tableStyleId>
              </a:tblPr>
              <a:tblGrid>
                <a:gridCol w="4114800"/>
                <a:gridCol w="4114800"/>
              </a:tblGrid>
              <a:tr h="622510">
                <a:tc>
                  <a:txBody>
                    <a:bodyPr/>
                    <a:lstStyle/>
                    <a:p>
                      <a:pPr rtl="1"/>
                      <a:r>
                        <a:rPr lang="fa-IR" sz="2800" dirty="0" smtClean="0">
                          <a:solidFill>
                            <a:schemeClr val="tx1"/>
                          </a:solidFill>
                        </a:rPr>
                        <a:t>راهبرد</a:t>
                      </a:r>
                      <a:endParaRPr lang="fa-IR" sz="2800" dirty="0">
                        <a:solidFill>
                          <a:schemeClr val="tx1"/>
                        </a:solidFill>
                      </a:endParaRPr>
                    </a:p>
                  </a:txBody>
                  <a:tcPr/>
                </a:tc>
                <a:tc>
                  <a:txBody>
                    <a:bodyPr/>
                    <a:lstStyle/>
                    <a:p>
                      <a:pPr rtl="1"/>
                      <a:r>
                        <a:rPr lang="fa-IR" sz="2800" dirty="0" smtClean="0">
                          <a:solidFill>
                            <a:schemeClr val="tx1"/>
                          </a:solidFill>
                        </a:rPr>
                        <a:t>سياست</a:t>
                      </a:r>
                      <a:endParaRPr lang="fa-IR" sz="2800" dirty="0">
                        <a:solidFill>
                          <a:schemeClr val="tx1"/>
                        </a:solidFill>
                      </a:endParaRPr>
                    </a:p>
                  </a:txBody>
                  <a:tcPr/>
                </a:tc>
              </a:tr>
              <a:tr h="4577425">
                <a:tc>
                  <a:txBody>
                    <a:bodyPr/>
                    <a:lstStyle/>
                    <a:p>
                      <a:pPr rtl="1"/>
                      <a:r>
                        <a:rPr lang="fa-IR" b="1" i="1" dirty="0" smtClean="0"/>
                        <a:t>2)تعريف</a:t>
                      </a:r>
                      <a:r>
                        <a:rPr lang="fa-IR" b="1" i="1" baseline="0" dirty="0" smtClean="0"/>
                        <a:t> نشدن</a:t>
                      </a:r>
                      <a:r>
                        <a:rPr lang="fa-IR" b="1" i="1" dirty="0" smtClean="0"/>
                        <a:t> خط رودخانه </a:t>
                      </a:r>
                      <a:endParaRPr lang="fa-IR" b="1" i="1" dirty="0"/>
                    </a:p>
                  </a:txBody>
                  <a:tcPr/>
                </a:tc>
                <a:tc>
                  <a:txBody>
                    <a:bodyPr/>
                    <a:lstStyle/>
                    <a:p>
                      <a:pPr rtl="1"/>
                      <a:r>
                        <a:rPr lang="fa-IR" b="1" i="1" dirty="0" smtClean="0"/>
                        <a:t>- حذف</a:t>
                      </a:r>
                      <a:r>
                        <a:rPr lang="fa-IR" b="1" i="1" baseline="0" dirty="0" smtClean="0"/>
                        <a:t> عناصر بصري مزاحم مانند درختهاي اطراف </a:t>
                      </a:r>
                    </a:p>
                    <a:p>
                      <a:pPr rtl="1"/>
                      <a:r>
                        <a:rPr lang="fa-IR" b="1" i="1" baseline="0" dirty="0" smtClean="0"/>
                        <a:t>  رودخانه</a:t>
                      </a:r>
                      <a:endParaRPr lang="fa-IR" b="1" i="1" dirty="0"/>
                    </a:p>
                  </a:txBody>
                  <a:tcPr/>
                </a:tc>
              </a:tr>
            </a:tbl>
          </a:graphicData>
        </a:graphic>
      </p:graphicFrame>
      <p:pic>
        <p:nvPicPr>
          <p:cNvPr id="5" name="Picture 4" descr="E:\تحليل\IMG_0766.JPG"/>
          <p:cNvPicPr>
            <a:picLocks noChangeAspect="1" noChangeArrowheads="1"/>
          </p:cNvPicPr>
          <p:nvPr/>
        </p:nvPicPr>
        <p:blipFill>
          <a:blip r:embed="rId2" cstate="print"/>
          <a:srcRect/>
          <a:stretch>
            <a:fillRect/>
          </a:stretch>
        </p:blipFill>
        <p:spPr bwMode="auto">
          <a:xfrm>
            <a:off x="714348" y="2643182"/>
            <a:ext cx="3643337" cy="3500462"/>
          </a:xfrm>
          <a:prstGeom prst="rect">
            <a:avLst/>
          </a:prstGeom>
          <a:noFill/>
        </p:spPr>
      </p:pic>
      <p:pic>
        <p:nvPicPr>
          <p:cNvPr id="6" name="Picture 5" descr="E:\تحليل\IMG_0830.JPG"/>
          <p:cNvPicPr>
            <a:picLocks noChangeAspect="1" noChangeArrowheads="1"/>
          </p:cNvPicPr>
          <p:nvPr/>
        </p:nvPicPr>
        <p:blipFill>
          <a:blip r:embed="rId3" cstate="print"/>
          <a:srcRect/>
          <a:stretch>
            <a:fillRect/>
          </a:stretch>
        </p:blipFill>
        <p:spPr bwMode="auto">
          <a:xfrm>
            <a:off x="4786314" y="2357430"/>
            <a:ext cx="3643338" cy="3714776"/>
          </a:xfrm>
          <a:prstGeom prst="rect">
            <a:avLst/>
          </a:prstGeom>
          <a:noFill/>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smtClean="0">
                <a:solidFill>
                  <a:schemeClr val="bg1"/>
                </a:solidFill>
              </a:rPr>
              <a:t>هدف:ايجاد محيط امن و روان براي عابرين</a:t>
            </a:r>
            <a:endParaRPr lang="fa-IR" sz="2800" b="1" dirty="0">
              <a:solidFill>
                <a:schemeClr val="bg1"/>
              </a:solidFill>
            </a:endParaRPr>
          </a:p>
        </p:txBody>
      </p:sp>
      <p:graphicFrame>
        <p:nvGraphicFramePr>
          <p:cNvPr id="4" name="Content Placeholder 3"/>
          <p:cNvGraphicFramePr>
            <a:graphicFrameLocks noGrp="1"/>
          </p:cNvGraphicFramePr>
          <p:nvPr>
            <p:ph idx="1"/>
          </p:nvPr>
        </p:nvGraphicFramePr>
        <p:xfrm>
          <a:off x="500034" y="1142984"/>
          <a:ext cx="8229600" cy="5500726"/>
        </p:xfrm>
        <a:graphic>
          <a:graphicData uri="http://schemas.openxmlformats.org/drawingml/2006/table">
            <a:tbl>
              <a:tblPr rtl="1" firstRow="1" bandRow="1">
                <a:tableStyleId>{7DF18680-E054-41AD-8BC1-D1AEF772440D}</a:tableStyleId>
              </a:tblPr>
              <a:tblGrid>
                <a:gridCol w="4114800"/>
                <a:gridCol w="4114800"/>
              </a:tblGrid>
              <a:tr h="807495">
                <a:tc>
                  <a:txBody>
                    <a:bodyPr/>
                    <a:lstStyle/>
                    <a:p>
                      <a:pPr rtl="1"/>
                      <a:r>
                        <a:rPr lang="fa-IR" sz="2800" dirty="0" smtClean="0">
                          <a:solidFill>
                            <a:schemeClr val="bg1"/>
                          </a:solidFill>
                        </a:rPr>
                        <a:t>راهبرد</a:t>
                      </a:r>
                      <a:endParaRPr lang="fa-IR" sz="2800" dirty="0">
                        <a:solidFill>
                          <a:schemeClr val="bg1"/>
                        </a:solidFill>
                      </a:endParaRPr>
                    </a:p>
                  </a:txBody>
                  <a:tcPr/>
                </a:tc>
                <a:tc>
                  <a:txBody>
                    <a:bodyPr/>
                    <a:lstStyle/>
                    <a:p>
                      <a:pPr rtl="1"/>
                      <a:r>
                        <a:rPr lang="fa-IR" sz="2800" dirty="0" smtClean="0">
                          <a:solidFill>
                            <a:schemeClr val="bg1"/>
                          </a:solidFill>
                        </a:rPr>
                        <a:t>سياست</a:t>
                      </a:r>
                      <a:endParaRPr lang="fa-IR" sz="2800" dirty="0">
                        <a:solidFill>
                          <a:schemeClr val="bg1"/>
                        </a:solidFill>
                      </a:endParaRPr>
                    </a:p>
                  </a:txBody>
                  <a:tcPr/>
                </a:tc>
              </a:tr>
              <a:tr h="4693231">
                <a:tc>
                  <a:txBody>
                    <a:bodyPr/>
                    <a:lstStyle/>
                    <a:p>
                      <a:pPr rtl="1"/>
                      <a:r>
                        <a:rPr lang="fa-IR" b="1" i="1" dirty="0" smtClean="0"/>
                        <a:t>3)ساماندهي شبكه</a:t>
                      </a:r>
                      <a:r>
                        <a:rPr lang="fa-IR" b="1" i="1" baseline="0" dirty="0" smtClean="0"/>
                        <a:t> دسترسي</a:t>
                      </a:r>
                      <a:endParaRPr lang="fa-IR" b="1" i="1" dirty="0"/>
                    </a:p>
                  </a:txBody>
                  <a:tcPr/>
                </a:tc>
                <a:tc>
                  <a:txBody>
                    <a:bodyPr/>
                    <a:lstStyle/>
                    <a:p>
                      <a:pPr rtl="1"/>
                      <a:r>
                        <a:rPr lang="fa-IR" b="1" i="1" dirty="0" smtClean="0"/>
                        <a:t>- تعريف فضاي امن و استاندارد براي عبور عابرين</a:t>
                      </a:r>
                    </a:p>
                    <a:p>
                      <a:pPr rtl="1">
                        <a:buFontTx/>
                        <a:buNone/>
                      </a:pPr>
                      <a:endParaRPr lang="fa-IR" b="1" i="1" dirty="0" smtClean="0"/>
                    </a:p>
                    <a:p>
                      <a:pPr rtl="1">
                        <a:buFontTx/>
                        <a:buNone/>
                      </a:pPr>
                      <a:r>
                        <a:rPr lang="fa-IR" b="1" i="1" dirty="0" smtClean="0"/>
                        <a:t>-روان سازي حركت وسايل</a:t>
                      </a:r>
                      <a:r>
                        <a:rPr lang="fa-IR" b="1" i="1" baseline="0" dirty="0" smtClean="0"/>
                        <a:t> نقليه با توجه به پيش </a:t>
                      </a:r>
                    </a:p>
                    <a:p>
                      <a:pPr rtl="1">
                        <a:buFontTx/>
                        <a:buChar char="-"/>
                      </a:pPr>
                      <a:r>
                        <a:rPr lang="fa-IR" b="1" i="1" baseline="0" dirty="0" smtClean="0"/>
                        <a:t>بينيهاي لازم</a:t>
                      </a:r>
                      <a:endParaRPr lang="fa-IR" b="1" i="1" dirty="0" smtClean="0"/>
                    </a:p>
                    <a:p>
                      <a:pPr rtl="1"/>
                      <a:endParaRPr lang="fa-IR" b="1" i="1" dirty="0"/>
                    </a:p>
                  </a:txBody>
                  <a:tcPr/>
                </a:tc>
              </a:tr>
            </a:tbl>
          </a:graphicData>
        </a:graphic>
      </p:graphicFrame>
      <p:pic>
        <p:nvPicPr>
          <p:cNvPr id="5" name="Picture 9" descr="E:\pol\IMG_1003.JPG"/>
          <p:cNvPicPr>
            <a:picLocks noChangeAspect="1" noChangeArrowheads="1"/>
          </p:cNvPicPr>
          <p:nvPr/>
        </p:nvPicPr>
        <p:blipFill>
          <a:blip r:embed="rId2" cstate="print"/>
          <a:srcRect/>
          <a:stretch>
            <a:fillRect/>
          </a:stretch>
        </p:blipFill>
        <p:spPr bwMode="auto">
          <a:xfrm>
            <a:off x="5000628" y="2500306"/>
            <a:ext cx="3643338" cy="3786214"/>
          </a:xfrm>
          <a:prstGeom prst="rect">
            <a:avLst/>
          </a:prstGeom>
          <a:noFill/>
        </p:spPr>
      </p:pic>
      <p:pic>
        <p:nvPicPr>
          <p:cNvPr id="6" name="Picture 10" descr="E:\pol\IMG_0991.JPG"/>
          <p:cNvPicPr>
            <a:picLocks noChangeAspect="1" noChangeArrowheads="1"/>
          </p:cNvPicPr>
          <p:nvPr/>
        </p:nvPicPr>
        <p:blipFill>
          <a:blip r:embed="rId3" cstate="print"/>
          <a:srcRect/>
          <a:stretch>
            <a:fillRect/>
          </a:stretch>
        </p:blipFill>
        <p:spPr bwMode="auto">
          <a:xfrm>
            <a:off x="857224" y="3286124"/>
            <a:ext cx="3303061" cy="3071834"/>
          </a:xfrm>
          <a:prstGeom prst="rect">
            <a:avLst/>
          </a:prstGeom>
          <a:noFill/>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8229600" cy="1143000"/>
          </a:xfrm>
        </p:spPr>
        <p:txBody>
          <a:bodyPr>
            <a:normAutofit/>
          </a:bodyPr>
          <a:lstStyle/>
          <a:p>
            <a:pPr algn="r"/>
            <a:r>
              <a:rPr lang="fa-IR" sz="2800" b="1" dirty="0" smtClean="0">
                <a:solidFill>
                  <a:schemeClr val="bg1"/>
                </a:solidFill>
              </a:rPr>
              <a:t>هدف:ايجاد محيط امن و روان براي عابرين</a:t>
            </a:r>
            <a:endParaRPr lang="fa-IR" sz="2800" dirty="0"/>
          </a:p>
        </p:txBody>
      </p:sp>
      <p:graphicFrame>
        <p:nvGraphicFramePr>
          <p:cNvPr id="4" name="Content Placeholder 3"/>
          <p:cNvGraphicFramePr>
            <a:graphicFrameLocks noGrp="1"/>
          </p:cNvGraphicFramePr>
          <p:nvPr>
            <p:ph idx="1"/>
          </p:nvPr>
        </p:nvGraphicFramePr>
        <p:xfrm>
          <a:off x="642910" y="1142984"/>
          <a:ext cx="8229600" cy="5406740"/>
        </p:xfrm>
        <a:graphic>
          <a:graphicData uri="http://schemas.openxmlformats.org/drawingml/2006/table">
            <a:tbl>
              <a:tblPr rtl="1" firstRow="1" bandRow="1">
                <a:tableStyleId>{7DF18680-E054-41AD-8BC1-D1AEF772440D}</a:tableStyleId>
              </a:tblPr>
              <a:tblGrid>
                <a:gridCol w="4114800"/>
                <a:gridCol w="4114800"/>
              </a:tblGrid>
              <a:tr h="397832">
                <a:tc>
                  <a:txBody>
                    <a:bodyPr/>
                    <a:lstStyle/>
                    <a:p>
                      <a:pPr rtl="1"/>
                      <a:r>
                        <a:rPr lang="fa-IR" sz="2800" b="1" i="0" dirty="0" smtClean="0">
                          <a:solidFill>
                            <a:schemeClr val="bg1"/>
                          </a:solidFill>
                        </a:rPr>
                        <a:t>راهبرد</a:t>
                      </a:r>
                      <a:r>
                        <a:rPr lang="fa-IR" sz="2800" b="1" i="0" baseline="0" dirty="0" smtClean="0">
                          <a:solidFill>
                            <a:schemeClr val="bg1"/>
                          </a:solidFill>
                        </a:rPr>
                        <a:t> </a:t>
                      </a:r>
                      <a:endParaRPr lang="fa-IR" sz="2800" b="1" i="0" dirty="0">
                        <a:solidFill>
                          <a:schemeClr val="bg1"/>
                        </a:solidFill>
                      </a:endParaRPr>
                    </a:p>
                  </a:txBody>
                  <a:tcPr/>
                </a:tc>
                <a:tc>
                  <a:txBody>
                    <a:bodyPr/>
                    <a:lstStyle/>
                    <a:p>
                      <a:pPr rtl="1"/>
                      <a:r>
                        <a:rPr lang="fa-IR" sz="2800" b="1" i="0" dirty="0" smtClean="0">
                          <a:solidFill>
                            <a:schemeClr val="bg1"/>
                          </a:solidFill>
                        </a:rPr>
                        <a:t>سياست</a:t>
                      </a:r>
                      <a:endParaRPr lang="fa-IR" sz="2800" b="1" i="0" dirty="0">
                        <a:solidFill>
                          <a:schemeClr val="bg1"/>
                        </a:solidFill>
                      </a:endParaRPr>
                    </a:p>
                  </a:txBody>
                  <a:tcPr/>
                </a:tc>
              </a:tr>
              <a:tr h="4888580">
                <a:tc>
                  <a:txBody>
                    <a:bodyPr/>
                    <a:lstStyle/>
                    <a:p>
                      <a:pPr rtl="1"/>
                      <a:r>
                        <a:rPr lang="fa-IR" b="1" i="1" dirty="0" smtClean="0"/>
                        <a:t>4)ساماندهي</a:t>
                      </a:r>
                      <a:r>
                        <a:rPr lang="fa-IR" b="1" i="1" baseline="0" dirty="0" smtClean="0"/>
                        <a:t> تاسيسات زير بنايي</a:t>
                      </a:r>
                      <a:endParaRPr lang="fa-IR" b="1" i="1" dirty="0"/>
                    </a:p>
                  </a:txBody>
                  <a:tcPr/>
                </a:tc>
                <a:tc>
                  <a:txBody>
                    <a:bodyPr/>
                    <a:lstStyle/>
                    <a:p>
                      <a:pPr rtl="1"/>
                      <a:r>
                        <a:rPr lang="fa-IR" b="1" i="1" dirty="0" smtClean="0"/>
                        <a:t>-ساختن تاسيسات الكتريكي به صورت كابل هاي زير   زميني</a:t>
                      </a:r>
                    </a:p>
                    <a:p>
                      <a:pPr rtl="1"/>
                      <a:endParaRPr lang="fa-IR" b="1" i="1" dirty="0" smtClean="0"/>
                    </a:p>
                    <a:p>
                      <a:pPr rtl="1"/>
                      <a:r>
                        <a:rPr lang="fa-IR" b="1" i="1" dirty="0" smtClean="0"/>
                        <a:t>-رفع مشكل روشنايي فضاي پارك</a:t>
                      </a:r>
                      <a:endParaRPr lang="fa-IR" b="1" i="1" dirty="0"/>
                    </a:p>
                  </a:txBody>
                  <a:tcPr/>
                </a:tc>
              </a:tr>
            </a:tbl>
          </a:graphicData>
        </a:graphic>
      </p:graphicFrame>
      <p:pic>
        <p:nvPicPr>
          <p:cNvPr id="5" name="Picture 11" descr="E:\pol\IMG_0799.JPG"/>
          <p:cNvPicPr>
            <a:picLocks noChangeAspect="1" noChangeArrowheads="1"/>
          </p:cNvPicPr>
          <p:nvPr/>
        </p:nvPicPr>
        <p:blipFill>
          <a:blip r:embed="rId2" cstate="print"/>
          <a:srcRect/>
          <a:stretch>
            <a:fillRect/>
          </a:stretch>
        </p:blipFill>
        <p:spPr bwMode="auto">
          <a:xfrm>
            <a:off x="4929190" y="2143116"/>
            <a:ext cx="3571900" cy="4143404"/>
          </a:xfrm>
          <a:prstGeom prst="rect">
            <a:avLst/>
          </a:prstGeom>
          <a:noFill/>
        </p:spPr>
      </p:pic>
      <p:pic>
        <p:nvPicPr>
          <p:cNvPr id="7" name="Picture 14" descr="E:\pol\SHAB.jpg"/>
          <p:cNvPicPr>
            <a:picLocks noChangeAspect="1" noChangeArrowheads="1"/>
          </p:cNvPicPr>
          <p:nvPr/>
        </p:nvPicPr>
        <p:blipFill>
          <a:blip r:embed="rId3" cstate="print"/>
          <a:srcRect/>
          <a:stretch>
            <a:fillRect/>
          </a:stretch>
        </p:blipFill>
        <p:spPr bwMode="auto">
          <a:xfrm>
            <a:off x="714348" y="2857496"/>
            <a:ext cx="3731689" cy="3429024"/>
          </a:xfrm>
          <a:prstGeom prst="rect">
            <a:avLst/>
          </a:prstGeom>
          <a:noFill/>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normAutofit/>
          </a:bodyPr>
          <a:lstStyle/>
          <a:p>
            <a:pPr algn="r"/>
            <a:r>
              <a:rPr lang="fa-IR" sz="2800" b="1" dirty="0" smtClean="0">
                <a:solidFill>
                  <a:schemeClr val="bg1"/>
                </a:solidFill>
              </a:rPr>
              <a:t>هدف:معرفي مجموعه به عنوان محيطي جذاب و كار بردي</a:t>
            </a:r>
            <a:endParaRPr lang="fa-IR" sz="2800" b="1" dirty="0">
              <a:solidFill>
                <a:schemeClr val="bg1"/>
              </a:solidFill>
            </a:endParaRPr>
          </a:p>
        </p:txBody>
      </p:sp>
      <p:graphicFrame>
        <p:nvGraphicFramePr>
          <p:cNvPr id="4" name="Content Placeholder 3"/>
          <p:cNvGraphicFramePr>
            <a:graphicFrameLocks noGrp="1"/>
          </p:cNvGraphicFramePr>
          <p:nvPr>
            <p:ph idx="1"/>
          </p:nvPr>
        </p:nvGraphicFramePr>
        <p:xfrm>
          <a:off x="428596" y="1071546"/>
          <a:ext cx="8229600" cy="5522632"/>
        </p:xfrm>
        <a:graphic>
          <a:graphicData uri="http://schemas.openxmlformats.org/drawingml/2006/table">
            <a:tbl>
              <a:tblPr rtl="1" firstRow="1" bandRow="1">
                <a:tableStyleId>{7DF18680-E054-41AD-8BC1-D1AEF772440D}</a:tableStyleId>
              </a:tblPr>
              <a:tblGrid>
                <a:gridCol w="4114800"/>
                <a:gridCol w="4114800"/>
              </a:tblGrid>
              <a:tr h="496254">
                <a:tc>
                  <a:txBody>
                    <a:bodyPr/>
                    <a:lstStyle/>
                    <a:p>
                      <a:pPr rtl="1"/>
                      <a:r>
                        <a:rPr lang="fa-IR" sz="2800" i="1" dirty="0" smtClean="0">
                          <a:solidFill>
                            <a:schemeClr val="bg1"/>
                          </a:solidFill>
                        </a:rPr>
                        <a:t>راهبرد</a:t>
                      </a:r>
                      <a:r>
                        <a:rPr lang="fa-IR" sz="2800" i="1" baseline="0" dirty="0" smtClean="0">
                          <a:solidFill>
                            <a:schemeClr val="bg1"/>
                          </a:solidFill>
                        </a:rPr>
                        <a:t> </a:t>
                      </a:r>
                      <a:endParaRPr lang="fa-IR" sz="2800" i="1" dirty="0">
                        <a:solidFill>
                          <a:schemeClr val="bg1"/>
                        </a:solidFill>
                      </a:endParaRPr>
                    </a:p>
                  </a:txBody>
                  <a:tcPr/>
                </a:tc>
                <a:tc>
                  <a:txBody>
                    <a:bodyPr/>
                    <a:lstStyle/>
                    <a:p>
                      <a:pPr rtl="1"/>
                      <a:r>
                        <a:rPr lang="fa-IR" sz="2800" i="1" dirty="0" smtClean="0">
                          <a:solidFill>
                            <a:schemeClr val="bg1"/>
                          </a:solidFill>
                        </a:rPr>
                        <a:t>سياست</a:t>
                      </a:r>
                      <a:endParaRPr lang="fa-IR" sz="2800" i="1" dirty="0">
                        <a:solidFill>
                          <a:schemeClr val="bg1"/>
                        </a:solidFill>
                      </a:endParaRPr>
                    </a:p>
                  </a:txBody>
                  <a:tcPr/>
                </a:tc>
              </a:tr>
              <a:tr h="5004472">
                <a:tc>
                  <a:txBody>
                    <a:bodyPr/>
                    <a:lstStyle/>
                    <a:p>
                      <a:pPr rtl="1"/>
                      <a:r>
                        <a:rPr lang="fa-IR" sz="1800" b="1" i="1" dirty="0" smtClean="0">
                          <a:solidFill>
                            <a:schemeClr val="tx1"/>
                          </a:solidFill>
                        </a:rPr>
                        <a:t>5)جذب</a:t>
                      </a:r>
                      <a:r>
                        <a:rPr lang="fa-IR" sz="1800" b="1" i="1" baseline="0" dirty="0" smtClean="0">
                          <a:solidFill>
                            <a:schemeClr val="tx1"/>
                          </a:solidFill>
                        </a:rPr>
                        <a:t> گردشگرو ساكنين شهر</a:t>
                      </a:r>
                      <a:endParaRPr lang="fa-IR" sz="1800" b="1" i="1" dirty="0">
                        <a:solidFill>
                          <a:schemeClr val="tx1"/>
                        </a:solidFill>
                      </a:endParaRPr>
                    </a:p>
                  </a:txBody>
                  <a:tcPr/>
                </a:tc>
                <a:tc>
                  <a:txBody>
                    <a:bodyPr/>
                    <a:lstStyle/>
                    <a:p>
                      <a:pPr rtl="1"/>
                      <a:r>
                        <a:rPr lang="fa-IR" sz="1800" b="1" i="1" dirty="0" smtClean="0">
                          <a:solidFill>
                            <a:schemeClr val="tx1"/>
                          </a:solidFill>
                        </a:rPr>
                        <a:t>-احداث فضاهاي فرهنگي</a:t>
                      </a:r>
                      <a:r>
                        <a:rPr lang="fa-IR" sz="1800" b="1" i="1" baseline="0" dirty="0" smtClean="0">
                          <a:solidFill>
                            <a:schemeClr val="tx1"/>
                          </a:solidFill>
                        </a:rPr>
                        <a:t> و</a:t>
                      </a:r>
                      <a:r>
                        <a:rPr lang="fa-IR" sz="1800" b="1" i="1" dirty="0" smtClean="0">
                          <a:solidFill>
                            <a:schemeClr val="tx1"/>
                          </a:solidFill>
                        </a:rPr>
                        <a:t> خدماتي</a:t>
                      </a:r>
                      <a:r>
                        <a:rPr lang="fa-IR" sz="1800" b="1" i="1" baseline="0" dirty="0" smtClean="0">
                          <a:solidFill>
                            <a:schemeClr val="tx1"/>
                          </a:solidFill>
                        </a:rPr>
                        <a:t> از جمله فرهنگسرا و كافي شاپ</a:t>
                      </a:r>
                      <a:r>
                        <a:rPr lang="fa-IR" sz="1800" b="1" i="1" dirty="0" smtClean="0">
                          <a:solidFill>
                            <a:schemeClr val="tx1"/>
                          </a:solidFill>
                        </a:rPr>
                        <a:t> </a:t>
                      </a:r>
                    </a:p>
                    <a:p>
                      <a:pPr rtl="1"/>
                      <a:endParaRPr lang="fa-IR" sz="1800" b="1" i="1" dirty="0" smtClean="0">
                        <a:solidFill>
                          <a:schemeClr val="tx1"/>
                        </a:solidFill>
                      </a:endParaRPr>
                    </a:p>
                    <a:p>
                      <a:pPr rtl="1"/>
                      <a:r>
                        <a:rPr lang="fa-IR" sz="1800" b="1" i="1" dirty="0" smtClean="0">
                          <a:solidFill>
                            <a:schemeClr val="tx1"/>
                          </a:solidFill>
                        </a:rPr>
                        <a:t>-داشتن فواواره هاي فشار قوي در رودخانه</a:t>
                      </a:r>
                    </a:p>
                    <a:p>
                      <a:pPr rtl="1"/>
                      <a:endParaRPr lang="fa-IR" sz="1800" b="1" i="1" dirty="0" smtClean="0">
                        <a:solidFill>
                          <a:schemeClr val="tx1"/>
                        </a:solidFill>
                      </a:endParaRPr>
                    </a:p>
                    <a:p>
                      <a:pPr rtl="1"/>
                      <a:r>
                        <a:rPr lang="fa-IR" sz="1800" b="1" i="1" dirty="0" smtClean="0">
                          <a:solidFill>
                            <a:schemeClr val="tx1"/>
                          </a:solidFill>
                        </a:rPr>
                        <a:t>-نگهداري</a:t>
                      </a:r>
                      <a:r>
                        <a:rPr lang="fa-IR" sz="1800" b="1" i="1" baseline="0" dirty="0" smtClean="0">
                          <a:solidFill>
                            <a:schemeClr val="tx1"/>
                          </a:solidFill>
                        </a:rPr>
                        <a:t> پرندگان آبزي در رودخانه مانند مرغابي و قو</a:t>
                      </a:r>
                      <a:endParaRPr lang="fa-IR" sz="1800" b="1" i="1" dirty="0" smtClean="0">
                        <a:solidFill>
                          <a:schemeClr val="tx1"/>
                        </a:solidFill>
                      </a:endParaRPr>
                    </a:p>
                    <a:p>
                      <a:pPr rtl="1"/>
                      <a:endParaRPr lang="fa-IR" sz="2800" b="1" i="1" dirty="0">
                        <a:solidFill>
                          <a:schemeClr val="bg1"/>
                        </a:solidFill>
                      </a:endParaRPr>
                    </a:p>
                  </a:txBody>
                  <a:tcPr/>
                </a:tc>
              </a:tr>
            </a:tbl>
          </a:graphicData>
        </a:graphic>
      </p:graphicFrame>
      <p:pic>
        <p:nvPicPr>
          <p:cNvPr id="5" name="Picture 12" descr="E:\pol\skis2.jpg"/>
          <p:cNvPicPr>
            <a:picLocks noChangeAspect="1" noChangeArrowheads="1"/>
          </p:cNvPicPr>
          <p:nvPr/>
        </p:nvPicPr>
        <p:blipFill>
          <a:blip r:embed="rId2" cstate="print"/>
          <a:srcRect/>
          <a:stretch>
            <a:fillRect/>
          </a:stretch>
        </p:blipFill>
        <p:spPr bwMode="auto">
          <a:xfrm>
            <a:off x="571472" y="3429000"/>
            <a:ext cx="3429024" cy="3000396"/>
          </a:xfrm>
          <a:prstGeom prst="rect">
            <a:avLst/>
          </a:prstGeom>
          <a:noFill/>
        </p:spPr>
      </p:pic>
      <p:pic>
        <p:nvPicPr>
          <p:cNvPr id="6" name="Picture 13" descr="E:\pol\skis.jpg"/>
          <p:cNvPicPr>
            <a:picLocks noChangeAspect="1" noChangeArrowheads="1"/>
          </p:cNvPicPr>
          <p:nvPr/>
        </p:nvPicPr>
        <p:blipFill>
          <a:blip r:embed="rId3" cstate="print"/>
          <a:srcRect/>
          <a:stretch>
            <a:fillRect/>
          </a:stretch>
        </p:blipFill>
        <p:spPr bwMode="auto">
          <a:xfrm>
            <a:off x="4643438" y="2428868"/>
            <a:ext cx="3786214" cy="4000528"/>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4186238" cy="1143000"/>
          </a:xfrm>
        </p:spPr>
        <p:txBody>
          <a:bodyPr>
            <a:normAutofit fontScale="90000"/>
          </a:bodyPr>
          <a:lstStyle/>
          <a:p>
            <a:r>
              <a:rPr lang="en-US" dirty="0" smtClean="0">
                <a:solidFill>
                  <a:schemeClr val="hlink"/>
                </a:solidFill>
              </a:rPr>
              <a:t/>
            </a:r>
            <a:br>
              <a:rPr lang="en-US" dirty="0" smtClean="0">
                <a:solidFill>
                  <a:schemeClr val="hlink"/>
                </a:solidFill>
              </a:rPr>
            </a:br>
            <a:endParaRPr lang="fa-IR" dirty="0"/>
          </a:p>
        </p:txBody>
      </p:sp>
      <p:pic>
        <p:nvPicPr>
          <p:cNvPr id="4" name="Picture 4" descr="mapiran"/>
          <p:cNvPicPr>
            <a:picLocks noGrp="1" noChangeAspect="1" noChangeArrowheads="1"/>
          </p:cNvPicPr>
          <p:nvPr>
            <p:ph idx="1"/>
          </p:nvPr>
        </p:nvPicPr>
        <p:blipFill>
          <a:blip r:embed="rId2"/>
          <a:srcRect/>
          <a:stretch>
            <a:fillRect/>
          </a:stretch>
        </p:blipFill>
        <p:spPr bwMode="auto">
          <a:xfrm>
            <a:off x="642910" y="3000372"/>
            <a:ext cx="4240243" cy="3643338"/>
          </a:xfrm>
          <a:prstGeom prst="rect">
            <a:avLst/>
          </a:prstGeom>
          <a:noFill/>
        </p:spPr>
      </p:pic>
      <p:pic>
        <p:nvPicPr>
          <p:cNvPr id="6" name="Picture 2" descr="mazandaran1"/>
          <p:cNvPicPr>
            <a:picLocks noChangeAspect="1" noChangeArrowheads="1"/>
          </p:cNvPicPr>
          <p:nvPr/>
        </p:nvPicPr>
        <p:blipFill>
          <a:blip r:embed="rId3"/>
          <a:srcRect/>
          <a:stretch>
            <a:fillRect/>
          </a:stretch>
        </p:blipFill>
        <p:spPr bwMode="auto">
          <a:xfrm>
            <a:off x="4143372" y="571480"/>
            <a:ext cx="4500594" cy="2638425"/>
          </a:xfrm>
          <a:prstGeom prst="rect">
            <a:avLst/>
          </a:prstGeom>
          <a:noFill/>
          <a:ln w="9525">
            <a:noFill/>
            <a:miter lim="800000"/>
            <a:headEnd/>
            <a:tailEnd/>
          </a:ln>
        </p:spPr>
      </p:pic>
      <p:sp>
        <p:nvSpPr>
          <p:cNvPr id="8" name="Curved Up Arrow 7"/>
          <p:cNvSpPr/>
          <p:nvPr/>
        </p:nvSpPr>
        <p:spPr>
          <a:xfrm rot="19228655">
            <a:off x="4686265" y="3561168"/>
            <a:ext cx="3168561" cy="1272927"/>
          </a:xfrm>
          <a:prstGeom prst="curved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smtClean="0">
                <a:solidFill>
                  <a:schemeClr val="bg1"/>
                </a:solidFill>
              </a:rPr>
              <a:t>هدف:ارتقا كيفي و هماهنگي مصالح مورد استفاده در سايت مورد نظر</a:t>
            </a:r>
            <a:endParaRPr lang="fa-IR" sz="2800" b="1" dirty="0">
              <a:solidFill>
                <a:schemeClr val="bg1"/>
              </a:solidFill>
            </a:endParaRPr>
          </a:p>
        </p:txBody>
      </p:sp>
      <p:graphicFrame>
        <p:nvGraphicFramePr>
          <p:cNvPr id="4" name="Content Placeholder 3"/>
          <p:cNvGraphicFramePr>
            <a:graphicFrameLocks noGrp="1"/>
          </p:cNvGraphicFramePr>
          <p:nvPr>
            <p:ph idx="1"/>
          </p:nvPr>
        </p:nvGraphicFramePr>
        <p:xfrm>
          <a:off x="428596" y="1142984"/>
          <a:ext cx="8229600" cy="5464683"/>
        </p:xfrm>
        <a:graphic>
          <a:graphicData uri="http://schemas.openxmlformats.org/drawingml/2006/table">
            <a:tbl>
              <a:tblPr rtl="1" firstRow="1" bandRow="1">
                <a:tableStyleId>{7DF18680-E054-41AD-8BC1-D1AEF772440D}</a:tableStyleId>
              </a:tblPr>
              <a:tblGrid>
                <a:gridCol w="4114800"/>
                <a:gridCol w="4114800"/>
              </a:tblGrid>
              <a:tr h="375284">
                <a:tc>
                  <a:txBody>
                    <a:bodyPr/>
                    <a:lstStyle/>
                    <a:p>
                      <a:pPr rtl="1"/>
                      <a:r>
                        <a:rPr lang="fa-IR" sz="2800" dirty="0" smtClean="0">
                          <a:solidFill>
                            <a:schemeClr val="bg1"/>
                          </a:solidFill>
                        </a:rPr>
                        <a:t>راهبرد</a:t>
                      </a:r>
                      <a:endParaRPr lang="fa-IR" sz="2800" dirty="0">
                        <a:solidFill>
                          <a:schemeClr val="bg1"/>
                        </a:solidFill>
                      </a:endParaRPr>
                    </a:p>
                  </a:txBody>
                  <a:tcPr/>
                </a:tc>
                <a:tc>
                  <a:txBody>
                    <a:bodyPr/>
                    <a:lstStyle/>
                    <a:p>
                      <a:pPr rtl="1"/>
                      <a:r>
                        <a:rPr lang="fa-IR" sz="2800" dirty="0" smtClean="0">
                          <a:solidFill>
                            <a:schemeClr val="bg1"/>
                          </a:solidFill>
                        </a:rPr>
                        <a:t>سياست</a:t>
                      </a:r>
                      <a:endParaRPr lang="fa-IR" sz="2800" dirty="0">
                        <a:solidFill>
                          <a:schemeClr val="bg1"/>
                        </a:solidFill>
                      </a:endParaRPr>
                    </a:p>
                  </a:txBody>
                  <a:tcPr/>
                </a:tc>
              </a:tr>
              <a:tr h="4946523">
                <a:tc>
                  <a:txBody>
                    <a:bodyPr/>
                    <a:lstStyle/>
                    <a:p>
                      <a:pPr rtl="1"/>
                      <a:r>
                        <a:rPr lang="fa-IR" b="1" i="1" dirty="0" smtClean="0"/>
                        <a:t>6)كف سازي محدوده</a:t>
                      </a:r>
                      <a:endParaRPr lang="fa-IR" b="1" i="1" dirty="0"/>
                    </a:p>
                  </a:txBody>
                  <a:tcPr/>
                </a:tc>
                <a:tc>
                  <a:txBody>
                    <a:bodyPr/>
                    <a:lstStyle/>
                    <a:p>
                      <a:pPr rtl="1"/>
                      <a:r>
                        <a:rPr lang="fa-IR" b="1" i="1" dirty="0" smtClean="0"/>
                        <a:t>-استفاده از</a:t>
                      </a:r>
                      <a:r>
                        <a:rPr lang="fa-IR" b="1" i="1" baseline="0" dirty="0" smtClean="0"/>
                        <a:t> مصالح مناسب در كف به عنوان سطحي مناسب</a:t>
                      </a:r>
                    </a:p>
                    <a:p>
                      <a:pPr rtl="1"/>
                      <a:endParaRPr lang="fa-IR" b="1" i="1" baseline="0" dirty="0" smtClean="0"/>
                    </a:p>
                    <a:p>
                      <a:pPr rtl="1"/>
                      <a:r>
                        <a:rPr lang="fa-IR" b="1" i="1" baseline="0" dirty="0" smtClean="0"/>
                        <a:t>-استفاده از رنگهاي گرم كه باعث پويايي در حركت عابرين مي شود </a:t>
                      </a:r>
                      <a:endParaRPr lang="fa-IR" b="1" i="1" dirty="0"/>
                    </a:p>
                  </a:txBody>
                  <a:tcPr/>
                </a:tc>
              </a:tr>
            </a:tbl>
          </a:graphicData>
        </a:graphic>
      </p:graphicFrame>
      <p:pic>
        <p:nvPicPr>
          <p:cNvPr id="5" name="Picture 2" descr="E:\تحليل\IMG_0762.JPG"/>
          <p:cNvPicPr>
            <a:picLocks noChangeAspect="1" noChangeArrowheads="1"/>
          </p:cNvPicPr>
          <p:nvPr/>
        </p:nvPicPr>
        <p:blipFill>
          <a:blip r:embed="rId2" cstate="print"/>
          <a:srcRect/>
          <a:stretch>
            <a:fillRect/>
          </a:stretch>
        </p:blipFill>
        <p:spPr bwMode="auto">
          <a:xfrm>
            <a:off x="4857752" y="2143116"/>
            <a:ext cx="3500462" cy="3929090"/>
          </a:xfrm>
          <a:prstGeom prst="rect">
            <a:avLst/>
          </a:prstGeom>
          <a:noFill/>
        </p:spPr>
      </p:pic>
      <p:pic>
        <p:nvPicPr>
          <p:cNvPr id="6" name="Picture 3" descr="E:\تحليل\IMG_0763.JPG"/>
          <p:cNvPicPr>
            <a:picLocks noChangeAspect="1" noChangeArrowheads="1"/>
          </p:cNvPicPr>
          <p:nvPr/>
        </p:nvPicPr>
        <p:blipFill>
          <a:blip r:embed="rId3" cstate="print"/>
          <a:srcRect/>
          <a:stretch>
            <a:fillRect/>
          </a:stretch>
        </p:blipFill>
        <p:spPr bwMode="auto">
          <a:xfrm>
            <a:off x="714348" y="3357562"/>
            <a:ext cx="3697500" cy="2667797"/>
          </a:xfrm>
          <a:prstGeom prst="rect">
            <a:avLst/>
          </a:prstGeom>
          <a:noFill/>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8229600" cy="1143000"/>
          </a:xfrm>
        </p:spPr>
        <p:txBody>
          <a:bodyPr>
            <a:normAutofit/>
          </a:bodyPr>
          <a:lstStyle/>
          <a:p>
            <a:pPr algn="r"/>
            <a:r>
              <a:rPr lang="fa-IR" sz="2800" b="1" dirty="0" smtClean="0">
                <a:solidFill>
                  <a:schemeClr val="bg1"/>
                </a:solidFill>
              </a:rPr>
              <a:t> هدف:غني سازي اوقا ت فراغت مراجعين</a:t>
            </a:r>
            <a:endParaRPr lang="fa-IR" sz="2800" b="1" dirty="0">
              <a:solidFill>
                <a:schemeClr val="bg1"/>
              </a:solidFill>
            </a:endParaRPr>
          </a:p>
        </p:txBody>
      </p:sp>
      <p:graphicFrame>
        <p:nvGraphicFramePr>
          <p:cNvPr id="4" name="Content Placeholder 3"/>
          <p:cNvGraphicFramePr>
            <a:graphicFrameLocks noGrp="1"/>
          </p:cNvGraphicFramePr>
          <p:nvPr>
            <p:ph idx="1"/>
          </p:nvPr>
        </p:nvGraphicFramePr>
        <p:xfrm>
          <a:off x="500034" y="1000108"/>
          <a:ext cx="8229600" cy="5737702"/>
        </p:xfrm>
        <a:graphic>
          <a:graphicData uri="http://schemas.openxmlformats.org/drawingml/2006/table">
            <a:tbl>
              <a:tblPr rtl="1" firstRow="1" bandRow="1">
                <a:tableStyleId>{7DF18680-E054-41AD-8BC1-D1AEF772440D}</a:tableStyleId>
              </a:tblPr>
              <a:tblGrid>
                <a:gridCol w="4114800"/>
                <a:gridCol w="4114800"/>
              </a:tblGrid>
              <a:tr h="303846">
                <a:tc>
                  <a:txBody>
                    <a:bodyPr/>
                    <a:lstStyle/>
                    <a:p>
                      <a:pPr rtl="1"/>
                      <a:r>
                        <a:rPr lang="fa-IR" sz="2800" dirty="0" smtClean="0">
                          <a:solidFill>
                            <a:schemeClr val="bg1"/>
                          </a:solidFill>
                        </a:rPr>
                        <a:t>راهبرد</a:t>
                      </a:r>
                      <a:endParaRPr lang="fa-IR" sz="2800" dirty="0">
                        <a:solidFill>
                          <a:schemeClr val="bg1"/>
                        </a:solidFill>
                      </a:endParaRPr>
                    </a:p>
                  </a:txBody>
                  <a:tcPr/>
                </a:tc>
                <a:tc>
                  <a:txBody>
                    <a:bodyPr/>
                    <a:lstStyle/>
                    <a:p>
                      <a:pPr rtl="1"/>
                      <a:r>
                        <a:rPr lang="fa-IR" sz="2800" dirty="0" smtClean="0">
                          <a:solidFill>
                            <a:schemeClr val="bg1"/>
                          </a:solidFill>
                        </a:rPr>
                        <a:t>سياست</a:t>
                      </a:r>
                      <a:endParaRPr lang="fa-IR" sz="2800" dirty="0">
                        <a:solidFill>
                          <a:schemeClr val="bg1"/>
                        </a:solidFill>
                      </a:endParaRPr>
                    </a:p>
                  </a:txBody>
                  <a:tcPr/>
                </a:tc>
              </a:tr>
              <a:tr h="5219542">
                <a:tc>
                  <a:txBody>
                    <a:bodyPr/>
                    <a:lstStyle/>
                    <a:p>
                      <a:pPr rtl="1"/>
                      <a:r>
                        <a:rPr lang="fa-IR" b="1" i="1" dirty="0" smtClean="0"/>
                        <a:t>7)ترويج فرهنگ</a:t>
                      </a:r>
                      <a:r>
                        <a:rPr lang="fa-IR" b="1" i="1" baseline="0" dirty="0" smtClean="0"/>
                        <a:t> مطالعه و كتابخاني </a:t>
                      </a:r>
                      <a:endParaRPr lang="fa-IR" b="1" i="1" dirty="0"/>
                    </a:p>
                  </a:txBody>
                  <a:tcPr/>
                </a:tc>
                <a:tc>
                  <a:txBody>
                    <a:bodyPr/>
                    <a:lstStyle/>
                    <a:p>
                      <a:pPr rtl="1"/>
                      <a:r>
                        <a:rPr lang="fa-IR" b="1" i="1" dirty="0" smtClean="0"/>
                        <a:t>-احداث محل هاي ويژه</a:t>
                      </a:r>
                      <a:r>
                        <a:rPr lang="fa-IR" b="1" i="1" baseline="0" dirty="0" smtClean="0"/>
                        <a:t> براي خدمات رساني جهت مطالعه مراجعين</a:t>
                      </a:r>
                      <a:endParaRPr lang="fa-IR" b="1" i="1" dirty="0"/>
                    </a:p>
                  </a:txBody>
                  <a:tcPr/>
                </a:tc>
              </a:tr>
            </a:tbl>
          </a:graphicData>
        </a:graphic>
      </p:graphicFrame>
      <p:pic>
        <p:nvPicPr>
          <p:cNvPr id="5" name="Picture 15" descr="F:\render\compelete sketch\7.JPG"/>
          <p:cNvPicPr>
            <a:picLocks noChangeAspect="1" noChangeArrowheads="1"/>
          </p:cNvPicPr>
          <p:nvPr/>
        </p:nvPicPr>
        <p:blipFill>
          <a:blip r:embed="rId2"/>
          <a:srcRect/>
          <a:stretch>
            <a:fillRect/>
          </a:stretch>
        </p:blipFill>
        <p:spPr bwMode="auto">
          <a:xfrm>
            <a:off x="4786314" y="1928802"/>
            <a:ext cx="3786214" cy="2071702"/>
          </a:xfrm>
          <a:prstGeom prst="rect">
            <a:avLst/>
          </a:prstGeom>
          <a:noFill/>
        </p:spPr>
      </p:pic>
      <p:pic>
        <p:nvPicPr>
          <p:cNvPr id="6" name="Picture 16" descr="F:\render\پرسپكتيو\perspective 2points\12.jpg"/>
          <p:cNvPicPr>
            <a:picLocks noChangeAspect="1" noChangeArrowheads="1"/>
          </p:cNvPicPr>
          <p:nvPr/>
        </p:nvPicPr>
        <p:blipFill>
          <a:blip r:embed="rId3"/>
          <a:srcRect/>
          <a:stretch>
            <a:fillRect/>
          </a:stretch>
        </p:blipFill>
        <p:spPr bwMode="auto">
          <a:xfrm>
            <a:off x="714348" y="2428868"/>
            <a:ext cx="3786214" cy="4143404"/>
          </a:xfrm>
          <a:prstGeom prst="rect">
            <a:avLst/>
          </a:prstGeom>
          <a:noFill/>
        </p:spPr>
      </p:pic>
      <p:pic>
        <p:nvPicPr>
          <p:cNvPr id="9" name="Picture 3" descr="E:\pol\eleman.jpg"/>
          <p:cNvPicPr>
            <a:picLocks noChangeAspect="1" noChangeArrowheads="1"/>
          </p:cNvPicPr>
          <p:nvPr/>
        </p:nvPicPr>
        <p:blipFill>
          <a:blip r:embed="rId4" cstate="print"/>
          <a:srcRect/>
          <a:stretch>
            <a:fillRect/>
          </a:stretch>
        </p:blipFill>
        <p:spPr bwMode="auto">
          <a:xfrm>
            <a:off x="4714876" y="4143380"/>
            <a:ext cx="3786214" cy="2360555"/>
          </a:xfrm>
          <a:prstGeom prst="rect">
            <a:avLst/>
          </a:prstGeom>
          <a:noFill/>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normAutofit/>
          </a:bodyPr>
          <a:lstStyle/>
          <a:p>
            <a:pPr algn="r"/>
            <a:r>
              <a:rPr lang="fa-IR" sz="2800" b="1" dirty="0" smtClean="0">
                <a:solidFill>
                  <a:schemeClr val="bg1"/>
                </a:solidFill>
              </a:rPr>
              <a:t>هدف:ترويج فرهنگ سلامت  </a:t>
            </a:r>
            <a:endParaRPr lang="fa-IR" sz="2800" b="1" dirty="0">
              <a:solidFill>
                <a:schemeClr val="bg1"/>
              </a:solidFill>
            </a:endParaRPr>
          </a:p>
        </p:txBody>
      </p:sp>
      <p:graphicFrame>
        <p:nvGraphicFramePr>
          <p:cNvPr id="4" name="Content Placeholder 3"/>
          <p:cNvGraphicFramePr>
            <a:graphicFrameLocks noGrp="1"/>
          </p:cNvGraphicFramePr>
          <p:nvPr>
            <p:ph idx="1"/>
          </p:nvPr>
        </p:nvGraphicFramePr>
        <p:xfrm>
          <a:off x="500034" y="857232"/>
          <a:ext cx="8229600" cy="6036735"/>
        </p:xfrm>
        <a:graphic>
          <a:graphicData uri="http://schemas.openxmlformats.org/drawingml/2006/table">
            <a:tbl>
              <a:tblPr rtl="1" firstRow="1" bandRow="1">
                <a:tableStyleId>{7DF18680-E054-41AD-8BC1-D1AEF772440D}</a:tableStyleId>
              </a:tblPr>
              <a:tblGrid>
                <a:gridCol w="4114800"/>
                <a:gridCol w="4114800"/>
              </a:tblGrid>
              <a:tr h="125027">
                <a:tc>
                  <a:txBody>
                    <a:bodyPr/>
                    <a:lstStyle/>
                    <a:p>
                      <a:pPr rtl="1"/>
                      <a:r>
                        <a:rPr lang="fa-IR" sz="2800" dirty="0" smtClean="0">
                          <a:solidFill>
                            <a:schemeClr val="bg1"/>
                          </a:solidFill>
                        </a:rPr>
                        <a:t>راهبرد</a:t>
                      </a:r>
                      <a:endParaRPr lang="fa-IR" sz="2800" dirty="0">
                        <a:solidFill>
                          <a:schemeClr val="bg1"/>
                        </a:solidFill>
                      </a:endParaRPr>
                    </a:p>
                  </a:txBody>
                  <a:tcPr/>
                </a:tc>
                <a:tc>
                  <a:txBody>
                    <a:bodyPr/>
                    <a:lstStyle/>
                    <a:p>
                      <a:pPr rtl="1"/>
                      <a:r>
                        <a:rPr lang="fa-IR" sz="2800" dirty="0" smtClean="0">
                          <a:solidFill>
                            <a:schemeClr val="bg1"/>
                          </a:solidFill>
                        </a:rPr>
                        <a:t>سياست</a:t>
                      </a:r>
                      <a:endParaRPr lang="fa-IR" sz="2800" dirty="0">
                        <a:solidFill>
                          <a:schemeClr val="bg1"/>
                        </a:solidFill>
                      </a:endParaRPr>
                    </a:p>
                  </a:txBody>
                  <a:tcPr/>
                </a:tc>
              </a:tr>
              <a:tr h="5518575">
                <a:tc>
                  <a:txBody>
                    <a:bodyPr/>
                    <a:lstStyle/>
                    <a:p>
                      <a:pPr rtl="1"/>
                      <a:r>
                        <a:rPr lang="fa-IR" b="1" i="1" dirty="0" smtClean="0"/>
                        <a:t>8)ترويج</a:t>
                      </a:r>
                      <a:r>
                        <a:rPr lang="fa-IR" b="1" i="1" baseline="0" dirty="0" smtClean="0"/>
                        <a:t> فرهنگ ورزش در عموم</a:t>
                      </a:r>
                      <a:endParaRPr lang="fa-IR" b="1" i="1" dirty="0"/>
                    </a:p>
                  </a:txBody>
                  <a:tcPr/>
                </a:tc>
                <a:tc>
                  <a:txBody>
                    <a:bodyPr/>
                    <a:lstStyle/>
                    <a:p>
                      <a:pPr rtl="1"/>
                      <a:r>
                        <a:rPr lang="fa-IR" b="1" i="1" dirty="0" smtClean="0"/>
                        <a:t>-احداث فضاهاي ورزشي از جمله شطرنج /تنيس</a:t>
                      </a:r>
                    </a:p>
                    <a:p>
                      <a:pPr rtl="1"/>
                      <a:r>
                        <a:rPr lang="fa-IR" b="1" i="1" dirty="0" smtClean="0"/>
                        <a:t>اسكيت</a:t>
                      </a:r>
                      <a:r>
                        <a:rPr lang="fa-IR" b="1" i="1" baseline="0" dirty="0" smtClean="0"/>
                        <a:t> /دوچرخه سواري و...</a:t>
                      </a:r>
                      <a:endParaRPr lang="fa-IR" b="1" i="1" dirty="0"/>
                    </a:p>
                  </a:txBody>
                  <a:tcPr/>
                </a:tc>
              </a:tr>
            </a:tbl>
          </a:graphicData>
        </a:graphic>
      </p:graphicFrame>
      <p:pic>
        <p:nvPicPr>
          <p:cNvPr id="6" name="Picture 17" descr="E:\pol\VARZESHI.jpg"/>
          <p:cNvPicPr>
            <a:picLocks noChangeAspect="1" noChangeArrowheads="1"/>
          </p:cNvPicPr>
          <p:nvPr/>
        </p:nvPicPr>
        <p:blipFill>
          <a:blip r:embed="rId2" cstate="print"/>
          <a:srcRect/>
          <a:stretch>
            <a:fillRect/>
          </a:stretch>
        </p:blipFill>
        <p:spPr bwMode="auto">
          <a:xfrm>
            <a:off x="4714876" y="1785926"/>
            <a:ext cx="3929090" cy="5072074"/>
          </a:xfrm>
          <a:prstGeom prst="rect">
            <a:avLst/>
          </a:prstGeom>
          <a:noFill/>
        </p:spPr>
      </p:pic>
      <p:pic>
        <p:nvPicPr>
          <p:cNvPr id="9" name="Picture 4" descr="E:\pol\20081004091.jpg"/>
          <p:cNvPicPr>
            <a:picLocks noChangeAspect="1" noChangeArrowheads="1"/>
          </p:cNvPicPr>
          <p:nvPr/>
        </p:nvPicPr>
        <p:blipFill>
          <a:blip r:embed="rId3" cstate="print"/>
          <a:srcRect/>
          <a:stretch>
            <a:fillRect/>
          </a:stretch>
        </p:blipFill>
        <p:spPr bwMode="auto">
          <a:xfrm>
            <a:off x="857224" y="2143116"/>
            <a:ext cx="3429024" cy="2357454"/>
          </a:xfrm>
          <a:prstGeom prst="rect">
            <a:avLst/>
          </a:prstGeom>
          <a:noFill/>
        </p:spPr>
      </p:pic>
      <p:pic>
        <p:nvPicPr>
          <p:cNvPr id="10" name="Picture 6" descr="E:\pol\VARZESHI.jpg"/>
          <p:cNvPicPr>
            <a:picLocks noChangeAspect="1" noChangeArrowheads="1"/>
          </p:cNvPicPr>
          <p:nvPr/>
        </p:nvPicPr>
        <p:blipFill>
          <a:blip r:embed="rId4" cstate="print"/>
          <a:srcRect/>
          <a:stretch>
            <a:fillRect/>
          </a:stretch>
        </p:blipFill>
        <p:spPr bwMode="auto">
          <a:xfrm>
            <a:off x="785786" y="4500570"/>
            <a:ext cx="3429023" cy="2214578"/>
          </a:xfrm>
          <a:prstGeom prst="rect">
            <a:avLst/>
          </a:prstGeom>
          <a:noFill/>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38"/>
          <p:cNvSpPr>
            <a:spLocks noGrp="1"/>
          </p:cNvSpPr>
          <p:nvPr>
            <p:ph idx="1"/>
          </p:nvPr>
        </p:nvSpPr>
        <p:spPr/>
        <p:txBody>
          <a:bodyPr/>
          <a:lstStyle/>
          <a:p>
            <a:pPr>
              <a:buNone/>
            </a:pPr>
            <a:r>
              <a:rPr lang="fa-IR" i="1" dirty="0" smtClean="0">
                <a:solidFill>
                  <a:schemeClr val="bg1"/>
                </a:solidFill>
              </a:rPr>
              <a:t>    ارائه:         </a:t>
            </a:r>
            <a:r>
              <a:rPr lang="fa-IR" b="1" dirty="0" smtClean="0">
                <a:solidFill>
                  <a:schemeClr val="bg1"/>
                </a:solidFill>
              </a:rPr>
              <a:t>عليرضا روحي زاده – محمد يگانه</a:t>
            </a:r>
            <a:endParaRPr lang="fa-IR" b="1" dirty="0"/>
          </a:p>
        </p:txBody>
      </p:sp>
      <p:sp>
        <p:nvSpPr>
          <p:cNvPr id="40" name="Rectangle 39"/>
          <p:cNvSpPr/>
          <p:nvPr/>
        </p:nvSpPr>
        <p:spPr>
          <a:xfrm>
            <a:off x="1430472" y="3286124"/>
            <a:ext cx="7026282" cy="646331"/>
          </a:xfrm>
          <a:prstGeom prst="rect">
            <a:avLst/>
          </a:prstGeom>
        </p:spPr>
        <p:txBody>
          <a:bodyPr wrap="none">
            <a:spAutoFit/>
          </a:bodyPr>
          <a:lstStyle/>
          <a:p>
            <a:r>
              <a:rPr lang="fa-IR" sz="3600" i="1" dirty="0" smtClean="0">
                <a:solidFill>
                  <a:schemeClr val="bg1"/>
                </a:solidFill>
              </a:rPr>
              <a:t>استاد راهنما:    </a:t>
            </a:r>
            <a:r>
              <a:rPr lang="fa-IR" sz="3600" b="1" dirty="0" smtClean="0">
                <a:solidFill>
                  <a:schemeClr val="bg1"/>
                </a:solidFill>
              </a:rPr>
              <a:t>جناب آقای مهندس مهجوریان</a:t>
            </a:r>
            <a:endParaRPr lang="fa-IR" sz="3600" b="1" dirty="0"/>
          </a:p>
        </p:txBody>
      </p:sp>
      <p:sp>
        <p:nvSpPr>
          <p:cNvPr id="41" name="TextBox 40"/>
          <p:cNvSpPr txBox="1"/>
          <p:nvPr/>
        </p:nvSpPr>
        <p:spPr>
          <a:xfrm>
            <a:off x="285720" y="6143644"/>
            <a:ext cx="1785918" cy="461665"/>
          </a:xfrm>
          <a:prstGeom prst="rect">
            <a:avLst/>
          </a:prstGeom>
          <a:noFill/>
        </p:spPr>
        <p:txBody>
          <a:bodyPr wrap="square" rtlCol="1">
            <a:spAutoFit/>
          </a:bodyPr>
          <a:lstStyle/>
          <a:p>
            <a:r>
              <a:rPr lang="fa-IR" sz="2400" b="1" dirty="0" smtClean="0">
                <a:solidFill>
                  <a:schemeClr val="bg1"/>
                </a:solidFill>
              </a:rPr>
              <a:t>زمستان -87</a:t>
            </a:r>
            <a:endParaRPr lang="fa-IR" sz="2400" b="1" dirty="0">
              <a:solidFill>
                <a:schemeClr val="bg1"/>
              </a:solidFill>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642918"/>
            <a:ext cx="4400552" cy="1143000"/>
          </a:xfrm>
        </p:spPr>
        <p:txBody>
          <a:bodyPr>
            <a:normAutofit fontScale="90000"/>
          </a:bodyPr>
          <a:lstStyle/>
          <a:p>
            <a:r>
              <a:rPr lang="fa-IR" b="1" dirty="0" smtClean="0">
                <a:solidFill>
                  <a:schemeClr val="bg1"/>
                </a:solidFill>
              </a:rPr>
              <a:t>شهرستان آمل </a:t>
            </a:r>
            <a:r>
              <a:rPr lang="en-US" dirty="0" smtClean="0">
                <a:solidFill>
                  <a:schemeClr val="bg1"/>
                </a:solidFill>
              </a:rPr>
              <a:t/>
            </a:r>
            <a:br>
              <a:rPr lang="en-US" dirty="0" smtClean="0">
                <a:solidFill>
                  <a:schemeClr val="bg1"/>
                </a:solidFill>
              </a:rPr>
            </a:br>
            <a:endParaRPr lang="fa-IR" dirty="0">
              <a:solidFill>
                <a:schemeClr val="bg1"/>
              </a:solidFill>
            </a:endParaRPr>
          </a:p>
        </p:txBody>
      </p:sp>
      <p:pic>
        <p:nvPicPr>
          <p:cNvPr id="4" name="Picture 6" descr="asli"/>
          <p:cNvPicPr>
            <a:picLocks noGrp="1" noChangeAspect="1" noChangeArrowheads="1"/>
          </p:cNvPicPr>
          <p:nvPr>
            <p:ph idx="1"/>
          </p:nvPr>
        </p:nvPicPr>
        <p:blipFill>
          <a:blip r:embed="rId2" cstate="print"/>
          <a:srcRect l="1375" t="2580" r="2780"/>
          <a:stretch>
            <a:fillRect/>
          </a:stretch>
        </p:blipFill>
        <p:spPr bwMode="auto">
          <a:xfrm>
            <a:off x="4714876" y="1857364"/>
            <a:ext cx="4110015" cy="4525963"/>
          </a:xfrm>
          <a:prstGeom prst="rect">
            <a:avLst/>
          </a:prstGeom>
          <a:noFill/>
          <a:ln w="57150" cmpd="thinThick">
            <a:solidFill>
              <a:schemeClr val="tx1"/>
            </a:solidFill>
            <a:miter lim="800000"/>
            <a:headEnd/>
            <a:tailEnd/>
          </a:ln>
        </p:spPr>
      </p:pic>
      <p:pic>
        <p:nvPicPr>
          <p:cNvPr id="5" name="Picture 3" descr="mazandaran_naghshe03"/>
          <p:cNvPicPr>
            <a:picLocks noChangeAspect="1" noChangeArrowheads="1"/>
          </p:cNvPicPr>
          <p:nvPr/>
        </p:nvPicPr>
        <p:blipFill>
          <a:blip r:embed="rId3"/>
          <a:srcRect/>
          <a:stretch>
            <a:fillRect/>
          </a:stretch>
        </p:blipFill>
        <p:spPr bwMode="auto">
          <a:xfrm>
            <a:off x="571472" y="1000108"/>
            <a:ext cx="3636963" cy="5472113"/>
          </a:xfrm>
          <a:prstGeom prst="rect">
            <a:avLst/>
          </a:prstGeom>
          <a:noFill/>
          <a:ln w="57150" cmpd="thinThick">
            <a:solidFill>
              <a:schemeClr val="tx1"/>
            </a:solidFill>
            <a:miter lim="800000"/>
            <a:headEnd/>
            <a:tailEnd/>
          </a:ln>
        </p:spPr>
      </p:pic>
      <p:sp>
        <p:nvSpPr>
          <p:cNvPr id="6" name="AutoShape 8"/>
          <p:cNvSpPr>
            <a:spLocks noChangeArrowheads="1"/>
          </p:cNvSpPr>
          <p:nvPr/>
        </p:nvSpPr>
        <p:spPr bwMode="auto">
          <a:xfrm>
            <a:off x="2786050" y="714356"/>
            <a:ext cx="2232025" cy="1008063"/>
          </a:xfrm>
          <a:custGeom>
            <a:avLst/>
            <a:gdLst>
              <a:gd name="G0" fmla="+- 15947 0 0"/>
              <a:gd name="G1" fmla="+- 5170 0 0"/>
              <a:gd name="G2" fmla="+- 12158 0 5170"/>
              <a:gd name="G3" fmla="+- G2 0 5170"/>
              <a:gd name="G4" fmla="*/ G3 32768 32059"/>
              <a:gd name="G5" fmla="*/ G4 1 2"/>
              <a:gd name="G6" fmla="+- 21600 0 15947"/>
              <a:gd name="G7" fmla="*/ G6 5170 6079"/>
              <a:gd name="G8" fmla="+- G7 15947 0"/>
              <a:gd name="T0" fmla="*/ 15947 w 21600"/>
              <a:gd name="T1" fmla="*/ 0 h 21600"/>
              <a:gd name="T2" fmla="*/ 15947 w 21600"/>
              <a:gd name="T3" fmla="*/ 12158 h 21600"/>
              <a:gd name="T4" fmla="*/ 929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947" y="0"/>
                </a:lnTo>
                <a:lnTo>
                  <a:pt x="15947" y="5170"/>
                </a:lnTo>
                <a:lnTo>
                  <a:pt x="12427" y="5170"/>
                </a:lnTo>
                <a:cubicBezTo>
                  <a:pt x="5564" y="5170"/>
                  <a:pt x="0" y="8299"/>
                  <a:pt x="0" y="12158"/>
                </a:cubicBezTo>
                <a:lnTo>
                  <a:pt x="0" y="21600"/>
                </a:lnTo>
                <a:lnTo>
                  <a:pt x="1858" y="21600"/>
                </a:lnTo>
                <a:lnTo>
                  <a:pt x="1858" y="12158"/>
                </a:lnTo>
                <a:cubicBezTo>
                  <a:pt x="1858" y="9303"/>
                  <a:pt x="6590" y="6988"/>
                  <a:pt x="12427" y="6988"/>
                </a:cubicBezTo>
                <a:lnTo>
                  <a:pt x="15947" y="6988"/>
                </a:lnTo>
                <a:lnTo>
                  <a:pt x="15947" y="12158"/>
                </a:lnTo>
                <a:close/>
              </a:path>
            </a:pathLst>
          </a:custGeom>
          <a:solidFill>
            <a:srgbClr val="FFF905"/>
          </a:solidFill>
          <a:ln w="9525" algn="ctr">
            <a:solidFill>
              <a:srgbClr val="FFFF66"/>
            </a:solidFill>
            <a:miter lim="800000"/>
            <a:headEnd/>
            <a:tailEnd/>
          </a:ln>
          <a:effectLst/>
        </p:spPr>
        <p:txBody>
          <a:bodyPr wrap="none" anchor="ctr"/>
          <a:lstStyle/>
          <a:p>
            <a:endParaRPr lang="fa-I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5643570" y="0"/>
            <a:ext cx="3228940" cy="6572272"/>
          </a:xfrm>
        </p:spPr>
        <p:txBody>
          <a:bodyPr>
            <a:normAutofit lnSpcReduction="10000"/>
          </a:bodyPr>
          <a:lstStyle/>
          <a:p>
            <a:pPr algn="just"/>
            <a:endParaRPr lang="fa-IR" sz="3600" dirty="0" smtClean="0">
              <a:solidFill>
                <a:schemeClr val="bg1"/>
              </a:solidFill>
              <a:latin typeface="Calibri" pitchFamily="34" charset="0"/>
            </a:endParaRPr>
          </a:p>
          <a:p>
            <a:pPr algn="just">
              <a:buNone/>
            </a:pPr>
            <a:r>
              <a:rPr lang="fa-IR" sz="4000" b="1" dirty="0" smtClean="0">
                <a:solidFill>
                  <a:schemeClr val="bg1"/>
                </a:solidFill>
                <a:latin typeface="Calibri" pitchFamily="34" charset="0"/>
              </a:rPr>
              <a:t>موقعیت منطقه:</a:t>
            </a:r>
            <a:r>
              <a:rPr lang="fa-IR" sz="3600" b="1" dirty="0" smtClean="0">
                <a:solidFill>
                  <a:schemeClr val="bg1"/>
                </a:solidFill>
                <a:latin typeface="Calibri" pitchFamily="34" charset="0"/>
              </a:rPr>
              <a:t> </a:t>
            </a:r>
          </a:p>
          <a:p>
            <a:pPr algn="just"/>
            <a:endParaRPr lang="fa-IR" dirty="0" smtClean="0">
              <a:solidFill>
                <a:schemeClr val="bg1"/>
              </a:solidFill>
              <a:latin typeface="Calibri" pitchFamily="34" charset="0"/>
            </a:endParaRPr>
          </a:p>
          <a:p>
            <a:pPr algn="justLow">
              <a:buNone/>
            </a:pPr>
            <a:r>
              <a:rPr lang="fa-IR" dirty="0" smtClean="0">
                <a:solidFill>
                  <a:schemeClr val="bg1"/>
                </a:solidFill>
                <a:latin typeface="Calibri" pitchFamily="34" charset="0"/>
              </a:rPr>
              <a:t> شهرستان آمل از شمال به شهرستان محمود آباد، از شمال شرقی به شهرستان بابلسر، از شرق به شهرستان بابل، از جنوب به استان تهران و از مغرب به شهرستان نور محدود است.</a:t>
            </a:r>
            <a:endParaRPr lang="en-US" dirty="0" smtClean="0">
              <a:solidFill>
                <a:schemeClr val="bg1"/>
              </a:solidFill>
              <a:latin typeface="Calibri" pitchFamily="34" charset="0"/>
            </a:endParaRPr>
          </a:p>
          <a:p>
            <a:pPr algn="just"/>
            <a:endParaRPr lang="fa-IR" dirty="0"/>
          </a:p>
        </p:txBody>
      </p:sp>
      <p:pic>
        <p:nvPicPr>
          <p:cNvPr id="1026" name="Picture 2" descr="I:\Photo\11.jpg"/>
          <p:cNvPicPr>
            <a:picLocks noChangeAspect="1" noChangeArrowheads="1"/>
          </p:cNvPicPr>
          <p:nvPr/>
        </p:nvPicPr>
        <p:blipFill>
          <a:blip r:embed="rId2"/>
          <a:srcRect/>
          <a:stretch>
            <a:fillRect/>
          </a:stretch>
        </p:blipFill>
        <p:spPr bwMode="auto">
          <a:xfrm>
            <a:off x="500034" y="1928802"/>
            <a:ext cx="4857784" cy="4214842"/>
          </a:xfrm>
          <a:prstGeom prst="rect">
            <a:avLst/>
          </a:prstGeom>
          <a:noFill/>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0"/>
            <a:ext cx="8229600" cy="4597401"/>
          </a:xfrm>
        </p:spPr>
        <p:txBody>
          <a:bodyPr>
            <a:normAutofit lnSpcReduction="10000"/>
          </a:bodyPr>
          <a:lstStyle/>
          <a:p>
            <a:pPr algn="just">
              <a:buNone/>
            </a:pPr>
            <a:endParaRPr lang="fa-IR" sz="4000" b="1" dirty="0" smtClean="0">
              <a:solidFill>
                <a:schemeClr val="bg1"/>
              </a:solidFill>
            </a:endParaRPr>
          </a:p>
          <a:p>
            <a:pPr algn="just">
              <a:buNone/>
            </a:pPr>
            <a:r>
              <a:rPr lang="en-US" sz="3600" dirty="0" smtClean="0">
                <a:solidFill>
                  <a:schemeClr val="bg1"/>
                </a:solidFill>
              </a:rPr>
              <a:t/>
            </a:r>
            <a:br>
              <a:rPr lang="en-US" sz="3600" dirty="0" smtClean="0">
                <a:solidFill>
                  <a:schemeClr val="bg1"/>
                </a:solidFill>
              </a:rPr>
            </a:br>
            <a:r>
              <a:rPr lang="ar-SA" dirty="0" smtClean="0">
                <a:solidFill>
                  <a:schemeClr val="bg1"/>
                </a:solidFill>
              </a:rPr>
              <a:t> آمل از شهرهاي بسيار قديمي </a:t>
            </a:r>
            <a:r>
              <a:rPr lang="en-US" dirty="0" smtClean="0">
                <a:solidFill>
                  <a:schemeClr val="bg1"/>
                </a:solidFill>
              </a:rPr>
              <a:t> </a:t>
            </a:r>
            <a:r>
              <a:rPr lang="ar-SA" dirty="0" smtClean="0">
                <a:solidFill>
                  <a:schemeClr val="bg1"/>
                </a:solidFill>
              </a:rPr>
              <a:t>در استان مازندران است. </a:t>
            </a:r>
            <a:endParaRPr lang="fa-IR" dirty="0" smtClean="0">
              <a:solidFill>
                <a:schemeClr val="bg1"/>
              </a:solidFill>
            </a:endParaRPr>
          </a:p>
          <a:p>
            <a:pPr algn="just">
              <a:buNone/>
            </a:pPr>
            <a:r>
              <a:rPr lang="fa-IR" dirty="0" smtClean="0">
                <a:solidFill>
                  <a:schemeClr val="bg1"/>
                </a:solidFill>
              </a:rPr>
              <a:t>   عده اي</a:t>
            </a:r>
            <a:r>
              <a:rPr lang="ar-SA" dirty="0" smtClean="0">
                <a:solidFill>
                  <a:schemeClr val="bg1"/>
                </a:solidFill>
              </a:rPr>
              <a:t> از </a:t>
            </a:r>
            <a:r>
              <a:rPr lang="fa-IR" dirty="0" smtClean="0">
                <a:solidFill>
                  <a:schemeClr val="bg1"/>
                </a:solidFill>
              </a:rPr>
              <a:t>تاريخ نويسان</a:t>
            </a:r>
            <a:r>
              <a:rPr lang="ar-SA" dirty="0" smtClean="0">
                <a:solidFill>
                  <a:schemeClr val="bg1"/>
                </a:solidFill>
              </a:rPr>
              <a:t> و جغرافي</a:t>
            </a:r>
            <a:r>
              <a:rPr lang="fa-IR" dirty="0" smtClean="0">
                <a:solidFill>
                  <a:schemeClr val="bg1"/>
                </a:solidFill>
              </a:rPr>
              <a:t>دانان </a:t>
            </a:r>
            <a:r>
              <a:rPr lang="ar-SA" dirty="0" smtClean="0">
                <a:solidFill>
                  <a:schemeClr val="bg1"/>
                </a:solidFill>
              </a:rPr>
              <a:t>آن را به دوره پيشداديان و كيائيان نسبت داده اند.با توجه به اشيا</a:t>
            </a:r>
            <a:r>
              <a:rPr lang="fa-IR" dirty="0" smtClean="0">
                <a:solidFill>
                  <a:schemeClr val="bg1"/>
                </a:solidFill>
              </a:rPr>
              <a:t>يي</a:t>
            </a:r>
            <a:r>
              <a:rPr lang="ar-SA" dirty="0" smtClean="0">
                <a:solidFill>
                  <a:schemeClr val="bg1"/>
                </a:solidFill>
              </a:rPr>
              <a:t> كه به دست آمده </a:t>
            </a:r>
            <a:r>
              <a:rPr lang="fa-IR" dirty="0" smtClean="0">
                <a:solidFill>
                  <a:schemeClr val="bg1"/>
                </a:solidFill>
              </a:rPr>
              <a:t> ازآن </a:t>
            </a:r>
            <a:r>
              <a:rPr lang="ar-SA" dirty="0" smtClean="0">
                <a:solidFill>
                  <a:schemeClr val="bg1"/>
                </a:solidFill>
              </a:rPr>
              <a:t>در دوره </a:t>
            </a:r>
            <a:r>
              <a:rPr lang="fa-IR" dirty="0" smtClean="0">
                <a:solidFill>
                  <a:schemeClr val="bg1"/>
                </a:solidFill>
              </a:rPr>
              <a:t>س</a:t>
            </a:r>
            <a:r>
              <a:rPr lang="ar-SA" dirty="0" smtClean="0">
                <a:solidFill>
                  <a:schemeClr val="bg1"/>
                </a:solidFill>
              </a:rPr>
              <a:t>اساني پايتخت يامركز آن منطقه بوده است. </a:t>
            </a:r>
            <a:endParaRPr lang="fa-IR" dirty="0" smtClean="0">
              <a:solidFill>
                <a:schemeClr val="bg1"/>
              </a:solidFill>
            </a:endParaRPr>
          </a:p>
          <a:p>
            <a:pPr algn="just"/>
            <a:r>
              <a:rPr lang="ar-SA" dirty="0" smtClean="0">
                <a:solidFill>
                  <a:schemeClr val="bg1"/>
                </a:solidFill>
              </a:rPr>
              <a:t>آمل جديد در جوار شمال آمل قديم بنا شده است وامروزه يكي از </a:t>
            </a:r>
            <a:r>
              <a:rPr lang="fa-IR" dirty="0" smtClean="0">
                <a:solidFill>
                  <a:schemeClr val="bg1"/>
                </a:solidFill>
              </a:rPr>
              <a:t>ش</a:t>
            </a:r>
            <a:r>
              <a:rPr lang="ar-SA" dirty="0" smtClean="0">
                <a:solidFill>
                  <a:schemeClr val="bg1"/>
                </a:solidFill>
              </a:rPr>
              <a:t>هرهاي آباد و زيباي شمال ايران </a:t>
            </a:r>
            <a:r>
              <a:rPr lang="fa-IR" dirty="0" smtClean="0">
                <a:solidFill>
                  <a:schemeClr val="bg1"/>
                </a:solidFill>
              </a:rPr>
              <a:t>است.</a:t>
            </a:r>
          </a:p>
          <a:p>
            <a:pPr algn="just"/>
            <a:endParaRPr lang="fa-IR" dirty="0" smtClean="0">
              <a:solidFill>
                <a:schemeClr val="bg1"/>
              </a:solidFill>
            </a:endParaRPr>
          </a:p>
          <a:p>
            <a:pPr algn="just"/>
            <a:endParaRPr lang="fa-IR" dirty="0" smtClean="0">
              <a:solidFill>
                <a:schemeClr val="bg1"/>
              </a:solidFill>
            </a:endParaRPr>
          </a:p>
          <a:p>
            <a:pPr algn="just"/>
            <a:endParaRPr lang="en-US" dirty="0" smtClean="0">
              <a:solidFill>
                <a:schemeClr val="bg1"/>
              </a:solidFill>
            </a:endParaRPr>
          </a:p>
          <a:p>
            <a:pPr algn="just"/>
            <a:endParaRPr lang="fa-IR" dirty="0"/>
          </a:p>
        </p:txBody>
      </p:sp>
      <p:sp>
        <p:nvSpPr>
          <p:cNvPr id="4" name="Rectangle 3"/>
          <p:cNvSpPr/>
          <p:nvPr/>
        </p:nvSpPr>
        <p:spPr>
          <a:xfrm>
            <a:off x="5505426" y="285728"/>
            <a:ext cx="3638574" cy="584775"/>
          </a:xfrm>
          <a:prstGeom prst="rect">
            <a:avLst/>
          </a:prstGeom>
        </p:spPr>
        <p:txBody>
          <a:bodyPr wrap="square">
            <a:spAutoFit/>
          </a:bodyPr>
          <a:lstStyle/>
          <a:p>
            <a:r>
              <a:rPr lang="fa-IR" sz="3200" b="1" dirty="0" smtClean="0">
                <a:solidFill>
                  <a:schemeClr val="bg1"/>
                </a:solidFill>
              </a:rPr>
              <a:t>پیشینه تاریخی</a:t>
            </a:r>
            <a:r>
              <a:rPr lang="fa-IR" b="1" dirty="0" smtClean="0">
                <a:solidFill>
                  <a:schemeClr val="bg1"/>
                </a:solidFill>
              </a:rPr>
              <a:t>:</a:t>
            </a:r>
            <a:endParaRPr lang="fa-IR" b="1" dirty="0"/>
          </a:p>
        </p:txBody>
      </p:sp>
      <p:pic>
        <p:nvPicPr>
          <p:cNvPr id="5" name="Picture 4" descr="4"/>
          <p:cNvPicPr>
            <a:picLocks noChangeAspect="1" noChangeArrowheads="1"/>
          </p:cNvPicPr>
          <p:nvPr/>
        </p:nvPicPr>
        <p:blipFill>
          <a:blip r:embed="rId2" cstate="print"/>
          <a:srcRect/>
          <a:stretch>
            <a:fillRect/>
          </a:stretch>
        </p:blipFill>
        <p:spPr bwMode="auto">
          <a:xfrm>
            <a:off x="5857884" y="4714884"/>
            <a:ext cx="2428892" cy="1928826"/>
          </a:xfrm>
          <a:prstGeom prst="rect">
            <a:avLst/>
          </a:prstGeom>
          <a:noFill/>
        </p:spPr>
      </p:pic>
      <p:pic>
        <p:nvPicPr>
          <p:cNvPr id="4101" name="Picture 5" descr="I:\Photo\3.jpg"/>
          <p:cNvPicPr>
            <a:picLocks noChangeAspect="1" noChangeArrowheads="1"/>
          </p:cNvPicPr>
          <p:nvPr/>
        </p:nvPicPr>
        <p:blipFill>
          <a:blip r:embed="rId3" cstate="print"/>
          <a:srcRect/>
          <a:stretch>
            <a:fillRect/>
          </a:stretch>
        </p:blipFill>
        <p:spPr bwMode="auto">
          <a:xfrm>
            <a:off x="3214678" y="4643446"/>
            <a:ext cx="2357454" cy="2000264"/>
          </a:xfrm>
          <a:prstGeom prst="rect">
            <a:avLst/>
          </a:prstGeom>
          <a:noFill/>
        </p:spPr>
      </p:pic>
      <p:pic>
        <p:nvPicPr>
          <p:cNvPr id="4102" name="Picture 6" descr="I:\Photo\2.jpg"/>
          <p:cNvPicPr>
            <a:picLocks noChangeAspect="1" noChangeArrowheads="1"/>
          </p:cNvPicPr>
          <p:nvPr/>
        </p:nvPicPr>
        <p:blipFill>
          <a:blip r:embed="rId4"/>
          <a:srcRect/>
          <a:stretch>
            <a:fillRect/>
          </a:stretch>
        </p:blipFill>
        <p:spPr bwMode="auto">
          <a:xfrm>
            <a:off x="357158" y="4214818"/>
            <a:ext cx="2482842" cy="2357454"/>
          </a:xfrm>
          <a:prstGeom prst="rect">
            <a:avLst/>
          </a:prstGeom>
          <a:noFill/>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70" y="214290"/>
            <a:ext cx="3043230" cy="1143000"/>
          </a:xfrm>
        </p:spPr>
        <p:txBody>
          <a:bodyPr>
            <a:normAutofit fontScale="90000"/>
          </a:bodyPr>
          <a:lstStyle/>
          <a:p>
            <a:r>
              <a:rPr lang="fa-IR" dirty="0" smtClean="0"/>
              <a:t/>
            </a:r>
            <a:br>
              <a:rPr lang="fa-IR" dirty="0" smtClean="0"/>
            </a:br>
            <a:endParaRPr lang="fa-IR" dirty="0"/>
          </a:p>
        </p:txBody>
      </p:sp>
      <p:sp>
        <p:nvSpPr>
          <p:cNvPr id="3" name="Content Placeholder 2"/>
          <p:cNvSpPr>
            <a:spLocks noGrp="1"/>
          </p:cNvSpPr>
          <p:nvPr>
            <p:ph idx="1"/>
          </p:nvPr>
        </p:nvSpPr>
        <p:spPr>
          <a:xfrm>
            <a:off x="714348" y="500042"/>
            <a:ext cx="8229600" cy="4525963"/>
          </a:xfrm>
        </p:spPr>
        <p:txBody>
          <a:bodyPr>
            <a:normAutofit/>
          </a:bodyPr>
          <a:lstStyle/>
          <a:p>
            <a:pPr algn="just" fontAlgn="t">
              <a:buNone/>
            </a:pPr>
            <a:r>
              <a:rPr lang="fa-IR" sz="2800" dirty="0" smtClean="0">
                <a:solidFill>
                  <a:schemeClr val="bg1"/>
                </a:solidFill>
                <a:latin typeface="Calibri" pitchFamily="34" charset="0"/>
              </a:rPr>
              <a:t> </a:t>
            </a:r>
            <a:r>
              <a:rPr lang="ar-SA" sz="2800" dirty="0" smtClean="0">
                <a:solidFill>
                  <a:schemeClr val="bg1"/>
                </a:solidFill>
                <a:latin typeface="Calibri" pitchFamily="34" charset="0"/>
              </a:rPr>
              <a:t>آمل از شهرهای قدیمی ایران است که روی رسوبات رودخانه هراز بنا شده است، به همین جهت روستاهای اطراف آن حاصلخیز و آباد می باشد. </a:t>
            </a:r>
            <a:endParaRPr lang="fa-IR" sz="2800" dirty="0" smtClean="0">
              <a:solidFill>
                <a:schemeClr val="bg1"/>
              </a:solidFill>
              <a:latin typeface="Calibri" pitchFamily="34" charset="0"/>
            </a:endParaRPr>
          </a:p>
          <a:p>
            <a:pPr algn="just" fontAlgn="t">
              <a:buNone/>
            </a:pPr>
            <a:r>
              <a:rPr lang="fa-IR" sz="2800" dirty="0" smtClean="0">
                <a:solidFill>
                  <a:schemeClr val="bg1"/>
                </a:solidFill>
              </a:rPr>
              <a:t>  این شهرستان با بیش از ۳۵۰ هزار نفر جمعیت (شهر آمل، حدود ۱۶۰ هزار نفر) و ۳۱۸۵ کیلومتر مساحت دارای دو شهر </a:t>
            </a:r>
            <a:r>
              <a:rPr lang="fa-IR" sz="2800" dirty="0" smtClean="0">
                <a:solidFill>
                  <a:schemeClr val="bg2"/>
                </a:solidFill>
              </a:rPr>
              <a:t>آمل </a:t>
            </a:r>
            <a:r>
              <a:rPr lang="fa-IR" sz="2800" dirty="0" smtClean="0">
                <a:solidFill>
                  <a:schemeClr val="bg1"/>
                </a:solidFill>
              </a:rPr>
              <a:t>ورینه و سه بخش مرکزی، لاریجان و دابودشت است.</a:t>
            </a:r>
            <a:endParaRPr lang="en-US" sz="2800" dirty="0" smtClean="0">
              <a:solidFill>
                <a:schemeClr val="bg1"/>
              </a:solidFill>
            </a:endParaRPr>
          </a:p>
          <a:p>
            <a:pPr algn="just" fontAlgn="t"/>
            <a:endParaRPr lang="ar-SA" sz="2800" dirty="0" smtClean="0">
              <a:solidFill>
                <a:schemeClr val="bg1"/>
              </a:solidFill>
              <a:latin typeface="Calibri" pitchFamily="34" charset="0"/>
            </a:endParaRPr>
          </a:p>
          <a:p>
            <a:pPr algn="just"/>
            <a:endParaRPr lang="fa-IR" sz="2800" dirty="0"/>
          </a:p>
        </p:txBody>
      </p:sp>
      <p:pic>
        <p:nvPicPr>
          <p:cNvPr id="2051" name="Picture 3" descr="p11-3"/>
          <p:cNvPicPr>
            <a:picLocks noChangeAspect="1" noChangeArrowheads="1"/>
          </p:cNvPicPr>
          <p:nvPr/>
        </p:nvPicPr>
        <p:blipFill>
          <a:blip r:embed="rId2"/>
          <a:srcRect/>
          <a:stretch>
            <a:fillRect/>
          </a:stretch>
        </p:blipFill>
        <p:spPr bwMode="auto">
          <a:xfrm>
            <a:off x="785786" y="3571876"/>
            <a:ext cx="1762124" cy="1785950"/>
          </a:xfrm>
          <a:prstGeom prst="rect">
            <a:avLst/>
          </a:prstGeom>
          <a:noFill/>
          <a:ln w="9525">
            <a:noFill/>
            <a:miter lim="800000"/>
            <a:headEnd/>
            <a:tailEnd/>
          </a:ln>
        </p:spPr>
      </p:pic>
      <p:pic>
        <p:nvPicPr>
          <p:cNvPr id="2053" name="Picture 5" descr="I:\Photo\71.jpg"/>
          <p:cNvPicPr>
            <a:picLocks noChangeAspect="1" noChangeArrowheads="1"/>
          </p:cNvPicPr>
          <p:nvPr/>
        </p:nvPicPr>
        <p:blipFill>
          <a:blip r:embed="rId3" cstate="print"/>
          <a:srcRect/>
          <a:stretch>
            <a:fillRect/>
          </a:stretch>
        </p:blipFill>
        <p:spPr bwMode="auto">
          <a:xfrm>
            <a:off x="2571736" y="3929066"/>
            <a:ext cx="2363793" cy="2392364"/>
          </a:xfrm>
          <a:prstGeom prst="rect">
            <a:avLst/>
          </a:prstGeom>
          <a:noFill/>
        </p:spPr>
      </p:pic>
      <p:pic>
        <p:nvPicPr>
          <p:cNvPr id="2055" name="Picture 7" descr="I:\Photo\70.jpg"/>
          <p:cNvPicPr>
            <a:picLocks noChangeAspect="1" noChangeArrowheads="1"/>
          </p:cNvPicPr>
          <p:nvPr/>
        </p:nvPicPr>
        <p:blipFill>
          <a:blip r:embed="rId4" cstate="print"/>
          <a:srcRect/>
          <a:stretch>
            <a:fillRect/>
          </a:stretch>
        </p:blipFill>
        <p:spPr bwMode="auto">
          <a:xfrm>
            <a:off x="4786314" y="4214818"/>
            <a:ext cx="2559053" cy="1785950"/>
          </a:xfrm>
          <a:prstGeom prst="rect">
            <a:avLst/>
          </a:prstGeom>
          <a:noFill/>
        </p:spPr>
      </p:pic>
      <p:pic>
        <p:nvPicPr>
          <p:cNvPr id="2056" name="Picture 8" descr="I:\Photo\75.jpg"/>
          <p:cNvPicPr>
            <a:picLocks noChangeAspect="1" noChangeArrowheads="1"/>
          </p:cNvPicPr>
          <p:nvPr/>
        </p:nvPicPr>
        <p:blipFill>
          <a:blip r:embed="rId5"/>
          <a:srcRect/>
          <a:stretch>
            <a:fillRect/>
          </a:stretch>
        </p:blipFill>
        <p:spPr bwMode="auto">
          <a:xfrm>
            <a:off x="7000892" y="4643446"/>
            <a:ext cx="1576386" cy="2000264"/>
          </a:xfrm>
          <a:prstGeom prst="rect">
            <a:avLst/>
          </a:prstGeom>
          <a:noFill/>
        </p:spPr>
      </p:pic>
      <p:pic>
        <p:nvPicPr>
          <p:cNvPr id="2057" name="Picture 9" descr="I:\Photo\65.jpg"/>
          <p:cNvPicPr>
            <a:picLocks noChangeAspect="1" noChangeArrowheads="1"/>
          </p:cNvPicPr>
          <p:nvPr/>
        </p:nvPicPr>
        <p:blipFill>
          <a:blip r:embed="rId6"/>
          <a:srcRect/>
          <a:stretch>
            <a:fillRect/>
          </a:stretch>
        </p:blipFill>
        <p:spPr bwMode="auto">
          <a:xfrm>
            <a:off x="500034" y="5286388"/>
            <a:ext cx="2357454" cy="1428760"/>
          </a:xfrm>
          <a:prstGeom prst="rect">
            <a:avLst/>
          </a:prstGeom>
          <a:noFill/>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714356"/>
            <a:ext cx="8229600" cy="1143000"/>
          </a:xfrm>
        </p:spPr>
        <p:txBody>
          <a:bodyPr>
            <a:noAutofit/>
          </a:bodyPr>
          <a:lstStyle/>
          <a:p>
            <a:pPr algn="just"/>
            <a:r>
              <a:rPr lang="ar-SA" sz="2800" dirty="0" smtClean="0">
                <a:solidFill>
                  <a:schemeClr val="bg2"/>
                </a:solidFill>
              </a:rPr>
              <a:t>شهر آمل دارای چهار دروازه به نامهای : دروازه گیلان ، دروازه گرگان ، دروازه کوهستان ، و دروازه دریا بود و مقدار زمینی که برای ساختن اولیه شهر فراهم کردند چهار صد هکتار بود.</a:t>
            </a:r>
            <a:br>
              <a:rPr lang="ar-SA" sz="2800" dirty="0" smtClean="0">
                <a:solidFill>
                  <a:schemeClr val="bg2"/>
                </a:solidFill>
              </a:rPr>
            </a:br>
            <a:endParaRPr lang="fa-IR" sz="2800" dirty="0"/>
          </a:p>
        </p:txBody>
      </p:sp>
      <p:pic>
        <p:nvPicPr>
          <p:cNvPr id="4" name="Picture 2" descr="I:\Photo\37.jpg"/>
          <p:cNvPicPr>
            <a:picLocks noChangeAspect="1" noChangeArrowheads="1"/>
          </p:cNvPicPr>
          <p:nvPr/>
        </p:nvPicPr>
        <p:blipFill>
          <a:blip r:embed="rId2"/>
          <a:srcRect/>
          <a:stretch>
            <a:fillRect/>
          </a:stretch>
        </p:blipFill>
        <p:spPr bwMode="auto">
          <a:xfrm>
            <a:off x="1357290" y="2571744"/>
            <a:ext cx="6572296" cy="4000528"/>
          </a:xfrm>
          <a:prstGeom prst="rect">
            <a:avLst/>
          </a:prstGeom>
          <a:noFill/>
        </p:spPr>
      </p:pic>
      <p:pic>
        <p:nvPicPr>
          <p:cNvPr id="3074" name="Picture 2" descr="I:\Photo\9.b .jpg"/>
          <p:cNvPicPr>
            <a:picLocks noChangeAspect="1" noChangeArrowheads="1"/>
          </p:cNvPicPr>
          <p:nvPr/>
        </p:nvPicPr>
        <p:blipFill>
          <a:blip r:embed="rId3" cstate="print"/>
          <a:srcRect/>
          <a:stretch>
            <a:fillRect/>
          </a:stretch>
        </p:blipFill>
        <p:spPr bwMode="auto">
          <a:xfrm>
            <a:off x="7143768" y="2071678"/>
            <a:ext cx="1857388" cy="1571636"/>
          </a:xfrm>
          <a:prstGeom prst="rect">
            <a:avLst/>
          </a:prstGeom>
          <a:noFill/>
        </p:spPr>
      </p:pic>
      <p:pic>
        <p:nvPicPr>
          <p:cNvPr id="3075" name="Picture 3" descr="I:\Photo\64.jpg"/>
          <p:cNvPicPr>
            <a:picLocks noChangeAspect="1" noChangeArrowheads="1"/>
          </p:cNvPicPr>
          <p:nvPr/>
        </p:nvPicPr>
        <p:blipFill>
          <a:blip r:embed="rId4" cstate="print"/>
          <a:srcRect/>
          <a:stretch>
            <a:fillRect/>
          </a:stretch>
        </p:blipFill>
        <p:spPr bwMode="auto">
          <a:xfrm>
            <a:off x="142844" y="3786190"/>
            <a:ext cx="1643042" cy="1450979"/>
          </a:xfrm>
          <a:prstGeom prst="rect">
            <a:avLst/>
          </a:prstGeom>
          <a:noFill/>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8" y="428604"/>
            <a:ext cx="8429652" cy="6143668"/>
          </a:xfrm>
        </p:spPr>
        <p:txBody>
          <a:bodyPr>
            <a:normAutofit fontScale="40000" lnSpcReduction="20000"/>
          </a:bodyPr>
          <a:lstStyle/>
          <a:p>
            <a:pPr algn="just">
              <a:buNone/>
            </a:pPr>
            <a:r>
              <a:rPr lang="fa-IR" sz="4600" dirty="0" smtClean="0">
                <a:solidFill>
                  <a:schemeClr val="bg1"/>
                </a:solidFill>
              </a:rPr>
              <a:t> </a:t>
            </a:r>
            <a:r>
              <a:rPr lang="fa-IR" sz="8000" b="1" dirty="0" smtClean="0">
                <a:solidFill>
                  <a:schemeClr val="bg1"/>
                </a:solidFill>
              </a:rPr>
              <a:t>دو عامل اصلي تشكيل دهنده بافت آمل</a:t>
            </a:r>
            <a:r>
              <a:rPr lang="fa-IR" sz="4600" b="1" dirty="0" smtClean="0">
                <a:solidFill>
                  <a:schemeClr val="bg1"/>
                </a:solidFill>
              </a:rPr>
              <a:t>:</a:t>
            </a:r>
          </a:p>
          <a:p>
            <a:pPr algn="just">
              <a:buNone/>
            </a:pPr>
            <a:r>
              <a:rPr lang="fa-IR" dirty="0" smtClean="0">
                <a:solidFill>
                  <a:schemeClr val="bg1"/>
                </a:solidFill>
                <a:latin typeface="Calibri" pitchFamily="34" charset="0"/>
              </a:rPr>
              <a:t> </a:t>
            </a:r>
          </a:p>
          <a:p>
            <a:pPr algn="just">
              <a:buNone/>
            </a:pPr>
            <a:r>
              <a:rPr lang="fa-IR" sz="7000" dirty="0" smtClean="0">
                <a:solidFill>
                  <a:schemeClr val="bg1"/>
                </a:solidFill>
                <a:latin typeface="Calibri" pitchFamily="34" charset="0"/>
              </a:rPr>
              <a:t>    بازار: راسته اصلی بازار قدیم آمل به همراه راسته‌های فرعی منشعب از آن (راسته عطاران، راسته پالان دوزان، راسته نمدمالان و نوراسته)نقش مهمی در تشکیل و تعریف محدوده بافت ایفا می‌کنند. راسته اصلی دقیقاً و بلافاصله بعد از پل دوازده چشمه (جنوب شرقی بافت) آغاز و به صورت قطری و طولی در بافت حرکت کرده و تا نزدیکیهای مرکز اصلی کاشی محله (مسجد جامع علی کوچک) ادامه می‌یابد. بازار به بافت ویژگی طولی و خطی بودن آن (گذر و محور اصلی بافت) تلفیق بعضی از مراکز محله با آن (مشائی محله و شاهاندشتي محله)، برخورداری از کاربری اجتماعی – اقتصادی و همجواری با دیگر عناصر شهری عمده بافت (مسجد جامع، مسجد آقا عباس، گرمابه و …) قسمت اعظمی از بافت مسکونی اطراف را تحت نفوذ مستقیم خود دارد. در واقع برش و عبور قطری بازار از بافت سبب می‌شود که تا عمق واحدی از دو طرف (بافت مسکونی پیرامون بازار) خود را تحت پوشش قرار دهد</a:t>
            </a:r>
            <a:endParaRPr lang="fa-IR" sz="7000" dirty="0">
              <a:solidFill>
                <a:schemeClr val="bg1"/>
              </a:solidFill>
            </a:endParaRPr>
          </a:p>
        </p:txBody>
      </p:sp>
      <p:sp>
        <p:nvSpPr>
          <p:cNvPr id="4" name="Rectangle 3"/>
          <p:cNvSpPr/>
          <p:nvPr/>
        </p:nvSpPr>
        <p:spPr>
          <a:xfrm>
            <a:off x="5027836" y="3244334"/>
            <a:ext cx="184731" cy="646331"/>
          </a:xfrm>
          <a:prstGeom prst="rect">
            <a:avLst/>
          </a:prstGeom>
        </p:spPr>
        <p:txBody>
          <a:bodyPr wrap="none">
            <a:spAutoFit/>
          </a:bodyPr>
          <a:lstStyle/>
          <a:p>
            <a:endParaRPr lang="fa-IR" dirty="0" smtClean="0">
              <a:solidFill>
                <a:schemeClr val="hlink"/>
              </a:solidFill>
            </a:endParaRPr>
          </a:p>
          <a:p>
            <a:endParaRPr lang="fa-IR" dirty="0"/>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TotalTime>
  <Words>1216</Words>
  <Application>Microsoft Office PowerPoint</Application>
  <PresentationFormat>On-screen Show (4:3)</PresentationFormat>
  <Paragraphs>168</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                    </vt:lpstr>
      <vt:lpstr>Slide 2</vt:lpstr>
      <vt:lpstr> </vt:lpstr>
      <vt:lpstr>شهرستان آمل  </vt:lpstr>
      <vt:lpstr>Slide 5</vt:lpstr>
      <vt:lpstr>Slide 6</vt:lpstr>
      <vt:lpstr> </vt:lpstr>
      <vt:lpstr>شهر آمل دارای چهار دروازه به نامهای : دروازه گیلان ، دروازه گرگان ، دروازه کوهستان ، و دروازه دریا بود و مقدار زمینی که برای ساختن اولیه شهر فراهم کردند چهار صد هکتار بود. </vt:lpstr>
      <vt:lpstr>Slide 9</vt:lpstr>
      <vt:lpstr>Slide 10</vt:lpstr>
      <vt:lpstr>پل معلق:</vt:lpstr>
      <vt:lpstr>معرفي سايت</vt:lpstr>
      <vt:lpstr>فضاهاي مربوط به سايت</vt:lpstr>
      <vt:lpstr>Slide 14</vt:lpstr>
      <vt:lpstr>Slide 15</vt:lpstr>
      <vt:lpstr>Slide 16</vt:lpstr>
      <vt:lpstr>Slide 17</vt:lpstr>
      <vt:lpstr>Slide 18</vt:lpstr>
      <vt:lpstr>Slide 19</vt:lpstr>
      <vt:lpstr>Slide 20</vt:lpstr>
      <vt:lpstr>Slide 21</vt:lpstr>
      <vt:lpstr>Slide 22</vt:lpstr>
      <vt:lpstr>Slide 23</vt:lpstr>
      <vt:lpstr>ارائه اهداف و راهبردها وسیاستها</vt:lpstr>
      <vt:lpstr> هدف:توسعه كيفيت بصري فضاي اطراف پل</vt:lpstr>
      <vt:lpstr>هدف:توسعه كيفيت بصري فضاي اطراف پل</vt:lpstr>
      <vt:lpstr>هدف:ايجاد محيط امن و روان براي عابرين</vt:lpstr>
      <vt:lpstr>هدف:ايجاد محيط امن و روان براي عابرين</vt:lpstr>
      <vt:lpstr>هدف:معرفي مجموعه به عنوان محيطي جذاب و كار بردي</vt:lpstr>
      <vt:lpstr>هدف:ارتقا كيفي و هماهنگي مصالح مورد استفاده در سايت مورد نظر</vt:lpstr>
      <vt:lpstr> هدف:غني سازي اوقا ت فراغت مراجعين</vt:lpstr>
      <vt:lpstr>هدف:ترويج فرهنگ سلامت  </vt:lpstr>
      <vt:lpstr>Slide 33</vt:lpstr>
    </vt:vector>
  </TitlesOfParts>
  <Company>MRT Win2Farsi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به نام يكتاي بي همتا پروژه تحليل فضاي شهري پل معلق آمل ارائه:عليرضا روحي زاده –محمد يگانه   استاد راهنما:جناب آقای مهندس مهجوریان </dc:title>
  <dc:creator>Dear User!</dc:creator>
  <cp:lastModifiedBy>Dear User!</cp:lastModifiedBy>
  <cp:revision>101</cp:revision>
  <dcterms:created xsi:type="dcterms:W3CDTF">2008-12-13T08:58:28Z</dcterms:created>
  <dcterms:modified xsi:type="dcterms:W3CDTF">2008-12-31T20:55:59Z</dcterms:modified>
</cp:coreProperties>
</file>