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0"/>
  </p:notesMasterIdLst>
  <p:sldIdLst>
    <p:sldId id="315" r:id="rId2"/>
    <p:sldId id="316" r:id="rId3"/>
    <p:sldId id="340" r:id="rId4"/>
    <p:sldId id="309" r:id="rId5"/>
    <p:sldId id="310" r:id="rId6"/>
    <p:sldId id="313" r:id="rId7"/>
    <p:sldId id="311" r:id="rId8"/>
    <p:sldId id="341" r:id="rId9"/>
    <p:sldId id="342" r:id="rId10"/>
    <p:sldId id="343" r:id="rId11"/>
    <p:sldId id="304" r:id="rId12"/>
    <p:sldId id="305" r:id="rId13"/>
    <p:sldId id="306" r:id="rId14"/>
    <p:sldId id="307" r:id="rId15"/>
    <p:sldId id="317" r:id="rId16"/>
    <p:sldId id="318" r:id="rId17"/>
    <p:sldId id="319" r:id="rId18"/>
    <p:sldId id="320" r:id="rId19"/>
    <p:sldId id="321" r:id="rId20"/>
    <p:sldId id="322" r:id="rId21"/>
    <p:sldId id="323" r:id="rId22"/>
    <p:sldId id="324" r:id="rId23"/>
    <p:sldId id="325" r:id="rId24"/>
    <p:sldId id="326" r:id="rId25"/>
    <p:sldId id="327" r:id="rId26"/>
    <p:sldId id="328" r:id="rId27"/>
    <p:sldId id="329" r:id="rId28"/>
    <p:sldId id="330" r:id="rId29"/>
    <p:sldId id="331" r:id="rId30"/>
    <p:sldId id="332" r:id="rId31"/>
    <p:sldId id="344" r:id="rId32"/>
    <p:sldId id="334" r:id="rId33"/>
    <p:sldId id="335" r:id="rId34"/>
    <p:sldId id="336" r:id="rId35"/>
    <p:sldId id="337" r:id="rId36"/>
    <p:sldId id="338" r:id="rId37"/>
    <p:sldId id="339" r:id="rId38"/>
    <p:sldId id="314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FDB4F4-BA7B-4CE7-8F92-0FE95F56084B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30B18-FB02-42CB-8D4D-12B2A1084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864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30B18-FB02-42CB-8D4D-12B2A1084AE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40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30B18-FB02-42CB-8D4D-12B2A1084AE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164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30B18-FB02-42CB-8D4D-12B2A1084AE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4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نمونه ای از ضوابط اتصال مبلمان به</a:t>
            </a:r>
            <a:r>
              <a:rPr lang="fa-IR" baseline="0" dirty="0" smtClean="0"/>
              <a:t> کف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30B18-FB02-42CB-8D4D-12B2A1084AE1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943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D4441-5241-4C30-B6E1-8A18669426D2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3F8E6-7892-4FCB-BCAC-8F7BA28AB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D4441-5241-4C30-B6E1-8A18669426D2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3F8E6-7892-4FCB-BCAC-8F7BA28AB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D4441-5241-4C30-B6E1-8A18669426D2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3F8E6-7892-4FCB-BCAC-8F7BA28AB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D4441-5241-4C30-B6E1-8A18669426D2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3F8E6-7892-4FCB-BCAC-8F7BA28AB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D4441-5241-4C30-B6E1-8A18669426D2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3F8E6-7892-4FCB-BCAC-8F7BA28AB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D4441-5241-4C30-B6E1-8A18669426D2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3F8E6-7892-4FCB-BCAC-8F7BA28AB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D4441-5241-4C30-B6E1-8A18669426D2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3F8E6-7892-4FCB-BCAC-8F7BA28AB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D4441-5241-4C30-B6E1-8A18669426D2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3F8E6-7892-4FCB-BCAC-8F7BA28AB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D4441-5241-4C30-B6E1-8A18669426D2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3F8E6-7892-4FCB-BCAC-8F7BA28AB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D4441-5241-4C30-B6E1-8A18669426D2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3F8E6-7892-4FCB-BCAC-8F7BA28AB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D4441-5241-4C30-B6E1-8A18669426D2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8D3F8E6-7892-4FCB-BCAC-8F7BA28ABA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4CD4441-5241-4C30-B6E1-8A18669426D2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8D3F8E6-7892-4FCB-BCAC-8F7BA28ABA0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Mohammad\Besm\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4800600"/>
            <a:ext cx="2101079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Dr.pakzad\Eraye Mobleman\mobleman shahri\cheragh\043\Doc101.jpg"/>
          <p:cNvPicPr>
            <a:picLocks noChangeAspect="1" noChangeArrowheads="1"/>
          </p:cNvPicPr>
          <p:nvPr/>
        </p:nvPicPr>
        <p:blipFill>
          <a:blip r:embed="rId2" cstate="screen"/>
          <a:srcRect t="11111" b="38889"/>
          <a:stretch>
            <a:fillRect/>
          </a:stretch>
        </p:blipFill>
        <p:spPr bwMode="auto">
          <a:xfrm>
            <a:off x="-1" y="0"/>
            <a:ext cx="9157901" cy="647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6019800" y="1828800"/>
            <a:ext cx="2209800" cy="4191000"/>
          </a:xfrm>
          <a:prstGeom prst="rect">
            <a:avLst/>
          </a:prstGeom>
        </p:spPr>
        <p:txBody>
          <a:bodyPr/>
          <a:lstStyle>
            <a:lvl1pPr marL="0" indent="0" algn="r" rtl="0">
              <a:buNone/>
              <a:defRPr sz="1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1" fontAlgn="auto">
              <a:spcBef>
                <a:spcPts val="3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fa-IR" sz="2000" dirty="0" smtClean="0">
                <a:solidFill>
                  <a:schemeClr val="tx1"/>
                </a:solidFill>
                <a:latin typeface="+mn-lt"/>
                <a:cs typeface="B Roya" pitchFamily="2" charset="-78"/>
              </a:rPr>
              <a:t>نیمکت</a:t>
            </a:r>
          </a:p>
          <a:p>
            <a:pPr rtl="1" fontAlgn="auto">
              <a:spcBef>
                <a:spcPts val="3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fa-IR" sz="2000" dirty="0" smtClean="0">
                <a:solidFill>
                  <a:schemeClr val="tx1"/>
                </a:solidFill>
                <a:latin typeface="+mn-lt"/>
                <a:cs typeface="B Roya" pitchFamily="2" charset="-78"/>
              </a:rPr>
              <a:t>سکو</a:t>
            </a:r>
          </a:p>
          <a:p>
            <a:pPr rtl="1" fontAlgn="auto">
              <a:spcBef>
                <a:spcPts val="3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fa-IR" sz="2000" dirty="0" smtClean="0">
                <a:solidFill>
                  <a:schemeClr val="tx1"/>
                </a:solidFill>
                <a:latin typeface="+mn-lt"/>
                <a:cs typeface="B Roya" pitchFamily="2" charset="-78"/>
              </a:rPr>
              <a:t>سطل زباله</a:t>
            </a:r>
          </a:p>
          <a:p>
            <a:pPr rtl="1" fontAlgn="auto">
              <a:spcBef>
                <a:spcPts val="3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fa-IR" sz="2000" dirty="0" smtClean="0">
                <a:solidFill>
                  <a:schemeClr val="tx1"/>
                </a:solidFill>
                <a:latin typeface="+mn-lt"/>
                <a:cs typeface="B Roya" pitchFamily="2" charset="-78"/>
              </a:rPr>
              <a:t>آبخوری</a:t>
            </a:r>
          </a:p>
          <a:p>
            <a:pPr rtl="1" fontAlgn="auto">
              <a:spcBef>
                <a:spcPts val="3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fa-IR" sz="2000" dirty="0" smtClean="0">
                <a:solidFill>
                  <a:schemeClr val="tx1"/>
                </a:solidFill>
                <a:latin typeface="+mn-lt"/>
                <a:cs typeface="B Roya" pitchFamily="2" charset="-78"/>
              </a:rPr>
              <a:t>گلدان و گلجای</a:t>
            </a:r>
          </a:p>
          <a:p>
            <a:pPr rtl="1" fontAlgn="auto">
              <a:spcBef>
                <a:spcPts val="3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fa-IR" sz="2000" dirty="0" smtClean="0">
                <a:solidFill>
                  <a:schemeClr val="tx1"/>
                </a:solidFill>
                <a:latin typeface="+mn-lt"/>
                <a:cs typeface="B Roya" pitchFamily="2" charset="-78"/>
              </a:rPr>
              <a:t>سایه بان</a:t>
            </a:r>
          </a:p>
          <a:p>
            <a:pPr rtl="1" fontAlgn="auto">
              <a:spcBef>
                <a:spcPts val="3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fa-IR" sz="2000" dirty="0" smtClean="0">
                <a:solidFill>
                  <a:schemeClr val="tx1"/>
                </a:solidFill>
                <a:latin typeface="+mn-lt"/>
                <a:cs typeface="B Roya" pitchFamily="2" charset="-78"/>
              </a:rPr>
              <a:t>دوچرخه و موتورسیکلت</a:t>
            </a:r>
          </a:p>
          <a:p>
            <a:pPr rtl="1" fontAlgn="auto">
              <a:spcBef>
                <a:spcPts val="3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fa-IR" sz="2000" dirty="0" smtClean="0">
                <a:solidFill>
                  <a:schemeClr val="tx1"/>
                </a:solidFill>
                <a:latin typeface="+mn-lt"/>
                <a:cs typeface="B Roya" pitchFamily="2" charset="-78"/>
              </a:rPr>
              <a:t>کیوسک گل فروشی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62200" y="1828800"/>
            <a:ext cx="2819400" cy="313162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rtl="1" fontAlgn="auto">
              <a:spcBef>
                <a:spcPts val="3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fa-IR" sz="2000" dirty="0">
                <a:latin typeface="+mn-lt"/>
                <a:cs typeface="B Roya" pitchFamily="2" charset="-78"/>
              </a:rPr>
              <a:t>باجه ی تلفن عمومی</a:t>
            </a:r>
          </a:p>
          <a:p>
            <a:pPr algn="r" rtl="1" fontAlgn="auto">
              <a:spcBef>
                <a:spcPts val="3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fa-IR" sz="2000" dirty="0">
                <a:latin typeface="+mn-lt"/>
                <a:cs typeface="B Roya" pitchFamily="2" charset="-78"/>
              </a:rPr>
              <a:t>شبکه حصار دور درخت</a:t>
            </a:r>
          </a:p>
          <a:p>
            <a:pPr algn="r" rtl="1" fontAlgn="auto">
              <a:spcBef>
                <a:spcPts val="3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fa-IR" sz="2000" dirty="0">
                <a:latin typeface="+mn-lt"/>
                <a:cs typeface="B Roya" pitchFamily="2" charset="-78"/>
              </a:rPr>
              <a:t>چادر</a:t>
            </a:r>
          </a:p>
          <a:p>
            <a:pPr algn="r" rtl="1" fontAlgn="auto">
              <a:spcBef>
                <a:spcPts val="3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fa-IR" sz="2000" dirty="0">
                <a:latin typeface="+mn-lt"/>
                <a:cs typeface="B Roya" pitchFamily="2" charset="-78"/>
              </a:rPr>
              <a:t>پرچم</a:t>
            </a:r>
          </a:p>
          <a:p>
            <a:pPr algn="r" rtl="1" fontAlgn="auto">
              <a:spcBef>
                <a:spcPts val="3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fa-IR" sz="2000" dirty="0">
                <a:latin typeface="+mn-lt"/>
                <a:cs typeface="B Roya" pitchFamily="2" charset="-78"/>
              </a:rPr>
              <a:t>کیوسک بیلیت فروشی</a:t>
            </a:r>
          </a:p>
          <a:p>
            <a:pPr algn="r" rtl="1" fontAlgn="auto">
              <a:spcBef>
                <a:spcPts val="3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fa-IR" sz="2000" dirty="0">
                <a:latin typeface="+mn-lt"/>
                <a:cs typeface="B Roya" pitchFamily="2" charset="-78"/>
              </a:rPr>
              <a:t>ساعت</a:t>
            </a:r>
          </a:p>
          <a:p>
            <a:pPr algn="r" rtl="1" fontAlgn="auto">
              <a:spcBef>
                <a:spcPts val="3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fa-IR" sz="2000" dirty="0">
                <a:latin typeface="+mn-lt"/>
                <a:cs typeface="B Roya" pitchFamily="2" charset="-78"/>
              </a:rPr>
              <a:t>پل روی جوی آب</a:t>
            </a:r>
          </a:p>
          <a:p>
            <a:pPr algn="r" rtl="1" fontAlgn="auto">
              <a:spcBef>
                <a:spcPts val="3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fa-IR" sz="2000" dirty="0">
                <a:latin typeface="+mn-lt"/>
                <a:cs typeface="B Roya" pitchFamily="2" charset="-78"/>
              </a:rPr>
              <a:t>کیوسک مطبوعات</a:t>
            </a: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  <a:defRPr/>
            </a:pPr>
            <a:endParaRPr lang="en-US" sz="2000" dirty="0">
              <a:latin typeface="+mn-lt"/>
              <a:cs typeface="+mn-cs"/>
            </a:endParaRPr>
          </a:p>
        </p:txBody>
      </p:sp>
      <p:sp>
        <p:nvSpPr>
          <p:cNvPr id="12292" name="TextBox 8"/>
          <p:cNvSpPr txBox="1">
            <a:spLocks noChangeArrowheads="1"/>
          </p:cNvSpPr>
          <p:nvPr/>
        </p:nvSpPr>
        <p:spPr bwMode="auto">
          <a:xfrm>
            <a:off x="5943600" y="990600"/>
            <a:ext cx="2438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fa-IR" sz="2000" b="1" dirty="0" smtClean="0">
                <a:solidFill>
                  <a:srgbClr val="FF0000"/>
                </a:solidFill>
                <a:cs typeface="B Nazanin" pitchFamily="2" charset="-78"/>
                <a:sym typeface="Wingdings" pitchFamily="2" charset="2"/>
              </a:rPr>
              <a:t>نحوه انتخاب مبلمان برتر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Penguens\Desktop\SCAN MOBLEMAN\SAYEBAN.jpg"/>
          <p:cNvPicPr>
            <a:picLocks noChangeAspect="1" noChangeArrowheads="1"/>
          </p:cNvPicPr>
          <p:nvPr/>
        </p:nvPicPr>
        <p:blipFill>
          <a:blip r:embed="rId2" cstate="screen">
            <a:lum bright="10000" contrast="-10000"/>
          </a:blip>
          <a:srcRect/>
          <a:stretch>
            <a:fillRect/>
          </a:stretch>
        </p:blipFill>
        <p:spPr bwMode="auto">
          <a:xfrm>
            <a:off x="2560638" y="1143000"/>
            <a:ext cx="4125912" cy="539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4495800" y="609600"/>
            <a:ext cx="4191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a-IR" sz="3600" b="1">
                <a:latin typeface="Georgia" pitchFamily="18" charset="0"/>
              </a:rPr>
              <a:t>سایبان:</a:t>
            </a:r>
            <a:endParaRPr lang="en-US" sz="3600" b="1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Penguens\Desktop\SCAN MOBLEMAN\SATL.jpg"/>
          <p:cNvPicPr>
            <a:picLocks noChangeAspect="1" noChangeArrowheads="1"/>
          </p:cNvPicPr>
          <p:nvPr/>
        </p:nvPicPr>
        <p:blipFill>
          <a:blip r:embed="rId2" cstate="screen">
            <a:lum contrast="30000"/>
          </a:blip>
          <a:srcRect/>
          <a:stretch>
            <a:fillRect/>
          </a:stretch>
        </p:blipFill>
        <p:spPr bwMode="auto">
          <a:xfrm>
            <a:off x="2819400" y="1182688"/>
            <a:ext cx="3657600" cy="544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4876800" y="838200"/>
            <a:ext cx="3733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a-IR" sz="3600" b="1">
                <a:latin typeface="Georgia" pitchFamily="18" charset="0"/>
              </a:rPr>
              <a:t>سطل زباله:</a:t>
            </a:r>
            <a:endParaRPr lang="en-US" sz="3600" b="1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Penguens\Desktop\SCAN MOBLEMAN\NIMKAT.jpg"/>
          <p:cNvPicPr>
            <a:picLocks noChangeAspect="1" noChangeArrowheads="1"/>
          </p:cNvPicPr>
          <p:nvPr/>
        </p:nvPicPr>
        <p:blipFill>
          <a:blip r:embed="rId2" cstate="screen">
            <a:lum contrast="10000"/>
          </a:blip>
          <a:srcRect/>
          <a:stretch>
            <a:fillRect/>
          </a:stretch>
        </p:blipFill>
        <p:spPr bwMode="auto">
          <a:xfrm>
            <a:off x="2743200" y="1524000"/>
            <a:ext cx="3549650" cy="501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4648200" y="838200"/>
            <a:ext cx="3886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a-IR" sz="3600" b="1">
                <a:latin typeface="Georgia" pitchFamily="18" charset="0"/>
              </a:rPr>
              <a:t>نیمکت:</a:t>
            </a:r>
            <a:endParaRPr lang="en-US" sz="3600" b="1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r.pakzad\Eraye Mobleman\piade2\taghato\P806009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62526"/>
            <a:ext cx="9144000" cy="6332947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5791200" y="2971800"/>
            <a:ext cx="1752600" cy="1600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r.pakzad\Eraye Mobleman\piade2\taghato\P806015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70629"/>
            <a:ext cx="9144000" cy="6516742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1676400" y="3200400"/>
            <a:ext cx="3048000" cy="2743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r.pakzad\Eraye Mobleman\piade2\taghato\P806022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81962"/>
            <a:ext cx="9144000" cy="6423638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1295400" y="5562600"/>
            <a:ext cx="1981200" cy="1295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r.pakzad\Eraye Mobleman\piade2\taghato\P806023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77417"/>
            <a:ext cx="9144000" cy="6503165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0" y="4648200"/>
            <a:ext cx="3124200" cy="1828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Oval 5"/>
          <p:cNvSpPr/>
          <p:nvPr/>
        </p:nvSpPr>
        <p:spPr>
          <a:xfrm>
            <a:off x="3276600" y="2362200"/>
            <a:ext cx="1600200" cy="1828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122" name="Picture 2" descr="D:\Dr.pakzad\Eraye Mobleman\piade2\taghato\Photo084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990600"/>
            <a:ext cx="72843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4000" dirty="0" smtClean="0">
                <a:cs typeface="B Titr" pitchFamily="2" charset="-78"/>
              </a:rPr>
              <a:t> تکنیکهای نوین ساماندهی مبلمان شهری</a:t>
            </a:r>
            <a:endParaRPr lang="fa-IR" sz="4000" dirty="0">
              <a:cs typeface="B Titr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9373" y="2286000"/>
            <a:ext cx="2521909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b="1" dirty="0" smtClean="0">
                <a:cs typeface="B Nazanin" pitchFamily="2" charset="-78"/>
              </a:rPr>
              <a:t>انواع مبلمان شهری</a:t>
            </a:r>
          </a:p>
          <a:p>
            <a:pPr algn="r" rtl="1"/>
            <a:endParaRPr lang="fa-IR" b="1" dirty="0" smtClean="0">
              <a:cs typeface="B Nazanin" pitchFamily="2" charset="-78"/>
            </a:endParaRPr>
          </a:p>
          <a:p>
            <a:pPr algn="r" rtl="1"/>
            <a:r>
              <a:rPr lang="fa-IR" b="1" dirty="0" smtClean="0">
                <a:cs typeface="B Nazanin" pitchFamily="2" charset="-78"/>
              </a:rPr>
              <a:t>مبلمان شهری موجود در ایران</a:t>
            </a:r>
            <a:endParaRPr lang="fa-IR" b="1" dirty="0" smtClean="0">
              <a:cs typeface="B Nazanin" pitchFamily="2" charset="-78"/>
              <a:sym typeface="Wingdings" pitchFamily="2" charset="2"/>
            </a:endParaRPr>
          </a:p>
          <a:p>
            <a:pPr algn="r" rtl="1"/>
            <a:endParaRPr lang="fa-IR" b="1" dirty="0" smtClean="0">
              <a:cs typeface="B Nazanin" pitchFamily="2" charset="-78"/>
              <a:sym typeface="Wingdings" pitchFamily="2" charset="2"/>
            </a:endParaRPr>
          </a:p>
          <a:p>
            <a:pPr algn="r" rtl="1"/>
            <a:r>
              <a:rPr lang="fa-IR" b="1" dirty="0" smtClean="0">
                <a:cs typeface="B Nazanin" pitchFamily="2" charset="-78"/>
                <a:sym typeface="Wingdings" pitchFamily="2" charset="2"/>
              </a:rPr>
              <a:t>نحوه انتخاب مبلمان برتر</a:t>
            </a:r>
          </a:p>
          <a:p>
            <a:pPr algn="r" rtl="1"/>
            <a:endParaRPr lang="fa-IR" b="1" dirty="0" smtClean="0">
              <a:cs typeface="B Nazanin" pitchFamily="2" charset="-78"/>
              <a:sym typeface="Wingdings" pitchFamily="2" charset="2"/>
            </a:endParaRPr>
          </a:p>
          <a:p>
            <a:pPr algn="r" rtl="1"/>
            <a:r>
              <a:rPr lang="fa-IR" b="1" dirty="0" smtClean="0">
                <a:cs typeface="B Nazanin" pitchFamily="2" charset="-78"/>
                <a:sym typeface="Wingdings" pitchFamily="2" charset="2"/>
              </a:rPr>
              <a:t>نحوه اتصال مبلمان به کف</a:t>
            </a:r>
            <a:endParaRPr lang="fa-IR" b="1" dirty="0" smtClean="0">
              <a:cs typeface="B Nazanin" pitchFamily="2" charset="-78"/>
            </a:endParaRPr>
          </a:p>
          <a:p>
            <a:pPr algn="r" rtl="1"/>
            <a:endParaRPr lang="fa-IR" b="1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146" name="Picture 2" descr="D:\Dr.pakzad\Eraye Mobleman\piade2\etesal\Copy (2) of P806009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74241" y="0"/>
            <a:ext cx="779551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7170" name="Picture 2" descr="D:\Dr.pakzad\Eraye Mobleman\piade2\etesal\Copy of Copy of P806010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69135" y="0"/>
            <a:ext cx="660573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8194" name="Picture 2" descr="D:\Dr.pakzad\Eraye Mobleman\piade2\etesal\P806014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488075"/>
            <a:ext cx="9144000" cy="5881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Dr.pakzad\Eraye Mobleman\piade2\etesal\P806015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305322"/>
            <a:ext cx="9144000" cy="62473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10242" name="Picture 2" descr="D:\Dr.pakzad\Eraye Mobleman\piade2\etesal\P806016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058819"/>
            <a:ext cx="9144000" cy="4740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11267" name="Picture 3" descr="D:\Dr.pakzad\Eraye Mobleman\piade2\etesal\P806026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906517"/>
            <a:ext cx="9144000" cy="5044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2290" name="Picture 2" descr="D:\Dr.pakzad\Eraye Mobleman\piade2\etesal\P806023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0080" y="0"/>
            <a:ext cx="556384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3314" name="Picture 2" descr="D:\Dr.pakzad\Eraye Mobleman\piade2\etesal\P806025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70128"/>
            <a:ext cx="9144000" cy="67177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4338" name="Picture 2" descr="D:\Dr.pakzad\Eraye Mobleman\piade2\etesal\Photo078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53099" y="0"/>
            <a:ext cx="583780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5362" name="Picture 2" descr="D:\Dr.pakzad\Eraye Mobleman\piade2\etesal\Photo079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49154"/>
            <a:ext cx="9144000" cy="67596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1676400"/>
            <a:ext cx="7871589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b="1" dirty="0" smtClean="0">
                <a:cs typeface="B Nazanin" pitchFamily="2" charset="-78"/>
              </a:rPr>
              <a:t>مبلمان شهری چیست؟  </a:t>
            </a:r>
            <a:r>
              <a:rPr lang="fa-IR" sz="2000" b="1" dirty="0" smtClean="0">
                <a:solidFill>
                  <a:srgbClr val="FF0000"/>
                </a:solidFill>
                <a:cs typeface="B Nazanin" pitchFamily="2" charset="-78"/>
              </a:rPr>
              <a:t>به کلیه عناصر و وسائلی که برای آسایش و انجام راحت رفتارهای شهروندان در فضاهای عمومی تعبیه میشوند.</a:t>
            </a:r>
          </a:p>
          <a:p>
            <a:pPr algn="r" rtl="1"/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هر مبلمان ماهیتا مکان، عملکرد و معنای خود را دارد.</a:t>
            </a:r>
          </a:p>
          <a:p>
            <a:pPr algn="r" rtl="1"/>
            <a:endParaRPr lang="fa-IR" b="1" dirty="0" smtClean="0">
              <a:cs typeface="B Nazanin" pitchFamily="2" charset="-78"/>
            </a:endParaRPr>
          </a:p>
          <a:p>
            <a:pPr algn="r" rtl="1"/>
            <a:endParaRPr lang="fa-IR" b="1" dirty="0" smtClean="0">
              <a:cs typeface="B Nazanin" pitchFamily="2" charset="-78"/>
            </a:endParaRPr>
          </a:p>
          <a:p>
            <a:pPr algn="r" rtl="1"/>
            <a:r>
              <a:rPr lang="fa-IR" b="1" dirty="0" smtClean="0">
                <a:cs typeface="B Nazanin" pitchFamily="2" charset="-78"/>
              </a:rPr>
              <a:t>طراح مبلمان چه کسی است؟    </a:t>
            </a:r>
            <a:r>
              <a:rPr lang="fa-IR" sz="2000" b="1" dirty="0" smtClean="0">
                <a:solidFill>
                  <a:srgbClr val="FF0000"/>
                </a:solidFill>
                <a:cs typeface="B Nazanin" pitchFamily="2" charset="-78"/>
              </a:rPr>
              <a:t>طراح صنعتی !</a:t>
            </a:r>
          </a:p>
          <a:p>
            <a:pPr algn="r" rtl="1"/>
            <a:endParaRPr lang="fa-IR" sz="2000" b="1" dirty="0" smtClean="0">
              <a:solidFill>
                <a:srgbClr val="FF0000"/>
              </a:solidFill>
              <a:cs typeface="B Nazanin" pitchFamily="2" charset="-78"/>
            </a:endParaRPr>
          </a:p>
          <a:p>
            <a:pPr algn="r" rtl="1"/>
            <a:endParaRPr lang="fa-IR" b="1" dirty="0" smtClean="0">
              <a:cs typeface="B Nazanin" pitchFamily="2" charset="-78"/>
            </a:endParaRPr>
          </a:p>
          <a:p>
            <a:pPr algn="r" rtl="1"/>
            <a:r>
              <a:rPr lang="fa-IR" b="1" dirty="0" smtClean="0">
                <a:cs typeface="B Nazanin" pitchFamily="2" charset="-78"/>
              </a:rPr>
              <a:t>انتخاب، جانمایی و هماهنگ کردن بر عهده کیست؟     </a:t>
            </a:r>
            <a:r>
              <a:rPr lang="fa-IR" sz="2000" b="1" dirty="0" smtClean="0">
                <a:solidFill>
                  <a:srgbClr val="FF0000"/>
                </a:solidFill>
                <a:cs typeface="B Nazanin" pitchFamily="2" charset="-78"/>
              </a:rPr>
              <a:t>طراح شهری !</a:t>
            </a:r>
          </a:p>
          <a:p>
            <a:pPr algn="r" rtl="1"/>
            <a:endParaRPr lang="fa-IR" sz="2000" b="1" dirty="0" smtClean="0">
              <a:solidFill>
                <a:srgbClr val="FF0000"/>
              </a:solidFill>
              <a:cs typeface="B Nazanin" pitchFamily="2" charset="-78"/>
            </a:endParaRPr>
          </a:p>
          <a:p>
            <a:pPr algn="r" rtl="1"/>
            <a:endParaRPr lang="fa-IR" sz="2000" b="1" dirty="0" smtClean="0">
              <a:solidFill>
                <a:srgbClr val="FF0000"/>
              </a:solidFill>
              <a:cs typeface="B Nazanin" pitchFamily="2" charset="-78"/>
            </a:endParaRPr>
          </a:p>
          <a:p>
            <a:pPr algn="r" rtl="1"/>
            <a:r>
              <a:rPr lang="fa-IR" b="1" dirty="0" smtClean="0">
                <a:cs typeface="B Nazanin" pitchFamily="2" charset="-78"/>
              </a:rPr>
              <a:t>وظیفه حفظ و نگهداری مبلمان را چه کسی برعهده دارد؟   </a:t>
            </a:r>
            <a:r>
              <a:rPr lang="fa-IR" sz="2000" b="1" dirty="0" smtClean="0">
                <a:solidFill>
                  <a:srgbClr val="FF0000"/>
                </a:solidFill>
                <a:cs typeface="B Nazanin" pitchFamily="2" charset="-78"/>
              </a:rPr>
              <a:t>شهرداری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6386" name="Picture 2" descr="D:\Dr.pakzad\Eraye Mobleman\piade2\etesal\Photo084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8097" y="0"/>
            <a:ext cx="862780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52600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2000" y="762000"/>
            <a:ext cx="4038600" cy="5899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257800" y="990600"/>
            <a:ext cx="327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b="1" dirty="0" smtClean="0">
                <a:cs typeface="B Nazanin" pitchFamily="2" charset="-78"/>
              </a:rPr>
              <a:t>نمونه ای از ضوابط اتصال مبلمان به کف</a:t>
            </a:r>
            <a:endParaRPr lang="fa-IR" b="1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14400" y="762000"/>
            <a:ext cx="4269572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116380" y="1143000"/>
            <a:ext cx="2560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b="1" dirty="0" smtClean="0">
                <a:cs typeface="B Nazanin" pitchFamily="2" charset="-78"/>
              </a:rPr>
              <a:t>نمونه ای از الگوهای پیشنهادی</a:t>
            </a:r>
            <a:endParaRPr lang="fa-IR" b="1" dirty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16380" y="1143000"/>
            <a:ext cx="2560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b="1" dirty="0" smtClean="0">
                <a:cs typeface="B Nazanin" pitchFamily="2" charset="-78"/>
              </a:rPr>
              <a:t>نمونه ای از الگوهای پیشنهادی</a:t>
            </a:r>
            <a:endParaRPr lang="fa-IR" b="1" dirty="0">
              <a:cs typeface="B Nazanin" pitchFamily="2" charset="-78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38201" y="743582"/>
            <a:ext cx="4343400" cy="6114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90600" y="736137"/>
            <a:ext cx="4267200" cy="612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560137" y="1143000"/>
            <a:ext cx="3116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b="1" dirty="0" smtClean="0">
                <a:cs typeface="B Nazanin" pitchFamily="2" charset="-78"/>
              </a:rPr>
              <a:t>نمونه ای از جزئیات اجرایی پیشنهادی</a:t>
            </a:r>
            <a:endParaRPr lang="fa-IR" b="1" dirty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38200" y="630013"/>
            <a:ext cx="4419600" cy="622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5560137" y="1143000"/>
            <a:ext cx="3116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b="1" dirty="0" smtClean="0">
                <a:cs typeface="B Nazanin" pitchFamily="2" charset="-78"/>
              </a:rPr>
              <a:t>نمونه ای از جزئیات اجرایی پیشنهادی</a:t>
            </a:r>
            <a:endParaRPr lang="fa-IR" b="1" dirty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90600" y="597575"/>
            <a:ext cx="4419600" cy="62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5560137" y="1143000"/>
            <a:ext cx="3116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b="1" dirty="0" smtClean="0">
                <a:cs typeface="B Nazanin" pitchFamily="2" charset="-78"/>
              </a:rPr>
              <a:t>نمونه ای از جزئیات اجرایی پیشنهادی</a:t>
            </a:r>
            <a:endParaRPr lang="fa-IR" b="1" dirty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457200" y="2401888"/>
            <a:ext cx="8458200" cy="1470025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457200" y="3900488"/>
            <a:ext cx="4953000" cy="1752600"/>
          </a:xfrm>
        </p:spPr>
        <p:txBody>
          <a:bodyPr/>
          <a:lstStyle/>
          <a:p>
            <a:pPr marL="63500" eaLnBrk="1" hangingPunct="1"/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4800" dirty="0" smtClean="0">
                <a:solidFill>
                  <a:schemeClr val="tx1"/>
                </a:solidFill>
                <a:cs typeface="B Mitra" pitchFamily="2" charset="-78"/>
              </a:rPr>
              <a:t>با تشکر از توجه شما</a:t>
            </a:r>
            <a:endParaRPr lang="en-US" sz="4800" dirty="0">
              <a:solidFill>
                <a:schemeClr val="tx1"/>
              </a:solidFill>
              <a:cs typeface="B Mitra" pitchFamily="2" charset="-78"/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800" dirty="0">
              <a:solidFill>
                <a:schemeClr val="tx1"/>
              </a:solidFill>
              <a:cs typeface="B Mitra" pitchFamily="2" charset="-78"/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dirty="0" smtClean="0">
                <a:solidFill>
                  <a:schemeClr val="tx1"/>
                </a:solidFill>
                <a:cs typeface="B Mitra" pitchFamily="2" charset="-78"/>
              </a:rPr>
              <a:t>پائیز 1390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00600" y="1143000"/>
            <a:ext cx="2667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fa-IR" b="1" dirty="0" smtClean="0">
                <a:cs typeface="B Roya" pitchFamily="2" charset="-78"/>
              </a:rPr>
              <a:t>حصارها </a:t>
            </a:r>
            <a:endParaRPr lang="en-US" dirty="0" smtClean="0">
              <a:cs typeface="B Roya" pitchFamily="2" charset="-78"/>
            </a:endParaRPr>
          </a:p>
          <a:p>
            <a:pPr lvl="0" algn="r" rtl="1"/>
            <a:r>
              <a:rPr lang="fa-IR" b="1" dirty="0" smtClean="0">
                <a:cs typeface="B Roya" pitchFamily="2" charset="-78"/>
              </a:rPr>
              <a:t>نرده ها </a:t>
            </a:r>
            <a:endParaRPr lang="en-US" dirty="0" smtClean="0">
              <a:cs typeface="B Roya" pitchFamily="2" charset="-78"/>
            </a:endParaRPr>
          </a:p>
          <a:p>
            <a:pPr lvl="0" algn="r" rtl="1"/>
            <a:r>
              <a:rPr lang="fa-IR" b="1" dirty="0" smtClean="0">
                <a:cs typeface="B Roya" pitchFamily="2" charset="-78"/>
              </a:rPr>
              <a:t>پله ها </a:t>
            </a:r>
            <a:endParaRPr lang="en-US" dirty="0" smtClean="0">
              <a:cs typeface="B Roya" pitchFamily="2" charset="-78"/>
            </a:endParaRPr>
          </a:p>
          <a:p>
            <a:pPr lvl="0" algn="r" rtl="1"/>
            <a:r>
              <a:rPr lang="fa-IR" b="1" dirty="0" smtClean="0">
                <a:cs typeface="B Roya" pitchFamily="2" charset="-78"/>
              </a:rPr>
              <a:t>کف سازی ها </a:t>
            </a:r>
            <a:endParaRPr lang="en-US" dirty="0" smtClean="0">
              <a:cs typeface="B Roya" pitchFamily="2" charset="-78"/>
            </a:endParaRPr>
          </a:p>
          <a:p>
            <a:pPr lvl="0" algn="r" rtl="1"/>
            <a:r>
              <a:rPr lang="fa-IR" b="1" dirty="0" smtClean="0">
                <a:cs typeface="B Roya" pitchFamily="2" charset="-78"/>
              </a:rPr>
              <a:t>پلهای روی جوی </a:t>
            </a:r>
            <a:endParaRPr lang="en-US" dirty="0" smtClean="0">
              <a:cs typeface="B Roya" pitchFamily="2" charset="-78"/>
            </a:endParaRPr>
          </a:p>
          <a:p>
            <a:pPr lvl="0" algn="r" rtl="1"/>
            <a:r>
              <a:rPr lang="fa-IR" b="1" dirty="0" smtClean="0">
                <a:cs typeface="B Roya" pitchFamily="2" charset="-78"/>
              </a:rPr>
              <a:t>آب نماها </a:t>
            </a:r>
            <a:endParaRPr lang="en-US" dirty="0" smtClean="0">
              <a:cs typeface="B Roya" pitchFamily="2" charset="-78"/>
            </a:endParaRPr>
          </a:p>
          <a:p>
            <a:pPr lvl="0" algn="r" rtl="1"/>
            <a:r>
              <a:rPr lang="fa-IR" b="1" dirty="0" smtClean="0">
                <a:cs typeface="B Roya" pitchFamily="2" charset="-78"/>
              </a:rPr>
              <a:t>سایه بان ها </a:t>
            </a:r>
            <a:endParaRPr lang="en-US" dirty="0" smtClean="0">
              <a:cs typeface="B Roya" pitchFamily="2" charset="-78"/>
            </a:endParaRPr>
          </a:p>
          <a:p>
            <a:pPr lvl="0" algn="r" rtl="1"/>
            <a:r>
              <a:rPr lang="fa-IR" b="1" dirty="0" smtClean="0">
                <a:cs typeface="B Roya" pitchFamily="2" charset="-78"/>
              </a:rPr>
              <a:t>آب سرد کن ها </a:t>
            </a:r>
            <a:endParaRPr lang="en-US" dirty="0" smtClean="0">
              <a:cs typeface="B Roya" pitchFamily="2" charset="-78"/>
            </a:endParaRPr>
          </a:p>
          <a:p>
            <a:pPr lvl="0" algn="r" rtl="1"/>
            <a:r>
              <a:rPr lang="fa-IR" b="1" dirty="0" smtClean="0">
                <a:cs typeface="B Roya" pitchFamily="2" charset="-78"/>
              </a:rPr>
              <a:t>سقا خانه ها </a:t>
            </a:r>
            <a:endParaRPr lang="en-US" b="1" dirty="0" smtClean="0">
              <a:cs typeface="B Roya" pitchFamily="2" charset="-78"/>
            </a:endParaRPr>
          </a:p>
          <a:p>
            <a:pPr lvl="0" algn="r" rtl="1"/>
            <a:r>
              <a:rPr lang="fa-IR" b="1" dirty="0" smtClean="0">
                <a:cs typeface="B Roya" pitchFamily="2" charset="-78"/>
              </a:rPr>
              <a:t>گلدان </a:t>
            </a:r>
          </a:p>
          <a:p>
            <a:pPr lvl="0" algn="r" rtl="1"/>
            <a:r>
              <a:rPr lang="fa-IR" b="1" dirty="0" smtClean="0">
                <a:cs typeface="B Roya" pitchFamily="2" charset="-78"/>
              </a:rPr>
              <a:t>گلجای</a:t>
            </a:r>
            <a:endParaRPr lang="en-US" dirty="0" smtClean="0">
              <a:cs typeface="B Roya" pitchFamily="2" charset="-78"/>
            </a:endParaRPr>
          </a:p>
          <a:p>
            <a:pPr lvl="0" algn="r" rtl="1"/>
            <a:r>
              <a:rPr lang="fa-IR" b="1" dirty="0" smtClean="0">
                <a:cs typeface="B Roya" pitchFamily="2" charset="-78"/>
              </a:rPr>
              <a:t>جعبه های اطلاعات </a:t>
            </a:r>
            <a:endParaRPr lang="en-US" dirty="0" smtClean="0">
              <a:cs typeface="B Roya" pitchFamily="2" charset="-78"/>
            </a:endParaRPr>
          </a:p>
          <a:p>
            <a:pPr lvl="0" algn="r" rtl="1"/>
            <a:r>
              <a:rPr lang="fa-IR" b="1" dirty="0" smtClean="0">
                <a:cs typeface="B Roya" pitchFamily="2" charset="-78"/>
              </a:rPr>
              <a:t>ستون اطلاعات </a:t>
            </a:r>
            <a:endParaRPr lang="en-US" dirty="0" smtClean="0">
              <a:cs typeface="B Roya" pitchFamily="2" charset="-78"/>
            </a:endParaRPr>
          </a:p>
          <a:p>
            <a:pPr lvl="0" algn="r" rtl="1"/>
            <a:r>
              <a:rPr lang="fa-IR" b="1" dirty="0" smtClean="0">
                <a:cs typeface="B Roya" pitchFamily="2" charset="-78"/>
              </a:rPr>
              <a:t>باجه فروش روزنامه ها و مجلات </a:t>
            </a:r>
            <a:endParaRPr lang="en-US" dirty="0" smtClean="0">
              <a:cs typeface="B Roya" pitchFamily="2" charset="-78"/>
            </a:endParaRPr>
          </a:p>
          <a:p>
            <a:pPr lvl="0" algn="r" rtl="1"/>
            <a:r>
              <a:rPr lang="fa-IR" b="1" dirty="0" smtClean="0">
                <a:cs typeface="B Roya" pitchFamily="2" charset="-78"/>
              </a:rPr>
              <a:t>میله پرچم ها </a:t>
            </a:r>
            <a:endParaRPr lang="en-US" dirty="0" smtClean="0">
              <a:cs typeface="B Roya" pitchFamily="2" charset="-78"/>
            </a:endParaRPr>
          </a:p>
          <a:p>
            <a:pPr lvl="0" algn="r" rtl="1"/>
            <a:r>
              <a:rPr lang="fa-IR" b="1" dirty="0" smtClean="0">
                <a:cs typeface="B Roya" pitchFamily="2" charset="-78"/>
              </a:rPr>
              <a:t>توالت های عمومی </a:t>
            </a:r>
            <a:endParaRPr lang="en-US" dirty="0" smtClean="0">
              <a:cs typeface="B Roya" pitchFamily="2" charset="-78"/>
            </a:endParaRPr>
          </a:p>
          <a:p>
            <a:pPr lvl="0" algn="r" rtl="1"/>
            <a:r>
              <a:rPr lang="fa-IR" b="1" dirty="0" smtClean="0">
                <a:cs typeface="B Roya" pitchFamily="2" charset="-78"/>
              </a:rPr>
              <a:t>ساعت ها</a:t>
            </a:r>
            <a:endParaRPr lang="en-US" dirty="0" smtClean="0">
              <a:cs typeface="B Roya" pitchFamily="2" charset="-78"/>
            </a:endParaRPr>
          </a:p>
          <a:p>
            <a:pPr lvl="0" algn="r" rtl="1"/>
            <a:r>
              <a:rPr lang="fa-IR" b="1" dirty="0" smtClean="0">
                <a:cs typeface="B Roya" pitchFamily="2" charset="-78"/>
              </a:rPr>
              <a:t>ویترین ها </a:t>
            </a:r>
            <a:endParaRPr lang="en-US" dirty="0" smtClean="0">
              <a:cs typeface="B Roya" pitchFamily="2" charset="-78"/>
            </a:endParaRPr>
          </a:p>
          <a:p>
            <a:pPr lvl="0" algn="r" rtl="1"/>
            <a:r>
              <a:rPr lang="fa-IR" b="1" dirty="0" smtClean="0">
                <a:cs typeface="B Roya" pitchFamily="2" charset="-78"/>
              </a:rPr>
              <a:t>نیمکت ها </a:t>
            </a:r>
            <a:endParaRPr lang="en-US" dirty="0">
              <a:cs typeface="B Roya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1295400"/>
            <a:ext cx="2438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fa-IR" b="1" dirty="0" smtClean="0">
                <a:cs typeface="B Roya" pitchFamily="2" charset="-78"/>
              </a:rPr>
              <a:t>سکو ها </a:t>
            </a:r>
            <a:endParaRPr lang="en-US" dirty="0" smtClean="0">
              <a:cs typeface="B Roya" pitchFamily="2" charset="-78"/>
            </a:endParaRPr>
          </a:p>
          <a:p>
            <a:pPr lvl="0" algn="r" rtl="1"/>
            <a:r>
              <a:rPr lang="fa-IR" b="1" dirty="0" smtClean="0">
                <a:cs typeface="B Roya" pitchFamily="2" charset="-78"/>
              </a:rPr>
              <a:t>زباله دانها </a:t>
            </a:r>
            <a:endParaRPr lang="en-US" dirty="0" smtClean="0">
              <a:cs typeface="B Roya" pitchFamily="2" charset="-78"/>
            </a:endParaRPr>
          </a:p>
          <a:p>
            <a:pPr lvl="0" algn="r" rtl="1"/>
            <a:r>
              <a:rPr lang="fa-IR" b="1" dirty="0" smtClean="0">
                <a:cs typeface="B Roya" pitchFamily="2" charset="-78"/>
              </a:rPr>
              <a:t>علائم راهنمایی</a:t>
            </a:r>
            <a:endParaRPr lang="en-US" dirty="0" smtClean="0">
              <a:cs typeface="B Roya" pitchFamily="2" charset="-78"/>
            </a:endParaRPr>
          </a:p>
          <a:p>
            <a:pPr lvl="0" algn="r" rtl="1"/>
            <a:r>
              <a:rPr lang="fa-IR" b="1" dirty="0" smtClean="0">
                <a:cs typeface="B Roya" pitchFamily="2" charset="-78"/>
              </a:rPr>
              <a:t>چشم گربه ای ها </a:t>
            </a:r>
            <a:endParaRPr lang="en-US" dirty="0" smtClean="0">
              <a:cs typeface="B Roya" pitchFamily="2" charset="-78"/>
            </a:endParaRPr>
          </a:p>
          <a:p>
            <a:pPr lvl="0" algn="r" rtl="1"/>
            <a:r>
              <a:rPr lang="fa-IR" b="1" dirty="0" smtClean="0">
                <a:cs typeface="B Roya" pitchFamily="2" charset="-78"/>
              </a:rPr>
              <a:t>ایستگاه های اتوبوس </a:t>
            </a:r>
            <a:endParaRPr lang="en-US" dirty="0" smtClean="0">
              <a:cs typeface="B Roya" pitchFamily="2" charset="-78"/>
            </a:endParaRPr>
          </a:p>
          <a:p>
            <a:pPr lvl="0" algn="r" rtl="1"/>
            <a:r>
              <a:rPr lang="fa-IR" b="1" dirty="0" smtClean="0">
                <a:cs typeface="B Roya" pitchFamily="2" charset="-78"/>
              </a:rPr>
              <a:t>باجه بلیط </a:t>
            </a:r>
            <a:endParaRPr lang="en-US" dirty="0" smtClean="0">
              <a:cs typeface="B Roya" pitchFamily="2" charset="-78"/>
            </a:endParaRPr>
          </a:p>
          <a:p>
            <a:pPr lvl="0" algn="r" rtl="1"/>
            <a:r>
              <a:rPr lang="fa-IR" b="1" dirty="0" smtClean="0">
                <a:cs typeface="B Roya" pitchFamily="2" charset="-78"/>
              </a:rPr>
              <a:t>نرده کشی محل تردد اتوبوس </a:t>
            </a:r>
            <a:endParaRPr lang="en-US" dirty="0" smtClean="0">
              <a:cs typeface="B Roya" pitchFamily="2" charset="-78"/>
            </a:endParaRPr>
          </a:p>
          <a:p>
            <a:pPr lvl="0" algn="r" rtl="1"/>
            <a:r>
              <a:rPr lang="fa-IR" b="1" dirty="0" smtClean="0">
                <a:cs typeface="B Roya" pitchFamily="2" charset="-78"/>
              </a:rPr>
              <a:t>پل های عابر پیاده و سواره </a:t>
            </a:r>
            <a:endParaRPr lang="en-US" dirty="0" smtClean="0">
              <a:cs typeface="B Roya" pitchFamily="2" charset="-78"/>
            </a:endParaRPr>
          </a:p>
          <a:p>
            <a:pPr lvl="0" algn="r" rtl="1"/>
            <a:r>
              <a:rPr lang="fa-IR" b="1" dirty="0" smtClean="0">
                <a:cs typeface="B Roya" pitchFamily="2" charset="-78"/>
              </a:rPr>
              <a:t>پارکینگ ها </a:t>
            </a:r>
            <a:endParaRPr lang="en-US" dirty="0" smtClean="0">
              <a:cs typeface="B Roya" pitchFamily="2" charset="-78"/>
            </a:endParaRPr>
          </a:p>
          <a:p>
            <a:pPr lvl="0" algn="r" rtl="1"/>
            <a:r>
              <a:rPr lang="fa-IR" b="1" dirty="0" smtClean="0">
                <a:cs typeface="B Roya" pitchFamily="2" charset="-78"/>
              </a:rPr>
              <a:t>پارکومتر ها </a:t>
            </a:r>
            <a:endParaRPr lang="en-US" dirty="0" smtClean="0">
              <a:cs typeface="B Roya" pitchFamily="2" charset="-78"/>
            </a:endParaRPr>
          </a:p>
          <a:p>
            <a:pPr lvl="0" algn="r" rtl="1"/>
            <a:r>
              <a:rPr lang="fa-IR" b="1" dirty="0" smtClean="0">
                <a:cs typeface="B Roya" pitchFamily="2" charset="-78"/>
              </a:rPr>
              <a:t>بار انداز ها </a:t>
            </a:r>
            <a:endParaRPr lang="en-US" dirty="0" smtClean="0">
              <a:cs typeface="B Roya" pitchFamily="2" charset="-78"/>
            </a:endParaRPr>
          </a:p>
          <a:p>
            <a:pPr lvl="0" algn="r" rtl="1"/>
            <a:r>
              <a:rPr lang="fa-IR" b="1" dirty="0" smtClean="0">
                <a:cs typeface="B Roya" pitchFamily="2" charset="-78"/>
              </a:rPr>
              <a:t>توقفگاه دوچرخه و موتور </a:t>
            </a:r>
            <a:endParaRPr lang="en-US" dirty="0" smtClean="0">
              <a:cs typeface="B Roya" pitchFamily="2" charset="-78"/>
            </a:endParaRPr>
          </a:p>
          <a:p>
            <a:pPr lvl="0" algn="r" rtl="1"/>
            <a:r>
              <a:rPr lang="fa-IR" b="1" dirty="0" smtClean="0">
                <a:cs typeface="B Roya" pitchFamily="2" charset="-78"/>
              </a:rPr>
              <a:t>ریل های قطار </a:t>
            </a:r>
            <a:endParaRPr lang="en-US" dirty="0" smtClean="0">
              <a:cs typeface="B Roya" pitchFamily="2" charset="-78"/>
            </a:endParaRPr>
          </a:p>
          <a:p>
            <a:pPr lvl="0" algn="r" rtl="1"/>
            <a:r>
              <a:rPr lang="fa-IR" b="1" dirty="0" smtClean="0">
                <a:cs typeface="B Roya" pitchFamily="2" charset="-78"/>
              </a:rPr>
              <a:t>علائم راهنمایی قطار </a:t>
            </a:r>
            <a:endParaRPr lang="en-US" dirty="0" smtClean="0">
              <a:cs typeface="B Roya" pitchFamily="2" charset="-78"/>
            </a:endParaRPr>
          </a:p>
          <a:p>
            <a:pPr lvl="0" algn="r" rtl="1"/>
            <a:r>
              <a:rPr lang="fa-IR" b="1" dirty="0" smtClean="0">
                <a:cs typeface="B Roya" pitchFamily="2" charset="-78"/>
              </a:rPr>
              <a:t>حفاظ و موانع قطار </a:t>
            </a:r>
            <a:endParaRPr lang="en-US" dirty="0" smtClean="0">
              <a:cs typeface="B Roya" pitchFamily="2" charset="-78"/>
            </a:endParaRPr>
          </a:p>
          <a:p>
            <a:pPr lvl="0" algn="r" rtl="1"/>
            <a:r>
              <a:rPr lang="fa-IR" b="1" dirty="0" smtClean="0">
                <a:cs typeface="B Roya" pitchFamily="2" charset="-78"/>
              </a:rPr>
              <a:t>کیوسک پلیس  </a:t>
            </a:r>
            <a:endParaRPr lang="en-US" dirty="0" smtClean="0">
              <a:cs typeface="B Roya" pitchFamily="2" charset="-78"/>
            </a:endParaRPr>
          </a:p>
          <a:p>
            <a:pPr lvl="0" algn="r" rtl="1"/>
            <a:r>
              <a:rPr lang="fa-IR" b="1" dirty="0" smtClean="0">
                <a:cs typeface="B Roya" pitchFamily="2" charset="-78"/>
              </a:rPr>
              <a:t>جدولهای خیابان</a:t>
            </a:r>
          </a:p>
        </p:txBody>
      </p:sp>
      <p:sp>
        <p:nvSpPr>
          <p:cNvPr id="5" name="Rectangle 4"/>
          <p:cNvSpPr/>
          <p:nvPr/>
        </p:nvSpPr>
        <p:spPr>
          <a:xfrm>
            <a:off x="6958015" y="762000"/>
            <a:ext cx="18614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000" b="1" dirty="0" smtClean="0">
                <a:solidFill>
                  <a:srgbClr val="FF0000"/>
                </a:solidFill>
                <a:cs typeface="B Nazanin" pitchFamily="2" charset="-78"/>
              </a:rPr>
              <a:t>انواع مبلمان شهری</a:t>
            </a:r>
            <a:endParaRPr lang="en-US" dirty="0" smtClean="0">
              <a:cs typeface="B Roy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4800" y="1295400"/>
            <a:ext cx="35814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fa-IR" b="1" dirty="0" smtClean="0">
                <a:cs typeface="B Roya" pitchFamily="2" charset="-78"/>
              </a:rPr>
              <a:t>عناصر تاسیسات برق </a:t>
            </a:r>
            <a:endParaRPr lang="en-US" dirty="0" smtClean="0">
              <a:cs typeface="B Roya" pitchFamily="2" charset="-78"/>
            </a:endParaRPr>
          </a:p>
          <a:p>
            <a:pPr lvl="0" algn="r" rtl="1"/>
            <a:r>
              <a:rPr lang="fa-IR" b="1" dirty="0" smtClean="0">
                <a:cs typeface="B Roya" pitchFamily="2" charset="-78"/>
              </a:rPr>
              <a:t>دکل های فشار قوی و متوسط </a:t>
            </a:r>
            <a:endParaRPr lang="en-US" dirty="0" smtClean="0">
              <a:cs typeface="B Roya" pitchFamily="2" charset="-78"/>
            </a:endParaRPr>
          </a:p>
          <a:p>
            <a:pPr lvl="0" algn="r" rtl="1"/>
            <a:r>
              <a:rPr lang="fa-IR" b="1" dirty="0" smtClean="0">
                <a:cs typeface="B Roya" pitchFamily="2" charset="-78"/>
              </a:rPr>
              <a:t>تیر های برق فشار ضعیف</a:t>
            </a:r>
            <a:endParaRPr lang="en-US" b="1" dirty="0" smtClean="0">
              <a:cs typeface="B Roya" pitchFamily="2" charset="-78"/>
            </a:endParaRPr>
          </a:p>
          <a:p>
            <a:pPr lvl="0" algn="r" rtl="1"/>
            <a:r>
              <a:rPr lang="fa-IR" b="1" dirty="0" smtClean="0">
                <a:cs typeface="B Roya" pitchFamily="2" charset="-78"/>
              </a:rPr>
              <a:t>تیر های چراغ برق (سیستم های روشنایی ) </a:t>
            </a:r>
            <a:endParaRPr lang="en-US" dirty="0" smtClean="0">
              <a:cs typeface="B Roya" pitchFamily="2" charset="-78"/>
            </a:endParaRPr>
          </a:p>
          <a:p>
            <a:pPr lvl="0" algn="r" rtl="1"/>
            <a:r>
              <a:rPr lang="fa-IR" b="1" dirty="0" smtClean="0">
                <a:cs typeface="B Roya" pitchFamily="2" charset="-78"/>
              </a:rPr>
              <a:t>کابل ها و سیم های فشار ضعیف و متوسط </a:t>
            </a:r>
            <a:endParaRPr lang="en-US" dirty="0" smtClean="0">
              <a:cs typeface="B Roya" pitchFamily="2" charset="-78"/>
            </a:endParaRPr>
          </a:p>
          <a:p>
            <a:pPr lvl="0" algn="r" rtl="1"/>
            <a:r>
              <a:rPr lang="fa-IR" b="1" dirty="0" smtClean="0">
                <a:cs typeface="B Roya" pitchFamily="2" charset="-78"/>
              </a:rPr>
              <a:t>پست های هوایی </a:t>
            </a:r>
            <a:endParaRPr lang="en-US" dirty="0" smtClean="0">
              <a:cs typeface="B Roya" pitchFamily="2" charset="-78"/>
            </a:endParaRPr>
          </a:p>
          <a:p>
            <a:pPr lvl="0" algn="r" rtl="1"/>
            <a:r>
              <a:rPr lang="fa-IR" b="1" dirty="0" smtClean="0">
                <a:cs typeface="B Roya" pitchFamily="2" charset="-78"/>
              </a:rPr>
              <a:t>پست های برق زمینی </a:t>
            </a:r>
            <a:endParaRPr lang="en-US" dirty="0" smtClean="0">
              <a:cs typeface="B Roya" pitchFamily="2" charset="-78"/>
            </a:endParaRPr>
          </a:p>
          <a:p>
            <a:pPr lvl="0" algn="r" rtl="1"/>
            <a:r>
              <a:rPr lang="fa-IR" b="1" dirty="0" smtClean="0">
                <a:cs typeface="B Roya" pitchFamily="2" charset="-78"/>
              </a:rPr>
              <a:t>تلفن </a:t>
            </a:r>
            <a:endParaRPr lang="en-US" dirty="0" smtClean="0">
              <a:cs typeface="B Roya" pitchFamily="2" charset="-78"/>
            </a:endParaRPr>
          </a:p>
          <a:p>
            <a:pPr lvl="0" algn="r" rtl="1"/>
            <a:r>
              <a:rPr lang="fa-IR" b="1" dirty="0" smtClean="0">
                <a:cs typeface="B Roya" pitchFamily="2" charset="-78"/>
              </a:rPr>
              <a:t>باجه های تلفن همگانی </a:t>
            </a:r>
            <a:endParaRPr lang="en-US" dirty="0" smtClean="0">
              <a:cs typeface="B Roya" pitchFamily="2" charset="-78"/>
            </a:endParaRPr>
          </a:p>
          <a:p>
            <a:pPr lvl="0" algn="r" rtl="1"/>
            <a:r>
              <a:rPr lang="fa-IR" b="1" dirty="0" smtClean="0">
                <a:cs typeface="B Roya" pitchFamily="2" charset="-78"/>
              </a:rPr>
              <a:t>حوضچه های زیر زمینی تلفن و در پوش آنها </a:t>
            </a:r>
            <a:endParaRPr lang="en-US" dirty="0" smtClean="0">
              <a:cs typeface="B Roya" pitchFamily="2" charset="-78"/>
            </a:endParaRPr>
          </a:p>
          <a:p>
            <a:pPr lvl="0" algn="r" rtl="1"/>
            <a:r>
              <a:rPr lang="fa-IR" b="1" dirty="0" smtClean="0">
                <a:cs typeface="B Roya" pitchFamily="2" charset="-78"/>
              </a:rPr>
              <a:t>ترمینالهای دیواری تلفن </a:t>
            </a:r>
            <a:endParaRPr lang="en-US" dirty="0" smtClean="0">
              <a:cs typeface="B Roya" pitchFamily="2" charset="-78"/>
            </a:endParaRPr>
          </a:p>
          <a:p>
            <a:pPr lvl="0" algn="r" rtl="1"/>
            <a:r>
              <a:rPr lang="fa-IR" b="1" dirty="0" smtClean="0">
                <a:cs typeface="B Roya" pitchFamily="2" charset="-78"/>
              </a:rPr>
              <a:t>کابل های دیواری تلفن </a:t>
            </a:r>
            <a:endParaRPr lang="en-US" dirty="0" smtClean="0">
              <a:cs typeface="B Roya" pitchFamily="2" charset="-78"/>
            </a:endParaRPr>
          </a:p>
          <a:p>
            <a:pPr lvl="0" algn="r" rtl="1"/>
            <a:r>
              <a:rPr lang="fa-IR" b="1" dirty="0" smtClean="0">
                <a:cs typeface="B Roya" pitchFamily="2" charset="-78"/>
              </a:rPr>
              <a:t>پست </a:t>
            </a:r>
            <a:endParaRPr lang="en-US" dirty="0" smtClean="0">
              <a:cs typeface="B Roya" pitchFamily="2" charset="-78"/>
            </a:endParaRPr>
          </a:p>
          <a:p>
            <a:pPr lvl="0" algn="r" rtl="1"/>
            <a:r>
              <a:rPr lang="fa-IR" b="1" dirty="0" smtClean="0">
                <a:cs typeface="B Roya" pitchFamily="2" charset="-78"/>
              </a:rPr>
              <a:t>صندوق های پست (دیواری )</a:t>
            </a:r>
            <a:endParaRPr lang="en-US" dirty="0" smtClean="0">
              <a:cs typeface="B Roya" pitchFamily="2" charset="-78"/>
            </a:endParaRPr>
          </a:p>
          <a:p>
            <a:pPr lvl="0" algn="r" rtl="1"/>
            <a:r>
              <a:rPr lang="fa-IR" b="1" dirty="0" smtClean="0">
                <a:cs typeface="B Roya" pitchFamily="2" charset="-78"/>
              </a:rPr>
              <a:t>صندوق های پست (زمینی )</a:t>
            </a:r>
            <a:endParaRPr lang="en-US" dirty="0" smtClean="0">
              <a:cs typeface="B Roya" pitchFamily="2" charset="-78"/>
            </a:endParaRPr>
          </a:p>
          <a:p>
            <a:pPr lvl="0" algn="r" rtl="1"/>
            <a:r>
              <a:rPr lang="fa-IR" b="1" dirty="0" smtClean="0">
                <a:cs typeface="B Roya" pitchFamily="2" charset="-78"/>
              </a:rPr>
              <a:t>باجه پست </a:t>
            </a:r>
            <a:endParaRPr lang="en-US" dirty="0" smtClean="0">
              <a:cs typeface="B Roya" pitchFamily="2" charset="-78"/>
            </a:endParaRPr>
          </a:p>
          <a:p>
            <a:pPr lvl="0" algn="r" rtl="1"/>
            <a:r>
              <a:rPr lang="fa-IR" b="1" dirty="0" smtClean="0">
                <a:cs typeface="B Roya" pitchFamily="2" charset="-78"/>
              </a:rPr>
              <a:t>آتش نشانی </a:t>
            </a:r>
            <a:endParaRPr lang="en-US" dirty="0" smtClean="0">
              <a:cs typeface="B Roya" pitchFamily="2" charset="-78"/>
            </a:endParaRPr>
          </a:p>
          <a:p>
            <a:pPr lvl="0" algn="r" rtl="1"/>
            <a:r>
              <a:rPr lang="fa-IR" b="1" dirty="0" smtClean="0">
                <a:cs typeface="B Roya" pitchFamily="2" charset="-78"/>
              </a:rPr>
              <a:t> </a:t>
            </a:r>
            <a:endParaRPr lang="en-US" dirty="0" smtClean="0">
              <a:cs typeface="B Roya" pitchFamily="2" charset="-78"/>
            </a:endParaRPr>
          </a:p>
          <a:p>
            <a:pPr algn="r"/>
            <a:endParaRPr lang="en-US" dirty="0">
              <a:cs typeface="B Roya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1371600"/>
            <a:ext cx="1981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fa-IR" b="1" dirty="0" smtClean="0">
                <a:cs typeface="B Roya" pitchFamily="2" charset="-78"/>
              </a:rPr>
              <a:t>رگولاتور ها </a:t>
            </a:r>
            <a:endParaRPr lang="en-US" dirty="0" smtClean="0">
              <a:cs typeface="B Roya" pitchFamily="2" charset="-78"/>
            </a:endParaRPr>
          </a:p>
          <a:p>
            <a:pPr lvl="0" algn="r" rtl="1"/>
            <a:r>
              <a:rPr lang="fa-IR" b="1" dirty="0" smtClean="0">
                <a:cs typeface="B Roya" pitchFamily="2" charset="-78"/>
              </a:rPr>
              <a:t>وسائل بازی بچه </a:t>
            </a:r>
            <a:endParaRPr lang="en-US" dirty="0" smtClean="0">
              <a:cs typeface="B Roya" pitchFamily="2" charset="-78"/>
            </a:endParaRPr>
          </a:p>
          <a:p>
            <a:pPr lvl="0" algn="r" rtl="1"/>
            <a:r>
              <a:rPr lang="fa-IR" b="1" dirty="0" smtClean="0">
                <a:cs typeface="B Roya" pitchFamily="2" charset="-78"/>
              </a:rPr>
              <a:t>تاب </a:t>
            </a:r>
            <a:endParaRPr lang="en-US" dirty="0" smtClean="0">
              <a:cs typeface="B Roya" pitchFamily="2" charset="-78"/>
            </a:endParaRPr>
          </a:p>
          <a:p>
            <a:pPr lvl="0" algn="r" rtl="1"/>
            <a:r>
              <a:rPr lang="fa-IR" b="1" dirty="0" smtClean="0">
                <a:cs typeface="B Roya" pitchFamily="2" charset="-78"/>
              </a:rPr>
              <a:t>الا کلنگ </a:t>
            </a:r>
            <a:endParaRPr lang="en-US" dirty="0" smtClean="0">
              <a:cs typeface="B Roya" pitchFamily="2" charset="-78"/>
            </a:endParaRPr>
          </a:p>
          <a:p>
            <a:pPr lvl="0" algn="r" rtl="1"/>
            <a:r>
              <a:rPr lang="fa-IR" b="1" dirty="0" smtClean="0">
                <a:cs typeface="B Roya" pitchFamily="2" charset="-78"/>
              </a:rPr>
              <a:t>سرسره</a:t>
            </a:r>
            <a:endParaRPr lang="en-US" dirty="0" smtClean="0">
              <a:cs typeface="B Roya" pitchFamily="2" charset="-78"/>
            </a:endParaRPr>
          </a:p>
          <a:p>
            <a:pPr lvl="0" algn="r" rtl="1"/>
            <a:r>
              <a:rPr lang="fa-IR" b="1" dirty="0" smtClean="0">
                <a:cs typeface="B Roya" pitchFamily="2" charset="-78"/>
              </a:rPr>
              <a:t>گاردریل </a:t>
            </a:r>
            <a:endParaRPr lang="en-US" dirty="0" smtClean="0">
              <a:cs typeface="B Roya" pitchFamily="2" charset="-78"/>
            </a:endParaRPr>
          </a:p>
          <a:p>
            <a:pPr lvl="0" algn="r" rtl="1"/>
            <a:r>
              <a:rPr lang="fa-IR" b="1" dirty="0" smtClean="0">
                <a:cs typeface="B Roya" pitchFamily="2" charset="-78"/>
              </a:rPr>
              <a:t>تابلوهای معلق </a:t>
            </a:r>
            <a:endParaRPr lang="en-US" dirty="0" smtClean="0">
              <a:cs typeface="B Roya" pitchFamily="2" charset="-78"/>
            </a:endParaRPr>
          </a:p>
          <a:p>
            <a:pPr lvl="0" algn="r" rtl="1"/>
            <a:r>
              <a:rPr lang="fa-IR" b="1" dirty="0" smtClean="0">
                <a:cs typeface="B Roya" pitchFamily="2" charset="-78"/>
              </a:rPr>
              <a:t>ایستگاههای اتوبوس </a:t>
            </a:r>
            <a:endParaRPr lang="en-US" dirty="0" smtClean="0">
              <a:cs typeface="B Roya" pitchFamily="2" charset="-78"/>
            </a:endParaRPr>
          </a:p>
          <a:p>
            <a:pPr lvl="0" algn="r" rtl="1"/>
            <a:r>
              <a:rPr lang="fa-IR" b="1" dirty="0" smtClean="0">
                <a:cs typeface="B Roya" pitchFamily="2" charset="-78"/>
              </a:rPr>
              <a:t>سکوهای زیر ایستگاهها </a:t>
            </a:r>
            <a:endParaRPr lang="en-US" dirty="0" smtClean="0">
              <a:cs typeface="B Roya" pitchFamily="2" charset="-78"/>
            </a:endParaRPr>
          </a:p>
          <a:p>
            <a:pPr lvl="0" algn="r" rtl="1"/>
            <a:r>
              <a:rPr lang="fa-IR" b="1" dirty="0" smtClean="0">
                <a:cs typeface="B Roya" pitchFamily="2" charset="-78"/>
              </a:rPr>
              <a:t>خط کشی پارکینگ ها </a:t>
            </a:r>
            <a:endParaRPr lang="en-US" dirty="0" smtClean="0">
              <a:cs typeface="B Roya" pitchFamily="2" charset="-78"/>
            </a:endParaRPr>
          </a:p>
          <a:p>
            <a:pPr lvl="0" algn="r" rtl="1"/>
            <a:r>
              <a:rPr lang="fa-IR" b="1" dirty="0" smtClean="0">
                <a:cs typeface="B Roya" pitchFamily="2" charset="-78"/>
              </a:rPr>
              <a:t>خط کشی عابر پیاده </a:t>
            </a:r>
            <a:endParaRPr lang="en-US" dirty="0" smtClean="0">
              <a:cs typeface="B Roya" pitchFamily="2" charset="-78"/>
            </a:endParaRPr>
          </a:p>
          <a:p>
            <a:pPr lvl="0" algn="r" rtl="1"/>
            <a:r>
              <a:rPr lang="fa-IR" b="1" dirty="0" smtClean="0">
                <a:cs typeface="B Roya" pitchFamily="2" charset="-78"/>
              </a:rPr>
              <a:t>خط کشی اتوبوس </a:t>
            </a:r>
            <a:endParaRPr lang="en-US" dirty="0" smtClean="0">
              <a:cs typeface="B Roya" pitchFamily="2" charset="-78"/>
            </a:endParaRPr>
          </a:p>
          <a:p>
            <a:pPr lvl="0" algn="r" rtl="1"/>
            <a:r>
              <a:rPr lang="fa-IR" b="1" dirty="0" smtClean="0">
                <a:cs typeface="B Roya" pitchFamily="2" charset="-78"/>
              </a:rPr>
              <a:t>بیل بوردها</a:t>
            </a:r>
            <a:endParaRPr lang="en-US" dirty="0" smtClean="0">
              <a:cs typeface="B Roya" pitchFamily="2" charset="-78"/>
            </a:endParaRPr>
          </a:p>
          <a:p>
            <a:pPr lvl="0" algn="r" rtl="1"/>
            <a:r>
              <a:rPr lang="fa-IR" b="1" dirty="0" smtClean="0">
                <a:cs typeface="B Roya" pitchFamily="2" charset="-78"/>
              </a:rPr>
              <a:t>موانع </a:t>
            </a:r>
            <a:endParaRPr lang="en-US" dirty="0" smtClean="0">
              <a:cs typeface="B Roya" pitchFamily="2" charset="-78"/>
            </a:endParaRPr>
          </a:p>
          <a:p>
            <a:pPr algn="r"/>
            <a:endParaRPr lang="en-US" dirty="0">
              <a:cs typeface="B Roya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58015" y="762000"/>
            <a:ext cx="18614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000" b="1" dirty="0" smtClean="0">
                <a:solidFill>
                  <a:srgbClr val="FF0000"/>
                </a:solidFill>
                <a:cs typeface="B Nazanin" pitchFamily="2" charset="-78"/>
              </a:rPr>
              <a:t>انواع مبلمان شهری</a:t>
            </a:r>
            <a:endParaRPr lang="en-US" dirty="0" smtClean="0">
              <a:cs typeface="B Roy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I:\arezoo goft\01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1000" y="664309"/>
            <a:ext cx="4343400" cy="6193691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066516" y="838200"/>
            <a:ext cx="27799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000" b="1" dirty="0" smtClean="0">
                <a:solidFill>
                  <a:srgbClr val="FF0000"/>
                </a:solidFill>
                <a:cs typeface="B Nazanin" pitchFamily="2" charset="-78"/>
              </a:rPr>
              <a:t>مبلمان شهری موجود در ایران</a:t>
            </a:r>
            <a:endParaRPr lang="fa-IR" sz="2000" b="1" dirty="0" smtClean="0">
              <a:solidFill>
                <a:srgbClr val="FF0000"/>
              </a:solidFill>
              <a:cs typeface="B Nazanin" pitchFamily="2" charset="-78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I:\arezoo goft\04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1066800"/>
            <a:ext cx="4009293" cy="57912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066516" y="838200"/>
            <a:ext cx="27799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000" b="1" dirty="0" smtClean="0">
                <a:solidFill>
                  <a:srgbClr val="FF0000"/>
                </a:solidFill>
                <a:cs typeface="B Nazanin" pitchFamily="2" charset="-78"/>
              </a:rPr>
              <a:t>مبلمان شهری موجود در ایران</a:t>
            </a:r>
            <a:endParaRPr lang="fa-IR" sz="2000" b="1" dirty="0" smtClean="0">
              <a:solidFill>
                <a:srgbClr val="FF0000"/>
              </a:solidFill>
              <a:cs typeface="B Nazanin" pitchFamily="2" charset="-78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Dr.pakzad\Eraye Mobleman\mobleman shahri\bajeh\ALL\bajeh foroosh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600" y="990600"/>
            <a:ext cx="4267200" cy="5867400"/>
          </a:xfrm>
          <a:prstGeom prst="rect">
            <a:avLst/>
          </a:prstGeom>
          <a:noFill/>
        </p:spPr>
      </p:pic>
      <p:pic>
        <p:nvPicPr>
          <p:cNvPr id="24579" name="Picture 3" descr="D:\Dr.pakzad\Eraye Mobleman\mobleman shahri\cheragh\6\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8200" y="1066800"/>
            <a:ext cx="4267200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 descr="D:\Dr.pakzad\Eraye Mobleman\mobleman shahri\abnama\abnama17\abnama111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066800"/>
            <a:ext cx="4267200" cy="5764463"/>
          </a:xfrm>
          <a:prstGeom prst="rect">
            <a:avLst/>
          </a:prstGeom>
          <a:noFill/>
        </p:spPr>
      </p:pic>
      <p:pic>
        <p:nvPicPr>
          <p:cNvPr id="25606" name="Picture 6" descr="D:\Dr.pakzad\Eraye Mobleman\mobleman shahri\istgah\ALL\10 fainal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0" y="914400"/>
            <a:ext cx="4343400" cy="59436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800600" y="6521068"/>
            <a:ext cx="131157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000" b="1" dirty="0" smtClean="0">
                <a:cs typeface="B Nazanin" pitchFamily="2" charset="-78"/>
              </a:rPr>
              <a:t>قطب علمی طراحی شهری</a:t>
            </a:r>
            <a:endParaRPr lang="fa-IR" sz="1000" b="1" dirty="0">
              <a:cs typeface="B Nazanin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4822" y="6535579"/>
            <a:ext cx="131157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000" b="1" dirty="0" smtClean="0">
                <a:cs typeface="B Nazanin" pitchFamily="2" charset="-78"/>
              </a:rPr>
              <a:t>قطب علمی طراحی شهری</a:t>
            </a:r>
            <a:endParaRPr lang="fa-IR" sz="1000" b="1" dirty="0">
              <a:cs typeface="B Nazanin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86006" y="6531166"/>
            <a:ext cx="111601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000" b="1" dirty="0" smtClean="0">
                <a:cs typeface="B Nazanin" pitchFamily="2" charset="-78"/>
              </a:rPr>
              <a:t>دانشگاه شهیدبهشتی</a:t>
            </a:r>
            <a:endParaRPr lang="fa-IR" sz="1000" b="1" dirty="0">
              <a:cs typeface="B Nazanin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00" y="6520149"/>
            <a:ext cx="111601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000" b="1" dirty="0" smtClean="0">
                <a:cs typeface="B Nazanin" pitchFamily="2" charset="-78"/>
              </a:rPr>
              <a:t>دانشگاه شهیدبهشتی</a:t>
            </a:r>
            <a:endParaRPr lang="fa-IR" sz="1000" b="1" dirty="0">
              <a:cs typeface="B Nazanin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66851" y="1208183"/>
            <a:ext cx="4299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200" b="1" dirty="0" smtClean="0">
                <a:cs typeface="B Nazanin" pitchFamily="2" charset="-78"/>
              </a:rPr>
              <a:t>آبنما</a:t>
            </a:r>
            <a:endParaRPr lang="fa-IR" sz="1200" b="1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تکنیک_های_نوین_ساماندهی_مبلمان_شهری</Template>
  <TotalTime>0</TotalTime>
  <Words>426</Words>
  <Application>Microsoft Office PowerPoint</Application>
  <PresentationFormat>On-screen Show (4:3)</PresentationFormat>
  <Paragraphs>130</Paragraphs>
  <Slides>38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1" baseType="lpstr">
      <vt:lpstr>Arial</vt:lpstr>
      <vt:lpstr>B Mitra</vt:lpstr>
      <vt:lpstr>B Nazanin</vt:lpstr>
      <vt:lpstr>B Roya</vt:lpstr>
      <vt:lpstr>B Titr</vt:lpstr>
      <vt:lpstr>Calibri</vt:lpstr>
      <vt:lpstr>Constantia</vt:lpstr>
      <vt:lpstr>Georgia</vt:lpstr>
      <vt:lpstr>Majalla UI</vt:lpstr>
      <vt:lpstr>Traditional Arabic</vt:lpstr>
      <vt:lpstr>Wingdings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omid arzi</dc:creator>
  <cp:lastModifiedBy>omid arzi</cp:lastModifiedBy>
  <cp:revision>1</cp:revision>
  <dcterms:created xsi:type="dcterms:W3CDTF">2022-01-26T21:37:29Z</dcterms:created>
  <dcterms:modified xsi:type="dcterms:W3CDTF">2022-01-26T21:38:02Z</dcterms:modified>
</cp:coreProperties>
</file>