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6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</p:sldIdLst>
  <p:sldSz cx="9906000" cy="6858000" type="A4"/>
  <p:notesSz cx="6815138" cy="9823450"/>
  <p:defaultTextStyle>
    <a:defPPr>
      <a:defRPr lang="en-US"/>
    </a:defPPr>
    <a:lvl1pPr marL="0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33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78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22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67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11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55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1" d="100"/>
          <a:sy n="71" d="100"/>
        </p:scale>
        <p:origin x="1122" y="60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2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8C5BA8FB-5665-4E90-BAF5-4B5A31EBEF2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0573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330573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92836275-79DA-4433-B73D-1011C3DCE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2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3E800BA9-BB7B-492E-A65B-9481E7146E55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36600"/>
            <a:ext cx="532288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666140"/>
            <a:ext cx="5452110" cy="4420553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0573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330573"/>
            <a:ext cx="2953226" cy="4911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370BD8A5-814D-4CC5-9320-5A813CCBA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3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8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861032" y="3810002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861052" y="3897009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861052" y="4115168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861050" y="3962401"/>
            <a:ext cx="3318510" cy="2743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991217" y="4060984"/>
            <a:ext cx="1733550" cy="3657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" y="3675530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948556" y="3643090"/>
            <a:ext cx="2957446" cy="24843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5299" y="2401888"/>
            <a:ext cx="9163050" cy="1470026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5299" y="3899938"/>
            <a:ext cx="5365751" cy="1752600"/>
          </a:xfrm>
        </p:spPr>
        <p:txBody>
          <a:bodyPr/>
          <a:lstStyle>
            <a:lvl1pPr marL="64000" indent="0" algn="l">
              <a:buNone/>
              <a:defRPr sz="2400">
                <a:solidFill>
                  <a:schemeClr val="tx2"/>
                </a:solidFill>
              </a:defRPr>
            </a:lvl1pPr>
            <a:lvl2pPr marL="457145" indent="0" algn="ctr">
              <a:buNone/>
            </a:lvl2pPr>
            <a:lvl3pPr marL="914290" indent="0" algn="ctr">
              <a:buNone/>
            </a:lvl3pPr>
            <a:lvl4pPr marL="1371433" indent="0" algn="ctr">
              <a:buNone/>
            </a:lvl4pPr>
            <a:lvl5pPr marL="1828578" indent="0" algn="ctr">
              <a:buNone/>
            </a:lvl5pPr>
            <a:lvl6pPr marL="2285722" indent="0" algn="ctr">
              <a:buNone/>
            </a:lvl6pPr>
            <a:lvl7pPr marL="2742867" indent="0" algn="ctr">
              <a:buNone/>
            </a:lvl7pPr>
            <a:lvl8pPr marL="3200011" indent="0" algn="ctr">
              <a:buNone/>
            </a:lvl8pPr>
            <a:lvl9pPr marL="365715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264401" y="4206239"/>
            <a:ext cx="1040130" cy="457201"/>
          </a:xfrm>
        </p:spPr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1" cy="45720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013431" y="1136"/>
            <a:ext cx="810021" cy="365760"/>
          </a:xfrm>
        </p:spPr>
        <p:txBody>
          <a:bodyPr/>
          <a:lstStyle>
            <a:lvl1pPr algn="r">
              <a:defRPr sz="1700">
                <a:solidFill>
                  <a:schemeClr val="bg1"/>
                </a:solidFill>
              </a:defRPr>
            </a:lvl1pPr>
          </a:lstStyle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6951" y="1143000"/>
            <a:ext cx="2063750" cy="54863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1143000"/>
            <a:ext cx="6769100" cy="548639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5" y="1981202"/>
            <a:ext cx="842010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5" y="3367088"/>
            <a:ext cx="8420101" cy="1509712"/>
          </a:xfrm>
        </p:spPr>
        <p:txBody>
          <a:bodyPr anchor="t"/>
          <a:lstStyle>
            <a:lvl1pPr marL="45714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249426"/>
            <a:ext cx="4375151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2249426"/>
            <a:ext cx="4375151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1" y="1143001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1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4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1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4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1495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1143001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7" cy="457201"/>
          </a:xfrm>
        </p:spPr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95951" y="612648"/>
            <a:ext cx="1436370" cy="4572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1" cy="877823"/>
          </a:xfrm>
        </p:spPr>
        <p:txBody>
          <a:bodyPr anchor="b"/>
          <a:lstStyle>
            <a:lvl1pPr algn="l">
              <a:buNone/>
              <a:defRPr sz="1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99621" y="2010728"/>
            <a:ext cx="3665221" cy="4617720"/>
          </a:xfrm>
        </p:spPr>
        <p:txBody>
          <a:bodyPr/>
          <a:lstStyle>
            <a:lvl1pPr marL="9142" indent="0">
              <a:buNone/>
              <a:defRPr sz="13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5100" y="776288"/>
            <a:ext cx="5527548" cy="58521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805" y="1109161"/>
            <a:ext cx="635703" cy="4681637"/>
          </a:xfrm>
        </p:spPr>
        <p:txBody>
          <a:bodyPr vert="vert270" lIns="45714" tIns="0" rIns="45714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11" y="1143001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5813" y="3274311"/>
            <a:ext cx="2806700" cy="2516488"/>
          </a:xfrm>
        </p:spPr>
        <p:txBody>
          <a:bodyPr lIns="0" tIns="0" rIns="45714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1"/>
            <a:ext cx="9906000" cy="8440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906000" cy="31066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861032" y="360248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861052" y="440113"/>
            <a:ext cx="4044951" cy="18003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857951" y="497505"/>
            <a:ext cx="3318510" cy="2743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988118" y="588944"/>
            <a:ext cx="1733550" cy="3657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798190" y="-2001"/>
            <a:ext cx="2971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9723376" y="-2001"/>
            <a:ext cx="29717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9612932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1" y="1143001"/>
            <a:ext cx="8915400" cy="1066800"/>
          </a:xfrm>
          <a:prstGeom prst="rect">
            <a:avLst/>
          </a:prstGeom>
        </p:spPr>
        <p:txBody>
          <a:bodyPr vert="horz" lIns="91429" tIns="45714" rIns="91429" bIns="45714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1" y="2249424"/>
            <a:ext cx="8915400" cy="4325112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7" cy="457201"/>
          </a:xfrm>
          <a:prstGeom prst="rect">
            <a:avLst/>
          </a:prstGeom>
        </p:spPr>
        <p:txBody>
          <a:bodyPr vert="horz" lIns="91429" tIns="45714" rIns="91429" bIns="45714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572F21-9C3B-490C-93C1-069F9D8FD561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95951" y="612648"/>
            <a:ext cx="1436370" cy="457201"/>
          </a:xfrm>
          <a:prstGeom prst="rect">
            <a:avLst/>
          </a:prstGeom>
        </p:spPr>
        <p:txBody>
          <a:bodyPr vert="horz" lIns="91429" tIns="45714" rIns="91429" bIns="45714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lIns="91429" tIns="45714" rIns="91429" bIns="45714" anchor="b"/>
          <a:lstStyle>
            <a:lvl1pPr algn="r" eaLnBrk="1" latinLnBrk="0" hangingPunct="1">
              <a:defRPr kumimoji="0" sz="1700">
                <a:solidFill>
                  <a:srgbClr val="FFFFFF"/>
                </a:solidFill>
              </a:defRPr>
            </a:lvl1pPr>
          </a:lstStyle>
          <a:p>
            <a:fld id="{6FEC5466-FF59-40E7-93B2-BF56944B2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15" indent="-256001" algn="l" rtl="0" eaLnBrk="1" latinLnBrk="0" hangingPunct="1">
        <a:spcBef>
          <a:spcPts val="299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288" indent="-246858" algn="l" rtl="0" eaLnBrk="1" latinLnBrk="0" hangingPunct="1">
        <a:spcBef>
          <a:spcPts val="299"/>
        </a:spcBef>
        <a:buClr>
          <a:schemeClr val="accent2"/>
        </a:buClr>
        <a:buFont typeface="Georgia"/>
        <a:buChar char="▫"/>
        <a:defRPr kumimoji="0" sz="2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432" indent="-219429" algn="l" rtl="0" eaLnBrk="1" latinLnBrk="0" hangingPunct="1">
        <a:spcBef>
          <a:spcPts val="299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433" indent="-201144" algn="l" rtl="0" eaLnBrk="1" latinLnBrk="0" hangingPunct="1">
        <a:spcBef>
          <a:spcPts val="299"/>
        </a:spcBef>
        <a:buClr>
          <a:schemeClr val="accent1"/>
        </a:buClr>
        <a:buFont typeface="Wingdings 2"/>
        <a:buChar char=""/>
        <a:defRPr kumimoji="0" sz="2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719" indent="-182858" algn="l" rtl="0" eaLnBrk="1" latinLnBrk="0" hangingPunct="1">
        <a:spcBef>
          <a:spcPts val="299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148" indent="-182858" algn="l" rtl="0" eaLnBrk="1" latinLnBrk="0" hangingPunct="1">
        <a:spcBef>
          <a:spcPts val="299"/>
        </a:spcBef>
        <a:buClr>
          <a:schemeClr val="accent3"/>
        </a:buClr>
        <a:buFont typeface="Georgia"/>
        <a:buChar char="▫"/>
        <a:defRPr kumimoji="0" sz="17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578" indent="-182858" algn="l" rtl="0" eaLnBrk="1" latinLnBrk="0" hangingPunct="1">
        <a:spcBef>
          <a:spcPts val="299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721" indent="-182858" algn="l" rtl="0" eaLnBrk="1" latinLnBrk="0" hangingPunct="1">
        <a:spcBef>
          <a:spcPts val="299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008" indent="-182858" algn="l" rtl="0" eaLnBrk="1" latinLnBrk="0" hangingPunct="1">
        <a:spcBef>
          <a:spcPts val="299"/>
        </a:spcBef>
        <a:buClr>
          <a:schemeClr val="accent3"/>
        </a:buClr>
        <a:buFont typeface="Georgia"/>
        <a:buChar char="◦"/>
        <a:defRPr kumimoji="0" sz="13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jpe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jpeg"/><Relationship Id="rId4" Type="http://schemas.openxmlformats.org/officeDocument/2006/relationships/image" Target="../media/image2.wmf"/><Relationship Id="rId9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jpe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191" y="1643051"/>
            <a:ext cx="3643338" cy="1362075"/>
          </a:xfrm>
        </p:spPr>
        <p:txBody>
          <a:bodyPr/>
          <a:lstStyle/>
          <a:p>
            <a:r>
              <a:rPr lang="fa-IR" dirty="0" smtClean="0"/>
              <a:t>فصل هفتم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2472" y="3500438"/>
            <a:ext cx="6072230" cy="6429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محیط فیزیکی پروژه( سایت)</a:t>
            </a:r>
            <a:endParaRPr lang="fa-IR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2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2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66852" y="100010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b="1" dirty="0" smtClean="0">
                <a:cs typeface="B Nazanin" pitchFamily="2" charset="-78"/>
              </a:rPr>
              <a:t>-توپوگرافی سایت: </a:t>
            </a:r>
          </a:p>
          <a:p>
            <a:pPr algn="r"/>
            <a:endParaRPr lang="fa-IR" sz="1400" b="1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سایت در نظر گرفته شده برای این مجموعه زمینی مسطح و تقریبا بدون شیب و عوارض طبیعی می باشد و از عوارض مصنوعی قابل توجه و مهم در سایت می توان به دریاچه مصنوعی موجود اشاره کرد که این دریاچه در طراحی این مجموعه نقش عنصر اصلی و شکل دهنده مجموعه را ایفا می کند و به همین دلیل هتل مجموعه برای داشتن دید مناسب به دریاچه در کنار ان طراحی شده است که از این دریاچه به عنوان فضایی تفریحی برای ساکنین هتل و مراجعین این مجموعه استفاده می شود .</a:t>
            </a:r>
          </a:p>
        </p:txBody>
      </p:sp>
      <p:pic>
        <p:nvPicPr>
          <p:cNvPr id="141316" name="Picture 4" descr="G:\ramin organization\projects\tarhe nahaee\base info\pic  az site\DSC01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488" y="2857496"/>
            <a:ext cx="3786214" cy="2524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6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09662" y="1214422"/>
            <a:ext cx="807249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800" dirty="0" smtClean="0">
                <a:cs typeface="B Nazanin" pitchFamily="2" charset="-78"/>
              </a:rPr>
              <a:t>دسترسی ها:</a:t>
            </a:r>
          </a:p>
          <a:p>
            <a:pPr algn="r"/>
            <a:r>
              <a:rPr lang="fa-IR" sz="1800" dirty="0" smtClean="0">
                <a:cs typeface="B Nazanin" pitchFamily="2" charset="-78"/>
              </a:rPr>
              <a:t>دسترسی درجه1:</a:t>
            </a:r>
          </a:p>
          <a:p>
            <a:pPr algn="r"/>
            <a:r>
              <a:rPr lang="fa-IR" sz="1400" dirty="0" smtClean="0">
                <a:cs typeface="B Nazanin" pitchFamily="2" charset="-78"/>
              </a:rPr>
              <a:t>دسترسی های درجه 1این سایت شامل :اتوبان همت در شمال و  بزرگ راه تهران-شمال در شرق و اتوبان رسالت در جنوب می باشد که تمام این دسترسی های درجه 1شهری توسط دسترسی های درجه2 به سایت مورد نظر متصل می شود و همچنین یکی دیگر از دسترسی های مهم را می توان خط مترو و ایستگاه مترو چیتگر و ورداورد نام برد که دسترسی مراکز شهری را به این سایت اسان می سازد و همچنین دیگر دسترسی درجه1 اتوبان تهران-قزوین می باشد که در جنوبسایت با فاصله نسبتا زیاد قرار دارد که مسیر دسترسی شهر های قزوین و کرج به تهران می باشد.</a:t>
            </a:r>
          </a:p>
          <a:p>
            <a:pPr algn="r"/>
            <a:r>
              <a:rPr lang="fa-IR" sz="1400" dirty="0" smtClean="0">
                <a:cs typeface="B Nazanin" pitchFamily="2" charset="-78"/>
              </a:rPr>
              <a:t>اتوبان همت و رسالت جهتی غربی –شرقی دارد و بزرگران تهران شمال که اکنون در حال اجرا می باشد مسیری مستقیم برای اتصال تهران به شمال می باشد   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b="1" dirty="0" smtClean="0">
                <a:cs typeface="B Nazanin" pitchFamily="2" charset="-78"/>
              </a:rPr>
              <a:t>دسترسی درجه2 :</a:t>
            </a:r>
          </a:p>
          <a:p>
            <a:pPr algn="r"/>
            <a:r>
              <a:rPr lang="fa-IR" sz="1400" dirty="0" smtClean="0">
                <a:cs typeface="B Nazanin" pitchFamily="2" charset="-78"/>
              </a:rPr>
              <a:t>دسترسی های درجه2سایت شامل یک دسترسی45متری در شمال سایت که مسیر ارتباطی اتوبان همت و سایت مجموعه میباشد و دیگر دسترسی درجه2 خیابان 35متری کلها می باشد که مسیر ارتباطی بین خط مترو و همچنین مسیر ارتباطی شهرک هار متعدد مجاور و سایت مجموعه می باشد </a:t>
            </a:r>
          </a:p>
          <a:p>
            <a:pPr algn="r"/>
            <a:r>
              <a:rPr lang="fa-IR" sz="1400" dirty="0" smtClean="0">
                <a:cs typeface="B Nazanin" pitchFamily="2" charset="-7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0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55651" name="Picture 3" descr="E:\Documents and Settings\Administrator\Desktop\mehdi\etelaat shahrdari\map\district22-highwa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0" y="1357298"/>
            <a:ext cx="8677542" cy="3857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452934" y="2786058"/>
            <a:ext cx="642942" cy="285752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16200000" flipV="1">
            <a:off x="3577819" y="1589471"/>
            <a:ext cx="1714512" cy="67866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81232" y="78579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itchFamily="2" charset="-78"/>
              </a:rPr>
              <a:t>محل سایت مورد نظر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8554" y="5500702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itchFamily="2" charset="-78"/>
              </a:rPr>
              <a:t>دسترسی های درجه 1 به سایت مجموعه</a:t>
            </a:r>
            <a:endParaRPr lang="en-US" sz="14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4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1232" y="1000108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b="1" dirty="0" smtClean="0">
                <a:cs typeface="B Nazanin" pitchFamily="2" charset="-78"/>
              </a:rPr>
              <a:t>همجواری ها : </a:t>
            </a:r>
          </a:p>
          <a:p>
            <a:pPr algn="r"/>
            <a:r>
              <a:rPr lang="fa-IR" sz="1400" dirty="0" smtClean="0">
                <a:cs typeface="B Nazanin" pitchFamily="2" charset="-78"/>
              </a:rPr>
              <a:t>در قسمت شمال سایت شهرک های مسکونی از جمله ک شهرک ساحل و شهرک سپاه و چندین شهرک دیگر می باشد در سمت شرق سایت زمین هایی با کاربری دولتی قرار دارد که در حال حاضر هیچ گونه ساخت وسازی صورت نگرفته است و در قسمت جوب سایت پارک جنگلی و دریاچه مصنوعی قرار دارد و در سمت غرب مجموعه زمین های خالی با کاربری مسکونی در نظر گرفته شده است</a:t>
            </a:r>
            <a:endParaRPr lang="en-US" sz="1400" dirty="0"/>
          </a:p>
        </p:txBody>
      </p:sp>
      <p:pic>
        <p:nvPicPr>
          <p:cNvPr id="143363" name="Picture 3" descr="G:\ramin organization\projects\tarhe nahaee\base info\etelaat shahrdari\New Folder\big_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56" y="2539611"/>
            <a:ext cx="5559197" cy="3461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8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1100" y="100010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cs typeface="B Nazanin" pitchFamily="2" charset="-78"/>
              </a:rPr>
              <a:t>پوشش گیاهی سایت :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پوشش گیاهی موجود در سایت شامل درختان کاج و سرو و همچنین بوته های کوتاه قامت میباشد که این نوع پوشش به دلیل وجود     درختانی همچون کاج و سرو که در تمام فصول سبز میباشد اکوسیستم مناسبی برای یک مجموعه توریستی و مراجعین این مجموعه در تمام فصول سال ایجاد می کند که کمک شایانی به عملکرد مجموعه ما می کند.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144387" name="Picture 3" descr="G:\ramin organization\projects\tarhe nahaee\base info\pic  az site\DSC01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669" y="2500305"/>
            <a:ext cx="5250694" cy="3500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45411" name="Picture 3" descr="G:\ramin organization\projects\tarhe nahaee\base info\pic  az site\DSC015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04" y="1071546"/>
            <a:ext cx="6072230" cy="4048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381364" y="5429264"/>
            <a:ext cx="3014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800" b="1" dirty="0" smtClean="0">
                <a:cs typeface="B Nazanin" pitchFamily="2" charset="-78"/>
              </a:rPr>
              <a:t>پوشش گیاهی موجود درسایت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8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95348" y="1285860"/>
            <a:ext cx="79296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18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جهت گیری ساختمان ها در بافت این شهر شمال غربی-جنوب شرقی می باشد که این جهت گیری موجب بهترین نوع نورگیری و محافظت ساختمان در مقابل بادهای مزاحم و غالب میشود.</a:t>
            </a:r>
          </a:p>
          <a:p>
            <a:pPr algn="r"/>
            <a:r>
              <a:rPr lang="fa-IR" sz="1400" dirty="0" smtClean="0">
                <a:cs typeface="B Nazanin" pitchFamily="2" charset="-78"/>
              </a:rPr>
              <a:t>ازاین منطقه باد غالب از سمت غرب در بیشتر فصول سال می وزد و بادهای مساعد جهتی شمالی-جنوبی وبالعکس دارند و بادهای جنوب شرقی که در تابستان می وزد به دلیل به همراه داشتنگرد و غبار و گرما از بادهای مزاحم به شمار می اید 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539760" y="1000108"/>
            <a:ext cx="2661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1600" b="1" dirty="0" smtClean="0">
                <a:cs typeface="B Nazanin" pitchFamily="2" charset="-78"/>
              </a:rPr>
              <a:t>-جهت گیری ساختمان های اطراف :</a:t>
            </a:r>
          </a:p>
        </p:txBody>
      </p:sp>
      <p:pic>
        <p:nvPicPr>
          <p:cNvPr id="146436" name="Picture 4" descr="E:\Documents and Settings\Administrator\Desktop\mehdi\sp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298" y="2714620"/>
            <a:ext cx="3857652" cy="293091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6953264" y="3143248"/>
          <a:ext cx="1570037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AutoCAD Drawing" r:id="rId6" imgW="11153880" imgH="7496280" progId="AutoCAD.Drawing.17">
                  <p:embed/>
                </p:oleObj>
              </mc:Choice>
              <mc:Fallback>
                <p:oleObj name="AutoCAD Drawing" r:id="rId6" imgW="11153880" imgH="7496280" progId="AutoCAD.Drawing.1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64" y="3143248"/>
                        <a:ext cx="1570037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4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E:\Documents and Settings\Administrator\Desktop\mehdi\sp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4042" y="2490431"/>
            <a:ext cx="5929354" cy="255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1238224" y="3143248"/>
            <a:ext cx="1143008" cy="7143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25278">
            <a:off x="1054079" y="4031707"/>
            <a:ext cx="856917" cy="3385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باد غالب </a:t>
            </a:r>
            <a:endParaRPr lang="en-US" sz="1600" b="1" dirty="0"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7989115" y="4321975"/>
            <a:ext cx="928694" cy="57150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3208276">
            <a:off x="8547352" y="4235730"/>
            <a:ext cx="876088" cy="3385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باد مزاحم </a:t>
            </a:r>
            <a:endParaRPr lang="en-US" sz="1600" b="1" dirty="0"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881958" y="1071546"/>
          <a:ext cx="1569910" cy="105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5" name="AutoCAD Drawing" r:id="rId6" imgW="11153880" imgH="7496280" progId="AutoCAD.Drawing.17">
                  <p:embed/>
                </p:oleObj>
              </mc:Choice>
              <mc:Fallback>
                <p:oleObj name="AutoCAD Drawing" r:id="rId6" imgW="11153880" imgH="7496280" progId="AutoCAD.Drawing.1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58" y="1071546"/>
                        <a:ext cx="1569910" cy="1055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5400000">
            <a:off x="5418771" y="1180127"/>
            <a:ext cx="857256" cy="64009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560423">
            <a:off x="4829613" y="1354409"/>
            <a:ext cx="1500198" cy="3385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باد مناسب </a:t>
            </a:r>
            <a:endParaRPr lang="en-US" sz="1600" b="1" dirty="0"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381100" y="500042"/>
          <a:ext cx="2571768" cy="172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6" name="AutoCAD Drawing" r:id="rId8" imgW="11153880" imgH="7496280" progId="AutoCAD.Drawing.17">
                  <p:embed/>
                </p:oleObj>
              </mc:Choice>
              <mc:Fallback>
                <p:oleObj name="AutoCAD Drawing" r:id="rId8" imgW="11153880" imgH="7496280" progId="AutoCAD.Drawing.1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00" y="500042"/>
                        <a:ext cx="2571768" cy="1728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786471" y="2034609"/>
            <a:ext cx="730285" cy="30777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25درجه</a:t>
            </a:r>
            <a:endParaRPr lang="en-US" sz="1400" dirty="0"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4124" y="2000240"/>
            <a:ext cx="848678" cy="30777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35درجه</a:t>
            </a:r>
            <a:endParaRPr lang="en-US" sz="1400" dirty="0"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034" y="1214422"/>
            <a:ext cx="1586070" cy="3385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جهت گیری مناسب</a:t>
            </a:r>
            <a:endParaRPr lang="en-US" sz="1600" b="1" dirty="0"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V="1">
            <a:off x="7846239" y="4474375"/>
            <a:ext cx="928694" cy="57150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8274867" y="4393413"/>
            <a:ext cx="928694" cy="57150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571171" y="1403965"/>
            <a:ext cx="857256" cy="64009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5847399" y="1394441"/>
            <a:ext cx="857256" cy="64009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390624" y="3509962"/>
            <a:ext cx="1143008" cy="7143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95348" y="3643314"/>
            <a:ext cx="1143008" cy="7143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4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48484" name="Picture 4" descr="G:\ramin organization\projects\tarhe nahaee\base info\pic  az site\DSC01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596" y="3214686"/>
            <a:ext cx="3750494" cy="250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81694" y="4500570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1">
              <a:buFont typeface="Wingdings" pitchFamily="2" charset="2"/>
              <a:buChar char="q"/>
            </a:pPr>
            <a:r>
              <a:rPr lang="fa-IR" sz="1400" b="1" dirty="0" smtClean="0">
                <a:cs typeface="B Nazanin" pitchFamily="2" charset="-78"/>
              </a:rPr>
              <a:t>  دید از سایت به سمت کوه های البرز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148485" name="Picture 5" descr="G:\ramin organization\projects\tarhe nahaee\base info\pic  az site\DSC018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071546"/>
            <a:ext cx="3864687" cy="2576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6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810256" y="1071546"/>
            <a:ext cx="3143272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1426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موقعيت جغرافیایی سایت در منطقه 22 تهران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3910" y="1857364"/>
            <a:ext cx="7453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1400" dirty="0" smtClean="0">
                <a:cs typeface="B Nazanin" pitchFamily="2" charset="-78"/>
              </a:rPr>
              <a:t>منطقه 22  در غرب تهران متصل به شهر تهران واقع شده و محدود به ارتفاعات البرز از شمال،به جاده ساوه از جنوب،به رودخانه کن از شرق و به رودخانه "وردآورد" از غرب می باشد.موقعیت سایت مورد نظر  به علت وجود برخی از پتانسیل ها نظیر همجواری با رشته کوههای البرز،جنگل چیتگر،دریاچه مصنوعی(طرح تفصیلی منطقه22 )، آب و هوای نسبتا مناسب به علت دوری از مرکزیت شهر تهران و </a:t>
            </a:r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.</a:t>
            </a:r>
            <a:r>
              <a:rPr lang="ar-SA" sz="1400" dirty="0" smtClean="0">
                <a:cs typeface="B Nazanin" pitchFamily="2" charset="-78"/>
              </a:rPr>
              <a:t>همچنین دیگر پدیدههای زیست محیطی و شهری مستعد سرمایه گذاری در زمینه توریسم و گردشگری می باشد</a:t>
            </a:r>
            <a:endParaRPr lang="en-US" sz="1400" dirty="0" smtClean="0">
              <a:cs typeface="B Nazanin" pitchFamily="2" charset="-78"/>
            </a:endParaRPr>
          </a:p>
        </p:txBody>
      </p:sp>
      <p:pic>
        <p:nvPicPr>
          <p:cNvPr id="14" name="Picture 13" descr="E:\ramin organization\projects\tarhe nahaee\etelaat shahrdari\New Folder\tehran_region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6984" y="3071810"/>
            <a:ext cx="4500594" cy="25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167050" y="5643578"/>
            <a:ext cx="32861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موقعیت منطقه 22 در استان تهران(عکس از شهرداری منطقه</a:t>
            </a:r>
            <a:r>
              <a: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22)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4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:\ramin organization\projects\tarhe nahaee\etelaat shahrdari\New Folder\big_ma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00175"/>
            <a:ext cx="63293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5381628" y="2928934"/>
            <a:ext cx="428628" cy="28575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595678" y="1357298"/>
            <a:ext cx="1857388" cy="1571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52604" y="100010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itchFamily="2" charset="-78"/>
              </a:rPr>
              <a:t>محل سایت مورد نظر</a:t>
            </a:r>
            <a:endParaRPr lang="en-US" sz="14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8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:\ramin organization\projects\tarhe nahaee\etelaat shahrdari\New Folder\big_ma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4042" y="1071546"/>
            <a:ext cx="3471866" cy="2143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809992" y="1785926"/>
            <a:ext cx="428628" cy="28575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5546" y="414338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itchFamily="2" charset="-78"/>
              </a:rPr>
              <a:t>محل سایت مورد نظر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151556" name="Picture 4" descr="G:\ramin organization\projects\tarhe nahaee\base info\etelaat shahrdari\New Folder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4" y="3712788"/>
            <a:ext cx="3357586" cy="2319836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3952868" y="2285992"/>
            <a:ext cx="2786082" cy="22145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2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54627" name="Picture 3" descr="E:\Documents and Settings\Administrator\Desktop\mehdi\etelaat shahrdari\pic\d22-sp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6918" y="928670"/>
            <a:ext cx="5821343" cy="4129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67050" y="5214950"/>
            <a:ext cx="34290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cs typeface="B Nazanin" pitchFamily="2" charset="-78"/>
              </a:rPr>
              <a:t>عکس هوایی از سایت مجموعه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6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pic>
        <p:nvPicPr>
          <p:cNvPr id="153603" name="Picture 3" descr="E:\Documents and Settings\Administrator\Desktop\mehdi\etelaat shahrdari\New Folder\3D-district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794" y="1000108"/>
            <a:ext cx="5429288" cy="3995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09926" y="5214950"/>
            <a:ext cx="34290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cs typeface="B Nazanin" pitchFamily="2" charset="-78"/>
              </a:rPr>
              <a:t>عکس هوایی زاویه دار از سایت مجموعه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0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81100" y="1571612"/>
            <a:ext cx="7524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-قرار گیری سایت در مجاورت دسترسی های درجه 1شهری و برون شهری بزرگراه تهران شمال در شرق سایت اتوبان همت در شمال  سایت و اتوبان رسالت و خط مترو در جنوب سایت  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 -دارای اکوسیستم مناسب برای طراحی مجموعه توریستی  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-دید مناسب به رشته کوه های البرز و دارای چشم انداز های مناسبی از شهر تهران  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 قرار گیری فضاهایی با عملکرد مشابه تفریحی-توریستی در کنار سایت از جمله پارک لتمال کن- باغ های کن و چارک چیتگر و  همجواری با دریاچه مصنوعی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-دوری از مراکز پر ترافیک پر جمعیت شهری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-عدم وجود الودگی های زیست محیطی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-دارا بودن پتانسیل گسترش مناسب برای طرح های تکمیلی آینده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-وجود مراکز تفریحی و ورزشی همچون پارک چیتگر و مجموعه ورزشی آزادی در نزدیکی این سایت استفاده از این مراکز تفریحی ورزشی را به عنوان بخش تکمیلی مجموعه توریستی با عملکرد های مشابه میسر می سازد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739082" y="928670"/>
            <a:ext cx="1714512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1426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دلایل انتخاب سایت :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4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9596" y="1071546"/>
            <a:ext cx="8239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 smtClean="0">
                <a:cs typeface="B Nazanin" pitchFamily="2" charset="-78"/>
              </a:rPr>
              <a:t>-دارای توپوگرافی مناسب باشیب نسبتآ کم برای طراحی یک مجموعه توریستی.  </a:t>
            </a:r>
          </a:p>
          <a:p>
            <a:pPr algn="r"/>
            <a:endParaRPr lang="fa-IR" sz="1400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-علارغم قرار گیری این منطقه در غرب استان تهران که دارای شرایط اقلیمی متفاوت از شهر تهران می باشد و دارای پتانسیل مناسبی برای گردشگری و توریستی است ولی به دلیل اینکه به طور معمول خود شهر تهران مورد توجه اکوتوریست های داخل و خارج نمی باشد و بیشتر شهری صنعتی و مورد توجه مردم از لحاظ کاری می باشد این امر باعث می شود که این منطقه به جزء ماه های خاصی از بهار و تابستان خالی از اکوتوریست باشد و از طرفی به دلیل این که این سایت در مجاورت بزرگراه تهران-شمال قرار گرفته است مسیر تردد مسافرانی که قصد عزیمت به شمال ایران را دارند محل مناسبی برای ارائه ی خدمات و اسکان موقت مسافرین     می باشد و همچنین به دلیل همجواری با شهرک های متعددی از جمله شهرک شهید باقری و شهرک گلستان و شهرک امید دژبان و ...محلی است مناسب برای ارائه ی خدمات تفریحی و گذراندن اوقات فراغت ساکنین این شهرک ها در ماه هایی از سال که این مجموعه ها خالی از توریست های داخل و خارج  می باشد.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9894" y="6250405"/>
            <a:ext cx="7866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" y="214313"/>
          <a:ext cx="1381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0" name="CorelDRAW" r:id="rId3" imgW="6245640" imgH="7045560" progId="CorelDRAW.Graphic.14">
                  <p:embed/>
                </p:oleObj>
              </mc:Choice>
              <mc:Fallback>
                <p:oleObj name="CorelDRAW" r:id="rId3" imgW="6245640" imgH="7045560" progId="CorelDRAW.Graphic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14313"/>
                        <a:ext cx="1381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0971" y="6429397"/>
            <a:ext cx="8072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227300" y="4250525"/>
            <a:ext cx="5215745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95256" y="6381777"/>
            <a:ext cx="571480" cy="380967"/>
          </a:xfrm>
          <a:prstGeom prst="rect">
            <a:avLst/>
          </a:prstGeom>
          <a:solidFill>
            <a:schemeClr val="accent1">
              <a:alpha val="77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81760" y="857232"/>
            <a:ext cx="2643206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1426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وضعیت موجود سایت و</a:t>
            </a:r>
            <a:r>
              <a:rPr kumimoji="0" lang="fa-I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قابلیت های آن :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8356" y="1500174"/>
            <a:ext cx="642942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 smtClean="0">
                <a:cs typeface="B Nazanin" pitchFamily="2" charset="-78"/>
              </a:rPr>
              <a:t>-حدود سایت: </a:t>
            </a:r>
          </a:p>
          <a:p>
            <a:pPr algn="r"/>
            <a:endParaRPr lang="fa-IR" sz="1400" b="1" dirty="0" smtClean="0">
              <a:cs typeface="B Nazanin" pitchFamily="2" charset="-78"/>
            </a:endParaRPr>
          </a:p>
          <a:p>
            <a:pPr algn="r"/>
            <a:r>
              <a:rPr lang="fa-IR" sz="1400" dirty="0" smtClean="0">
                <a:cs typeface="B Nazanin" pitchFamily="2" charset="-78"/>
              </a:rPr>
              <a:t>بیشترین طول سایت 1755متر و بیشترین عرض سایت535 متر و مساحت سایت 90000متر مربع می باشد.</a:t>
            </a:r>
          </a:p>
          <a:p>
            <a:pPr algn="r"/>
            <a:endParaRPr lang="en-US" dirty="0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2524108" y="2143116"/>
          <a:ext cx="4947618" cy="332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AutoCAD Drawing" r:id="rId5" imgW="11153880" imgH="7496280" progId="AutoCAD.Drawing.17">
                  <p:embed/>
                </p:oleObj>
              </mc:Choice>
              <mc:Fallback>
                <p:oleObj name="AutoCAD Drawing" r:id="rId5" imgW="11153880" imgH="7496280" progId="AutoCAD.Drawing.1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08" y="2143116"/>
                        <a:ext cx="4947618" cy="3325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81166" y="4643446"/>
            <a:ext cx="20717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S=90000 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24174" y="4580761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1059</Words>
  <Application>Microsoft Office PowerPoint</Application>
  <PresentationFormat>A4 Paper (210x297 mm)</PresentationFormat>
  <Paragraphs>67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 Mitra</vt:lpstr>
      <vt:lpstr>B Nazanin</vt:lpstr>
      <vt:lpstr>B Titr</vt:lpstr>
      <vt:lpstr>Calibri</vt:lpstr>
      <vt:lpstr>Georgia</vt:lpstr>
      <vt:lpstr>Tahoma</vt:lpstr>
      <vt:lpstr>Times New Roman</vt:lpstr>
      <vt:lpstr>Trebuchet MS</vt:lpstr>
      <vt:lpstr>Wingdings</vt:lpstr>
      <vt:lpstr>Wingdings 2</vt:lpstr>
      <vt:lpstr>Urban</vt:lpstr>
      <vt:lpstr>CorelDRAW</vt:lpstr>
      <vt:lpstr>AutoCAD Drawing</vt:lpstr>
      <vt:lpstr>فصل هفتم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User</cp:lastModifiedBy>
  <cp:revision>191</cp:revision>
  <dcterms:created xsi:type="dcterms:W3CDTF">2008-08-13T12:49:52Z</dcterms:created>
  <dcterms:modified xsi:type="dcterms:W3CDTF">2016-10-15T12:19:08Z</dcterms:modified>
</cp:coreProperties>
</file>