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60" r:id="rId2"/>
    <p:sldId id="256" r:id="rId3"/>
    <p:sldId id="257" r:id="rId4"/>
    <p:sldId id="258" r:id="rId5"/>
    <p:sldId id="259"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702"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fa-I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F4E92462-6217-4828-BD49-8C800C674D31}" type="datetimeFigureOut">
              <a:rPr lang="fa-IR" smtClean="0"/>
              <a:t>01/06/1440</a:t>
            </a:fld>
            <a:endParaRPr lang="fa-I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fa-I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552E9C07-61C4-4971-8311-EE7E49D6FCB8}" type="slidenum">
              <a:rPr lang="fa-IR" smtClean="0"/>
              <a:t>‹#›</a:t>
            </a:fld>
            <a:endParaRPr lang="fa-IR"/>
          </a:p>
        </p:txBody>
      </p:sp>
    </p:spTree>
    <p:extLst>
      <p:ext uri="{BB962C8B-B14F-4D97-AF65-F5344CB8AC3E}">
        <p14:creationId xmlns:p14="http://schemas.microsoft.com/office/powerpoint/2010/main" val="196691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9/16/2018</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9/16/2018</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9/16/2018</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9/16/2018</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9/16/2018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9/16/2018</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9/16/2018</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9/16/2018</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9/16/2018</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9/16/2018</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86800" cy="4937125"/>
          </a:xfrm>
        </p:spPr>
        <p:txBody>
          <a:bodyPr>
            <a:normAutofit/>
          </a:bodyPr>
          <a:lstStyle/>
          <a:p>
            <a:pPr algn="ctr" rtl="1">
              <a:buNone/>
            </a:pPr>
            <a:r>
              <a:rPr lang="fa-IR" sz="4800" dirty="0" smtClean="0">
                <a:solidFill>
                  <a:srgbClr val="FF0000"/>
                </a:solidFill>
                <a:latin typeface="Arabic Typesetting" pitchFamily="66" charset="-78"/>
                <a:cs typeface="B Mitra" pitchFamily="2" charset="-78"/>
              </a:rPr>
              <a:t>هوش هیجانی </a:t>
            </a:r>
            <a:r>
              <a:rPr lang="fa-IR" sz="4800" dirty="0" smtClean="0">
                <a:latin typeface="Arabic Typesetting" pitchFamily="66" charset="-78"/>
                <a:cs typeface="B Mitra" pitchFamily="2" charset="-78"/>
              </a:rPr>
              <a:t>معلمان</a:t>
            </a:r>
          </a:p>
          <a:p>
            <a:pPr algn="ctr" rtl="1">
              <a:buNone/>
            </a:pPr>
            <a:r>
              <a:rPr lang="fa-IR" sz="4800" dirty="0" smtClean="0">
                <a:latin typeface="Arabic Typesetting" pitchFamily="66" charset="-78"/>
                <a:cs typeface="B Mitra" pitchFamily="2" charset="-78"/>
              </a:rPr>
              <a:t>و رابطه آن با رضایت از زندگی </a:t>
            </a:r>
          </a:p>
          <a:p>
            <a:pPr algn="ctr" rtl="1">
              <a:buNone/>
            </a:pPr>
            <a:r>
              <a:rPr lang="fa-IR" sz="4800" dirty="0" smtClean="0">
                <a:latin typeface="Arabic Typesetting" pitchFamily="66" charset="-78"/>
                <a:cs typeface="B Mitra" pitchFamily="2" charset="-78"/>
              </a:rPr>
              <a:t>و رضایت شغلی</a:t>
            </a:r>
          </a:p>
          <a:p>
            <a:pPr algn="ctr" rtl="1">
              <a:buNone/>
            </a:pPr>
            <a:r>
              <a:rPr lang="en-US" sz="1600" dirty="0" smtClean="0">
                <a:cs typeface="B Mitra" pitchFamily="2" charset="-78"/>
              </a:rPr>
              <a:t>(”Teacher’s  </a:t>
            </a:r>
            <a:r>
              <a:rPr lang="en-US" sz="1600" dirty="0" err="1" smtClean="0">
                <a:cs typeface="B Mitra" pitchFamily="2" charset="-78"/>
              </a:rPr>
              <a:t>Satisfacation</a:t>
            </a:r>
            <a:r>
              <a:rPr lang="en-US" sz="1600" dirty="0" smtClean="0">
                <a:cs typeface="B Mitra" pitchFamily="2" charset="-78"/>
              </a:rPr>
              <a:t>  With Life , Job </a:t>
            </a:r>
            <a:r>
              <a:rPr lang="en-US" sz="1600" dirty="0" err="1" smtClean="0">
                <a:cs typeface="B Mitra" pitchFamily="2" charset="-78"/>
              </a:rPr>
              <a:t>Satisfacation</a:t>
            </a:r>
            <a:r>
              <a:rPr lang="en-US" sz="1600" dirty="0" smtClean="0">
                <a:cs typeface="B Mitra" pitchFamily="2" charset="-78"/>
              </a:rPr>
              <a:t>  and their Emotional </a:t>
            </a:r>
            <a:r>
              <a:rPr lang="en-US" sz="1600" dirty="0" err="1" smtClean="0">
                <a:cs typeface="B Mitra" pitchFamily="2" charset="-78"/>
              </a:rPr>
              <a:t>inteligence</a:t>
            </a:r>
            <a:r>
              <a:rPr lang="en-US" sz="1600" dirty="0" smtClean="0">
                <a:cs typeface="B Mitra" pitchFamily="2" charset="-78"/>
              </a:rPr>
              <a:t> ”)</a:t>
            </a:r>
            <a:endParaRPr lang="fa-IR" sz="1600" dirty="0" smtClean="0">
              <a:cs typeface="B Mitra" pitchFamily="2" charset="-78"/>
            </a:endParaRPr>
          </a:p>
          <a:p>
            <a:pPr algn="ctr" rtl="1">
              <a:buNone/>
            </a:pPr>
            <a:endParaRPr lang="fa-IR" sz="1600" dirty="0" smtClean="0">
              <a:latin typeface="Arabic Typesetting" pitchFamily="66" charset="-78"/>
              <a:cs typeface="B Mitra" pitchFamily="2" charset="-78"/>
            </a:endParaRPr>
          </a:p>
          <a:p>
            <a:pPr algn="ctr" rtl="1">
              <a:buNone/>
            </a:pPr>
            <a:r>
              <a:rPr lang="fa-IR" sz="4800" dirty="0" smtClean="0">
                <a:latin typeface="Arabic Typesetting" pitchFamily="66" charset="-78"/>
                <a:cs typeface="B Mitra" pitchFamily="2" charset="-78"/>
              </a:rPr>
              <a:t>ارائه دهنده: مریم کلیایی</a:t>
            </a:r>
          </a:p>
          <a:p>
            <a:pPr algn="ctr" rtl="1">
              <a:buNone/>
            </a:pPr>
            <a:r>
              <a:rPr lang="fa-IR" sz="4800" dirty="0" smtClean="0">
                <a:latin typeface="Arabic Typesetting" pitchFamily="66" charset="-78"/>
                <a:cs typeface="B Mitra" pitchFamily="2" charset="-78"/>
              </a:rPr>
              <a:t>استاد: دکتر اوتارخوانی</a:t>
            </a:r>
            <a:endParaRPr lang="en-US" sz="4800" dirty="0">
              <a:latin typeface="Arabic Typesetting" pitchFamily="66" charset="-78"/>
              <a:cs typeface="B Mitra"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rtl="1">
              <a:buNone/>
            </a:pPr>
            <a:r>
              <a:rPr lang="fa-IR" b="1" dirty="0" smtClean="0">
                <a:cs typeface="B Mitra" pitchFamily="2" charset="-78"/>
              </a:rPr>
              <a:t>2.3.ابزارها</a:t>
            </a:r>
            <a:endParaRPr lang="en-US" dirty="0" smtClean="0">
              <a:cs typeface="B Mitra" pitchFamily="2" charset="-78"/>
            </a:endParaRPr>
          </a:p>
          <a:p>
            <a:pPr algn="just" rtl="1">
              <a:buNone/>
            </a:pPr>
            <a:r>
              <a:rPr lang="fa-IR" dirty="0" smtClean="0">
                <a:cs typeface="B Mitra" pitchFamily="2" charset="-78"/>
              </a:rPr>
              <a:t>شات و همکاران در سال 1998،مقیاس 33 ماده ای هوش هیجانی را بر مبنای مدل سالوی و میر(1990)ساختند.این مقیاس، هوش هیجانی را بر حسب پاسخ های خود گزارشی برای 33 ماده بررسی میکند و  ارزیابی های هیجان(بررسی و بیان هیجانات در فرد و دیگران) تنظیم خلق و خو (تنظیم هیجانی در فرد و دیگران) ،بهره برداری از هیجانات و تسهیم/تجربه هیجانات را اندازه میگیرد.</a:t>
            </a:r>
          </a:p>
          <a:p>
            <a:pPr algn="just" rtl="1">
              <a:buNone/>
            </a:pPr>
            <a:r>
              <a:rPr lang="fa-IR" dirty="0" smtClean="0">
                <a:cs typeface="B Mitra" pitchFamily="2" charset="-78"/>
              </a:rPr>
              <a:t>شرکت کنندگان به شاخص های درجه توافق شان با استفاده از طیف 5 گزینه ای لیکرت که از 1(مخالفت شدید) تا  (موافقت شدید)،دسته بندی شده بود،پاسخ دادند.</a:t>
            </a:r>
            <a:br>
              <a:rPr lang="fa-IR" dirty="0" smtClean="0">
                <a:cs typeface="B Mitra" pitchFamily="2" charset="-78"/>
              </a:rPr>
            </a:br>
            <a:r>
              <a:rPr lang="fa-IR" dirty="0" smtClean="0">
                <a:cs typeface="B Mitra" pitchFamily="2" charset="-78"/>
              </a:rPr>
              <a:t>ما اعتبار درونی ابزار را با تقریب آلفا کرونباخ اثبات کردیم و اعتبار ابزار برای هر مقیاس عامل(تنظیم خلق و خو 0.77- ،ارزیابی هیجان 0.72- ،استفاده از هیجان 0.76- و تسهیم/تجربه احساس 0.63-)</a:t>
            </a:r>
            <a:endParaRPr lang="en-US" dirty="0" smtClean="0">
              <a:cs typeface="B Mitra" pitchFamily="2" charset="-78"/>
            </a:endParaRPr>
          </a:p>
          <a:p>
            <a:pPr algn="just" rtl="1">
              <a:buNone/>
            </a:pPr>
            <a:endParaRPr lang="en-US" dirty="0">
              <a:cs typeface="B Mitra"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buNone/>
            </a:pPr>
            <a:r>
              <a:rPr lang="fa-IR" b="1" dirty="0" smtClean="0">
                <a:cs typeface="B Mitra" pitchFamily="2" charset="-78"/>
              </a:rPr>
              <a:t>مقیاس رضایت از زندگی</a:t>
            </a:r>
            <a:r>
              <a:rPr lang="fa-IR" dirty="0" smtClean="0">
                <a:cs typeface="B Mitra" pitchFamily="2" charset="-78"/>
              </a:rPr>
              <a:t>(ِدینر؛2008) یک مقیاس دارای پنج ماده است تا در یک مقیاس 7 گزینه ای از 1(کاملاً مخالفم)تا 7(کاملاًموافقم) ارزیابی شود.</a:t>
            </a:r>
          </a:p>
          <a:p>
            <a:pPr algn="just" rtl="1">
              <a:buNone/>
            </a:pPr>
            <a:r>
              <a:rPr lang="fa-IR" dirty="0" smtClean="0">
                <a:cs typeface="B Mitra" pitchFamily="2" charset="-78"/>
              </a:rPr>
              <a:t>این مقیاس تصویری برای رضایت عمومی از زندگی به عنوان یک شاخص برای خوب بودن فرااهم میکند. این ابزار پایایی خوبی دارد(ضریب اعتبار درونی آلفا کرونباخ 0.87)</a:t>
            </a:r>
            <a:endParaRPr lang="en-US" dirty="0" smtClean="0">
              <a:cs typeface="B Mitra" pitchFamily="2" charset="-78"/>
            </a:endParaRPr>
          </a:p>
          <a:p>
            <a:pPr algn="just" rtl="1">
              <a:buNone/>
            </a:pPr>
            <a:endParaRPr lang="en-US" dirty="0">
              <a:cs typeface="B Mitra"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rtl="1">
              <a:buNone/>
            </a:pPr>
            <a:r>
              <a:rPr lang="fa-IR" b="1" dirty="0" smtClean="0">
                <a:cs typeface="B Mitra" pitchFamily="2" charset="-78"/>
              </a:rPr>
              <a:t>پرسشنامه هوش کاری </a:t>
            </a:r>
            <a:r>
              <a:rPr lang="fa-IR" dirty="0" smtClean="0">
                <a:cs typeface="B Mitra" pitchFamily="2" charset="-78"/>
              </a:rPr>
              <a:t>(تیکو کنستانتین 2004) مقیاسی است که برای ارزیابی نگرش نسبت به کار ،ایجاد شده است و سه بعد دارد:هوش عمومی کارمقیاس  تشخیصی ایجادی و مقیاس اجبار-اجتناب.</a:t>
            </a:r>
          </a:p>
          <a:p>
            <a:pPr algn="just" rtl="1">
              <a:buNone/>
            </a:pPr>
            <a:r>
              <a:rPr lang="fa-IR" dirty="0" smtClean="0">
                <a:cs typeface="B Mitra" pitchFamily="2" charset="-78"/>
              </a:rPr>
              <a:t>پرسشنامه شامل 27 گزینه است که با استفاده از طیف 7گزینه ای لیکرت،که از 1"هرگز" تا "همیشه" ارزیابی شد.ابزار از پایایی خوبی برخوردار بود(ضریب اعتبار درونی آلفا کرونباخ 0.82)</a:t>
            </a:r>
            <a:endParaRPr lang="en-US" dirty="0" smtClean="0">
              <a:cs typeface="B Mitra" pitchFamily="2" charset="-78"/>
            </a:endParaRPr>
          </a:p>
          <a:p>
            <a:pPr algn="just" rtl="1">
              <a:buNone/>
            </a:pPr>
            <a:endParaRPr lang="en-US" dirty="0">
              <a:cs typeface="B Mitra"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None/>
            </a:pPr>
            <a:r>
              <a:rPr lang="fa-IR" b="1" dirty="0" smtClean="0">
                <a:cs typeface="B Mitra" pitchFamily="2" charset="-78"/>
              </a:rPr>
              <a:t>پرسشنامه رضایت از کار </a:t>
            </a:r>
            <a:r>
              <a:rPr lang="fa-IR" dirty="0" smtClean="0">
                <a:cs typeface="B Mitra" pitchFamily="2" charset="-78"/>
              </a:rPr>
              <a:t>(تیکو کنستانتین 2004) برای بررسی میزان رضایت شغلی با تحت نظر قرار دادن سه بعد:پرداخت و ارتقا،رهبری و روابط بین فردی،ارتباطات سازمانی ایجاد شد.</a:t>
            </a:r>
          </a:p>
          <a:p>
            <a:pPr algn="r" rtl="1">
              <a:buNone/>
            </a:pPr>
            <a:r>
              <a:rPr lang="fa-IR" dirty="0" smtClean="0">
                <a:cs typeface="B Mitra" pitchFamily="2" charset="-78"/>
              </a:rPr>
              <a:t>پرسشنامه شامل 32 مورد بود و با مقیاس 6 گزینه ای از 1"هرگز"تا "همیشه صدق میکند" ارزیابی شد.(ضریب اعتبار درونی آلفا کرونباخ 0.85)</a:t>
            </a:r>
            <a:endParaRPr lang="en-US" dirty="0" smtClean="0">
              <a:cs typeface="B Mitra" pitchFamily="2" charset="-78"/>
            </a:endParaRPr>
          </a:p>
          <a:p>
            <a:pPr algn="r" rtl="1">
              <a:buNone/>
            </a:pPr>
            <a:endParaRPr lang="en-US" dirty="0">
              <a:cs typeface="B Mitra"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fa-IR" b="1" dirty="0" smtClean="0">
                <a:cs typeface="B Mitra" pitchFamily="2" charset="-78"/>
              </a:rPr>
              <a:t>2.4.روش کار</a:t>
            </a:r>
            <a:r>
              <a:rPr lang="en-US" dirty="0" smtClean="0">
                <a:cs typeface="B Mitra" pitchFamily="2" charset="-78"/>
              </a:rPr>
              <a:t/>
            </a:r>
            <a:br>
              <a:rPr lang="en-US" dirty="0" smtClean="0">
                <a:cs typeface="B Mitra" pitchFamily="2" charset="-78"/>
              </a:rPr>
            </a:br>
            <a:endParaRPr lang="en-US" dirty="0">
              <a:cs typeface="B Mitra" pitchFamily="2" charset="-78"/>
            </a:endParaRPr>
          </a:p>
        </p:txBody>
      </p:sp>
      <p:sp>
        <p:nvSpPr>
          <p:cNvPr id="3" name="Content Placeholder 2"/>
          <p:cNvSpPr>
            <a:spLocks noGrp="1"/>
          </p:cNvSpPr>
          <p:nvPr>
            <p:ph idx="1"/>
          </p:nvPr>
        </p:nvSpPr>
        <p:spPr/>
        <p:txBody>
          <a:bodyPr/>
          <a:lstStyle/>
          <a:p>
            <a:pPr algn="r" rtl="1">
              <a:buNone/>
            </a:pPr>
            <a:r>
              <a:rPr lang="fa-IR" dirty="0" smtClean="0">
                <a:cs typeface="B Mitra" pitchFamily="2" charset="-78"/>
              </a:rPr>
              <a:t>مطالعات بین دسامبر 2010 تا فوریه 2011،انجام شد و شرکت کنندگان ،معلمان کشورهای مختلف مناطق شمال غربی رومانی بودند.به همه شرکت کنندگان تضمین داده شد که پاسخ ها محرمانه باقی میمانند.</a:t>
            </a:r>
          </a:p>
          <a:p>
            <a:pPr algn="r" rtl="1">
              <a:buNone/>
            </a:pPr>
            <a:endParaRPr lang="fa-IR" dirty="0" smtClean="0">
              <a:cs typeface="B Mitra" pitchFamily="2" charset="-78"/>
            </a:endParaRPr>
          </a:p>
          <a:p>
            <a:pPr algn="r" rtl="1">
              <a:buNone/>
            </a:pPr>
            <a:r>
              <a:rPr lang="fa-IR" b="1" dirty="0" smtClean="0">
                <a:cs typeface="B Mitra" pitchFamily="2" charset="-78"/>
              </a:rPr>
              <a:t>2.5.متغیرها</a:t>
            </a:r>
          </a:p>
          <a:p>
            <a:pPr algn="r" rtl="1">
              <a:buNone/>
            </a:pPr>
            <a:r>
              <a:rPr lang="fa-IR" dirty="0" smtClean="0">
                <a:cs typeface="B Mitra" pitchFamily="2" charset="-78"/>
              </a:rPr>
              <a:t>متغیرهای مستقل:هوش هیجانی</a:t>
            </a:r>
            <a:endParaRPr lang="en-US" dirty="0" smtClean="0">
              <a:cs typeface="B Mitra" pitchFamily="2" charset="-78"/>
            </a:endParaRPr>
          </a:p>
          <a:p>
            <a:pPr algn="r" rtl="1">
              <a:buNone/>
            </a:pPr>
            <a:r>
              <a:rPr lang="fa-IR" dirty="0" smtClean="0">
                <a:cs typeface="B Mitra" pitchFamily="2" charset="-78"/>
              </a:rPr>
              <a:t>متغیرهای وابسته:رضایت از زندگی؛هوش کاری و ابعادش(تشخیصی-ایجادی،ارتباطات –سازمان،پرداخت-ارتقا)</a:t>
            </a:r>
            <a:endParaRPr lang="en-US" dirty="0" smtClean="0">
              <a:cs typeface="B Mitra" pitchFamily="2" charset="-78"/>
            </a:endParaRPr>
          </a:p>
          <a:p>
            <a:pPr algn="r" rtl="1">
              <a:buNone/>
            </a:pPr>
            <a:endParaRPr lang="en-US" dirty="0" smtClean="0">
              <a:cs typeface="B Mitra" pitchFamily="2" charset="-78"/>
            </a:endParaRPr>
          </a:p>
          <a:p>
            <a:pPr algn="r" rtl="1">
              <a:buNone/>
            </a:pPr>
            <a:endParaRPr lang="en-US" dirty="0" smtClean="0">
              <a:cs typeface="B Mitra" pitchFamily="2" charset="-78"/>
            </a:endParaRPr>
          </a:p>
          <a:p>
            <a:pPr algn="r" rtl="1">
              <a:buNone/>
            </a:pPr>
            <a:endParaRPr lang="en-US" dirty="0">
              <a:cs typeface="B Mitra"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b="1" dirty="0" smtClean="0">
                <a:cs typeface="B Mitra" pitchFamily="2" charset="-78"/>
              </a:rPr>
              <a:t>2.5.متغیرها</a:t>
            </a:r>
            <a:br>
              <a:rPr lang="fa-IR" b="1" dirty="0" smtClean="0">
                <a:cs typeface="B Mitra" pitchFamily="2" charset="-78"/>
              </a:rPr>
            </a:br>
            <a:endParaRPr lang="en-US" dirty="0"/>
          </a:p>
        </p:txBody>
      </p:sp>
      <p:sp>
        <p:nvSpPr>
          <p:cNvPr id="3" name="Content Placeholder 2"/>
          <p:cNvSpPr>
            <a:spLocks noGrp="1"/>
          </p:cNvSpPr>
          <p:nvPr>
            <p:ph idx="1"/>
          </p:nvPr>
        </p:nvSpPr>
        <p:spPr/>
        <p:txBody>
          <a:bodyPr/>
          <a:lstStyle/>
          <a:p>
            <a:pPr algn="r" rtl="1">
              <a:buNone/>
            </a:pPr>
            <a:endParaRPr lang="fa-IR" dirty="0" smtClean="0">
              <a:cs typeface="B Mitra" pitchFamily="2" charset="-78"/>
            </a:endParaRPr>
          </a:p>
          <a:p>
            <a:pPr algn="r" rtl="1">
              <a:buNone/>
            </a:pPr>
            <a:r>
              <a:rPr lang="fa-IR" dirty="0" smtClean="0">
                <a:cs typeface="B Mitra" pitchFamily="2" charset="-78"/>
              </a:rPr>
              <a:t>متغیرهای مستقل:هوش هیجانی</a:t>
            </a:r>
            <a:endParaRPr lang="en-US" dirty="0" smtClean="0">
              <a:cs typeface="B Mitra" pitchFamily="2" charset="-78"/>
            </a:endParaRPr>
          </a:p>
          <a:p>
            <a:pPr algn="r" rtl="1">
              <a:buNone/>
            </a:pPr>
            <a:r>
              <a:rPr lang="fa-IR" dirty="0" smtClean="0">
                <a:cs typeface="B Mitra" pitchFamily="2" charset="-78"/>
              </a:rPr>
              <a:t>متغیرهای وابسته:رضایت از زندگی؛هوش کاری و ابعادش(تشخیصی-ایجادی،ارتباطات –سازمان،پرداخت-ارتقا)</a:t>
            </a:r>
            <a:endParaRPr lang="en-US" dirty="0" smtClean="0">
              <a:cs typeface="B Mitra" pitchFamily="2" charset="-78"/>
            </a:endParaRPr>
          </a:p>
          <a:p>
            <a:pPr algn="r" rtl="1">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sz="4400" b="1" dirty="0" smtClean="0">
                <a:cs typeface="B Mitra" pitchFamily="2" charset="-78"/>
              </a:rPr>
              <a:t>نتایج</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algn="just" rtl="1">
              <a:buNone/>
            </a:pPr>
            <a:r>
              <a:rPr lang="fa-IR" dirty="0" smtClean="0">
                <a:cs typeface="B Mitra" pitchFamily="2" charset="-78"/>
              </a:rPr>
              <a:t>فرضیه اول:بین رضایت از زندگی,رضایت عمومی زندگی و هوش کاری معلمان بر حسب سطوح  هوش هیجانی که دارند، تمایز وجود داد.</a:t>
            </a:r>
          </a:p>
          <a:p>
            <a:pPr algn="just" rtl="1">
              <a:buNone/>
            </a:pPr>
            <a:r>
              <a:rPr lang="fa-IR" dirty="0" smtClean="0">
                <a:cs typeface="B Mitra" pitchFamily="2" charset="-78"/>
              </a:rPr>
              <a:t>برای </a:t>
            </a:r>
            <a:r>
              <a:rPr lang="fa-IR" b="1" dirty="0" smtClean="0">
                <a:cs typeface="B Mitra" pitchFamily="2" charset="-78"/>
              </a:rPr>
              <a:t>اثبات</a:t>
            </a:r>
            <a:r>
              <a:rPr lang="fa-IR" dirty="0" smtClean="0">
                <a:cs typeface="B Mitra" pitchFamily="2" charset="-78"/>
              </a:rPr>
              <a:t> این فرضیه ما هوش هیجانی را متغیر مستقل (با دو گروه:هوش هیجانی بالای میانگین و هوش هیجانی زیر میانگین) در نظر گرفتیم و رضایت کاری و ابعادش (تشخیصی-ایجادی و اجبار-مقابله)،رضایت عمومی از زندگی و ابعادش(رهبری-رابطه ، ارتباطات-سازمان ، پرداخت-ارتقا)و رضایت از زندگی را متغیر وابسته در نظر گرفتیم.</a:t>
            </a:r>
          </a:p>
          <a:p>
            <a:pPr algn="just" rtl="1">
              <a:buNone/>
            </a:pPr>
            <a:r>
              <a:rPr lang="fa-IR" dirty="0" smtClean="0">
                <a:cs typeface="B Mitra" pitchFamily="2" charset="-78"/>
              </a:rPr>
              <a:t>همینطور که در جدول زیر میبینید  تمایزات اساس بر حسب سطوح هوش هیجانی معلمان در هوش کاری،رضایت عمومی شغلی و رضایت از زندگیشان وجود </a:t>
            </a:r>
            <a:r>
              <a:rPr lang="fa-IR" smtClean="0">
                <a:cs typeface="B Mitra" pitchFamily="2" charset="-78"/>
              </a:rPr>
              <a:t>دارد. بنابراین </a:t>
            </a:r>
            <a:r>
              <a:rPr lang="fa-IR" dirty="0" smtClean="0">
                <a:cs typeface="B Mitra" pitchFamily="2" charset="-78"/>
              </a:rPr>
              <a:t>معلمانی که از سطح بالایی از هوش هیجانی برخوردارندنگرش مثبت تری نسبت به کار دارند و به احتمال زیاد بیشتر درگیر کارشان میشوند و متعهدتر و با انگیزه تر هستند.هم چنین این معلمان رضایت کاری بیشتری نسبت به معلمانی دارند که از سطح پایین هوش هیجانی برخوردارند.معلمانی که هوش هیجانی آنها بالای میانگین است نسبت به انهایی که هوش هیجانی پایینتری از خود نشان میدهند،از زندگیشان راضی تر هستند. ما تمایزات اساسی بین معلمان با توجه به رضایتشان از رهبری سازمانی و سازمان کار و ارتباط با موقعیتهای کاری یافتیم ،مثلاً معلمان با ضریب هوشی بالاتر رضایت بیشتری نسبت به معلمانی با ضریب هوشی پایین تر دارند.</a:t>
            </a:r>
            <a:endParaRPr lang="en-US" dirty="0" smtClean="0">
              <a:cs typeface="B Mitra" pitchFamily="2" charset="-78"/>
            </a:endParaRPr>
          </a:p>
          <a:p>
            <a:pPr algn="just" rtl="1">
              <a:buNone/>
            </a:pPr>
            <a:endParaRPr lang="fa-IR" dirty="0" smtClean="0">
              <a:cs typeface="B Mitra" pitchFamily="2" charset="-78"/>
            </a:endParaRPr>
          </a:p>
          <a:p>
            <a:pPr algn="just" rtl="1">
              <a:buNone/>
            </a:pPr>
            <a:endParaRPr lang="en-US" dirty="0" smtClean="0">
              <a:cs typeface="B Mitra" pitchFamily="2" charset="-78"/>
            </a:endParaRPr>
          </a:p>
          <a:p>
            <a:pPr algn="just">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rtl="1"/>
            <a:r>
              <a:rPr lang="fa-IR" sz="2400" dirty="0" smtClean="0">
                <a:cs typeface="B Mitra" pitchFamily="2" charset="-78"/>
              </a:rPr>
              <a:t>جدول 1.متغیرهای مستقل آزمون </a:t>
            </a:r>
            <a:r>
              <a:rPr lang="en-US" sz="2400" dirty="0" smtClean="0">
                <a:cs typeface="B Mitra" pitchFamily="2" charset="-78"/>
              </a:rPr>
              <a:t>T</a:t>
            </a:r>
            <a:r>
              <a:rPr lang="fa-IR" sz="2400" dirty="0" smtClean="0">
                <a:cs typeface="B Mitra" pitchFamily="2" charset="-78"/>
              </a:rPr>
              <a:t> برای مقایسه معناداری متغیرهای رضایت از زندگی،هوش کاریی و رضایت عمومی شغلی،رضایت بر حسب متغیر هوش هیجانی</a:t>
            </a:r>
            <a:br>
              <a:rPr lang="fa-IR" sz="2400" dirty="0" smtClean="0">
                <a:cs typeface="B Mitra" pitchFamily="2" charset="-78"/>
              </a:rPr>
            </a:br>
            <a:endParaRPr lang="en-US" sz="2400" dirty="0"/>
          </a:p>
        </p:txBody>
      </p:sp>
      <p:sp>
        <p:nvSpPr>
          <p:cNvPr id="3" name="Content Placeholder 2"/>
          <p:cNvSpPr>
            <a:spLocks noGrp="1"/>
          </p:cNvSpPr>
          <p:nvPr>
            <p:ph idx="1"/>
          </p:nvPr>
        </p:nvSpPr>
        <p:spPr/>
        <p:txBody>
          <a:bodyPr/>
          <a:lstStyle/>
          <a:p>
            <a:pPr algn="r" rtl="1">
              <a:buNone/>
            </a:pPr>
            <a:endParaRPr lang="en-US" dirty="0">
              <a:cs typeface="B Mitra" pitchFamily="2" charset="-78"/>
            </a:endParaRPr>
          </a:p>
        </p:txBody>
      </p:sp>
      <p:graphicFrame>
        <p:nvGraphicFramePr>
          <p:cNvPr id="5" name="Table 4"/>
          <p:cNvGraphicFramePr>
            <a:graphicFrameLocks noGrp="1"/>
          </p:cNvGraphicFramePr>
          <p:nvPr/>
        </p:nvGraphicFramePr>
        <p:xfrm>
          <a:off x="1447800" y="1676400"/>
          <a:ext cx="6781800" cy="5126736"/>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xmlns="" val="20000"/>
                    </a:ext>
                  </a:extLst>
                </a:gridCol>
                <a:gridCol w="751114">
                  <a:extLst>
                    <a:ext uri="{9D8B030D-6E8A-4147-A177-3AD203B41FA5}">
                      <a16:colId xmlns:a16="http://schemas.microsoft.com/office/drawing/2014/main" xmlns="" val="20001"/>
                    </a:ext>
                  </a:extLst>
                </a:gridCol>
                <a:gridCol w="620486">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1295400">
                  <a:extLst>
                    <a:ext uri="{9D8B030D-6E8A-4147-A177-3AD203B41FA5}">
                      <a16:colId xmlns:a16="http://schemas.microsoft.com/office/drawing/2014/main" xmlns="" val="20004"/>
                    </a:ext>
                  </a:extLst>
                </a:gridCol>
                <a:gridCol w="762000">
                  <a:extLst>
                    <a:ext uri="{9D8B030D-6E8A-4147-A177-3AD203B41FA5}">
                      <a16:colId xmlns:a16="http://schemas.microsoft.com/office/drawing/2014/main" xmlns="" val="20005"/>
                    </a:ext>
                  </a:extLst>
                </a:gridCol>
                <a:gridCol w="1371600">
                  <a:extLst>
                    <a:ext uri="{9D8B030D-6E8A-4147-A177-3AD203B41FA5}">
                      <a16:colId xmlns:a16="http://schemas.microsoft.com/office/drawing/2014/main" xmlns="" val="20006"/>
                    </a:ext>
                  </a:extLst>
                </a:gridCol>
              </a:tblGrid>
              <a:tr h="563881">
                <a:tc>
                  <a:txBody>
                    <a:bodyPr/>
                    <a:lstStyle/>
                    <a:p>
                      <a:r>
                        <a:rPr lang="fa-IR" dirty="0" smtClean="0"/>
                        <a:t>احتمال</a:t>
                      </a:r>
                      <a:endParaRPr lang="en-US" dirty="0"/>
                    </a:p>
                  </a:txBody>
                  <a:tcPr/>
                </a:tc>
                <a:tc>
                  <a:txBody>
                    <a:bodyPr/>
                    <a:lstStyle/>
                    <a:p>
                      <a:r>
                        <a:rPr lang="en-US" dirty="0" err="1" smtClean="0"/>
                        <a:t>df</a:t>
                      </a:r>
                      <a:endParaRPr lang="en-US" dirty="0"/>
                    </a:p>
                  </a:txBody>
                  <a:tcPr/>
                </a:tc>
                <a:tc>
                  <a:txBody>
                    <a:bodyPr/>
                    <a:lstStyle/>
                    <a:p>
                      <a:r>
                        <a:rPr lang="en-US" dirty="0" smtClean="0"/>
                        <a:t>T</a:t>
                      </a:r>
                      <a:endParaRPr lang="en-US" dirty="0"/>
                    </a:p>
                  </a:txBody>
                  <a:tcPr/>
                </a:tc>
                <a:tc>
                  <a:txBody>
                    <a:bodyPr/>
                    <a:lstStyle/>
                    <a:p>
                      <a:pPr algn="r"/>
                      <a:r>
                        <a:rPr lang="fa-IR" dirty="0" smtClean="0"/>
                        <a:t>انحراف معیار</a:t>
                      </a:r>
                      <a:endParaRPr lang="en-US" dirty="0"/>
                    </a:p>
                  </a:txBody>
                  <a:tcPr/>
                </a:tc>
                <a:tc>
                  <a:txBody>
                    <a:bodyPr/>
                    <a:lstStyle/>
                    <a:p>
                      <a:r>
                        <a:rPr lang="fa-IR" dirty="0" smtClean="0"/>
                        <a:t>میانگین</a:t>
                      </a:r>
                      <a:endParaRPr lang="en-US" dirty="0"/>
                    </a:p>
                  </a:txBody>
                  <a:tcPr/>
                </a:tc>
                <a:tc>
                  <a:txBody>
                    <a:bodyPr/>
                    <a:lstStyle/>
                    <a:p>
                      <a:pPr algn="r"/>
                      <a:r>
                        <a:rPr lang="fa-IR" sz="1800" dirty="0" smtClean="0"/>
                        <a:t>تعداد</a:t>
                      </a:r>
                      <a:endParaRPr lang="en-US" sz="1800" dirty="0"/>
                    </a:p>
                  </a:txBody>
                  <a:tcPr/>
                </a:tc>
                <a:tc>
                  <a:txBody>
                    <a:bodyPr/>
                    <a:lstStyle/>
                    <a:p>
                      <a:pPr marL="0" marR="0" algn="r" rtl="1">
                        <a:lnSpc>
                          <a:spcPct val="115000"/>
                        </a:lnSpc>
                        <a:spcBef>
                          <a:spcPts val="0"/>
                        </a:spcBef>
                        <a:spcAft>
                          <a:spcPts val="0"/>
                        </a:spcAft>
                      </a:pPr>
                      <a:r>
                        <a:rPr lang="fa-IR" sz="1800" dirty="0" smtClean="0">
                          <a:latin typeface="Calibri"/>
                          <a:ea typeface="Times New Roman"/>
                          <a:cs typeface="Tahoma"/>
                        </a:rPr>
                        <a:t>متغیرها</a:t>
                      </a:r>
                      <a:endParaRPr lang="en-US" sz="1800" dirty="0">
                        <a:latin typeface="Calibri"/>
                        <a:ea typeface="Times New Roman"/>
                        <a:cs typeface="Arial"/>
                      </a:endParaRPr>
                    </a:p>
                  </a:txBody>
                  <a:tcPr marL="68580" marR="68580" marT="0" marB="0"/>
                </a:tc>
                <a:extLst>
                  <a:ext uri="{0D108BD9-81ED-4DB2-BD59-A6C34878D82A}">
                    <a16:rowId xmlns:a16="http://schemas.microsoft.com/office/drawing/2014/main" xmlns="" val="10000"/>
                  </a:ext>
                </a:extLst>
              </a:tr>
              <a:tr h="624839">
                <a:tc>
                  <a:txBody>
                    <a:bodyPr/>
                    <a:lstStyle/>
                    <a:p>
                      <a:pPr marL="0" marR="0" algn="r" rtl="1">
                        <a:lnSpc>
                          <a:spcPct val="115000"/>
                        </a:lnSpc>
                        <a:spcBef>
                          <a:spcPts val="0"/>
                        </a:spcBef>
                        <a:spcAft>
                          <a:spcPts val="0"/>
                        </a:spcAft>
                      </a:pPr>
                      <a:r>
                        <a:rPr lang="fa-IR" sz="1200" b="1" dirty="0">
                          <a:latin typeface="Calibri"/>
                          <a:ea typeface="Times New Roman"/>
                          <a:cs typeface="B Mitra" pitchFamily="2" charset="-78"/>
                        </a:rPr>
                        <a:t>0.000</a:t>
                      </a:r>
                      <a:endParaRPr lang="en-US" sz="12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dirty="0">
                          <a:latin typeface="Calibri"/>
                          <a:ea typeface="Times New Roman"/>
                          <a:cs typeface="B Mitra" pitchFamily="2" charset="-78"/>
                        </a:rPr>
                        <a:t>194</a:t>
                      </a:r>
                      <a:endParaRPr lang="en-US" sz="12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a:latin typeface="Calibri"/>
                          <a:ea typeface="Times New Roman"/>
                          <a:cs typeface="B Mitra" pitchFamily="2" charset="-78"/>
                        </a:rPr>
                        <a:t>6.123</a:t>
                      </a:r>
                      <a:endParaRPr lang="en-US" sz="120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a:latin typeface="Calibri"/>
                          <a:ea typeface="Times New Roman"/>
                          <a:cs typeface="B Mitra" pitchFamily="2" charset="-78"/>
                        </a:rPr>
                        <a:t/>
                      </a:r>
                      <a:br>
                        <a:rPr lang="fa-IR" sz="1200" b="1">
                          <a:latin typeface="Calibri"/>
                          <a:ea typeface="Times New Roman"/>
                          <a:cs typeface="B Mitra" pitchFamily="2" charset="-78"/>
                        </a:rPr>
                      </a:br>
                      <a:r>
                        <a:rPr lang="fa-IR" sz="1200" b="1">
                          <a:latin typeface="Calibri"/>
                          <a:ea typeface="Times New Roman"/>
                          <a:cs typeface="B Mitra" pitchFamily="2" charset="-78"/>
                        </a:rPr>
                        <a:t>5.60</a:t>
                      </a:r>
                      <a:endParaRPr lang="en-US" sz="1200">
                        <a:latin typeface="Calibri"/>
                        <a:ea typeface="Times New Roman"/>
                        <a:cs typeface="B Mitra" pitchFamily="2" charset="-78"/>
                      </a:endParaRPr>
                    </a:p>
                    <a:p>
                      <a:pPr marL="0" marR="0" algn="r" rtl="1">
                        <a:lnSpc>
                          <a:spcPct val="115000"/>
                        </a:lnSpc>
                        <a:spcBef>
                          <a:spcPts val="0"/>
                        </a:spcBef>
                        <a:spcAft>
                          <a:spcPts val="0"/>
                        </a:spcAft>
                      </a:pPr>
                      <a:r>
                        <a:rPr lang="fa-IR" sz="1200" b="1">
                          <a:latin typeface="Calibri"/>
                          <a:ea typeface="Times New Roman"/>
                          <a:cs typeface="B Mitra" pitchFamily="2" charset="-78"/>
                        </a:rPr>
                        <a:t>5.06</a:t>
                      </a:r>
                      <a:endParaRPr lang="en-US" sz="120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dirty="0">
                          <a:latin typeface="Calibri"/>
                          <a:ea typeface="Times New Roman"/>
                          <a:cs typeface="B Mitra" pitchFamily="2" charset="-78"/>
                        </a:rPr>
                        <a:t/>
                      </a:r>
                      <a:br>
                        <a:rPr lang="fa-IR" sz="1200" b="1" dirty="0">
                          <a:latin typeface="Calibri"/>
                          <a:ea typeface="Times New Roman"/>
                          <a:cs typeface="B Mitra" pitchFamily="2" charset="-78"/>
                        </a:rPr>
                      </a:br>
                      <a:r>
                        <a:rPr lang="fa-IR" sz="1200" b="1" dirty="0">
                          <a:latin typeface="Calibri"/>
                          <a:ea typeface="Times New Roman"/>
                          <a:cs typeface="B Mitra" pitchFamily="2" charset="-78"/>
                        </a:rPr>
                        <a:t>5.60</a:t>
                      </a:r>
                      <a:endParaRPr lang="en-US" sz="1200" dirty="0">
                        <a:latin typeface="Calibri"/>
                        <a:ea typeface="Times New Roman"/>
                        <a:cs typeface="B Mitra" pitchFamily="2" charset="-78"/>
                      </a:endParaRPr>
                    </a:p>
                    <a:p>
                      <a:pPr marL="0" marR="0" algn="r" rtl="1">
                        <a:lnSpc>
                          <a:spcPct val="115000"/>
                        </a:lnSpc>
                        <a:spcBef>
                          <a:spcPts val="0"/>
                        </a:spcBef>
                        <a:spcAft>
                          <a:spcPts val="0"/>
                        </a:spcAft>
                      </a:pPr>
                      <a:r>
                        <a:rPr lang="fa-IR" sz="1200" b="1" dirty="0">
                          <a:latin typeface="Calibri"/>
                          <a:ea typeface="Times New Roman"/>
                          <a:cs typeface="B Mitra" pitchFamily="2" charset="-78"/>
                        </a:rPr>
                        <a:t>5.06</a:t>
                      </a:r>
                      <a:endParaRPr lang="en-US" sz="12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100" b="1" dirty="0">
                          <a:latin typeface="Calibri"/>
                          <a:ea typeface="Times New Roman"/>
                          <a:cs typeface="B Mitra" pitchFamily="2" charset="-78"/>
                        </a:rPr>
                        <a:t/>
                      </a:r>
                      <a:br>
                        <a:rPr lang="fa-IR" sz="1100" b="1" dirty="0">
                          <a:latin typeface="Calibri"/>
                          <a:ea typeface="Times New Roman"/>
                          <a:cs typeface="B Mitra" pitchFamily="2" charset="-78"/>
                        </a:rPr>
                      </a:br>
                      <a:r>
                        <a:rPr lang="fa-IR" sz="1100" b="1" dirty="0">
                          <a:latin typeface="Calibri"/>
                          <a:ea typeface="Times New Roman"/>
                          <a:cs typeface="B Mitra" pitchFamily="2" charset="-78"/>
                        </a:rPr>
                        <a:t>108</a:t>
                      </a:r>
                      <a:endParaRPr lang="en-US" sz="1100" dirty="0">
                        <a:latin typeface="Calibri"/>
                        <a:ea typeface="Times New Roman"/>
                        <a:cs typeface="B Mitra" pitchFamily="2" charset="-78"/>
                      </a:endParaRPr>
                    </a:p>
                    <a:p>
                      <a:pPr marL="0" marR="0" algn="r" rtl="1">
                        <a:lnSpc>
                          <a:spcPct val="115000"/>
                        </a:lnSpc>
                        <a:spcBef>
                          <a:spcPts val="0"/>
                        </a:spcBef>
                        <a:spcAft>
                          <a:spcPts val="0"/>
                        </a:spcAft>
                      </a:pPr>
                      <a:r>
                        <a:rPr lang="fa-IR" sz="1100" b="1" dirty="0">
                          <a:latin typeface="Calibri"/>
                          <a:ea typeface="Times New Roman"/>
                          <a:cs typeface="B Mitra" pitchFamily="2" charset="-78"/>
                        </a:rPr>
                        <a:t>88</a:t>
                      </a:r>
                      <a:endParaRPr lang="en-US" sz="11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000" b="1" dirty="0">
                          <a:latin typeface="Calibri"/>
                          <a:ea typeface="Times New Roman"/>
                          <a:cs typeface="B Mitra" pitchFamily="2" charset="-78"/>
                        </a:rPr>
                        <a:t>هوش کاری</a:t>
                      </a:r>
                      <a:br>
                        <a:rPr lang="fa-IR" sz="1000" b="1" dirty="0">
                          <a:latin typeface="Calibri"/>
                          <a:ea typeface="Times New Roman"/>
                          <a:cs typeface="B Mitra" pitchFamily="2" charset="-78"/>
                        </a:rPr>
                      </a:br>
                      <a:r>
                        <a:rPr lang="en-US" sz="1000" b="1" dirty="0">
                          <a:latin typeface="Tahoma"/>
                          <a:ea typeface="Times New Roman"/>
                          <a:cs typeface="B Mitra" pitchFamily="2" charset="-78"/>
                        </a:rPr>
                        <a:t>EI</a:t>
                      </a:r>
                      <a:r>
                        <a:rPr lang="fa-IR" sz="1000" b="1" dirty="0">
                          <a:latin typeface="Calibri"/>
                          <a:ea typeface="Times New Roman"/>
                          <a:cs typeface="B Mitra" pitchFamily="2" charset="-78"/>
                        </a:rPr>
                        <a:t>بالای میانگین</a:t>
                      </a:r>
                      <a:br>
                        <a:rPr lang="fa-IR" sz="1000" b="1" dirty="0">
                          <a:latin typeface="Calibri"/>
                          <a:ea typeface="Times New Roman"/>
                          <a:cs typeface="B Mitra" pitchFamily="2" charset="-78"/>
                        </a:rPr>
                      </a:br>
                      <a:r>
                        <a:rPr lang="en-US" sz="1000" b="1" dirty="0">
                          <a:latin typeface="Tahoma"/>
                          <a:ea typeface="Times New Roman"/>
                          <a:cs typeface="B Mitra" pitchFamily="2" charset="-78"/>
                        </a:rPr>
                        <a:t>EI</a:t>
                      </a:r>
                      <a:r>
                        <a:rPr lang="fa-IR" sz="1000" b="1" dirty="0">
                          <a:latin typeface="Calibri"/>
                          <a:ea typeface="Times New Roman"/>
                          <a:cs typeface="B Mitra" pitchFamily="2" charset="-78"/>
                        </a:rPr>
                        <a:t> زیر میانگین</a:t>
                      </a:r>
                      <a:endParaRPr lang="en-US" sz="1000" dirty="0">
                        <a:latin typeface="Calibri"/>
                        <a:ea typeface="Times New Roman"/>
                        <a:cs typeface="B Mitra" pitchFamily="2" charset="-78"/>
                      </a:endParaRPr>
                    </a:p>
                  </a:txBody>
                  <a:tcPr marL="68580" marR="68580" marT="0" marB="0"/>
                </a:tc>
                <a:extLst>
                  <a:ext uri="{0D108BD9-81ED-4DB2-BD59-A6C34878D82A}">
                    <a16:rowId xmlns:a16="http://schemas.microsoft.com/office/drawing/2014/main" xmlns="" val="10001"/>
                  </a:ext>
                </a:extLst>
              </a:tr>
              <a:tr h="609600">
                <a:tc>
                  <a:txBody>
                    <a:bodyPr/>
                    <a:lstStyle/>
                    <a:p>
                      <a:pPr marL="0" marR="0" algn="r" rtl="1">
                        <a:lnSpc>
                          <a:spcPct val="115000"/>
                        </a:lnSpc>
                        <a:spcBef>
                          <a:spcPts val="0"/>
                        </a:spcBef>
                        <a:spcAft>
                          <a:spcPts val="0"/>
                        </a:spcAft>
                      </a:pPr>
                      <a:r>
                        <a:rPr lang="fa-IR" sz="1200" b="1">
                          <a:latin typeface="Calibri"/>
                          <a:ea typeface="Times New Roman"/>
                          <a:cs typeface="B Mitra" pitchFamily="2" charset="-78"/>
                        </a:rPr>
                        <a:t>0.003</a:t>
                      </a:r>
                      <a:endParaRPr lang="en-US" sz="120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dirty="0">
                          <a:latin typeface="Calibri"/>
                          <a:ea typeface="Times New Roman"/>
                          <a:cs typeface="B Mitra" pitchFamily="2" charset="-78"/>
                        </a:rPr>
                        <a:t>194</a:t>
                      </a:r>
                      <a:endParaRPr lang="en-US" sz="12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a:latin typeface="Calibri"/>
                          <a:ea typeface="Times New Roman"/>
                          <a:cs typeface="B Mitra" pitchFamily="2" charset="-78"/>
                        </a:rPr>
                        <a:t>2.997</a:t>
                      </a:r>
                      <a:endParaRPr lang="en-US" sz="120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a:latin typeface="Calibri"/>
                          <a:ea typeface="Times New Roman"/>
                          <a:cs typeface="B Mitra" pitchFamily="2" charset="-78"/>
                        </a:rPr>
                        <a:t/>
                      </a:r>
                      <a:br>
                        <a:rPr lang="fa-IR" sz="1200" b="1">
                          <a:latin typeface="Calibri"/>
                          <a:ea typeface="Times New Roman"/>
                          <a:cs typeface="B Mitra" pitchFamily="2" charset="-78"/>
                        </a:rPr>
                      </a:br>
                      <a:r>
                        <a:rPr lang="fa-IR" sz="1200" b="1">
                          <a:latin typeface="Calibri"/>
                          <a:ea typeface="Times New Roman"/>
                          <a:cs typeface="B Mitra" pitchFamily="2" charset="-78"/>
                        </a:rPr>
                        <a:t>128.47</a:t>
                      </a:r>
                      <a:br>
                        <a:rPr lang="fa-IR" sz="1200" b="1">
                          <a:latin typeface="Calibri"/>
                          <a:ea typeface="Times New Roman"/>
                          <a:cs typeface="B Mitra" pitchFamily="2" charset="-78"/>
                        </a:rPr>
                      </a:br>
                      <a:r>
                        <a:rPr lang="fa-IR" sz="1200" b="1">
                          <a:latin typeface="Calibri"/>
                          <a:ea typeface="Times New Roman"/>
                          <a:cs typeface="B Mitra" pitchFamily="2" charset="-78"/>
                        </a:rPr>
                        <a:t>120.51</a:t>
                      </a:r>
                      <a:endParaRPr lang="en-US" sz="120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dirty="0">
                          <a:latin typeface="Calibri"/>
                          <a:ea typeface="Times New Roman"/>
                          <a:cs typeface="B Mitra" pitchFamily="2" charset="-78"/>
                        </a:rPr>
                        <a:t/>
                      </a:r>
                      <a:br>
                        <a:rPr lang="fa-IR" sz="1200" b="1" dirty="0">
                          <a:latin typeface="Calibri"/>
                          <a:ea typeface="Times New Roman"/>
                          <a:cs typeface="B Mitra" pitchFamily="2" charset="-78"/>
                        </a:rPr>
                      </a:br>
                      <a:r>
                        <a:rPr lang="fa-IR" sz="1200" b="1" dirty="0">
                          <a:latin typeface="Calibri"/>
                          <a:ea typeface="Times New Roman"/>
                          <a:cs typeface="B Mitra" pitchFamily="2" charset="-78"/>
                        </a:rPr>
                        <a:t>128.47</a:t>
                      </a:r>
                      <a:br>
                        <a:rPr lang="fa-IR" sz="1200" b="1" dirty="0">
                          <a:latin typeface="Calibri"/>
                          <a:ea typeface="Times New Roman"/>
                          <a:cs typeface="B Mitra" pitchFamily="2" charset="-78"/>
                        </a:rPr>
                      </a:br>
                      <a:r>
                        <a:rPr lang="fa-IR" sz="1200" b="1" dirty="0">
                          <a:latin typeface="Calibri"/>
                          <a:ea typeface="Times New Roman"/>
                          <a:cs typeface="B Mitra" pitchFamily="2" charset="-78"/>
                        </a:rPr>
                        <a:t>120.51</a:t>
                      </a:r>
                      <a:endParaRPr lang="en-US" sz="12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100" b="1" dirty="0">
                          <a:latin typeface="Calibri"/>
                          <a:ea typeface="Times New Roman"/>
                          <a:cs typeface="B Mitra" pitchFamily="2" charset="-78"/>
                        </a:rPr>
                        <a:t/>
                      </a:r>
                      <a:br>
                        <a:rPr lang="fa-IR" sz="1100" b="1" dirty="0">
                          <a:latin typeface="Calibri"/>
                          <a:ea typeface="Times New Roman"/>
                          <a:cs typeface="B Mitra" pitchFamily="2" charset="-78"/>
                        </a:rPr>
                      </a:br>
                      <a:r>
                        <a:rPr lang="fa-IR" sz="1100" b="1" dirty="0">
                          <a:latin typeface="Calibri"/>
                          <a:ea typeface="Times New Roman"/>
                          <a:cs typeface="B Mitra" pitchFamily="2" charset="-78"/>
                        </a:rPr>
                        <a:t>108</a:t>
                      </a:r>
                      <a:br>
                        <a:rPr lang="fa-IR" sz="1100" b="1" dirty="0">
                          <a:latin typeface="Calibri"/>
                          <a:ea typeface="Times New Roman"/>
                          <a:cs typeface="B Mitra" pitchFamily="2" charset="-78"/>
                        </a:rPr>
                      </a:br>
                      <a:r>
                        <a:rPr lang="fa-IR" sz="1100" b="1" dirty="0">
                          <a:latin typeface="Calibri"/>
                          <a:ea typeface="Times New Roman"/>
                          <a:cs typeface="B Mitra" pitchFamily="2" charset="-78"/>
                        </a:rPr>
                        <a:t>88</a:t>
                      </a:r>
                      <a:endParaRPr lang="en-US" sz="11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000" b="1" dirty="0">
                          <a:latin typeface="Calibri"/>
                          <a:ea typeface="Times New Roman"/>
                          <a:cs typeface="B Mitra" pitchFamily="2" charset="-78"/>
                        </a:rPr>
                        <a:t>رضایت عمومی شغلی</a:t>
                      </a:r>
                      <a:br>
                        <a:rPr lang="fa-IR" sz="1000" b="1" dirty="0">
                          <a:latin typeface="Calibri"/>
                          <a:ea typeface="Times New Roman"/>
                          <a:cs typeface="B Mitra" pitchFamily="2" charset="-78"/>
                        </a:rPr>
                      </a:br>
                      <a:r>
                        <a:rPr lang="en-US" sz="1000" b="1" dirty="0">
                          <a:latin typeface="Tahoma"/>
                          <a:ea typeface="Times New Roman"/>
                          <a:cs typeface="B Mitra" pitchFamily="2" charset="-78"/>
                        </a:rPr>
                        <a:t>EI</a:t>
                      </a:r>
                      <a:r>
                        <a:rPr lang="fa-IR" sz="1000" b="1" dirty="0">
                          <a:latin typeface="Calibri"/>
                          <a:ea typeface="Times New Roman"/>
                          <a:cs typeface="B Mitra" pitchFamily="2" charset="-78"/>
                        </a:rPr>
                        <a:t>بالای میانگین</a:t>
                      </a:r>
                      <a:br>
                        <a:rPr lang="fa-IR" sz="1000" b="1" dirty="0">
                          <a:latin typeface="Calibri"/>
                          <a:ea typeface="Times New Roman"/>
                          <a:cs typeface="B Mitra" pitchFamily="2" charset="-78"/>
                        </a:rPr>
                      </a:br>
                      <a:r>
                        <a:rPr lang="en-US" sz="1000" b="1" dirty="0">
                          <a:latin typeface="Tahoma"/>
                          <a:ea typeface="Times New Roman"/>
                          <a:cs typeface="B Mitra" pitchFamily="2" charset="-78"/>
                        </a:rPr>
                        <a:t>EI</a:t>
                      </a:r>
                      <a:r>
                        <a:rPr lang="fa-IR" sz="1000" b="1" dirty="0">
                          <a:latin typeface="Calibri"/>
                          <a:ea typeface="Times New Roman"/>
                          <a:cs typeface="B Mitra" pitchFamily="2" charset="-78"/>
                        </a:rPr>
                        <a:t> زیر میانگین</a:t>
                      </a:r>
                      <a:br>
                        <a:rPr lang="fa-IR" sz="1000" b="1" dirty="0">
                          <a:latin typeface="Calibri"/>
                          <a:ea typeface="Times New Roman"/>
                          <a:cs typeface="B Mitra" pitchFamily="2" charset="-78"/>
                        </a:rPr>
                      </a:br>
                      <a:endParaRPr lang="en-US" sz="1000" dirty="0">
                        <a:latin typeface="Calibri"/>
                        <a:ea typeface="Times New Roman"/>
                        <a:cs typeface="B Mitra" pitchFamily="2" charset="-78"/>
                      </a:endParaRPr>
                    </a:p>
                  </a:txBody>
                  <a:tcPr marL="68580" marR="68580" marT="0" marB="0"/>
                </a:tc>
                <a:extLst>
                  <a:ext uri="{0D108BD9-81ED-4DB2-BD59-A6C34878D82A}">
                    <a16:rowId xmlns:a16="http://schemas.microsoft.com/office/drawing/2014/main" xmlns="" val="10002"/>
                  </a:ext>
                </a:extLst>
              </a:tr>
              <a:tr h="564515">
                <a:tc>
                  <a:txBody>
                    <a:bodyPr/>
                    <a:lstStyle/>
                    <a:p>
                      <a:pPr marL="0" marR="0" algn="r" rtl="1">
                        <a:lnSpc>
                          <a:spcPct val="115000"/>
                        </a:lnSpc>
                        <a:spcBef>
                          <a:spcPts val="0"/>
                        </a:spcBef>
                        <a:spcAft>
                          <a:spcPts val="0"/>
                        </a:spcAft>
                      </a:pPr>
                      <a:r>
                        <a:rPr lang="fa-IR" sz="1200" b="1">
                          <a:latin typeface="Calibri"/>
                          <a:ea typeface="Times New Roman"/>
                          <a:cs typeface="B Mitra" pitchFamily="2" charset="-78"/>
                        </a:rPr>
                        <a:t>0.005</a:t>
                      </a:r>
                      <a:endParaRPr lang="en-US" sz="120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dirty="0">
                          <a:latin typeface="Calibri"/>
                          <a:ea typeface="Times New Roman"/>
                          <a:cs typeface="B Mitra" pitchFamily="2" charset="-78"/>
                        </a:rPr>
                        <a:t>194</a:t>
                      </a:r>
                      <a:endParaRPr lang="en-US" sz="12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dirty="0">
                          <a:latin typeface="Calibri"/>
                          <a:ea typeface="Times New Roman"/>
                          <a:cs typeface="B Mitra" pitchFamily="2" charset="-78"/>
                        </a:rPr>
                        <a:t>2.812</a:t>
                      </a:r>
                      <a:endParaRPr lang="en-US" sz="12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endParaRPr lang="en-US" sz="1200">
                        <a:latin typeface="Calibri"/>
                        <a:ea typeface="Times New Roman"/>
                        <a:cs typeface="B Mitra" pitchFamily="2" charset="-78"/>
                      </a:endParaRPr>
                    </a:p>
                    <a:p>
                      <a:pPr marL="0" marR="0" algn="r" rtl="1">
                        <a:lnSpc>
                          <a:spcPct val="115000"/>
                        </a:lnSpc>
                        <a:spcBef>
                          <a:spcPts val="0"/>
                        </a:spcBef>
                        <a:spcAft>
                          <a:spcPts val="0"/>
                        </a:spcAft>
                      </a:pPr>
                      <a:r>
                        <a:rPr lang="fa-IR" sz="1200" b="1">
                          <a:latin typeface="Calibri"/>
                          <a:ea typeface="Times New Roman"/>
                          <a:cs typeface="B Mitra" pitchFamily="2" charset="-78"/>
                        </a:rPr>
                        <a:t>5.61</a:t>
                      </a:r>
                      <a:br>
                        <a:rPr lang="fa-IR" sz="1200" b="1">
                          <a:latin typeface="Calibri"/>
                          <a:ea typeface="Times New Roman"/>
                          <a:cs typeface="B Mitra" pitchFamily="2" charset="-78"/>
                        </a:rPr>
                      </a:br>
                      <a:r>
                        <a:rPr lang="fa-IR" sz="1200" b="1">
                          <a:latin typeface="Calibri"/>
                          <a:ea typeface="Times New Roman"/>
                          <a:cs typeface="B Mitra" pitchFamily="2" charset="-78"/>
                        </a:rPr>
                        <a:t>5.07</a:t>
                      </a:r>
                      <a:endParaRPr lang="en-US" sz="120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endParaRPr lang="en-US" sz="1200" dirty="0">
                        <a:latin typeface="Calibri"/>
                        <a:ea typeface="Times New Roman"/>
                        <a:cs typeface="B Mitra" pitchFamily="2" charset="-78"/>
                      </a:endParaRPr>
                    </a:p>
                    <a:p>
                      <a:pPr marL="0" marR="0" algn="r" rtl="1">
                        <a:lnSpc>
                          <a:spcPct val="115000"/>
                        </a:lnSpc>
                        <a:spcBef>
                          <a:spcPts val="0"/>
                        </a:spcBef>
                        <a:spcAft>
                          <a:spcPts val="0"/>
                        </a:spcAft>
                      </a:pPr>
                      <a:r>
                        <a:rPr lang="fa-IR" sz="1200" b="1" dirty="0">
                          <a:latin typeface="Calibri"/>
                          <a:ea typeface="Times New Roman"/>
                          <a:cs typeface="B Mitra" pitchFamily="2" charset="-78"/>
                        </a:rPr>
                        <a:t>5.61</a:t>
                      </a:r>
                      <a:br>
                        <a:rPr lang="fa-IR" sz="1200" b="1" dirty="0">
                          <a:latin typeface="Calibri"/>
                          <a:ea typeface="Times New Roman"/>
                          <a:cs typeface="B Mitra" pitchFamily="2" charset="-78"/>
                        </a:rPr>
                      </a:br>
                      <a:r>
                        <a:rPr lang="fa-IR" sz="1200" b="1" dirty="0">
                          <a:latin typeface="Calibri"/>
                          <a:ea typeface="Times New Roman"/>
                          <a:cs typeface="B Mitra" pitchFamily="2" charset="-78"/>
                        </a:rPr>
                        <a:t>5.07</a:t>
                      </a:r>
                      <a:endParaRPr lang="en-US" sz="12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100" b="1" dirty="0">
                          <a:latin typeface="Calibri"/>
                          <a:ea typeface="Times New Roman"/>
                          <a:cs typeface="B Mitra" pitchFamily="2" charset="-78"/>
                        </a:rPr>
                        <a:t/>
                      </a:r>
                      <a:br>
                        <a:rPr lang="fa-IR" sz="1100" b="1" dirty="0">
                          <a:latin typeface="Calibri"/>
                          <a:ea typeface="Times New Roman"/>
                          <a:cs typeface="B Mitra" pitchFamily="2" charset="-78"/>
                        </a:rPr>
                      </a:br>
                      <a:r>
                        <a:rPr lang="fa-IR" sz="1100" b="1" dirty="0">
                          <a:latin typeface="Calibri"/>
                          <a:ea typeface="Times New Roman"/>
                          <a:cs typeface="B Mitra" pitchFamily="2" charset="-78"/>
                        </a:rPr>
                        <a:t>108</a:t>
                      </a:r>
                      <a:br>
                        <a:rPr lang="fa-IR" sz="1100" b="1" dirty="0">
                          <a:latin typeface="Calibri"/>
                          <a:ea typeface="Times New Roman"/>
                          <a:cs typeface="B Mitra" pitchFamily="2" charset="-78"/>
                        </a:rPr>
                      </a:br>
                      <a:r>
                        <a:rPr lang="fa-IR" sz="1100" b="1" dirty="0">
                          <a:latin typeface="Calibri"/>
                          <a:ea typeface="Times New Roman"/>
                          <a:cs typeface="B Mitra" pitchFamily="2" charset="-78"/>
                        </a:rPr>
                        <a:t>88</a:t>
                      </a:r>
                      <a:endParaRPr lang="en-US" sz="11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000" b="1">
                          <a:latin typeface="Calibri"/>
                          <a:ea typeface="Times New Roman"/>
                          <a:cs typeface="B Mitra" pitchFamily="2" charset="-78"/>
                        </a:rPr>
                        <a:t>رضایت از زندگی</a:t>
                      </a:r>
                      <a:br>
                        <a:rPr lang="fa-IR" sz="1000" b="1">
                          <a:latin typeface="Calibri"/>
                          <a:ea typeface="Times New Roman"/>
                          <a:cs typeface="B Mitra" pitchFamily="2" charset="-78"/>
                        </a:rPr>
                      </a:br>
                      <a:r>
                        <a:rPr lang="en-US" sz="1000" b="1">
                          <a:latin typeface="Tahoma"/>
                          <a:ea typeface="Times New Roman"/>
                          <a:cs typeface="B Mitra" pitchFamily="2" charset="-78"/>
                        </a:rPr>
                        <a:t>EI</a:t>
                      </a:r>
                      <a:r>
                        <a:rPr lang="fa-IR" sz="1000" b="1">
                          <a:latin typeface="Calibri"/>
                          <a:ea typeface="Times New Roman"/>
                          <a:cs typeface="B Mitra" pitchFamily="2" charset="-78"/>
                        </a:rPr>
                        <a:t>بالای میانگین</a:t>
                      </a:r>
                      <a:br>
                        <a:rPr lang="fa-IR" sz="1000" b="1">
                          <a:latin typeface="Calibri"/>
                          <a:ea typeface="Times New Roman"/>
                          <a:cs typeface="B Mitra" pitchFamily="2" charset="-78"/>
                        </a:rPr>
                      </a:br>
                      <a:r>
                        <a:rPr lang="en-US" sz="1000" b="1">
                          <a:latin typeface="Tahoma"/>
                          <a:ea typeface="Times New Roman"/>
                          <a:cs typeface="B Mitra" pitchFamily="2" charset="-78"/>
                        </a:rPr>
                        <a:t>EI</a:t>
                      </a:r>
                      <a:r>
                        <a:rPr lang="fa-IR" sz="1000" b="1">
                          <a:latin typeface="Calibri"/>
                          <a:ea typeface="Times New Roman"/>
                          <a:cs typeface="B Mitra" pitchFamily="2" charset="-78"/>
                        </a:rPr>
                        <a:t> زیر میانگین</a:t>
                      </a:r>
                      <a:endParaRPr lang="en-US" sz="1000">
                        <a:latin typeface="Calibri"/>
                        <a:ea typeface="Times New Roman"/>
                        <a:cs typeface="B Mitra" pitchFamily="2" charset="-78"/>
                      </a:endParaRPr>
                    </a:p>
                  </a:txBody>
                  <a:tcPr marL="68580" marR="68580" marT="0" marB="0"/>
                </a:tc>
                <a:extLst>
                  <a:ext uri="{0D108BD9-81ED-4DB2-BD59-A6C34878D82A}">
                    <a16:rowId xmlns:a16="http://schemas.microsoft.com/office/drawing/2014/main" xmlns="" val="10003"/>
                  </a:ext>
                </a:extLst>
              </a:tr>
              <a:tr h="609600">
                <a:tc>
                  <a:txBody>
                    <a:bodyPr/>
                    <a:lstStyle/>
                    <a:p>
                      <a:pPr marL="0" marR="0" algn="r" rtl="1">
                        <a:lnSpc>
                          <a:spcPct val="115000"/>
                        </a:lnSpc>
                        <a:spcBef>
                          <a:spcPts val="0"/>
                        </a:spcBef>
                        <a:spcAft>
                          <a:spcPts val="0"/>
                        </a:spcAft>
                      </a:pPr>
                      <a:r>
                        <a:rPr lang="fa-IR" sz="1200" b="1">
                          <a:latin typeface="Calibri"/>
                          <a:ea typeface="Times New Roman"/>
                          <a:cs typeface="B Mitra" pitchFamily="2" charset="-78"/>
                        </a:rPr>
                        <a:t>0.000</a:t>
                      </a:r>
                      <a:endParaRPr lang="en-US" sz="120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a:latin typeface="Calibri"/>
                          <a:ea typeface="Times New Roman"/>
                          <a:cs typeface="B Mitra" pitchFamily="2" charset="-78"/>
                        </a:rPr>
                        <a:t>194</a:t>
                      </a:r>
                      <a:endParaRPr lang="en-US" sz="120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dirty="0">
                          <a:latin typeface="Calibri"/>
                          <a:ea typeface="Times New Roman"/>
                          <a:cs typeface="B Mitra" pitchFamily="2" charset="-78"/>
                        </a:rPr>
                        <a:t>5.960</a:t>
                      </a:r>
                      <a:endParaRPr lang="en-US" sz="12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a:latin typeface="Calibri"/>
                          <a:ea typeface="Times New Roman"/>
                          <a:cs typeface="B Mitra" pitchFamily="2" charset="-78"/>
                        </a:rPr>
                        <a:t/>
                      </a:r>
                      <a:br>
                        <a:rPr lang="fa-IR" sz="1200" b="1">
                          <a:latin typeface="Calibri"/>
                          <a:ea typeface="Times New Roman"/>
                          <a:cs typeface="B Mitra" pitchFamily="2" charset="-78"/>
                        </a:rPr>
                      </a:br>
                      <a:r>
                        <a:rPr lang="fa-IR" sz="1200" b="1">
                          <a:latin typeface="Calibri"/>
                          <a:ea typeface="Times New Roman"/>
                          <a:cs typeface="B Mitra" pitchFamily="2" charset="-78"/>
                        </a:rPr>
                        <a:t>60.07</a:t>
                      </a:r>
                      <a:br>
                        <a:rPr lang="fa-IR" sz="1200" b="1">
                          <a:latin typeface="Calibri"/>
                          <a:ea typeface="Times New Roman"/>
                          <a:cs typeface="B Mitra" pitchFamily="2" charset="-78"/>
                        </a:rPr>
                      </a:br>
                      <a:r>
                        <a:rPr lang="fa-IR" sz="1200" b="1">
                          <a:latin typeface="Calibri"/>
                          <a:ea typeface="Times New Roman"/>
                          <a:cs typeface="B Mitra" pitchFamily="2" charset="-78"/>
                        </a:rPr>
                        <a:t>54.28</a:t>
                      </a:r>
                      <a:endParaRPr lang="en-US" sz="120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dirty="0">
                          <a:latin typeface="Calibri"/>
                          <a:ea typeface="Times New Roman"/>
                          <a:cs typeface="B Mitra" pitchFamily="2" charset="-78"/>
                        </a:rPr>
                        <a:t/>
                      </a:r>
                      <a:br>
                        <a:rPr lang="fa-IR" sz="1200" b="1" dirty="0">
                          <a:latin typeface="Calibri"/>
                          <a:ea typeface="Times New Roman"/>
                          <a:cs typeface="B Mitra" pitchFamily="2" charset="-78"/>
                        </a:rPr>
                      </a:br>
                      <a:r>
                        <a:rPr lang="fa-IR" sz="1200" b="1" dirty="0">
                          <a:latin typeface="Calibri"/>
                          <a:ea typeface="Times New Roman"/>
                          <a:cs typeface="B Mitra" pitchFamily="2" charset="-78"/>
                        </a:rPr>
                        <a:t>60.07</a:t>
                      </a:r>
                      <a:br>
                        <a:rPr lang="fa-IR" sz="1200" b="1" dirty="0">
                          <a:latin typeface="Calibri"/>
                          <a:ea typeface="Times New Roman"/>
                          <a:cs typeface="B Mitra" pitchFamily="2" charset="-78"/>
                        </a:rPr>
                      </a:br>
                      <a:r>
                        <a:rPr lang="fa-IR" sz="1200" b="1" dirty="0">
                          <a:latin typeface="Calibri"/>
                          <a:ea typeface="Times New Roman"/>
                          <a:cs typeface="B Mitra" pitchFamily="2" charset="-78"/>
                        </a:rPr>
                        <a:t>54.28</a:t>
                      </a:r>
                      <a:endParaRPr lang="en-US" sz="12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100" b="1" dirty="0">
                          <a:latin typeface="Calibri"/>
                          <a:ea typeface="Times New Roman"/>
                          <a:cs typeface="B Mitra" pitchFamily="2" charset="-78"/>
                        </a:rPr>
                        <a:t/>
                      </a:r>
                      <a:br>
                        <a:rPr lang="fa-IR" sz="1100" b="1" dirty="0">
                          <a:latin typeface="Calibri"/>
                          <a:ea typeface="Times New Roman"/>
                          <a:cs typeface="B Mitra" pitchFamily="2" charset="-78"/>
                        </a:rPr>
                      </a:br>
                      <a:r>
                        <a:rPr lang="fa-IR" sz="1100" b="1" dirty="0">
                          <a:latin typeface="Calibri"/>
                          <a:ea typeface="Times New Roman"/>
                          <a:cs typeface="B Mitra" pitchFamily="2" charset="-78"/>
                        </a:rPr>
                        <a:t>108</a:t>
                      </a:r>
                      <a:br>
                        <a:rPr lang="fa-IR" sz="1100" b="1" dirty="0">
                          <a:latin typeface="Calibri"/>
                          <a:ea typeface="Times New Roman"/>
                          <a:cs typeface="B Mitra" pitchFamily="2" charset="-78"/>
                        </a:rPr>
                      </a:br>
                      <a:r>
                        <a:rPr lang="fa-IR" sz="1100" b="1" dirty="0">
                          <a:latin typeface="Calibri"/>
                          <a:ea typeface="Times New Roman"/>
                          <a:cs typeface="B Mitra" pitchFamily="2" charset="-78"/>
                        </a:rPr>
                        <a:t>88</a:t>
                      </a:r>
                      <a:endParaRPr lang="en-US" sz="11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000" b="1">
                          <a:latin typeface="Calibri"/>
                          <a:ea typeface="Times New Roman"/>
                          <a:cs typeface="B Mitra" pitchFamily="2" charset="-78"/>
                        </a:rPr>
                        <a:t>تشخیصی-ایجادی</a:t>
                      </a:r>
                      <a:br>
                        <a:rPr lang="fa-IR" sz="1000" b="1">
                          <a:latin typeface="Calibri"/>
                          <a:ea typeface="Times New Roman"/>
                          <a:cs typeface="B Mitra" pitchFamily="2" charset="-78"/>
                        </a:rPr>
                      </a:br>
                      <a:r>
                        <a:rPr lang="en-US" sz="1000" b="1">
                          <a:latin typeface="Tahoma"/>
                          <a:ea typeface="Times New Roman"/>
                          <a:cs typeface="B Mitra" pitchFamily="2" charset="-78"/>
                        </a:rPr>
                        <a:t>EI</a:t>
                      </a:r>
                      <a:r>
                        <a:rPr lang="fa-IR" sz="1000" b="1">
                          <a:latin typeface="Calibri"/>
                          <a:ea typeface="Times New Roman"/>
                          <a:cs typeface="B Mitra" pitchFamily="2" charset="-78"/>
                        </a:rPr>
                        <a:t>بالای میانگین</a:t>
                      </a:r>
                      <a:br>
                        <a:rPr lang="fa-IR" sz="1000" b="1">
                          <a:latin typeface="Calibri"/>
                          <a:ea typeface="Times New Roman"/>
                          <a:cs typeface="B Mitra" pitchFamily="2" charset="-78"/>
                        </a:rPr>
                      </a:br>
                      <a:r>
                        <a:rPr lang="en-US" sz="1000" b="1">
                          <a:latin typeface="Tahoma"/>
                          <a:ea typeface="Times New Roman"/>
                          <a:cs typeface="B Mitra" pitchFamily="2" charset="-78"/>
                        </a:rPr>
                        <a:t>EI</a:t>
                      </a:r>
                      <a:r>
                        <a:rPr lang="fa-IR" sz="1000" b="1">
                          <a:latin typeface="Calibri"/>
                          <a:ea typeface="Times New Roman"/>
                          <a:cs typeface="B Mitra" pitchFamily="2" charset="-78"/>
                        </a:rPr>
                        <a:t> زیر میانگین</a:t>
                      </a:r>
                      <a:endParaRPr lang="en-US" sz="1000">
                        <a:latin typeface="Calibri"/>
                        <a:ea typeface="Times New Roman"/>
                        <a:cs typeface="B Mitra" pitchFamily="2" charset="-78"/>
                      </a:endParaRPr>
                    </a:p>
                  </a:txBody>
                  <a:tcPr marL="68580" marR="68580" marT="0" marB="0"/>
                </a:tc>
                <a:extLst>
                  <a:ext uri="{0D108BD9-81ED-4DB2-BD59-A6C34878D82A}">
                    <a16:rowId xmlns:a16="http://schemas.microsoft.com/office/drawing/2014/main" xmlns="" val="10004"/>
                  </a:ext>
                </a:extLst>
              </a:tr>
              <a:tr h="609600">
                <a:tc>
                  <a:txBody>
                    <a:bodyPr/>
                    <a:lstStyle/>
                    <a:p>
                      <a:pPr marL="0" marR="0" algn="r" rtl="1">
                        <a:lnSpc>
                          <a:spcPct val="115000"/>
                        </a:lnSpc>
                        <a:spcBef>
                          <a:spcPts val="0"/>
                        </a:spcBef>
                        <a:spcAft>
                          <a:spcPts val="0"/>
                        </a:spcAft>
                      </a:pPr>
                      <a:r>
                        <a:rPr lang="fa-IR" sz="1200" b="1">
                          <a:latin typeface="Calibri"/>
                          <a:ea typeface="Times New Roman"/>
                          <a:cs typeface="B Mitra" pitchFamily="2" charset="-78"/>
                        </a:rPr>
                        <a:t>0.004</a:t>
                      </a:r>
                      <a:endParaRPr lang="en-US" sz="120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a:latin typeface="Calibri"/>
                          <a:ea typeface="Times New Roman"/>
                          <a:cs typeface="B Mitra" pitchFamily="2" charset="-78"/>
                        </a:rPr>
                        <a:t>194</a:t>
                      </a:r>
                      <a:endParaRPr lang="en-US" sz="120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dirty="0">
                          <a:latin typeface="Calibri"/>
                          <a:ea typeface="Times New Roman"/>
                          <a:cs typeface="B Mitra" pitchFamily="2" charset="-78"/>
                        </a:rPr>
                        <a:t>2.933</a:t>
                      </a:r>
                      <a:endParaRPr lang="en-US" sz="12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a:latin typeface="Calibri"/>
                          <a:ea typeface="Times New Roman"/>
                          <a:cs typeface="B Mitra" pitchFamily="2" charset="-78"/>
                        </a:rPr>
                        <a:t/>
                      </a:r>
                      <a:br>
                        <a:rPr lang="fa-IR" sz="1200" b="1">
                          <a:latin typeface="Calibri"/>
                          <a:ea typeface="Times New Roman"/>
                          <a:cs typeface="B Mitra" pitchFamily="2" charset="-78"/>
                        </a:rPr>
                      </a:br>
                      <a:r>
                        <a:rPr lang="fa-IR" sz="1200" b="1">
                          <a:latin typeface="Calibri"/>
                          <a:ea typeface="Times New Roman"/>
                          <a:cs typeface="B Mitra" pitchFamily="2" charset="-78"/>
                        </a:rPr>
                        <a:t>53.15</a:t>
                      </a:r>
                      <a:br>
                        <a:rPr lang="fa-IR" sz="1200" b="1">
                          <a:latin typeface="Calibri"/>
                          <a:ea typeface="Times New Roman"/>
                          <a:cs typeface="B Mitra" pitchFamily="2" charset="-78"/>
                        </a:rPr>
                      </a:br>
                      <a:r>
                        <a:rPr lang="fa-IR" sz="1200" b="1">
                          <a:latin typeface="Calibri"/>
                          <a:ea typeface="Times New Roman"/>
                          <a:cs typeface="B Mitra" pitchFamily="2" charset="-78"/>
                        </a:rPr>
                        <a:t>49.37</a:t>
                      </a:r>
                      <a:endParaRPr lang="en-US" sz="120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dirty="0">
                          <a:latin typeface="Calibri"/>
                          <a:ea typeface="Times New Roman"/>
                          <a:cs typeface="B Mitra" pitchFamily="2" charset="-78"/>
                        </a:rPr>
                        <a:t/>
                      </a:r>
                      <a:br>
                        <a:rPr lang="fa-IR" sz="1200" b="1" dirty="0">
                          <a:latin typeface="Calibri"/>
                          <a:ea typeface="Times New Roman"/>
                          <a:cs typeface="B Mitra" pitchFamily="2" charset="-78"/>
                        </a:rPr>
                      </a:br>
                      <a:r>
                        <a:rPr lang="fa-IR" sz="1200" b="1" dirty="0">
                          <a:latin typeface="Calibri"/>
                          <a:ea typeface="Times New Roman"/>
                          <a:cs typeface="B Mitra" pitchFamily="2" charset="-78"/>
                        </a:rPr>
                        <a:t>53.15</a:t>
                      </a:r>
                      <a:br>
                        <a:rPr lang="fa-IR" sz="1200" b="1" dirty="0">
                          <a:latin typeface="Calibri"/>
                          <a:ea typeface="Times New Roman"/>
                          <a:cs typeface="B Mitra" pitchFamily="2" charset="-78"/>
                        </a:rPr>
                      </a:br>
                      <a:r>
                        <a:rPr lang="fa-IR" sz="1200" b="1" dirty="0">
                          <a:latin typeface="Calibri"/>
                          <a:ea typeface="Times New Roman"/>
                          <a:cs typeface="B Mitra" pitchFamily="2" charset="-78"/>
                        </a:rPr>
                        <a:t>49.37</a:t>
                      </a:r>
                      <a:endParaRPr lang="en-US" sz="12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100" b="1" dirty="0">
                          <a:latin typeface="Calibri"/>
                          <a:ea typeface="Times New Roman"/>
                          <a:cs typeface="B Mitra" pitchFamily="2" charset="-78"/>
                        </a:rPr>
                        <a:t/>
                      </a:r>
                      <a:br>
                        <a:rPr lang="fa-IR" sz="1100" b="1" dirty="0">
                          <a:latin typeface="Calibri"/>
                          <a:ea typeface="Times New Roman"/>
                          <a:cs typeface="B Mitra" pitchFamily="2" charset="-78"/>
                        </a:rPr>
                      </a:br>
                      <a:r>
                        <a:rPr lang="fa-IR" sz="1100" b="1" dirty="0">
                          <a:latin typeface="Calibri"/>
                          <a:ea typeface="Times New Roman"/>
                          <a:cs typeface="B Mitra" pitchFamily="2" charset="-78"/>
                        </a:rPr>
                        <a:t>108</a:t>
                      </a:r>
                      <a:br>
                        <a:rPr lang="fa-IR" sz="1100" b="1" dirty="0">
                          <a:latin typeface="Calibri"/>
                          <a:ea typeface="Times New Roman"/>
                          <a:cs typeface="B Mitra" pitchFamily="2" charset="-78"/>
                        </a:rPr>
                      </a:br>
                      <a:r>
                        <a:rPr lang="fa-IR" sz="1100" b="1" dirty="0">
                          <a:latin typeface="Calibri"/>
                          <a:ea typeface="Times New Roman"/>
                          <a:cs typeface="B Mitra" pitchFamily="2" charset="-78"/>
                        </a:rPr>
                        <a:t>88</a:t>
                      </a:r>
                      <a:endParaRPr lang="en-US" sz="11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000" b="1">
                          <a:latin typeface="Calibri"/>
                          <a:ea typeface="Times New Roman"/>
                          <a:cs typeface="B Mitra" pitchFamily="2" charset="-78"/>
                        </a:rPr>
                        <a:t>اجبار-اجتناب</a:t>
                      </a:r>
                      <a:br>
                        <a:rPr lang="fa-IR" sz="1000" b="1">
                          <a:latin typeface="Calibri"/>
                          <a:ea typeface="Times New Roman"/>
                          <a:cs typeface="B Mitra" pitchFamily="2" charset="-78"/>
                        </a:rPr>
                      </a:br>
                      <a:r>
                        <a:rPr lang="en-US" sz="1000" b="1">
                          <a:latin typeface="Tahoma"/>
                          <a:ea typeface="Times New Roman"/>
                          <a:cs typeface="B Mitra" pitchFamily="2" charset="-78"/>
                        </a:rPr>
                        <a:t>EI</a:t>
                      </a:r>
                      <a:r>
                        <a:rPr lang="fa-IR" sz="1000" b="1">
                          <a:latin typeface="Calibri"/>
                          <a:ea typeface="Times New Roman"/>
                          <a:cs typeface="B Mitra" pitchFamily="2" charset="-78"/>
                        </a:rPr>
                        <a:t>بالای میانگین</a:t>
                      </a:r>
                      <a:br>
                        <a:rPr lang="fa-IR" sz="1000" b="1">
                          <a:latin typeface="Calibri"/>
                          <a:ea typeface="Times New Roman"/>
                          <a:cs typeface="B Mitra" pitchFamily="2" charset="-78"/>
                        </a:rPr>
                      </a:br>
                      <a:r>
                        <a:rPr lang="en-US" sz="1000" b="1">
                          <a:latin typeface="Tahoma"/>
                          <a:ea typeface="Times New Roman"/>
                          <a:cs typeface="B Mitra" pitchFamily="2" charset="-78"/>
                        </a:rPr>
                        <a:t>EI</a:t>
                      </a:r>
                      <a:r>
                        <a:rPr lang="fa-IR" sz="1000" b="1">
                          <a:latin typeface="Calibri"/>
                          <a:ea typeface="Times New Roman"/>
                          <a:cs typeface="B Mitra" pitchFamily="2" charset="-78"/>
                        </a:rPr>
                        <a:t> زیر میانگین</a:t>
                      </a:r>
                      <a:endParaRPr lang="en-US" sz="1000">
                        <a:latin typeface="Calibri"/>
                        <a:ea typeface="Times New Roman"/>
                        <a:cs typeface="B Mitra" pitchFamily="2" charset="-78"/>
                      </a:endParaRPr>
                    </a:p>
                  </a:txBody>
                  <a:tcPr marL="68580" marR="68580" marT="0" marB="0"/>
                </a:tc>
                <a:extLst>
                  <a:ext uri="{0D108BD9-81ED-4DB2-BD59-A6C34878D82A}">
                    <a16:rowId xmlns:a16="http://schemas.microsoft.com/office/drawing/2014/main" xmlns="" val="10005"/>
                  </a:ext>
                </a:extLst>
              </a:tr>
              <a:tr h="370840">
                <a:tc>
                  <a:txBody>
                    <a:bodyPr/>
                    <a:lstStyle/>
                    <a:p>
                      <a:pPr marL="0" marR="0" algn="r" rtl="1">
                        <a:lnSpc>
                          <a:spcPct val="115000"/>
                        </a:lnSpc>
                        <a:spcBef>
                          <a:spcPts val="0"/>
                        </a:spcBef>
                        <a:spcAft>
                          <a:spcPts val="0"/>
                        </a:spcAft>
                      </a:pPr>
                      <a:r>
                        <a:rPr lang="fa-IR" sz="1200" b="1">
                          <a:latin typeface="Calibri"/>
                          <a:ea typeface="Times New Roman"/>
                          <a:cs typeface="B Mitra" pitchFamily="2" charset="-78"/>
                        </a:rPr>
                        <a:t>0.000</a:t>
                      </a:r>
                      <a:endParaRPr lang="en-US" sz="120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a:latin typeface="Calibri"/>
                          <a:ea typeface="Times New Roman"/>
                          <a:cs typeface="B Mitra" pitchFamily="2" charset="-78"/>
                        </a:rPr>
                        <a:t>194</a:t>
                      </a:r>
                      <a:endParaRPr lang="en-US" sz="120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dirty="0">
                          <a:latin typeface="Calibri"/>
                          <a:ea typeface="Times New Roman"/>
                          <a:cs typeface="B Mitra" pitchFamily="2" charset="-78"/>
                        </a:rPr>
                        <a:t>3.571</a:t>
                      </a:r>
                      <a:endParaRPr lang="en-US" sz="12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a:latin typeface="Calibri"/>
                          <a:ea typeface="Times New Roman"/>
                          <a:cs typeface="B Mitra" pitchFamily="2" charset="-78"/>
                        </a:rPr>
                        <a:t/>
                      </a:r>
                      <a:br>
                        <a:rPr lang="fa-IR" sz="1200" b="1">
                          <a:latin typeface="Calibri"/>
                          <a:ea typeface="Times New Roman"/>
                          <a:cs typeface="B Mitra" pitchFamily="2" charset="-78"/>
                        </a:rPr>
                      </a:br>
                      <a:r>
                        <a:rPr lang="fa-IR" sz="1200" b="1">
                          <a:latin typeface="Calibri"/>
                          <a:ea typeface="Times New Roman"/>
                          <a:cs typeface="B Mitra" pitchFamily="2" charset="-78"/>
                        </a:rPr>
                        <a:t>37.22</a:t>
                      </a:r>
                      <a:br>
                        <a:rPr lang="fa-IR" sz="1200" b="1">
                          <a:latin typeface="Calibri"/>
                          <a:ea typeface="Times New Roman"/>
                          <a:cs typeface="B Mitra" pitchFamily="2" charset="-78"/>
                        </a:rPr>
                      </a:br>
                      <a:r>
                        <a:rPr lang="fa-IR" sz="1200" b="1">
                          <a:latin typeface="Calibri"/>
                          <a:ea typeface="Times New Roman"/>
                          <a:cs typeface="B Mitra" pitchFamily="2" charset="-78"/>
                        </a:rPr>
                        <a:t>34.13</a:t>
                      </a:r>
                      <a:endParaRPr lang="en-US" sz="120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dirty="0">
                          <a:latin typeface="Calibri"/>
                          <a:ea typeface="Times New Roman"/>
                          <a:cs typeface="B Mitra" pitchFamily="2" charset="-78"/>
                        </a:rPr>
                        <a:t/>
                      </a:r>
                      <a:br>
                        <a:rPr lang="fa-IR" sz="1200" b="1" dirty="0">
                          <a:latin typeface="Calibri"/>
                          <a:ea typeface="Times New Roman"/>
                          <a:cs typeface="B Mitra" pitchFamily="2" charset="-78"/>
                        </a:rPr>
                      </a:br>
                      <a:r>
                        <a:rPr lang="fa-IR" sz="1200" b="1" dirty="0">
                          <a:latin typeface="Calibri"/>
                          <a:ea typeface="Times New Roman"/>
                          <a:cs typeface="B Mitra" pitchFamily="2" charset="-78"/>
                        </a:rPr>
                        <a:t>37.22</a:t>
                      </a:r>
                      <a:br>
                        <a:rPr lang="fa-IR" sz="1200" b="1" dirty="0">
                          <a:latin typeface="Calibri"/>
                          <a:ea typeface="Times New Roman"/>
                          <a:cs typeface="B Mitra" pitchFamily="2" charset="-78"/>
                        </a:rPr>
                      </a:br>
                      <a:r>
                        <a:rPr lang="fa-IR" sz="1200" b="1" dirty="0">
                          <a:latin typeface="Calibri"/>
                          <a:ea typeface="Times New Roman"/>
                          <a:cs typeface="B Mitra" pitchFamily="2" charset="-78"/>
                        </a:rPr>
                        <a:t>34.13</a:t>
                      </a:r>
                      <a:endParaRPr lang="en-US" sz="12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100" b="1" dirty="0">
                          <a:latin typeface="Calibri"/>
                          <a:ea typeface="Times New Roman"/>
                          <a:cs typeface="B Mitra" pitchFamily="2" charset="-78"/>
                        </a:rPr>
                        <a:t/>
                      </a:r>
                      <a:br>
                        <a:rPr lang="fa-IR" sz="1100" b="1" dirty="0">
                          <a:latin typeface="Calibri"/>
                          <a:ea typeface="Times New Roman"/>
                          <a:cs typeface="B Mitra" pitchFamily="2" charset="-78"/>
                        </a:rPr>
                      </a:br>
                      <a:r>
                        <a:rPr lang="fa-IR" sz="1100" b="1" dirty="0">
                          <a:latin typeface="Calibri"/>
                          <a:ea typeface="Times New Roman"/>
                          <a:cs typeface="B Mitra" pitchFamily="2" charset="-78"/>
                        </a:rPr>
                        <a:t>108</a:t>
                      </a:r>
                      <a:br>
                        <a:rPr lang="fa-IR" sz="1100" b="1" dirty="0">
                          <a:latin typeface="Calibri"/>
                          <a:ea typeface="Times New Roman"/>
                          <a:cs typeface="B Mitra" pitchFamily="2" charset="-78"/>
                        </a:rPr>
                      </a:br>
                      <a:r>
                        <a:rPr lang="fa-IR" sz="1100" b="1" dirty="0">
                          <a:latin typeface="Calibri"/>
                          <a:ea typeface="Times New Roman"/>
                          <a:cs typeface="B Mitra" pitchFamily="2" charset="-78"/>
                        </a:rPr>
                        <a:t>88</a:t>
                      </a:r>
                      <a:endParaRPr lang="en-US" sz="11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000" b="1">
                          <a:latin typeface="Calibri"/>
                          <a:ea typeface="Times New Roman"/>
                          <a:cs typeface="B Mitra" pitchFamily="2" charset="-78"/>
                        </a:rPr>
                        <a:t>رهبری-رابطه ای</a:t>
                      </a:r>
                      <a:br>
                        <a:rPr lang="fa-IR" sz="1000" b="1">
                          <a:latin typeface="Calibri"/>
                          <a:ea typeface="Times New Roman"/>
                          <a:cs typeface="B Mitra" pitchFamily="2" charset="-78"/>
                        </a:rPr>
                      </a:br>
                      <a:r>
                        <a:rPr lang="en-US" sz="1000" b="1">
                          <a:latin typeface="Tahoma"/>
                          <a:ea typeface="Times New Roman"/>
                          <a:cs typeface="B Mitra" pitchFamily="2" charset="-78"/>
                        </a:rPr>
                        <a:t>EI</a:t>
                      </a:r>
                      <a:r>
                        <a:rPr lang="fa-IR" sz="1000" b="1">
                          <a:latin typeface="Calibri"/>
                          <a:ea typeface="Times New Roman"/>
                          <a:cs typeface="B Mitra" pitchFamily="2" charset="-78"/>
                        </a:rPr>
                        <a:t>بالای میانگین</a:t>
                      </a:r>
                      <a:br>
                        <a:rPr lang="fa-IR" sz="1000" b="1">
                          <a:latin typeface="Calibri"/>
                          <a:ea typeface="Times New Roman"/>
                          <a:cs typeface="B Mitra" pitchFamily="2" charset="-78"/>
                        </a:rPr>
                      </a:br>
                      <a:r>
                        <a:rPr lang="en-US" sz="1000" b="1">
                          <a:latin typeface="Tahoma"/>
                          <a:ea typeface="Times New Roman"/>
                          <a:cs typeface="B Mitra" pitchFamily="2" charset="-78"/>
                        </a:rPr>
                        <a:t>EI</a:t>
                      </a:r>
                      <a:r>
                        <a:rPr lang="fa-IR" sz="1000" b="1">
                          <a:latin typeface="Calibri"/>
                          <a:ea typeface="Times New Roman"/>
                          <a:cs typeface="B Mitra" pitchFamily="2" charset="-78"/>
                        </a:rPr>
                        <a:t> زیر میانگین</a:t>
                      </a:r>
                      <a:endParaRPr lang="en-US" sz="1000">
                        <a:latin typeface="Calibri"/>
                        <a:ea typeface="Times New Roman"/>
                        <a:cs typeface="B Mitra" pitchFamily="2" charset="-78"/>
                      </a:endParaRPr>
                    </a:p>
                  </a:txBody>
                  <a:tcPr marL="68580" marR="68580" marT="0" marB="0"/>
                </a:tc>
                <a:extLst>
                  <a:ext uri="{0D108BD9-81ED-4DB2-BD59-A6C34878D82A}">
                    <a16:rowId xmlns:a16="http://schemas.microsoft.com/office/drawing/2014/main" xmlns="" val="10006"/>
                  </a:ext>
                </a:extLst>
              </a:tr>
              <a:tr h="370840">
                <a:tc>
                  <a:txBody>
                    <a:bodyPr/>
                    <a:lstStyle/>
                    <a:p>
                      <a:pPr marL="0" marR="0" algn="r" rtl="1">
                        <a:lnSpc>
                          <a:spcPct val="115000"/>
                        </a:lnSpc>
                        <a:spcBef>
                          <a:spcPts val="0"/>
                        </a:spcBef>
                        <a:spcAft>
                          <a:spcPts val="0"/>
                        </a:spcAft>
                      </a:pPr>
                      <a:r>
                        <a:rPr lang="fa-IR" sz="1200" b="1" dirty="0">
                          <a:latin typeface="Calibri"/>
                          <a:ea typeface="Times New Roman"/>
                          <a:cs typeface="B Mitra" pitchFamily="2" charset="-78"/>
                        </a:rPr>
                        <a:t>0.000</a:t>
                      </a:r>
                      <a:endParaRPr lang="en-US" sz="12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dirty="0">
                          <a:latin typeface="Calibri"/>
                          <a:ea typeface="Times New Roman"/>
                          <a:cs typeface="B Mitra" pitchFamily="2" charset="-78"/>
                        </a:rPr>
                        <a:t>194</a:t>
                      </a:r>
                      <a:endParaRPr lang="en-US" sz="12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dirty="0">
                          <a:latin typeface="Calibri"/>
                          <a:ea typeface="Times New Roman"/>
                          <a:cs typeface="B Mitra" pitchFamily="2" charset="-78"/>
                        </a:rPr>
                        <a:t>4.629</a:t>
                      </a:r>
                      <a:endParaRPr lang="en-US" sz="12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dirty="0">
                          <a:latin typeface="Calibri"/>
                          <a:ea typeface="Times New Roman"/>
                          <a:cs typeface="B Mitra" pitchFamily="2" charset="-78"/>
                        </a:rPr>
                        <a:t/>
                      </a:r>
                      <a:br>
                        <a:rPr lang="fa-IR" sz="1200" b="1" dirty="0">
                          <a:latin typeface="Calibri"/>
                          <a:ea typeface="Times New Roman"/>
                          <a:cs typeface="B Mitra" pitchFamily="2" charset="-78"/>
                        </a:rPr>
                      </a:br>
                      <a:r>
                        <a:rPr lang="fa-IR" sz="1200" b="1" dirty="0">
                          <a:latin typeface="Calibri"/>
                          <a:ea typeface="Times New Roman"/>
                          <a:cs typeface="B Mitra" pitchFamily="2" charset="-78"/>
                        </a:rPr>
                        <a:t>49.9</a:t>
                      </a:r>
                      <a:br>
                        <a:rPr lang="fa-IR" sz="1200" b="1" dirty="0">
                          <a:latin typeface="Calibri"/>
                          <a:ea typeface="Times New Roman"/>
                          <a:cs typeface="B Mitra" pitchFamily="2" charset="-78"/>
                        </a:rPr>
                      </a:br>
                      <a:r>
                        <a:rPr lang="fa-IR" sz="1200" b="1" dirty="0">
                          <a:latin typeface="Calibri"/>
                          <a:ea typeface="Times New Roman"/>
                          <a:cs typeface="B Mitra" pitchFamily="2" charset="-78"/>
                        </a:rPr>
                        <a:t>43.70</a:t>
                      </a:r>
                      <a:endParaRPr lang="en-US" sz="12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200" b="1" dirty="0">
                          <a:latin typeface="Calibri"/>
                          <a:ea typeface="Times New Roman"/>
                          <a:cs typeface="B Mitra" pitchFamily="2" charset="-78"/>
                        </a:rPr>
                        <a:t/>
                      </a:r>
                      <a:br>
                        <a:rPr lang="fa-IR" sz="1200" b="1" dirty="0">
                          <a:latin typeface="Calibri"/>
                          <a:ea typeface="Times New Roman"/>
                          <a:cs typeface="B Mitra" pitchFamily="2" charset="-78"/>
                        </a:rPr>
                      </a:br>
                      <a:r>
                        <a:rPr lang="fa-IR" sz="1200" b="1" dirty="0">
                          <a:latin typeface="Calibri"/>
                          <a:ea typeface="Times New Roman"/>
                          <a:cs typeface="B Mitra" pitchFamily="2" charset="-78"/>
                        </a:rPr>
                        <a:t>49.9</a:t>
                      </a:r>
                      <a:br>
                        <a:rPr lang="fa-IR" sz="1200" b="1" dirty="0">
                          <a:latin typeface="Calibri"/>
                          <a:ea typeface="Times New Roman"/>
                          <a:cs typeface="B Mitra" pitchFamily="2" charset="-78"/>
                        </a:rPr>
                      </a:br>
                      <a:r>
                        <a:rPr lang="fa-IR" sz="1200" b="1" dirty="0">
                          <a:latin typeface="Calibri"/>
                          <a:ea typeface="Times New Roman"/>
                          <a:cs typeface="B Mitra" pitchFamily="2" charset="-78"/>
                        </a:rPr>
                        <a:t>43.70</a:t>
                      </a:r>
                      <a:endParaRPr lang="en-US" sz="12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100" b="1" dirty="0">
                          <a:latin typeface="Calibri"/>
                          <a:ea typeface="Times New Roman"/>
                          <a:cs typeface="B Mitra" pitchFamily="2" charset="-78"/>
                        </a:rPr>
                        <a:t/>
                      </a:r>
                      <a:br>
                        <a:rPr lang="fa-IR" sz="1100" b="1" dirty="0">
                          <a:latin typeface="Calibri"/>
                          <a:ea typeface="Times New Roman"/>
                          <a:cs typeface="B Mitra" pitchFamily="2" charset="-78"/>
                        </a:rPr>
                      </a:br>
                      <a:r>
                        <a:rPr lang="fa-IR" sz="1100" b="1" dirty="0">
                          <a:latin typeface="Calibri"/>
                          <a:ea typeface="Times New Roman"/>
                          <a:cs typeface="B Mitra" pitchFamily="2" charset="-78"/>
                        </a:rPr>
                        <a:t>108</a:t>
                      </a:r>
                      <a:br>
                        <a:rPr lang="fa-IR" sz="1100" b="1" dirty="0">
                          <a:latin typeface="Calibri"/>
                          <a:ea typeface="Times New Roman"/>
                          <a:cs typeface="B Mitra" pitchFamily="2" charset="-78"/>
                        </a:rPr>
                      </a:br>
                      <a:r>
                        <a:rPr lang="fa-IR" sz="1100" b="1" dirty="0">
                          <a:latin typeface="Calibri"/>
                          <a:ea typeface="Times New Roman"/>
                          <a:cs typeface="B Mitra" pitchFamily="2" charset="-78"/>
                        </a:rPr>
                        <a:t>88</a:t>
                      </a:r>
                      <a:endParaRPr lang="en-US" sz="1100" dirty="0">
                        <a:latin typeface="Calibri"/>
                        <a:ea typeface="Times New Roman"/>
                        <a:cs typeface="B Mitra" pitchFamily="2" charset="-78"/>
                      </a:endParaRPr>
                    </a:p>
                  </a:txBody>
                  <a:tcPr marL="68580" marR="68580" marT="0" marB="0"/>
                </a:tc>
                <a:tc>
                  <a:txBody>
                    <a:bodyPr/>
                    <a:lstStyle/>
                    <a:p>
                      <a:pPr marL="0" marR="0" algn="r" rtl="1">
                        <a:lnSpc>
                          <a:spcPct val="115000"/>
                        </a:lnSpc>
                        <a:spcBef>
                          <a:spcPts val="0"/>
                        </a:spcBef>
                        <a:spcAft>
                          <a:spcPts val="0"/>
                        </a:spcAft>
                      </a:pPr>
                      <a:r>
                        <a:rPr lang="fa-IR" sz="1000" b="1" dirty="0">
                          <a:latin typeface="Calibri"/>
                          <a:ea typeface="Times New Roman"/>
                          <a:cs typeface="B Mitra" pitchFamily="2" charset="-78"/>
                        </a:rPr>
                        <a:t>سازمان-ارتباطات</a:t>
                      </a:r>
                      <a:br>
                        <a:rPr lang="fa-IR" sz="1000" b="1" dirty="0">
                          <a:latin typeface="Calibri"/>
                          <a:ea typeface="Times New Roman"/>
                          <a:cs typeface="B Mitra" pitchFamily="2" charset="-78"/>
                        </a:rPr>
                      </a:br>
                      <a:r>
                        <a:rPr lang="en-US" sz="1000" b="1" dirty="0">
                          <a:latin typeface="Tahoma"/>
                          <a:ea typeface="Times New Roman"/>
                          <a:cs typeface="B Mitra" pitchFamily="2" charset="-78"/>
                        </a:rPr>
                        <a:t>EI</a:t>
                      </a:r>
                      <a:r>
                        <a:rPr lang="fa-IR" sz="1000" b="1" dirty="0">
                          <a:latin typeface="Calibri"/>
                          <a:ea typeface="Times New Roman"/>
                          <a:cs typeface="B Mitra" pitchFamily="2" charset="-78"/>
                        </a:rPr>
                        <a:t>بالای میانگین</a:t>
                      </a:r>
                      <a:br>
                        <a:rPr lang="fa-IR" sz="1000" b="1" dirty="0">
                          <a:latin typeface="Calibri"/>
                          <a:ea typeface="Times New Roman"/>
                          <a:cs typeface="B Mitra" pitchFamily="2" charset="-78"/>
                        </a:rPr>
                      </a:br>
                      <a:r>
                        <a:rPr lang="en-US" sz="1000" b="1" dirty="0">
                          <a:latin typeface="Tahoma"/>
                          <a:ea typeface="Times New Roman"/>
                          <a:cs typeface="B Mitra" pitchFamily="2" charset="-78"/>
                        </a:rPr>
                        <a:t>EI</a:t>
                      </a:r>
                      <a:r>
                        <a:rPr lang="fa-IR" sz="1000" b="1" dirty="0">
                          <a:latin typeface="Calibri"/>
                          <a:ea typeface="Times New Roman"/>
                          <a:cs typeface="B Mitra" pitchFamily="2" charset="-78"/>
                        </a:rPr>
                        <a:t> زیر میانگین</a:t>
                      </a:r>
                      <a:endParaRPr lang="en-US" sz="1000" dirty="0">
                        <a:latin typeface="Calibri"/>
                        <a:ea typeface="Times New Roman"/>
                        <a:cs typeface="B Mitra" pitchFamily="2" charset="-78"/>
                      </a:endParaRPr>
                    </a:p>
                  </a:txBody>
                  <a:tcPr marL="68580" marR="68580" marT="0" marB="0"/>
                </a:tc>
                <a:extLst>
                  <a:ext uri="{0D108BD9-81ED-4DB2-BD59-A6C34878D82A}">
                    <a16:rowId xmlns:a16="http://schemas.microsoft.com/office/drawing/2014/main" xmlns="" val="10007"/>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r" rtl="1">
              <a:buNone/>
            </a:pPr>
            <a:r>
              <a:rPr lang="fa-IR" dirty="0" smtClean="0">
                <a:cs typeface="B Mitra" pitchFamily="2" charset="-78"/>
              </a:rPr>
              <a:t>فرضیه دوم:بین هوش هیجانی و رضایت از زندگی معلمان، و هوش کاری و رضایت عمومی شغلی همبستگی وجود دارد.</a:t>
            </a:r>
          </a:p>
          <a:p>
            <a:pPr algn="r" rtl="1">
              <a:buNone/>
            </a:pPr>
            <a:r>
              <a:rPr lang="fa-IR" dirty="0" smtClean="0">
                <a:cs typeface="B Mitra" pitchFamily="2" charset="-78"/>
              </a:rPr>
              <a:t>برای اثبات این فرضیه همبستگی پیرسون را محاسبه کردیم.نتایج(جدول 2)حاکی از همبستگی خوب بین هوش هیجانی،هوش کاری ، رضایت کلی کار و رضایت از زندگی وجود دارد. این ما را قادر می کند که بگوییم معلمان با سطوح بالای هوش هیجانی،نگرش مثبت نسبت به کار و همچنین رضایت بیشتر از کار(روش سازماندهی و جو اجتماعی)دارند.</a:t>
            </a:r>
            <a:endParaRPr lang="en-US" dirty="0" smtClean="0">
              <a:cs typeface="B Mitra" pitchFamily="2" charset="-78"/>
            </a:endParaRPr>
          </a:p>
          <a:p>
            <a:pPr algn="r" rtl="1">
              <a:buNone/>
            </a:pPr>
            <a:endParaRPr lang="en-US" dirty="0">
              <a:cs typeface="B Mitra"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rtl="1">
              <a:buNone/>
            </a:pPr>
            <a:r>
              <a:rPr lang="fa-IR" sz="1600" b="1" dirty="0" smtClean="0">
                <a:cs typeface="B Mitra" pitchFamily="2" charset="-78"/>
              </a:rPr>
              <a:t>جدول 2 همبستگی بین متغیرهای هوش هیجانی،هوش کاری،رضایت عمومی کار،رضایت از زندگی(</a:t>
            </a:r>
            <a:r>
              <a:rPr lang="en-US" sz="1600" b="1" dirty="0" smtClean="0">
                <a:cs typeface="B Mitra" pitchFamily="2" charset="-78"/>
              </a:rPr>
              <a:t>p&lt;0.01</a:t>
            </a:r>
            <a:r>
              <a:rPr lang="fa-IR" sz="1600" b="1" dirty="0" smtClean="0">
                <a:cs typeface="B Mitra" pitchFamily="2" charset="-78"/>
              </a:rPr>
              <a:t>)</a:t>
            </a:r>
          </a:p>
          <a:p>
            <a:pPr algn="ctr" rtl="1">
              <a:buNone/>
            </a:pPr>
            <a:endParaRPr lang="en-US" sz="1600" dirty="0">
              <a:cs typeface="B Mitra"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280898660"/>
              </p:ext>
            </p:extLst>
          </p:nvPr>
        </p:nvGraphicFramePr>
        <p:xfrm>
          <a:off x="334346" y="2895600"/>
          <a:ext cx="8077200" cy="1767840"/>
        </p:xfrm>
        <a:graphic>
          <a:graphicData uri="http://schemas.openxmlformats.org/drawingml/2006/table">
            <a:tbl>
              <a:tblPr firstRow="1" bandRow="1">
                <a:tableStyleId>{5C22544A-7EE6-4342-B048-85BDC9FD1C3A}</a:tableStyleId>
              </a:tblPr>
              <a:tblGrid>
                <a:gridCol w="1333500">
                  <a:extLst>
                    <a:ext uri="{9D8B030D-6E8A-4147-A177-3AD203B41FA5}">
                      <a16:colId xmlns:a16="http://schemas.microsoft.com/office/drawing/2014/main" xmlns="" val="20000"/>
                    </a:ext>
                  </a:extLst>
                </a:gridCol>
                <a:gridCol w="1638300">
                  <a:extLst>
                    <a:ext uri="{9D8B030D-6E8A-4147-A177-3AD203B41FA5}">
                      <a16:colId xmlns:a16="http://schemas.microsoft.com/office/drawing/2014/main" xmlns="" val="20001"/>
                    </a:ext>
                  </a:extLst>
                </a:gridCol>
                <a:gridCol w="914400">
                  <a:extLst>
                    <a:ext uri="{9D8B030D-6E8A-4147-A177-3AD203B41FA5}">
                      <a16:colId xmlns:a16="http://schemas.microsoft.com/office/drawing/2014/main" xmlns="" val="20002"/>
                    </a:ext>
                  </a:extLst>
                </a:gridCol>
                <a:gridCol w="1524000">
                  <a:extLst>
                    <a:ext uri="{9D8B030D-6E8A-4147-A177-3AD203B41FA5}">
                      <a16:colId xmlns:a16="http://schemas.microsoft.com/office/drawing/2014/main" xmlns="" val="20003"/>
                    </a:ext>
                  </a:extLst>
                </a:gridCol>
                <a:gridCol w="2041713">
                  <a:extLst>
                    <a:ext uri="{9D8B030D-6E8A-4147-A177-3AD203B41FA5}">
                      <a16:colId xmlns:a16="http://schemas.microsoft.com/office/drawing/2014/main" xmlns="" val="20004"/>
                    </a:ext>
                  </a:extLst>
                </a:gridCol>
                <a:gridCol w="625287">
                  <a:extLst>
                    <a:ext uri="{9D8B030D-6E8A-4147-A177-3AD203B41FA5}">
                      <a16:colId xmlns:a16="http://schemas.microsoft.com/office/drawing/2014/main" xmlns="" val="20005"/>
                    </a:ext>
                  </a:extLst>
                </a:gridCol>
              </a:tblGrid>
              <a:tr h="370840">
                <a:tc>
                  <a:txBody>
                    <a:bodyPr/>
                    <a:lstStyle/>
                    <a:p>
                      <a:pPr algn="r"/>
                      <a:r>
                        <a:rPr lang="fa-IR" sz="1600" dirty="0" smtClean="0">
                          <a:cs typeface="B Mitra" pitchFamily="2" charset="-78"/>
                        </a:rPr>
                        <a:t>رضایت از زندگی</a:t>
                      </a:r>
                      <a:endParaRPr lang="en-US" sz="1600" dirty="0">
                        <a:cs typeface="B Mitra" pitchFamily="2" charset="-78"/>
                      </a:endParaRPr>
                    </a:p>
                  </a:txBody>
                  <a:tcPr/>
                </a:tc>
                <a:tc>
                  <a:txBody>
                    <a:bodyPr/>
                    <a:lstStyle/>
                    <a:p>
                      <a:pPr algn="r"/>
                      <a:r>
                        <a:rPr lang="fa-IR" sz="1600" dirty="0" smtClean="0">
                          <a:cs typeface="B Mitra" pitchFamily="2" charset="-78"/>
                        </a:rPr>
                        <a:t>رضایت عمومی شغلی</a:t>
                      </a:r>
                      <a:endParaRPr lang="en-US" sz="1600" dirty="0">
                        <a:cs typeface="B Mitra" pitchFamily="2" charset="-78"/>
                      </a:endParaRPr>
                    </a:p>
                  </a:txBody>
                  <a:tcPr/>
                </a:tc>
                <a:tc>
                  <a:txBody>
                    <a:bodyPr/>
                    <a:lstStyle/>
                    <a:p>
                      <a:pPr algn="r"/>
                      <a:r>
                        <a:rPr lang="fa-IR" sz="1600" dirty="0" smtClean="0">
                          <a:cs typeface="B Mitra" pitchFamily="2" charset="-78"/>
                        </a:rPr>
                        <a:t>هوش کاری</a:t>
                      </a:r>
                      <a:endParaRPr lang="en-US" sz="1600" dirty="0">
                        <a:cs typeface="B Mitra" pitchFamily="2" charset="-78"/>
                      </a:endParaRPr>
                    </a:p>
                  </a:txBody>
                  <a:tcPr/>
                </a:tc>
                <a:tc>
                  <a:txBody>
                    <a:bodyPr/>
                    <a:lstStyle/>
                    <a:p>
                      <a:pPr algn="r"/>
                      <a:r>
                        <a:rPr lang="fa-IR" sz="1600" dirty="0" smtClean="0">
                          <a:cs typeface="B Mitra" pitchFamily="2" charset="-78"/>
                        </a:rPr>
                        <a:t>هوش هیجانی</a:t>
                      </a:r>
                      <a:endParaRPr lang="en-US" sz="1600" dirty="0">
                        <a:cs typeface="B Mitra" pitchFamily="2" charset="-78"/>
                      </a:endParaRPr>
                    </a:p>
                  </a:txBody>
                  <a:tcPr/>
                </a:tc>
                <a:tc>
                  <a:txBody>
                    <a:bodyPr/>
                    <a:lstStyle/>
                    <a:p>
                      <a:pPr algn="r"/>
                      <a:r>
                        <a:rPr lang="fa-IR" sz="1600" dirty="0" smtClean="0">
                          <a:cs typeface="B Mitra" pitchFamily="2" charset="-78"/>
                        </a:rPr>
                        <a:t>متغیر</a:t>
                      </a:r>
                      <a:endParaRPr lang="en-US" sz="1600" dirty="0">
                        <a:cs typeface="B Mitra" pitchFamily="2" charset="-78"/>
                      </a:endParaRPr>
                    </a:p>
                  </a:txBody>
                  <a:tcPr/>
                </a:tc>
                <a:tc>
                  <a:txBody>
                    <a:bodyPr/>
                    <a:lstStyle/>
                    <a:p>
                      <a:pPr algn="r"/>
                      <a:r>
                        <a:rPr lang="fa-IR" sz="1600" dirty="0" smtClean="0">
                          <a:cs typeface="B Mitra" pitchFamily="2" charset="-78"/>
                        </a:rPr>
                        <a:t>شماره</a:t>
                      </a:r>
                      <a:endParaRPr lang="en-US" sz="1600" dirty="0">
                        <a:cs typeface="B Mitra" pitchFamily="2" charset="-78"/>
                      </a:endParaRPr>
                    </a:p>
                  </a:txBody>
                  <a:tcPr/>
                </a:tc>
                <a:extLst>
                  <a:ext uri="{0D108BD9-81ED-4DB2-BD59-A6C34878D82A}">
                    <a16:rowId xmlns:a16="http://schemas.microsoft.com/office/drawing/2014/main" xmlns="" val="10000"/>
                  </a:ext>
                </a:extLst>
              </a:tr>
              <a:tr h="370840">
                <a:tc>
                  <a:txBody>
                    <a:bodyPr/>
                    <a:lstStyle/>
                    <a:p>
                      <a:pPr marL="0" marR="0" algn="r" rtl="1">
                        <a:lnSpc>
                          <a:spcPct val="115000"/>
                        </a:lnSpc>
                        <a:spcBef>
                          <a:spcPts val="0"/>
                        </a:spcBef>
                        <a:spcAft>
                          <a:spcPts val="0"/>
                        </a:spcAft>
                      </a:pPr>
                      <a:r>
                        <a:rPr lang="fa-IR" sz="1000" b="1" dirty="0">
                          <a:latin typeface="Calibri"/>
                          <a:ea typeface="Times New Roman"/>
                          <a:cs typeface="B Mitra" pitchFamily="2" charset="-78"/>
                        </a:rPr>
                        <a:t>0.229**</a:t>
                      </a:r>
                      <a:br>
                        <a:rPr lang="fa-IR" sz="1000" b="1" dirty="0">
                          <a:latin typeface="Calibri"/>
                          <a:ea typeface="Times New Roman"/>
                          <a:cs typeface="B Mitra" pitchFamily="2" charset="-78"/>
                        </a:rPr>
                      </a:br>
                      <a:r>
                        <a:rPr lang="fa-IR" sz="1000" b="1" dirty="0">
                          <a:latin typeface="Calibri"/>
                          <a:ea typeface="Times New Roman"/>
                          <a:cs typeface="B Mitra" pitchFamily="2" charset="-78"/>
                        </a:rPr>
                        <a:t>-</a:t>
                      </a:r>
                      <a:br>
                        <a:rPr lang="fa-IR" sz="1000" b="1" dirty="0">
                          <a:latin typeface="Calibri"/>
                          <a:ea typeface="Times New Roman"/>
                          <a:cs typeface="B Mitra" pitchFamily="2" charset="-78"/>
                        </a:rPr>
                      </a:br>
                      <a:r>
                        <a:rPr lang="fa-IR" sz="1000" b="1" dirty="0">
                          <a:latin typeface="Calibri"/>
                          <a:ea typeface="Times New Roman"/>
                          <a:cs typeface="B Mitra" pitchFamily="2" charset="-78"/>
                        </a:rPr>
                        <a:t>0.168*</a:t>
                      </a:r>
                      <a:br>
                        <a:rPr lang="fa-IR" sz="1000" b="1" dirty="0">
                          <a:latin typeface="Calibri"/>
                          <a:ea typeface="Times New Roman"/>
                          <a:cs typeface="B Mitra" pitchFamily="2" charset="-78"/>
                        </a:rPr>
                      </a:br>
                      <a:r>
                        <a:rPr lang="fa-IR" sz="1000" b="1" dirty="0">
                          <a:latin typeface="Calibri"/>
                          <a:ea typeface="Times New Roman"/>
                          <a:cs typeface="B Mitra" pitchFamily="2" charset="-78"/>
                        </a:rPr>
                        <a:t>-</a:t>
                      </a:r>
                      <a:endParaRPr lang="en-US" sz="1100" dirty="0">
                        <a:latin typeface="Calibri"/>
                        <a:ea typeface="Times New Roman"/>
                        <a:cs typeface="B Mitra" pitchFamily="2" charset="-78"/>
                      </a:endParaRPr>
                    </a:p>
                  </a:txBody>
                  <a:tcPr marL="68580" marR="68580" marT="0" marB="0"/>
                </a:tc>
                <a:tc>
                  <a:txBody>
                    <a:bodyPr/>
                    <a:lstStyle/>
                    <a:p>
                      <a:pPr algn="r"/>
                      <a:r>
                        <a:rPr kumimoji="0" lang="fa-IR" sz="1800" b="1" kern="1200" dirty="0" smtClean="0">
                          <a:solidFill>
                            <a:schemeClr val="dk1"/>
                          </a:solidFill>
                          <a:latin typeface="+mn-lt"/>
                          <a:ea typeface="+mn-ea"/>
                          <a:cs typeface="B Mitra" pitchFamily="2" charset="-78"/>
                        </a:rPr>
                        <a:t>0.225**</a:t>
                      </a:r>
                      <a:br>
                        <a:rPr kumimoji="0" lang="fa-IR" sz="1800" b="1" kern="1200" dirty="0" smtClean="0">
                          <a:solidFill>
                            <a:schemeClr val="dk1"/>
                          </a:solidFill>
                          <a:latin typeface="+mn-lt"/>
                          <a:ea typeface="+mn-ea"/>
                          <a:cs typeface="B Mitra" pitchFamily="2" charset="-78"/>
                        </a:rPr>
                      </a:br>
                      <a:r>
                        <a:rPr kumimoji="0" lang="fa-IR" sz="1800" b="1" kern="1200" dirty="0" smtClean="0">
                          <a:solidFill>
                            <a:schemeClr val="dk1"/>
                          </a:solidFill>
                          <a:latin typeface="+mn-lt"/>
                          <a:ea typeface="+mn-ea"/>
                          <a:cs typeface="B Mitra" pitchFamily="2" charset="-78"/>
                        </a:rPr>
                        <a:t>0.284**</a:t>
                      </a:r>
                      <a:br>
                        <a:rPr kumimoji="0" lang="fa-IR" sz="1800" b="1" kern="1200" dirty="0" smtClean="0">
                          <a:solidFill>
                            <a:schemeClr val="dk1"/>
                          </a:solidFill>
                          <a:latin typeface="+mn-lt"/>
                          <a:ea typeface="+mn-ea"/>
                          <a:cs typeface="B Mitra" pitchFamily="2" charset="-78"/>
                        </a:rPr>
                      </a:br>
                      <a:r>
                        <a:rPr kumimoji="0" lang="fa-IR" sz="1800" b="1" kern="1200" dirty="0" smtClean="0">
                          <a:solidFill>
                            <a:schemeClr val="dk1"/>
                          </a:solidFill>
                          <a:latin typeface="+mn-lt"/>
                          <a:ea typeface="+mn-ea"/>
                          <a:cs typeface="B Mitra" pitchFamily="2" charset="-78"/>
                        </a:rPr>
                        <a:t>-</a:t>
                      </a:r>
                      <a:endParaRPr lang="en-US" dirty="0">
                        <a:cs typeface="B Mitra" pitchFamily="2" charset="-78"/>
                      </a:endParaRPr>
                    </a:p>
                  </a:txBody>
                  <a:tcPr/>
                </a:tc>
                <a:tc>
                  <a:txBody>
                    <a:bodyPr/>
                    <a:lstStyle/>
                    <a:p>
                      <a:pPr algn="r"/>
                      <a:r>
                        <a:rPr kumimoji="0" lang="fa-IR" sz="1800" b="1" kern="1200" dirty="0" smtClean="0">
                          <a:solidFill>
                            <a:schemeClr val="dk1"/>
                          </a:solidFill>
                          <a:latin typeface="+mn-lt"/>
                          <a:ea typeface="+mn-ea"/>
                          <a:cs typeface="B Mitra" pitchFamily="2" charset="-78"/>
                        </a:rPr>
                        <a:t>0،417**</a:t>
                      </a:r>
                      <a:br>
                        <a:rPr kumimoji="0" lang="fa-IR" sz="1800" b="1" kern="1200" dirty="0" smtClean="0">
                          <a:solidFill>
                            <a:schemeClr val="dk1"/>
                          </a:solidFill>
                          <a:latin typeface="+mn-lt"/>
                          <a:ea typeface="+mn-ea"/>
                          <a:cs typeface="B Mitra" pitchFamily="2" charset="-78"/>
                        </a:rPr>
                      </a:br>
                      <a:r>
                        <a:rPr kumimoji="0" lang="fa-IR" sz="1800" b="1" kern="1200" dirty="0" smtClean="0">
                          <a:solidFill>
                            <a:schemeClr val="dk1"/>
                          </a:solidFill>
                          <a:latin typeface="+mn-lt"/>
                          <a:ea typeface="+mn-ea"/>
                          <a:cs typeface="B Mitra" pitchFamily="2" charset="-78"/>
                        </a:rPr>
                        <a:t>-</a:t>
                      </a:r>
                      <a:endParaRPr lang="en-US" dirty="0">
                        <a:cs typeface="B Mitra" pitchFamily="2" charset="-78"/>
                      </a:endParaRPr>
                    </a:p>
                  </a:txBody>
                  <a:tcPr/>
                </a:tc>
                <a:tc>
                  <a:txBody>
                    <a:bodyPr/>
                    <a:lstStyle/>
                    <a:p>
                      <a:pPr algn="r"/>
                      <a:r>
                        <a:rPr lang="fa-IR" dirty="0" smtClean="0"/>
                        <a:t>-</a:t>
                      </a:r>
                      <a:endParaRPr lang="en-US" dirty="0"/>
                    </a:p>
                  </a:txBody>
                  <a:tcPr/>
                </a:tc>
                <a:tc>
                  <a:txBody>
                    <a:bodyPr/>
                    <a:lstStyle/>
                    <a:p>
                      <a:pPr algn="r" rtl="1"/>
                      <a:r>
                        <a:rPr kumimoji="0" lang="fa-IR" sz="1800" b="1" kern="1200" dirty="0" smtClean="0">
                          <a:solidFill>
                            <a:schemeClr val="dk1"/>
                          </a:solidFill>
                          <a:latin typeface="+mn-lt"/>
                          <a:ea typeface="+mn-ea"/>
                          <a:cs typeface="B Mitra" pitchFamily="2" charset="-78"/>
                        </a:rPr>
                        <a:t>هوش هیجانی</a:t>
                      </a:r>
                      <a:endParaRPr kumimoji="0" lang="en-US" sz="1800" kern="1200" dirty="0" smtClean="0">
                        <a:solidFill>
                          <a:schemeClr val="dk1"/>
                        </a:solidFill>
                        <a:latin typeface="+mn-lt"/>
                        <a:ea typeface="+mn-ea"/>
                        <a:cs typeface="B Mitra" pitchFamily="2" charset="-78"/>
                      </a:endParaRPr>
                    </a:p>
                    <a:p>
                      <a:pPr algn="r" rtl="1"/>
                      <a:r>
                        <a:rPr kumimoji="0" lang="fa-IR" sz="1800" b="1" kern="1200" dirty="0" smtClean="0">
                          <a:solidFill>
                            <a:schemeClr val="dk1"/>
                          </a:solidFill>
                          <a:latin typeface="+mn-lt"/>
                          <a:ea typeface="+mn-ea"/>
                          <a:cs typeface="B Mitra" pitchFamily="2" charset="-78"/>
                        </a:rPr>
                        <a:t>هوش کاری</a:t>
                      </a:r>
                      <a:endParaRPr kumimoji="0" lang="en-US" sz="1800" kern="1200" dirty="0" smtClean="0">
                        <a:solidFill>
                          <a:schemeClr val="dk1"/>
                        </a:solidFill>
                        <a:latin typeface="+mn-lt"/>
                        <a:ea typeface="+mn-ea"/>
                        <a:cs typeface="B Mitra" pitchFamily="2" charset="-78"/>
                      </a:endParaRPr>
                    </a:p>
                    <a:p>
                      <a:pPr algn="r" rtl="1"/>
                      <a:r>
                        <a:rPr kumimoji="0" lang="fa-IR" sz="1800" b="1" kern="1200" dirty="0" smtClean="0">
                          <a:solidFill>
                            <a:schemeClr val="dk1"/>
                          </a:solidFill>
                          <a:latin typeface="+mn-lt"/>
                          <a:ea typeface="+mn-ea"/>
                          <a:cs typeface="B Mitra" pitchFamily="2" charset="-78"/>
                        </a:rPr>
                        <a:t>رضایت عمومی کار</a:t>
                      </a:r>
                      <a:endParaRPr kumimoji="0" lang="en-US" sz="1800" kern="1200" dirty="0" smtClean="0">
                        <a:solidFill>
                          <a:schemeClr val="dk1"/>
                        </a:solidFill>
                        <a:latin typeface="+mn-lt"/>
                        <a:ea typeface="+mn-ea"/>
                        <a:cs typeface="B Mitra" pitchFamily="2" charset="-78"/>
                      </a:endParaRPr>
                    </a:p>
                    <a:p>
                      <a:pPr algn="r"/>
                      <a:r>
                        <a:rPr kumimoji="0" lang="fa-IR" sz="1800" b="1" kern="1200" dirty="0" smtClean="0">
                          <a:solidFill>
                            <a:schemeClr val="dk1"/>
                          </a:solidFill>
                          <a:latin typeface="+mn-lt"/>
                          <a:ea typeface="+mn-ea"/>
                          <a:cs typeface="B Mitra" pitchFamily="2" charset="-78"/>
                        </a:rPr>
                        <a:t>رضایت از زندگی</a:t>
                      </a:r>
                      <a:endParaRPr lang="en-US" dirty="0">
                        <a:cs typeface="B Mitra" pitchFamily="2" charset="-78"/>
                      </a:endParaRPr>
                    </a:p>
                  </a:txBody>
                  <a:tcPr/>
                </a:tc>
                <a:tc>
                  <a:txBody>
                    <a:bodyPr/>
                    <a:lstStyle/>
                    <a:p>
                      <a:pPr algn="r"/>
                      <a:r>
                        <a:rPr lang="fa-IR" dirty="0" smtClean="0">
                          <a:cs typeface="B Mitra" pitchFamily="2" charset="-78"/>
                        </a:rPr>
                        <a:t>1</a:t>
                      </a:r>
                    </a:p>
                    <a:p>
                      <a:pPr algn="r"/>
                      <a:r>
                        <a:rPr lang="fa-IR" dirty="0" smtClean="0">
                          <a:cs typeface="B Mitra" pitchFamily="2" charset="-78"/>
                        </a:rPr>
                        <a:t>2</a:t>
                      </a:r>
                    </a:p>
                    <a:p>
                      <a:pPr algn="r"/>
                      <a:r>
                        <a:rPr lang="fa-IR" dirty="0" smtClean="0">
                          <a:cs typeface="B Mitra" pitchFamily="2" charset="-78"/>
                        </a:rPr>
                        <a:t>3</a:t>
                      </a:r>
                    </a:p>
                    <a:p>
                      <a:pPr algn="r"/>
                      <a:r>
                        <a:rPr lang="fa-IR" dirty="0" smtClean="0">
                          <a:cs typeface="B Mitra" pitchFamily="2" charset="-78"/>
                        </a:rPr>
                        <a:t>4</a:t>
                      </a:r>
                    </a:p>
                  </a:txBody>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r" rtl="1"/>
            <a:r>
              <a:rPr lang="fa-IR" dirty="0" smtClean="0"/>
              <a:t>خلاصه:</a:t>
            </a:r>
            <a:endParaRPr lang="en-US" dirty="0"/>
          </a:p>
        </p:txBody>
      </p:sp>
      <p:sp>
        <p:nvSpPr>
          <p:cNvPr id="5" name="Content Placeholder 4"/>
          <p:cNvSpPr>
            <a:spLocks noGrp="1"/>
          </p:cNvSpPr>
          <p:nvPr>
            <p:ph idx="1"/>
          </p:nvPr>
        </p:nvSpPr>
        <p:spPr/>
        <p:txBody>
          <a:bodyPr>
            <a:normAutofit lnSpcReduction="10000"/>
          </a:bodyPr>
          <a:lstStyle/>
          <a:p>
            <a:pPr algn="just" rtl="1">
              <a:buNone/>
            </a:pPr>
            <a:r>
              <a:rPr lang="fa-IR" dirty="0" smtClean="0">
                <a:cs typeface="B Mitra" pitchFamily="2" charset="-78"/>
              </a:rPr>
              <a:t>این مقاله از یک طرف به دنبال کشف رابطه هوش هیجانی و رضایت از زندگی و از طرف دیگر،رابطه بین هوش کاری و رضایت کلی از زندگی معلمان رومانی میباشد.</a:t>
            </a:r>
          </a:p>
          <a:p>
            <a:pPr algn="just" rtl="1">
              <a:buNone/>
            </a:pPr>
            <a:r>
              <a:rPr lang="fa-IR" dirty="0" smtClean="0">
                <a:cs typeface="B Mitra" pitchFamily="2" charset="-78"/>
              </a:rPr>
              <a:t>هدف مقاله ،کشف همبستگی بین هوش هیجانی با نگرش مثبت نسبت به کار و با رضایت کلی از زندگی معلمان است.</a:t>
            </a:r>
            <a:endParaRPr lang="en-US" dirty="0" smtClean="0">
              <a:cs typeface="B Mitra" pitchFamily="2" charset="-78"/>
            </a:endParaRPr>
          </a:p>
          <a:p>
            <a:pPr algn="just" rtl="1">
              <a:buNone/>
            </a:pPr>
            <a:r>
              <a:rPr lang="fa-IR" dirty="0" smtClean="0">
                <a:cs typeface="B Mitra" pitchFamily="2" charset="-78"/>
              </a:rPr>
              <a:t>نتایج حاکی از آن است که برخی تمایزات بین هوش کاری معلمان ،رضایت از زندگی،و رضایت کلی شغل بر حسب سطوح هوش هیجانی وجود دارد.</a:t>
            </a:r>
          </a:p>
          <a:p>
            <a:pPr algn="just" rtl="1">
              <a:buNone/>
            </a:pPr>
            <a:r>
              <a:rPr lang="fa-IR" dirty="0" smtClean="0">
                <a:cs typeface="B Mitra" pitchFamily="2" charset="-78"/>
              </a:rPr>
              <a:t>ما دریافتیم که هوش هیجانی خوب معلمان با نگرش مثبت نسبت به کار و رضایت از زندگی و همینطور با خود کار همبسته است.</a:t>
            </a:r>
            <a:endParaRPr lang="en-US" dirty="0" smtClean="0">
              <a:cs typeface="B Mitra" pitchFamily="2" charset="-78"/>
            </a:endParaRPr>
          </a:p>
          <a:p>
            <a:pPr algn="just" rtl="1">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b="1" dirty="0" smtClean="0"/>
              <a:t>2.7.بحث</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lgn="justLow" rtl="1">
              <a:buNone/>
            </a:pPr>
            <a:r>
              <a:rPr lang="fa-IR" dirty="0" smtClean="0">
                <a:cs typeface="B Mitra" pitchFamily="2" charset="-78"/>
              </a:rPr>
              <a:t>ما دریافتیم که رضایت از زندگی،هوش کاری و رضایت عمومی از کار بر حسب هوش هیجانی معلمان تمایزاتی دارند ما تمایزات اساسی بین معلمان با سطح بالای هوش هیجانی و معلمان با هوش هیجانی پایین تر را کشف کردیم.بنابراین هوش هیجانی بیشتر سبب سازگاری یشتر با زندگی و رضایت بیشتر در شغل آموزش است بنابراین آنها نگرش مثبت تری نسبی به کارشان دارند.</a:t>
            </a:r>
          </a:p>
          <a:p>
            <a:pPr algn="justLow" rtl="1">
              <a:buNone/>
            </a:pPr>
            <a:r>
              <a:rPr lang="fa-IR" dirty="0" smtClean="0">
                <a:cs typeface="B Mitra" pitchFamily="2" charset="-78"/>
              </a:rPr>
              <a:t>نتایج ،همبستگی خوبی را بین هوش هیجانی معلمان،رضایت از زندگی شان و هوش کاری و رضایت عمومی شغلی نشان می دهد. می توان گفت که سطح خوب هوش هیجانی به رضایت از زندگی کمک می کند و نگرش مثبتی نسبت به کار ایجاد می کند. برای رضایت معلمان در زندگی و در کارشان، آنها باید در برنامه های آموزشی خاصی برای ارتقا تواناییهای هوش هیجانی شان شرکت کنند به طوری که آنها بتوانند کنترل بیشتری در حرفه شان داشته باشند. نتایج با دیگر مطالعات نیز همخوانی دارد "نتایجی که نشان می دهد که هوش هیجانی معلمان موضوع عمده ای برای کیفیت بخشیدن به آموزش می باشد (</a:t>
            </a:r>
            <a:r>
              <a:rPr lang="en-US" dirty="0" err="1" smtClean="0">
                <a:cs typeface="B Mitra" pitchFamily="2" charset="-78"/>
              </a:rPr>
              <a:t>Birol</a:t>
            </a:r>
            <a:r>
              <a:rPr lang="en-US" dirty="0" smtClean="0">
                <a:cs typeface="B Mitra" pitchFamily="2" charset="-78"/>
              </a:rPr>
              <a:t> et.all,2009</a:t>
            </a:r>
            <a:r>
              <a:rPr lang="fa-IR" dirty="0" smtClean="0">
                <a:cs typeface="B Mitra" pitchFamily="2" charset="-78"/>
              </a:rPr>
              <a:t>) (اگر ما، نگرش مثبت معلمان نسبت به کار را به عنوان شاخص کیفیت آموزشی در نظر بگیریم)</a:t>
            </a:r>
            <a:endParaRPr lang="en-US" dirty="0">
              <a:cs typeface="B Mitra" pitchFamily="2"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b="1" dirty="0" smtClean="0">
                <a:cs typeface="B Mitra" pitchFamily="2" charset="-78"/>
              </a:rPr>
              <a:t>یافته ها</a:t>
            </a:r>
            <a:r>
              <a:rPr lang="en-US" dirty="0" smtClean="0">
                <a:cs typeface="B Mitra" pitchFamily="2" charset="-78"/>
              </a:rPr>
              <a:t/>
            </a:r>
            <a:br>
              <a:rPr lang="en-US" dirty="0" smtClean="0">
                <a:cs typeface="B Mitra" pitchFamily="2" charset="-78"/>
              </a:rPr>
            </a:br>
            <a:endParaRPr lang="en-US" dirty="0">
              <a:cs typeface="B Mitra" pitchFamily="2" charset="-78"/>
            </a:endParaRPr>
          </a:p>
        </p:txBody>
      </p:sp>
      <p:sp>
        <p:nvSpPr>
          <p:cNvPr id="3" name="Content Placeholder 2"/>
          <p:cNvSpPr>
            <a:spLocks noGrp="1"/>
          </p:cNvSpPr>
          <p:nvPr>
            <p:ph idx="1"/>
          </p:nvPr>
        </p:nvSpPr>
        <p:spPr/>
        <p:txBody>
          <a:bodyPr>
            <a:normAutofit lnSpcReduction="10000"/>
          </a:bodyPr>
          <a:lstStyle/>
          <a:p>
            <a:pPr algn="just" rtl="1">
              <a:buNone/>
            </a:pPr>
            <a:r>
              <a:rPr lang="fa-IR" dirty="0" smtClean="0">
                <a:cs typeface="B Mitra" pitchFamily="2" charset="-78"/>
              </a:rPr>
              <a:t>میتوان نتیجه گرفت که هوش هیجانی خوب معلمان با نگرش مثبت نسبت به کار و با رضایت از زندگی و نیز با خود کار همبستگی دارد.برای افزایش سطح مشارکت کاری معلمان و تندرستی شان،میتوان آنها را قادر ساخت تا هوش هیجانی خود را افزایش دهند و بدینوسیله اطمینان بیشتری برای احتمال موفقیت حرفه ای و شخصی در آنها ایجاد کرد.ما بیان میکنیم که شناسایی سطوح رضایت از زندگی معلمان و هوش هیجانی شان برای آموزش حرفه ای مهم است چون نگرش بهتر نسبت به کار و سطح بهتر رضایت کاری را پیش بینی میکند.معلمان باید حائز قابلیتهای هیجانی و اجتماعی شوند به طوری که بتوانند در عوامل اجتماعی،تغییرات واقعی ایجاد کنند.</a:t>
            </a:r>
            <a:endParaRPr lang="en-US" dirty="0" smtClean="0">
              <a:cs typeface="B Mitra" pitchFamily="2" charset="-78"/>
            </a:endParaRPr>
          </a:p>
          <a:p>
            <a:pPr algn="just" rtl="1">
              <a:buNone/>
            </a:pPr>
            <a:endParaRPr lang="en-US" dirty="0">
              <a:cs typeface="B Mitra" pitchFamily="2"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800" dirty="0" smtClean="0">
                <a:cs typeface="B Mitra" pitchFamily="2" charset="-78"/>
              </a:rPr>
              <a:t>منبع</a:t>
            </a:r>
            <a:endParaRPr lang="en-US" sz="4800" dirty="0">
              <a:cs typeface="B Mitra" pitchFamily="2" charset="-78"/>
            </a:endParaRPr>
          </a:p>
        </p:txBody>
      </p:sp>
      <p:sp>
        <p:nvSpPr>
          <p:cNvPr id="3" name="Content Placeholder 2"/>
          <p:cNvSpPr>
            <a:spLocks noGrp="1"/>
          </p:cNvSpPr>
          <p:nvPr>
            <p:ph idx="1"/>
          </p:nvPr>
        </p:nvSpPr>
        <p:spPr/>
        <p:txBody>
          <a:bodyPr/>
          <a:lstStyle/>
          <a:p>
            <a:r>
              <a:rPr lang="en-US" dirty="0" err="1" smtClean="0"/>
              <a:t>Ignat,Aurora</a:t>
            </a:r>
            <a:r>
              <a:rPr lang="en-US" dirty="0" smtClean="0"/>
              <a:t> </a:t>
            </a:r>
            <a:r>
              <a:rPr lang="en-US" dirty="0" err="1" smtClean="0"/>
              <a:t>Adin;Clipa,Otilita”Teachers</a:t>
            </a:r>
            <a:r>
              <a:rPr lang="en-US" dirty="0" smtClean="0"/>
              <a:t>’ </a:t>
            </a:r>
            <a:r>
              <a:rPr lang="en-US" dirty="0" err="1" smtClean="0"/>
              <a:t>Satisfacation</a:t>
            </a:r>
            <a:r>
              <a:rPr lang="en-US" dirty="0" smtClean="0"/>
              <a:t> With </a:t>
            </a:r>
            <a:r>
              <a:rPr lang="en-US" dirty="0" err="1" smtClean="0"/>
              <a:t>Life,Job</a:t>
            </a:r>
            <a:r>
              <a:rPr lang="en-US" dirty="0" smtClean="0"/>
              <a:t> </a:t>
            </a:r>
            <a:r>
              <a:rPr lang="en-US" dirty="0" err="1" smtClean="0"/>
              <a:t>Satisfacation</a:t>
            </a:r>
            <a:r>
              <a:rPr lang="en-US" dirty="0" smtClean="0"/>
              <a:t> and their Emotional </a:t>
            </a:r>
            <a:r>
              <a:rPr lang="en-US" dirty="0" err="1" smtClean="0"/>
              <a:t>inteligence</a:t>
            </a:r>
            <a:r>
              <a:rPr lang="en-US" dirty="0" smtClean="0"/>
              <a:t>(social and behavioral Science 33(2012)489-502</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مقدمه</a:t>
            </a:r>
            <a:endParaRPr lang="en-US" dirty="0"/>
          </a:p>
        </p:txBody>
      </p:sp>
      <p:sp>
        <p:nvSpPr>
          <p:cNvPr id="3" name="Content Placeholder 2"/>
          <p:cNvSpPr>
            <a:spLocks noGrp="1"/>
          </p:cNvSpPr>
          <p:nvPr>
            <p:ph idx="1"/>
          </p:nvPr>
        </p:nvSpPr>
        <p:spPr/>
        <p:txBody>
          <a:bodyPr>
            <a:normAutofit fontScale="92500" lnSpcReduction="20000"/>
          </a:bodyPr>
          <a:lstStyle/>
          <a:p>
            <a:pPr algn="just" rtl="1">
              <a:buNone/>
            </a:pPr>
            <a:r>
              <a:rPr lang="fa-IR" dirty="0" smtClean="0">
                <a:cs typeface="B Mitra" pitchFamily="2" charset="-78"/>
              </a:rPr>
              <a:t>اصلاحات آموزشی و همینطور محیط اجتماعی،تدریس حرفه ای در رومانی را به چالش کشیده است.معلمان باید در ارتباط با نقششان در اجتماع آگاه تر یاشند و همچنین باید با تقاضای زیاد جامعه نامشخص مقابله کنند.این فشار اجتماعی ،سبب بروز چالش های هیجانی و ریسک ها میشود.</a:t>
            </a:r>
          </a:p>
          <a:p>
            <a:pPr algn="just" rtl="1">
              <a:buNone/>
            </a:pPr>
            <a:r>
              <a:rPr lang="fa-IR" dirty="0" smtClean="0">
                <a:cs typeface="B Mitra" pitchFamily="2" charset="-78"/>
              </a:rPr>
              <a:t>معلم میتواند از طریق توسعه قابلیت های های حرفه ای و همینطور توسعه قابلیت های هیجانی خودش و دانش آموزانش ،بر این چالش ها فائق آید.</a:t>
            </a:r>
            <a:endParaRPr lang="en-US" dirty="0" smtClean="0">
              <a:cs typeface="B Mitra" pitchFamily="2" charset="-78"/>
            </a:endParaRPr>
          </a:p>
          <a:p>
            <a:pPr algn="just" rtl="1">
              <a:buNone/>
            </a:pPr>
            <a:r>
              <a:rPr lang="fa-IR" dirty="0" smtClean="0">
                <a:cs typeface="B Mitra" pitchFamily="2" charset="-78"/>
              </a:rPr>
              <a:t>ََهوش هیجانی به عنوان هسته قابلیت هیجانی ،به عنوان ابزاری برای بهبود کیفیت زندگی و عملکرد افراد در کار شناخته میشود.معلمان،به عنوان حرفه ای هایی که در محیط توسعه انسانی فعالیت میکنند و مسئول آینده نسل  کودکان زیادی هستند،باید کیفیت هیجانی  که آنها را برای عملکرد بهتر آماه میکند،را از خود نشان دهند.</a:t>
            </a:r>
            <a:endParaRPr lang="en-US" dirty="0" smtClean="0">
              <a:cs typeface="B Mitra" pitchFamily="2" charset="-78"/>
            </a:endParaRPr>
          </a:p>
          <a:p>
            <a:pPr algn="just" rtl="1">
              <a:buNone/>
            </a:pPr>
            <a:endParaRPr lang="en-US" dirty="0">
              <a:cs typeface="B Mitra"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idx="1"/>
          </p:nvPr>
        </p:nvSpPr>
        <p:spPr/>
        <p:txBody>
          <a:bodyPr>
            <a:normAutofit fontScale="77500" lnSpcReduction="20000"/>
          </a:bodyPr>
          <a:lstStyle/>
          <a:p>
            <a:pPr algn="just" rtl="1">
              <a:buNone/>
            </a:pPr>
            <a:r>
              <a:rPr lang="fa-IR" b="1" dirty="0" smtClean="0">
                <a:cs typeface="B Mitra" pitchFamily="2" charset="-78"/>
              </a:rPr>
              <a:t>مفاهیم زیادی در ادبیات وجود دارند:</a:t>
            </a:r>
          </a:p>
          <a:p>
            <a:pPr algn="just" rtl="1">
              <a:buNone/>
            </a:pPr>
            <a:endParaRPr lang="fa-IR" dirty="0" smtClean="0">
              <a:cs typeface="B Mitra" pitchFamily="2" charset="-78"/>
            </a:endParaRPr>
          </a:p>
          <a:p>
            <a:pPr algn="just" rtl="1">
              <a:buFont typeface="Wingdings" pitchFamily="2" charset="2"/>
              <a:buChar char="ü"/>
            </a:pPr>
            <a:r>
              <a:rPr lang="fa-IR" dirty="0" smtClean="0">
                <a:cs typeface="B Mitra" pitchFamily="2" charset="-78"/>
              </a:rPr>
              <a:t>هوش هیجانی تحت عنوان هوش در نظر گرفته شده“یک استعداد عمومی هیجانی تعریف شده  به طوریکه میتواند به یک معادل ضریب هوشی در نظر گرفته شود“ .(مدل میر و سالوی )</a:t>
            </a:r>
          </a:p>
          <a:p>
            <a:pPr algn="just" rtl="1">
              <a:buFont typeface="Wingdings" pitchFamily="2" charset="2"/>
              <a:buChar char="ü"/>
            </a:pPr>
            <a:endParaRPr lang="fa-IR" dirty="0" smtClean="0">
              <a:cs typeface="B Mitra" pitchFamily="2" charset="-78"/>
            </a:endParaRPr>
          </a:p>
          <a:p>
            <a:pPr algn="just" rtl="1">
              <a:buFont typeface="Wingdings" pitchFamily="2" charset="2"/>
              <a:buChar char="ü"/>
            </a:pPr>
            <a:r>
              <a:rPr lang="fa-IR" dirty="0" smtClean="0">
                <a:cs typeface="B Mitra" pitchFamily="2" charset="-78"/>
              </a:rPr>
              <a:t>هوش هیجانی به عنوان ویژگی در نظر گرفته شده“درک بهتری از روشی که فرد استعدادهای هیجانی را پالایش و هدایت میکند،ارائه میدهد“ .(فارنهام و پترایدز</a:t>
            </a:r>
            <a:r>
              <a:rPr lang="en-US" dirty="0" smtClean="0">
                <a:cs typeface="B Mitra" pitchFamily="2" charset="-78"/>
              </a:rPr>
              <a:t>2001</a:t>
            </a:r>
            <a:r>
              <a:rPr lang="fa-IR" dirty="0" smtClean="0">
                <a:cs typeface="B Mitra" pitchFamily="2" charset="-78"/>
              </a:rPr>
              <a:t>)</a:t>
            </a:r>
          </a:p>
          <a:p>
            <a:pPr algn="just" rtl="1">
              <a:buFont typeface="Wingdings" pitchFamily="2" charset="2"/>
              <a:buChar char="ü"/>
            </a:pPr>
            <a:endParaRPr lang="fa-IR" dirty="0" smtClean="0">
              <a:cs typeface="B Mitra" pitchFamily="2" charset="-78"/>
            </a:endParaRPr>
          </a:p>
          <a:p>
            <a:pPr algn="just" rtl="1">
              <a:buFont typeface="Wingdings" pitchFamily="2" charset="2"/>
              <a:buChar char="ü"/>
            </a:pPr>
            <a:r>
              <a:rPr lang="fa-IR" dirty="0" smtClean="0">
                <a:cs typeface="B Mitra" pitchFamily="2" charset="-78"/>
              </a:rPr>
              <a:t>هوش هیجانی به عنوان مجموعه قابلیت های های آموخته شده در نظر گرفته شده“سبب ارزیابی راه سازگاری فرد میشود و این میتواند به عنوان عملکرد مشاهده شود“(مدل بار-ان).</a:t>
            </a:r>
            <a:endParaRPr lang="en-US" dirty="0">
              <a:cs typeface="B Mitra"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rtl="1">
              <a:buNone/>
            </a:pPr>
            <a:r>
              <a:rPr lang="fa-IR" b="1" dirty="0" smtClean="0">
                <a:cs typeface="B Mitra" pitchFamily="2" charset="-78"/>
              </a:rPr>
              <a:t>تأکید میشود که ویژگی هوش هیجانی با توانایی هوش هیجانی متفاوت است و تفاوت بر حسب روش اندازه گیری است(پرز؛پترایدز؛فارنهام 2005)</a:t>
            </a:r>
          </a:p>
          <a:p>
            <a:pPr algn="just" rtl="1">
              <a:buNone/>
            </a:pPr>
            <a:endParaRPr lang="fa-IR" b="1" dirty="0" smtClean="0">
              <a:cs typeface="B Mitra" pitchFamily="2" charset="-78"/>
            </a:endParaRPr>
          </a:p>
          <a:p>
            <a:pPr algn="just" rtl="1">
              <a:buFont typeface="Wingdings" pitchFamily="2" charset="2"/>
              <a:buChar char="v"/>
            </a:pPr>
            <a:r>
              <a:rPr lang="fa-IR" dirty="0" smtClean="0">
                <a:cs typeface="B Mitra" pitchFamily="2" charset="-78"/>
              </a:rPr>
              <a:t>هوش هیجانی شامل تمایلات رفتاری میباشد که به هیجانات و توانایی درک از خویشتنی مربوط است که از طریق خود گزارشی سنجیده میشود.</a:t>
            </a:r>
          </a:p>
          <a:p>
            <a:pPr algn="just" rtl="1">
              <a:buNone/>
            </a:pPr>
            <a:endParaRPr lang="fa-IR" dirty="0" smtClean="0">
              <a:cs typeface="B Mitra" pitchFamily="2" charset="-78"/>
            </a:endParaRPr>
          </a:p>
          <a:p>
            <a:pPr algn="just" rtl="1">
              <a:buFont typeface="Wingdings" pitchFamily="2" charset="2"/>
              <a:buChar char="v"/>
            </a:pPr>
            <a:r>
              <a:rPr lang="fa-IR" dirty="0" smtClean="0">
                <a:cs typeface="B Mitra" pitchFamily="2" charset="-78"/>
              </a:rPr>
              <a:t>توانایی هیجانی به عنوان توانایی های همبسته مرتبط با هوش تعریف شده است که از طریق آزمون های حدأکثر عملکرد سنجیده میشود</a:t>
            </a:r>
            <a:endParaRPr lang="en-US" dirty="0">
              <a:cs typeface="B Mitra"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rtl="1">
              <a:buNone/>
            </a:pPr>
            <a:r>
              <a:rPr lang="fa-IR" dirty="0" smtClean="0">
                <a:cs typeface="B Mitra" pitchFamily="2" charset="-78"/>
              </a:rPr>
              <a:t>رضایت از زندگی شاخصی است برای خوب بودن "با عملکرد خوب در حوزه های عمده زندگی مثل روابط،سلامتی،کار،درآمد،معنویت و اوغات فراغت مرتبط است.(</a:t>
            </a:r>
            <a:r>
              <a:rPr lang="en-US" dirty="0" smtClean="0">
                <a:cs typeface="B Mitra" pitchFamily="2" charset="-78"/>
              </a:rPr>
              <a:t>Diener,E.,Biswas-Diener,R2008</a:t>
            </a:r>
            <a:r>
              <a:rPr lang="fa-IR" dirty="0" smtClean="0">
                <a:cs typeface="B Mitra" pitchFamily="2" charset="-78"/>
              </a:rPr>
              <a:t>).افرادی که در رضایت از زندگی بالایی دارند،حس میکنند که انها زندگی پر معنا دارند و آنها اهداف و ارزشهایی که برایشان مهم است را به اشتراک می گذارند. یک سطح مطلوب از رضایت از زندگی،سبب بروز عملکرد کاری خوب و تأثیر مطلوب بر دیگران میشود.معلمان با سطح بالای رضایت از زندگی،میتواند عامل آموزشی بهتر باشند و کارشان برای توسعه کودکان مؤثر تر باشد.</a:t>
            </a:r>
            <a:endParaRPr lang="en-US" dirty="0" smtClean="0">
              <a:cs typeface="B Mitra" pitchFamily="2" charset="-78"/>
            </a:endParaRPr>
          </a:p>
          <a:p>
            <a:pPr algn="just" rtl="1">
              <a:buNone/>
            </a:pPr>
            <a:endParaRPr lang="en-US" dirty="0">
              <a:cs typeface="B Mitra"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rtl="1">
              <a:buNone/>
            </a:pPr>
            <a:r>
              <a:rPr lang="fa-IR" dirty="0" smtClean="0">
                <a:cs typeface="B Mitra" pitchFamily="2" charset="-78"/>
              </a:rPr>
              <a:t>هوش کاری شامل،نگرش ها،ایده ها و ارزش های مرتبط با کار و ترکیبی بین چشم انداز فردی و چشم انداز جامعه است.(تی.کنستانتین،2004). هوش کاری آموزگار،نگرش هایشان را نسبت به کار و نوع نگاهشان به کار-به عنوان پیشرفت یا یک وظیفه اجباری- بیان میکند .رضایت شغلی بخش مهمی از زندگی حرفه ای است،و این هم در سطح سازمانی و هم در سطح فردی اثر میگذارد.رضایت کاری به عنوان هیجانات مثبت ناشی از نگرش شخصی کارمند در رابطه با کارش تعریف شده است.</a:t>
            </a:r>
            <a:br>
              <a:rPr lang="fa-IR" dirty="0" smtClean="0">
                <a:cs typeface="B Mitra" pitchFamily="2" charset="-78"/>
              </a:rPr>
            </a:br>
            <a:r>
              <a:rPr lang="fa-IR" dirty="0" smtClean="0">
                <a:cs typeface="B Mitra" pitchFamily="2" charset="-78"/>
              </a:rPr>
              <a:t>( تی.کنستانتین،2004)</a:t>
            </a:r>
            <a:endParaRPr lang="en-US" dirty="0" smtClean="0">
              <a:cs typeface="B Mitra" pitchFamily="2" charset="-78"/>
            </a:endParaRPr>
          </a:p>
          <a:p>
            <a:pPr algn="just" rtl="1">
              <a:buNone/>
            </a:pPr>
            <a:endParaRPr lang="en-US" dirty="0">
              <a:cs typeface="B Mitra"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b="1" dirty="0" smtClean="0"/>
              <a:t>2.روش کار:</a:t>
            </a: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algn="just" rtl="1">
              <a:buNone/>
            </a:pPr>
            <a:r>
              <a:rPr lang="fa-IR" b="1" dirty="0" smtClean="0">
                <a:cs typeface="B Mitra" pitchFamily="2" charset="-78"/>
              </a:rPr>
              <a:t>2.1.هدف مطالعه</a:t>
            </a:r>
          </a:p>
          <a:p>
            <a:pPr algn="just" rtl="1">
              <a:buNone/>
            </a:pPr>
            <a:r>
              <a:rPr lang="fa-IR" dirty="0" smtClean="0">
                <a:cs typeface="B Mitra" pitchFamily="2" charset="-78"/>
              </a:rPr>
              <a:t>هدف مطالعه کشف رابطه موجود بین هوش هیجانی معلمان و رضایت از زندگی و همینطور رابطه بین هوش کاری و رضایت عمومی زندگیشان است.</a:t>
            </a:r>
            <a:endParaRPr lang="en-US" dirty="0" smtClean="0">
              <a:cs typeface="B Mitra" pitchFamily="2" charset="-78"/>
            </a:endParaRPr>
          </a:p>
          <a:p>
            <a:pPr algn="just" rtl="1">
              <a:buNone/>
            </a:pPr>
            <a:r>
              <a:rPr lang="fa-IR" dirty="0" smtClean="0">
                <a:cs typeface="B Mitra" pitchFamily="2" charset="-78"/>
              </a:rPr>
              <a:t>اهداف عمده به شرح زیر میباشند:</a:t>
            </a:r>
          </a:p>
          <a:p>
            <a:pPr algn="just" rtl="1">
              <a:buNone/>
            </a:pPr>
            <a:r>
              <a:rPr lang="fa-IR" dirty="0" smtClean="0">
                <a:cs typeface="B Mitra" pitchFamily="2" charset="-78"/>
              </a:rPr>
              <a:t>ایجاد همبستگی بین هوش هیجانی،رضایت از زندگی و همینطور هوش کاری و رضایت عمومی از زندگی،</a:t>
            </a:r>
          </a:p>
          <a:p>
            <a:pPr algn="just" rtl="1">
              <a:buNone/>
            </a:pPr>
            <a:r>
              <a:rPr lang="fa-IR" dirty="0" smtClean="0">
                <a:cs typeface="B Mitra" pitchFamily="2" charset="-78"/>
              </a:rPr>
              <a:t>متمایز کردن رضایت از زندگی معلمان ،هوش کاری و ابعادش،رضایت عمومی از زندگی و ابعادش با توجه به  سطوح هوش هیجانی.</a:t>
            </a:r>
            <a:endParaRPr lang="en-US" dirty="0" smtClean="0">
              <a:cs typeface="B Mitra" pitchFamily="2" charset="-78"/>
            </a:endParaRPr>
          </a:p>
          <a:p>
            <a:pPr algn="just" rtl="1">
              <a:buNone/>
            </a:pPr>
            <a:endParaRPr lang="en-US" dirty="0">
              <a:cs typeface="B Mitra"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endParaRPr lang="en-US" dirty="0"/>
          </a:p>
        </p:txBody>
      </p:sp>
      <p:sp>
        <p:nvSpPr>
          <p:cNvPr id="3" name="Content Placeholder 2"/>
          <p:cNvSpPr>
            <a:spLocks noGrp="1"/>
          </p:cNvSpPr>
          <p:nvPr>
            <p:ph idx="1"/>
          </p:nvPr>
        </p:nvSpPr>
        <p:spPr/>
        <p:txBody>
          <a:bodyPr/>
          <a:lstStyle/>
          <a:p>
            <a:pPr algn="r" rtl="1">
              <a:buNone/>
            </a:pPr>
            <a:r>
              <a:rPr lang="fa-IR" b="1" dirty="0" smtClean="0">
                <a:cs typeface="B Mitra" pitchFamily="2" charset="-78"/>
              </a:rPr>
              <a:t>2.2.شرکت کنندگان</a:t>
            </a:r>
          </a:p>
          <a:p>
            <a:pPr algn="r" rtl="1">
              <a:buNone/>
            </a:pPr>
            <a:r>
              <a:rPr lang="fa-IR" dirty="0" smtClean="0">
                <a:cs typeface="B Mitra" pitchFamily="2" charset="-78"/>
              </a:rPr>
              <a:t>شرکت کنندگان در این تحقیق، 196 معلم از سطوح مختلف تحصیلی، 35% مردان و 65% زنان؛ 73% از نواحی شهری، 27% از نواحی روستایی بودند.</a:t>
            </a:r>
            <a:br>
              <a:rPr lang="fa-IR" dirty="0" smtClean="0">
                <a:cs typeface="B Mitra" pitchFamily="2" charset="-78"/>
              </a:rPr>
            </a:br>
            <a:r>
              <a:rPr lang="fa-IR" dirty="0" smtClean="0">
                <a:cs typeface="B Mitra" pitchFamily="2" charset="-78"/>
              </a:rPr>
              <a:t>میانگین سن 40.49 (انحراف معیار=10.22)</a:t>
            </a:r>
            <a:endParaRPr lang="en-US" dirty="0" smtClean="0">
              <a:cs typeface="B Mitra" pitchFamily="2" charset="-78"/>
            </a:endParaRPr>
          </a:p>
          <a:p>
            <a:pPr algn="r">
              <a:buNone/>
            </a:pPr>
            <a:endParaRPr lang="en-US" dirty="0">
              <a:cs typeface="B Mitra" pitchFamily="2" charset="-78"/>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96</TotalTime>
  <Words>1822</Words>
  <Application>Microsoft Office PowerPoint</Application>
  <PresentationFormat>On-screen Show (4:3)</PresentationFormat>
  <Paragraphs>153</Paragraphs>
  <Slides>22</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22</vt:i4>
      </vt:variant>
    </vt:vector>
  </HeadingPairs>
  <TitlesOfParts>
    <vt:vector size="33" baseType="lpstr">
      <vt:lpstr>Arabic Typesetting</vt:lpstr>
      <vt:lpstr>Arial</vt:lpstr>
      <vt:lpstr>B Mitra</vt:lpstr>
      <vt:lpstr>Calibri</vt:lpstr>
      <vt:lpstr>Franklin Gothic Book</vt:lpstr>
      <vt:lpstr>Franklin Gothic Medium</vt:lpstr>
      <vt:lpstr>Tahoma</vt:lpstr>
      <vt:lpstr>Times New Roman</vt:lpstr>
      <vt:lpstr>Wingdings</vt:lpstr>
      <vt:lpstr>Wingdings 2</vt:lpstr>
      <vt:lpstr>Trek</vt:lpstr>
      <vt:lpstr>PowerPoint Presentation</vt:lpstr>
      <vt:lpstr>خلاصه:</vt:lpstr>
      <vt:lpstr>مقدمه</vt:lpstr>
      <vt:lpstr>PowerPoint Presentation</vt:lpstr>
      <vt:lpstr>PowerPoint Presentation</vt:lpstr>
      <vt:lpstr>PowerPoint Presentation</vt:lpstr>
      <vt:lpstr>PowerPoint Presentation</vt:lpstr>
      <vt:lpstr>2.روش کار:  </vt:lpstr>
      <vt:lpstr>PowerPoint Presentation</vt:lpstr>
      <vt:lpstr>PowerPoint Presentation</vt:lpstr>
      <vt:lpstr>PowerPoint Presentation</vt:lpstr>
      <vt:lpstr>PowerPoint Presentation</vt:lpstr>
      <vt:lpstr>PowerPoint Presentation</vt:lpstr>
      <vt:lpstr>2.4.روش کار </vt:lpstr>
      <vt:lpstr>2.5.متغیرها </vt:lpstr>
      <vt:lpstr>نتایج </vt:lpstr>
      <vt:lpstr>جدول 1.متغیرهای مستقل آزمون T برای مقایسه معناداری متغیرهای رضایت از زندگی،هوش کاریی و رضایت عمومی شغلی،رضایت بر حسب متغیر هوش هیجانی </vt:lpstr>
      <vt:lpstr>PowerPoint Presentation</vt:lpstr>
      <vt:lpstr>PowerPoint Presentation</vt:lpstr>
      <vt:lpstr>2.7.بحث </vt:lpstr>
      <vt:lpstr>یافته ها </vt:lpstr>
      <vt:lpstr>منبع</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maryam</dc:creator>
  <cp:lastModifiedBy>omid</cp:lastModifiedBy>
  <cp:revision>39</cp:revision>
  <dcterms:created xsi:type="dcterms:W3CDTF">2006-08-16T00:00:00Z</dcterms:created>
  <dcterms:modified xsi:type="dcterms:W3CDTF">2018-09-16T18:22:44Z</dcterms:modified>
</cp:coreProperties>
</file>