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12" r:id="rId1"/>
  </p:sldMasterIdLst>
  <p:sldIdLst>
    <p:sldId id="256" r:id="rId2"/>
    <p:sldId id="257" r:id="rId3"/>
    <p:sldId id="259" r:id="rId4"/>
    <p:sldId id="300" r:id="rId5"/>
    <p:sldId id="260" r:id="rId6"/>
    <p:sldId id="261" r:id="rId7"/>
    <p:sldId id="352" r:id="rId8"/>
    <p:sldId id="310" r:id="rId9"/>
    <p:sldId id="345" r:id="rId10"/>
    <p:sldId id="311" r:id="rId11"/>
    <p:sldId id="347" r:id="rId12"/>
    <p:sldId id="346" r:id="rId13"/>
    <p:sldId id="266" r:id="rId14"/>
    <p:sldId id="348" r:id="rId15"/>
    <p:sldId id="286" r:id="rId16"/>
    <p:sldId id="298" r:id="rId17"/>
    <p:sldId id="339" r:id="rId18"/>
    <p:sldId id="282" r:id="rId19"/>
    <p:sldId id="314" r:id="rId20"/>
    <p:sldId id="284" r:id="rId21"/>
    <p:sldId id="312" r:id="rId22"/>
    <p:sldId id="301" r:id="rId23"/>
    <p:sldId id="285" r:id="rId24"/>
    <p:sldId id="313" r:id="rId25"/>
    <p:sldId id="332" r:id="rId26"/>
    <p:sldId id="271" r:id="rId27"/>
    <p:sldId id="340" r:id="rId28"/>
    <p:sldId id="293" r:id="rId29"/>
    <p:sldId id="291" r:id="rId30"/>
    <p:sldId id="292" r:id="rId31"/>
    <p:sldId id="297" r:id="rId32"/>
    <p:sldId id="294" r:id="rId33"/>
    <p:sldId id="303" r:id="rId34"/>
    <p:sldId id="299" r:id="rId35"/>
    <p:sldId id="351" r:id="rId36"/>
    <p:sldId id="304" r:id="rId37"/>
    <p:sldId id="353" r:id="rId38"/>
    <p:sldId id="325" r:id="rId39"/>
    <p:sldId id="327" r:id="rId40"/>
    <p:sldId id="328" r:id="rId41"/>
    <p:sldId id="337" r:id="rId42"/>
    <p:sldId id="331" r:id="rId43"/>
    <p:sldId id="349" r:id="rId44"/>
    <p:sldId id="344" r:id="rId45"/>
    <p:sldId id="329" r:id="rId46"/>
    <p:sldId id="354" r:id="rId47"/>
    <p:sldId id="336" r:id="rId48"/>
    <p:sldId id="343" r:id="rId49"/>
    <p:sldId id="342" r:id="rId50"/>
    <p:sldId id="334" r:id="rId51"/>
    <p:sldId id="335" r:id="rId52"/>
    <p:sldId id="341" r:id="rId53"/>
    <p:sldId id="333" r:id="rId54"/>
    <p:sldId id="350" r:id="rId5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611" autoAdjust="0"/>
    <p:restoredTop sz="86387" autoAdjust="0"/>
  </p:normalViewPr>
  <p:slideViewPr>
    <p:cSldViewPr>
      <p:cViewPr>
        <p:scale>
          <a:sx n="75" d="100"/>
          <a:sy n="75" d="100"/>
        </p:scale>
        <p:origin x="-708" y="-72"/>
      </p:cViewPr>
      <p:guideLst>
        <p:guide orient="horz" pos="2160"/>
        <p:guide pos="2880"/>
      </p:guideLst>
    </p:cSldViewPr>
  </p:slideViewPr>
  <p:outlineViewPr>
    <p:cViewPr>
      <p:scale>
        <a:sx n="33" d="100"/>
        <a:sy n="33" d="100"/>
      </p:scale>
      <p:origin x="96" y="108804"/>
    </p:cViewPr>
  </p:outlineViewPr>
  <p:notesTextViewPr>
    <p:cViewPr>
      <p:scale>
        <a:sx n="1" d="1"/>
        <a:sy n="1" d="1"/>
      </p:scale>
      <p:origin x="0" y="0"/>
    </p:cViewPr>
  </p:notesTextViewPr>
  <p:sorterViewPr>
    <p:cViewPr>
      <p:scale>
        <a:sx n="100" d="100"/>
        <a:sy n="100" d="100"/>
      </p:scale>
      <p:origin x="0" y="30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5ED9EE-545F-4F9C-AD43-BA1F9961CA95}"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C5ED9EE-545F-4F9C-AD43-BA1F9961CA95}"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C5ED9EE-545F-4F9C-AD43-BA1F9961CA95}"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3C5ED9EE-545F-4F9C-AD43-BA1F9961CA95}"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C5ED9EE-545F-4F9C-AD43-BA1F9961CA95}"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B971A64-AB5C-4B8F-AC7A-BCDA4DC274FD}" type="datetimeFigureOut">
              <a:rPr lang="fa-IR" smtClean="0"/>
              <a:pPr/>
              <a:t>22/02/1439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C5ED9EE-545F-4F9C-AD43-BA1F9961CA95}"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C5ED9EE-545F-4F9C-AD43-BA1F9961CA95}"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3C5ED9EE-545F-4F9C-AD43-BA1F9961CA95}" type="slidenum">
              <a:rPr lang="fa-IR" smtClean="0"/>
              <a:pPr/>
              <a:t>‹#›</a:t>
            </a:fld>
            <a:endParaRPr lang="fa-I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C5ED9EE-545F-4F9C-AD43-BA1F9961CA95}" type="slidenum">
              <a:rPr lang="fa-IR" smtClean="0"/>
              <a:pPr/>
              <a:t>‹#›</a:t>
            </a:fld>
            <a:endParaRPr lang="fa-I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C5ED9EE-545F-4F9C-AD43-BA1F9961CA95}"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B971A64-AB5C-4B8F-AC7A-BCDA4DC274FD}" type="datetimeFigureOut">
              <a:rPr lang="fa-IR" smtClean="0"/>
              <a:pPr/>
              <a:t>22/02/1439</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C5ED9EE-545F-4F9C-AD43-BA1F9961CA95}"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B971A64-AB5C-4B8F-AC7A-BCDA4DC274FD}" type="datetimeFigureOut">
              <a:rPr lang="fa-IR" smtClean="0"/>
              <a:pPr/>
              <a:t>22/02/1439</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971A64-AB5C-4B8F-AC7A-BCDA4DC274FD}" type="datetimeFigureOut">
              <a:rPr lang="fa-IR" smtClean="0"/>
              <a:pPr/>
              <a:t>22/02/1439</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C5ED9EE-545F-4F9C-AD43-BA1F9961CA95}"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ommons.wikimedia.org/wiki/File:Gonbad-e_Qabus.JPG?uselang=fa"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javascript:fullSize('../images/131-47-3B.JPG')" TargetMode="Externa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commons.wikimedia.org/wiki/File:Jame-Ardestan.JPG?uselang=fa"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commons.wikimedia.org/wiki/File:Kharaghan.jpg?uselang=fa" TargetMode="Externa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q=http://iranmemari.com/en/mqlt/maghale/chapire.html&amp;sa=U&amp;ei=H4VLU9PZBYiatQbIk4C4DA&amp;ved=0CDYQ9QEwBQ&amp;usg=AFQjCNE1SfybhqfHWsvitW511tDgYxswHw"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upload.wikimedia.org/wikipedia/commons/3/32/Plafond_hasht_behesht_esfahan.jpg" TargetMode="Externa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commons.wikimedia.org/wiki/File:Imam_Mosque,_Esfahan.jpg?uselang=f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Tomb_of_Sheikh_Abdolsamad,_Natanz.jpg?uselang=fa" TargetMode="Externa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620688"/>
            <a:ext cx="4608512" cy="584775"/>
          </a:xfrm>
          <a:prstGeom prst="rect">
            <a:avLst/>
          </a:prstGeom>
        </p:spPr>
        <p:txBody>
          <a:bodyPr wrap="square">
            <a:spAutoFit/>
          </a:bodyPr>
          <a:lstStyle/>
          <a:p>
            <a:r>
              <a:rPr lang="fa-IR" sz="3200" b="1" dirty="0" smtClean="0"/>
              <a:t>معماری اسلامی</a:t>
            </a:r>
            <a:endParaRPr lang="fa-IR" sz="3200" dirty="0"/>
          </a:p>
        </p:txBody>
      </p:sp>
      <p:sp>
        <p:nvSpPr>
          <p:cNvPr id="2" name="Rectangle 1"/>
          <p:cNvSpPr/>
          <p:nvPr/>
        </p:nvSpPr>
        <p:spPr>
          <a:xfrm>
            <a:off x="3834551" y="3933056"/>
            <a:ext cx="4067185" cy="1938992"/>
          </a:xfrm>
          <a:prstGeom prst="rect">
            <a:avLst/>
          </a:prstGeom>
        </p:spPr>
        <p:txBody>
          <a:bodyPr wrap="square">
            <a:spAutoFit/>
          </a:bodyPr>
          <a:lstStyle/>
          <a:p>
            <a:r>
              <a:rPr lang="fa-IR" sz="6000" dirty="0" smtClean="0"/>
              <a:t>     گنبد</a:t>
            </a:r>
          </a:p>
          <a:p>
            <a:r>
              <a:rPr lang="en-US" sz="6000" dirty="0" smtClean="0"/>
              <a:t>   DOME</a:t>
            </a:r>
            <a:endParaRPr lang="fa-IR" sz="6000" dirty="0"/>
          </a:p>
        </p:txBody>
      </p:sp>
    </p:spTree>
    <p:extLst>
      <p:ext uri="{BB962C8B-B14F-4D97-AF65-F5344CB8AC3E}">
        <p14:creationId xmlns:p14="http://schemas.microsoft.com/office/powerpoint/2010/main" xmlns="" val="564062164"/>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1428736"/>
            <a:ext cx="6643734" cy="1015663"/>
          </a:xfrm>
          <a:prstGeom prst="rect">
            <a:avLst/>
          </a:prstGeom>
        </p:spPr>
        <p:txBody>
          <a:bodyPr wrap="square">
            <a:spAutoFit/>
          </a:bodyPr>
          <a:lstStyle/>
          <a:p>
            <a:r>
              <a:rPr lang="fa-IR" sz="2000" dirty="0" smtClean="0"/>
              <a:t>ساخت گنبد در قرون اولیه اسلامی یعنی قرن 1 تا 4 در ساخت مساجد شبستانی معمول نبوده و با ایجاد مقبره امیر اسماعیل سامانی در بخارا استفاده از گنبد  بسیار رایج گردید.</a:t>
            </a:r>
            <a:endParaRPr lang="en-US" sz="2000" dirty="0"/>
          </a:p>
        </p:txBody>
      </p:sp>
      <p:pic>
        <p:nvPicPr>
          <p:cNvPr id="3074" name="Picture 2" descr="C:\Users\almas_r_m\Desktop\index.jpg"/>
          <p:cNvPicPr>
            <a:picLocks noGrp="1" noChangeAspect="1" noChangeArrowheads="1"/>
          </p:cNvPicPr>
          <p:nvPr>
            <p:ph sz="quarter" idx="1"/>
          </p:nvPr>
        </p:nvPicPr>
        <p:blipFill>
          <a:blip r:embed="rId2" cstate="print"/>
          <a:stretch>
            <a:fillRect/>
          </a:stretch>
        </p:blipFill>
        <p:spPr bwMode="auto">
          <a:xfrm>
            <a:off x="2987824" y="2747859"/>
            <a:ext cx="2751336" cy="31164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71678"/>
            <a:ext cx="7143800" cy="1214446"/>
          </a:xfrm>
        </p:spPr>
        <p:txBody>
          <a:bodyPr>
            <a:noAutofit/>
          </a:bodyPr>
          <a:lstStyle/>
          <a:p>
            <a:pPr algn="r"/>
            <a:r>
              <a:rPr lang="fa-IR" sz="2400" dirty="0" smtClean="0">
                <a:solidFill>
                  <a:schemeClr val="tx1"/>
                </a:solidFill>
              </a:rPr>
              <a:t/>
            </a:r>
            <a:br>
              <a:rPr lang="fa-IR" sz="2400" dirty="0" smtClean="0">
                <a:solidFill>
                  <a:schemeClr val="tx1"/>
                </a:solidFill>
              </a:rPr>
            </a:br>
            <a:r>
              <a:rPr lang="fa-IR" sz="2400" dirty="0" smtClean="0">
                <a:solidFill>
                  <a:schemeClr val="tx1"/>
                </a:solidFill>
              </a:rPr>
              <a:t>در معماری رومی گنبد جایگاه ویژه ای داشت و در کاخها گنبد مهمترین محل کاخ بشمار میرفت .</a:t>
            </a:r>
            <a:br>
              <a:rPr lang="fa-IR" sz="2400" dirty="0" smtClean="0">
                <a:solidFill>
                  <a:schemeClr val="tx1"/>
                </a:solidFill>
              </a:rPr>
            </a:br>
            <a:r>
              <a:rPr lang="fa-IR" sz="2400" dirty="0" smtClean="0">
                <a:solidFill>
                  <a:schemeClr val="tx1"/>
                </a:solidFill>
              </a:rPr>
              <a:t>دلیل استفاده رومیان از گنبد شکوه و عظمت آن بوده است.همچنین در مهمترین بناهای مذهبی رومی مثل پانتئون گنبد مورد توجه زیادی قرار میگرفت.</a:t>
            </a:r>
            <a:endParaRPr lang="en-US" sz="2400" dirty="0">
              <a:solidFill>
                <a:schemeClr val="tx1"/>
              </a:solidFill>
            </a:endParaRPr>
          </a:p>
        </p:txBody>
      </p:sp>
      <p:pic>
        <p:nvPicPr>
          <p:cNvPr id="1026" name="Picture 2" descr="C:\Users\almas_r_m\Desktop\12292-ef504de8d55aeb8deacd1f52932f375c-l.jpg"/>
          <p:cNvPicPr>
            <a:picLocks noChangeAspect="1" noChangeArrowheads="1"/>
          </p:cNvPicPr>
          <p:nvPr/>
        </p:nvPicPr>
        <p:blipFill>
          <a:blip r:embed="rId2" cstate="print"/>
          <a:srcRect/>
          <a:stretch>
            <a:fillRect/>
          </a:stretch>
        </p:blipFill>
        <p:spPr bwMode="auto">
          <a:xfrm>
            <a:off x="2714612" y="3357562"/>
            <a:ext cx="2530946" cy="2857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972708"/>
          </a:xfrm>
        </p:spPr>
        <p:txBody>
          <a:bodyPr>
            <a:normAutofit/>
          </a:bodyPr>
          <a:lstStyle/>
          <a:p>
            <a:pPr algn="r"/>
            <a:r>
              <a:rPr lang="fa-IR" sz="2000" dirty="0" smtClean="0">
                <a:solidFill>
                  <a:schemeClr val="tx1"/>
                </a:solidFill>
              </a:rPr>
              <a:t>در زمان عثمانی ها درجه بندی واضحی بر مبنای اندازه صورت گرفت که با استفاده از آن گنبدهای اطراف گنبد اصلی کوچکتر ساخته میشدند.تا بدان وسیله گنبد اصلی به گونه ای برجسته به نظر برسد.</a:t>
            </a:r>
            <a:br>
              <a:rPr lang="fa-IR" sz="2000" dirty="0" smtClean="0">
                <a:solidFill>
                  <a:schemeClr val="tx1"/>
                </a:solidFill>
              </a:rPr>
            </a:br>
            <a:r>
              <a:rPr lang="fa-IR" sz="2000" dirty="0" smtClean="0">
                <a:solidFill>
                  <a:schemeClr val="tx1"/>
                </a:solidFill>
              </a:rPr>
              <a:t>....گنبد مسجد ایاصوفیه در استانبول ترکیه</a:t>
            </a:r>
            <a:endParaRPr lang="en-US" sz="2000" dirty="0">
              <a:solidFill>
                <a:schemeClr val="tx1"/>
              </a:solidFill>
            </a:endParaRPr>
          </a:p>
        </p:txBody>
      </p:sp>
      <p:pic>
        <p:nvPicPr>
          <p:cNvPr id="2050" name="Picture 2" descr="C:\Users\almas_r_m\Desktop\New folder (5)\74445_463.jpg"/>
          <p:cNvPicPr>
            <a:picLocks noChangeAspect="1" noChangeArrowheads="1"/>
          </p:cNvPicPr>
          <p:nvPr/>
        </p:nvPicPr>
        <p:blipFill>
          <a:blip r:embed="rId2" cstate="print"/>
          <a:srcRect/>
          <a:stretch>
            <a:fillRect/>
          </a:stretch>
        </p:blipFill>
        <p:spPr bwMode="auto">
          <a:xfrm>
            <a:off x="2285984" y="3140968"/>
            <a:ext cx="4066174" cy="27860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p:cNvSpPr/>
          <p:nvPr/>
        </p:nvSpPr>
        <p:spPr>
          <a:xfrm>
            <a:off x="4741430" y="428604"/>
            <a:ext cx="3536546" cy="707886"/>
          </a:xfrm>
          <a:prstGeom prst="rect">
            <a:avLst/>
          </a:prstGeom>
        </p:spPr>
        <p:txBody>
          <a:bodyPr wrap="none">
            <a:spAutoFit/>
          </a:bodyPr>
          <a:lstStyle/>
          <a:p>
            <a:r>
              <a:rPr lang="fa-IR" sz="4000" b="1" dirty="0" smtClean="0">
                <a:solidFill>
                  <a:schemeClr val="accent2"/>
                </a:solidFill>
              </a:rPr>
              <a:t>تغییر اندازه در گنبد:</a:t>
            </a:r>
            <a:endParaRPr lang="en-US" sz="4000" b="1" dirty="0">
              <a:solidFill>
                <a:schemeClr val="accent2"/>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68144" y="404664"/>
            <a:ext cx="2602632" cy="1143000"/>
          </a:xfrm>
        </p:spPr>
        <p:txBody>
          <a:bodyPr>
            <a:normAutofit/>
          </a:bodyPr>
          <a:lstStyle/>
          <a:p>
            <a:pPr algn="r"/>
            <a:r>
              <a:rPr lang="fa-IR" b="1" dirty="0"/>
              <a:t>دلایل اجرای گنبد:</a:t>
            </a:r>
            <a:br>
              <a:rPr lang="fa-IR" b="1" dirty="0"/>
            </a:br>
            <a:endParaRPr lang="fa-IR" b="1" dirty="0"/>
          </a:p>
        </p:txBody>
      </p:sp>
      <p:sp>
        <p:nvSpPr>
          <p:cNvPr id="2" name="Content Placeholder 1"/>
          <p:cNvSpPr>
            <a:spLocks noGrp="1"/>
          </p:cNvSpPr>
          <p:nvPr>
            <p:ph sz="quarter" idx="1"/>
          </p:nvPr>
        </p:nvSpPr>
        <p:spPr>
          <a:xfrm>
            <a:off x="4788024" y="1412776"/>
            <a:ext cx="3713066" cy="3159232"/>
          </a:xfrm>
        </p:spPr>
        <p:txBody>
          <a:bodyPr>
            <a:normAutofit fontScale="77500" lnSpcReduction="20000"/>
          </a:bodyPr>
          <a:lstStyle/>
          <a:p>
            <a:pPr marL="0" indent="0" algn="r">
              <a:buNone/>
            </a:pPr>
            <a:endParaRPr lang="fa-IR" dirty="0"/>
          </a:p>
          <a:p>
            <a:pPr algn="r"/>
            <a:r>
              <a:rPr lang="fa-IR" dirty="0" smtClean="0"/>
              <a:t>1_استفاده </a:t>
            </a:r>
            <a:r>
              <a:rPr lang="fa-IR" dirty="0"/>
              <a:t>از شکل نمادین </a:t>
            </a:r>
            <a:r>
              <a:rPr lang="fa-IR" dirty="0" smtClean="0"/>
              <a:t>انها</a:t>
            </a:r>
          </a:p>
          <a:p>
            <a:pPr algn="r"/>
            <a:endParaRPr lang="fa-IR" dirty="0" smtClean="0"/>
          </a:p>
          <a:p>
            <a:pPr algn="r"/>
            <a:endParaRPr lang="fa-IR" dirty="0"/>
          </a:p>
          <a:p>
            <a:pPr algn="r"/>
            <a:r>
              <a:rPr lang="fa-IR" dirty="0" smtClean="0"/>
              <a:t>2_ </a:t>
            </a:r>
            <a:r>
              <a:rPr lang="fa-IR" dirty="0"/>
              <a:t>اجرای پوشش دهانه های </a:t>
            </a:r>
            <a:r>
              <a:rPr lang="fa-IR" dirty="0" smtClean="0"/>
              <a:t>بزرگ</a:t>
            </a:r>
          </a:p>
          <a:p>
            <a:pPr algn="r"/>
            <a:r>
              <a:rPr lang="fa-IR" dirty="0" smtClean="0"/>
              <a:t> </a:t>
            </a:r>
            <a:r>
              <a:rPr lang="fa-IR" dirty="0"/>
              <a:t>که در آنها مسایل سازه ای مطرح است </a:t>
            </a:r>
            <a:r>
              <a:rPr lang="fa-IR" dirty="0" smtClean="0"/>
              <a:t>.</a:t>
            </a:r>
          </a:p>
          <a:p>
            <a:pPr algn="r"/>
            <a:endParaRPr lang="fa-IR" dirty="0" smtClean="0"/>
          </a:p>
          <a:p>
            <a:pPr algn="r"/>
            <a:r>
              <a:rPr lang="fa-IR" dirty="0" smtClean="0"/>
              <a:t>3-تنطیم و بهبود هوای داخل بنا</a:t>
            </a:r>
            <a:endParaRPr lang="fa-IR" dirty="0"/>
          </a:p>
        </p:txBody>
      </p:sp>
      <p:sp>
        <p:nvSpPr>
          <p:cNvPr id="5" name="Rectangle 4"/>
          <p:cNvSpPr/>
          <p:nvPr/>
        </p:nvSpPr>
        <p:spPr>
          <a:xfrm>
            <a:off x="3929058" y="4857760"/>
            <a:ext cx="4572000" cy="1200329"/>
          </a:xfrm>
          <a:prstGeom prst="rect">
            <a:avLst/>
          </a:prstGeom>
        </p:spPr>
        <p:txBody>
          <a:bodyPr>
            <a:spAutoFit/>
          </a:bodyPr>
          <a:lstStyle/>
          <a:p>
            <a:r>
              <a:rPr lang="fa-IR" sz="2400" dirty="0" smtClean="0"/>
              <a:t>4-.علاوه بر اینها معماران اسلامی از گنبد بعنوان وسیله ای برای موزون کردن دیوارها و یا ایوانهای ستوندار استفاده میکردند.</a:t>
            </a:r>
            <a:endParaRPr lang="en-US" sz="2400" dirty="0"/>
          </a:p>
        </p:txBody>
      </p:sp>
      <p:sp>
        <p:nvSpPr>
          <p:cNvPr id="40962" name="AutoShape 2" descr="https://encrypted-tbn3.gstatic.com/images?q=tbn:ANd9GcQr1r_Py9EwHSpG265Q91NVD6Pedy_bVExPL_znmOqfzVFqN6Y6v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3" name="Picture 3" descr="C:\Users\almas_r_m\Desktop\ن.jpg"/>
          <p:cNvPicPr>
            <a:picLocks noChangeAspect="1" noChangeArrowheads="1"/>
          </p:cNvPicPr>
          <p:nvPr/>
        </p:nvPicPr>
        <p:blipFill>
          <a:blip r:embed="rId2" cstate="print"/>
          <a:srcRect/>
          <a:stretch>
            <a:fillRect/>
          </a:stretch>
        </p:blipFill>
        <p:spPr bwMode="auto">
          <a:xfrm>
            <a:off x="827584" y="1196752"/>
            <a:ext cx="3500462" cy="3833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7809283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357298"/>
            <a:ext cx="7024744" cy="2829964"/>
          </a:xfrm>
        </p:spPr>
        <p:txBody>
          <a:bodyPr>
            <a:normAutofit/>
          </a:bodyPr>
          <a:lstStyle/>
          <a:p>
            <a:pPr algn="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000" dirty="0" smtClean="0">
                <a:solidFill>
                  <a:schemeClr val="tx1"/>
                </a:solidFill>
              </a:rPr>
              <a:t>1_باد از روی سطح محدب با سرعت بیشتری رد میشود و فرشایش و تخریب کمتری بوجود می آورد.</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2_گنبد یک ساختار 3 بعدی است لذا در مقابل نیروهای جانبی مانند باد وزلزله مقاومت بهتری دارد.</a:t>
            </a:r>
            <a:endParaRPr lang="en-US" sz="2000" dirty="0">
              <a:solidFill>
                <a:schemeClr val="tx1"/>
              </a:solidFill>
            </a:endParaRPr>
          </a:p>
        </p:txBody>
      </p:sp>
      <p:sp>
        <p:nvSpPr>
          <p:cNvPr id="3" name="Rectangle 2"/>
          <p:cNvSpPr/>
          <p:nvPr/>
        </p:nvSpPr>
        <p:spPr>
          <a:xfrm>
            <a:off x="785786" y="428604"/>
            <a:ext cx="7704159" cy="523220"/>
          </a:xfrm>
          <a:prstGeom prst="rect">
            <a:avLst/>
          </a:prstGeom>
        </p:spPr>
        <p:txBody>
          <a:bodyPr wrap="square">
            <a:spAutoFit/>
          </a:bodyPr>
          <a:lstStyle/>
          <a:p>
            <a:r>
              <a:rPr lang="fa-IR" sz="2800" b="1" dirty="0" smtClean="0">
                <a:solidFill>
                  <a:schemeClr val="accent2"/>
                </a:solidFill>
                <a:ea typeface="+mj-ea"/>
                <a:cs typeface="Arial"/>
              </a:rPr>
              <a:t>از مزایای دیگر گنبد میتوان به موارد زیر اشاره کرد:</a:t>
            </a:r>
            <a:endParaRPr lang="en-US" b="1" dirty="0">
              <a:solidFill>
                <a:schemeClr val="accent2"/>
              </a:solidFill>
            </a:endParaRPr>
          </a:p>
        </p:txBody>
      </p:sp>
      <p:pic>
        <p:nvPicPr>
          <p:cNvPr id="8194" name="Picture 2" descr="H:\New folder (5)\iا.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4221088"/>
            <a:ext cx="2571750" cy="17716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00034" y="1172641"/>
            <a:ext cx="8075240" cy="5685359"/>
          </a:xfrm>
        </p:spPr>
        <p:txBody>
          <a:bodyPr>
            <a:normAutofit fontScale="62500" lnSpcReduction="20000"/>
          </a:bodyPr>
          <a:lstStyle/>
          <a:p>
            <a:pPr algn="r"/>
            <a:endParaRPr lang="en-US" dirty="0"/>
          </a:p>
          <a:p>
            <a:pPr algn="r"/>
            <a:r>
              <a:rPr lang="fa-IR" dirty="0" smtClean="0"/>
              <a:t>1 - نار....  </a:t>
            </a:r>
          </a:p>
          <a:p>
            <a:pPr algn="r"/>
            <a:r>
              <a:rPr lang="fa-IR" dirty="0" smtClean="0"/>
              <a:t>رایجترن نوع گنبد در ایران است وفرم شبیه کروی دارد.</a:t>
            </a:r>
          </a:p>
          <a:p>
            <a:pPr algn="r"/>
            <a:endParaRPr lang="fa-IR" dirty="0" smtClean="0"/>
          </a:p>
          <a:p>
            <a:pPr algn="r"/>
            <a:r>
              <a:rPr lang="fa-IR" dirty="0" smtClean="0"/>
              <a:t>.....مسجد جامع یزد</a:t>
            </a:r>
          </a:p>
          <a:p>
            <a:pPr algn="r"/>
            <a:endParaRPr lang="fa-IR" dirty="0" smtClean="0"/>
          </a:p>
          <a:p>
            <a:pPr algn="r"/>
            <a:r>
              <a:rPr lang="fa-IR" dirty="0" smtClean="0"/>
              <a:t>   2- رک</a:t>
            </a:r>
          </a:p>
          <a:p>
            <a:pPr algn="r"/>
            <a:r>
              <a:rPr lang="fa-IR" dirty="0" smtClean="0"/>
              <a:t>به صورت نوک تیز است.</a:t>
            </a:r>
          </a:p>
          <a:p>
            <a:pPr algn="r"/>
            <a:r>
              <a:rPr lang="fa-IR" dirty="0" smtClean="0"/>
              <a:t>  .... گنبد قابوس در گرگان</a:t>
            </a:r>
          </a:p>
          <a:p>
            <a:pPr algn="r"/>
            <a:endParaRPr lang="fa-IR" dirty="0" smtClean="0"/>
          </a:p>
          <a:p>
            <a:pPr algn="r"/>
            <a:endParaRPr lang="fa-IR" dirty="0" smtClean="0"/>
          </a:p>
          <a:p>
            <a:pPr algn="r"/>
            <a:endParaRPr lang="fa-IR" dirty="0" smtClean="0"/>
          </a:p>
          <a:p>
            <a:pPr algn="r"/>
            <a:r>
              <a:rPr lang="fa-IR" dirty="0" smtClean="0"/>
              <a:t>  3-خاگی </a:t>
            </a:r>
          </a:p>
          <a:p>
            <a:pPr algn="r"/>
            <a:endParaRPr lang="fa-IR" dirty="0" smtClean="0"/>
          </a:p>
          <a:p>
            <a:pPr algn="r"/>
            <a:r>
              <a:rPr lang="fa-IR" dirty="0" smtClean="0"/>
              <a:t>خاگ به معنای تخم مرغ است.گنبدی است</a:t>
            </a:r>
            <a:endParaRPr lang="en-US" dirty="0" smtClean="0"/>
          </a:p>
          <a:p>
            <a:pPr algn="r"/>
            <a:r>
              <a:rPr lang="fa-IR" dirty="0" smtClean="0"/>
              <a:t> که از دوران بیز کند بوجود می آید و شبیه تخم مرغ است.</a:t>
            </a:r>
          </a:p>
          <a:p>
            <a:pPr algn="r"/>
            <a:r>
              <a:rPr lang="fa-IR" dirty="0" smtClean="0"/>
              <a:t>.....گنبد تاج الملک در مسجد جامع اصفهان</a:t>
            </a:r>
          </a:p>
          <a:p>
            <a:pPr algn="r"/>
            <a:endParaRPr lang="fa-IR" dirty="0" smtClean="0"/>
          </a:p>
          <a:p>
            <a:pPr marL="0" indent="0" algn="r">
              <a:buNone/>
            </a:pPr>
            <a:r>
              <a:rPr lang="fa-IR" dirty="0" smtClean="0"/>
              <a:t>          </a:t>
            </a:r>
          </a:p>
          <a:p>
            <a:pPr marL="0" indent="0" algn="r">
              <a:buNone/>
            </a:pPr>
            <a:endParaRPr lang="fa-IR" dirty="0" smtClean="0"/>
          </a:p>
          <a:p>
            <a:pPr marL="0" indent="0" algn="r">
              <a:buNone/>
            </a:pPr>
            <a:r>
              <a:rPr lang="fa-IR" dirty="0" smtClean="0"/>
              <a:t>    </a:t>
            </a:r>
            <a:endParaRPr lang="fa-IR" dirty="0"/>
          </a:p>
          <a:p>
            <a:pPr algn="r"/>
            <a:endParaRPr lang="fa-IR" dirty="0" smtClean="0"/>
          </a:p>
          <a:p>
            <a:pPr algn="r"/>
            <a:endParaRPr lang="fa-IR" dirty="0"/>
          </a:p>
          <a:p>
            <a:pPr algn="r"/>
            <a:endParaRPr lang="fa-IR" dirty="0" smtClean="0"/>
          </a:p>
          <a:p>
            <a:pPr algn="r"/>
            <a:endParaRPr lang="fa-IR" dirty="0"/>
          </a:p>
          <a:p>
            <a:pPr algn="r"/>
            <a:endParaRPr lang="fa-IR" dirty="0"/>
          </a:p>
        </p:txBody>
      </p:sp>
      <p:pic>
        <p:nvPicPr>
          <p:cNvPr id="3" name="Picture 2" descr="http://upload.wikimedia.org/wikipedia/commons/thumb/2/25/Gonbad-e_Qabus.JPG/90px-Gonbad-e_Qabus.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786182" y="2071678"/>
            <a:ext cx="1643074" cy="19335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4.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0712" y="640182"/>
            <a:ext cx="1882582" cy="20076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http://www.ichodoc.ir/p-a/CHANGED/131/images/131-47-3.JPG">
            <a:hlinkClick r:id="rId5"/>
          </p:cNvPr>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85918" y="4286256"/>
            <a:ext cx="1643074" cy="19796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4211960" y="326928"/>
            <a:ext cx="4122043" cy="461665"/>
          </a:xfrm>
          <a:prstGeom prst="rect">
            <a:avLst/>
          </a:prstGeom>
        </p:spPr>
        <p:txBody>
          <a:bodyPr wrap="square">
            <a:spAutoFit/>
          </a:bodyPr>
          <a:lstStyle/>
          <a:p>
            <a:pPr marL="274320" lvl="0" indent="-274320">
              <a:spcBef>
                <a:spcPts val="600"/>
              </a:spcBef>
              <a:buClr>
                <a:srgbClr val="F07F09"/>
              </a:buClr>
              <a:buSzPct val="70000"/>
              <a:buFont typeface="Wingdings"/>
              <a:buChar char=""/>
            </a:pPr>
            <a:r>
              <a:rPr lang="fa-IR" sz="2400" b="1" dirty="0">
                <a:solidFill>
                  <a:srgbClr val="FF0000"/>
                </a:solidFill>
              </a:rPr>
              <a:t>انواع گنبد از لحاظ شکل وفرم</a:t>
            </a:r>
          </a:p>
        </p:txBody>
      </p:sp>
    </p:spTree>
    <p:extLst>
      <p:ext uri="{BB962C8B-B14F-4D97-AF65-F5344CB8AC3E}">
        <p14:creationId xmlns:p14="http://schemas.microsoft.com/office/powerpoint/2010/main" xmlns="" val="31201808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43372" y="4286256"/>
            <a:ext cx="4143404" cy="1501357"/>
          </a:xfrm>
        </p:spPr>
        <p:txBody>
          <a:bodyPr>
            <a:noAutofit/>
          </a:bodyPr>
          <a:lstStyle/>
          <a:p>
            <a:r>
              <a:rPr lang="fa-IR" sz="2400" dirty="0" smtClean="0">
                <a:solidFill>
                  <a:schemeClr val="tx1"/>
                </a:solidFill>
              </a:rPr>
              <a:t>5-کمبیزه ..</a:t>
            </a:r>
          </a:p>
          <a:p>
            <a:r>
              <a:rPr lang="ar-SA" sz="2400" dirty="0">
                <a:solidFill>
                  <a:schemeClr val="tx1"/>
                </a:solidFill>
              </a:rPr>
              <a:t>گنبدی است که پلان بیضی دارد. </a:t>
            </a:r>
            <a:endParaRPr lang="fa-IR" sz="2400" dirty="0" smtClean="0">
              <a:solidFill>
                <a:schemeClr val="tx1"/>
              </a:solidFill>
            </a:endParaRPr>
          </a:p>
          <a:p>
            <a:r>
              <a:rPr lang="fa-IR" sz="2400" dirty="0" smtClean="0">
                <a:solidFill>
                  <a:schemeClr val="tx1"/>
                </a:solidFill>
              </a:rPr>
              <a:t> گنبد امامزاده زید در تهران</a:t>
            </a:r>
            <a:endParaRPr lang="fa-IR" sz="2400" dirty="0">
              <a:solidFill>
                <a:schemeClr val="tx1"/>
              </a:solidFill>
            </a:endParaRPr>
          </a:p>
        </p:txBody>
      </p:sp>
      <p:sp>
        <p:nvSpPr>
          <p:cNvPr id="5" name="Rectangle 4"/>
          <p:cNvSpPr/>
          <p:nvPr/>
        </p:nvSpPr>
        <p:spPr>
          <a:xfrm>
            <a:off x="4071934" y="2000240"/>
            <a:ext cx="4572000" cy="2308324"/>
          </a:xfrm>
          <a:prstGeom prst="rect">
            <a:avLst/>
          </a:prstGeom>
        </p:spPr>
        <p:txBody>
          <a:bodyPr>
            <a:spAutoFit/>
          </a:bodyPr>
          <a:lstStyle/>
          <a:p>
            <a:endParaRPr lang="fa-IR" sz="2400" dirty="0"/>
          </a:p>
          <a:p>
            <a:r>
              <a:rPr lang="fa-IR" sz="2400" dirty="0" smtClean="0"/>
              <a:t> </a:t>
            </a:r>
            <a:r>
              <a:rPr lang="fa-IR" sz="2400" dirty="0"/>
              <a:t>4- </a:t>
            </a:r>
            <a:r>
              <a:rPr lang="fa-IR" sz="2400" dirty="0" smtClean="0"/>
              <a:t>ترکین</a:t>
            </a:r>
          </a:p>
          <a:p>
            <a:r>
              <a:rPr lang="fa-IR" sz="2400" dirty="0" smtClean="0"/>
              <a:t>گنبدی است که پوسته حمال آن بصورت ترک ترک ساخته شده است.و باریکه های طاق استخوان بندی اصلی را تشکیل میدهند.</a:t>
            </a:r>
          </a:p>
          <a:p>
            <a:r>
              <a:rPr lang="fa-IR" sz="2400" dirty="0" smtClean="0"/>
              <a:t> .....گنبد نظام الملک در مسجد جامع اصفهان</a:t>
            </a:r>
            <a:endParaRPr lang="fa-IR" sz="2400" dirty="0"/>
          </a:p>
        </p:txBody>
      </p:sp>
      <p:pic>
        <p:nvPicPr>
          <p:cNvPr id="6" name="irc_mi" descr="http://www.aliakbargonbad.com/gallery/sacred%20places/10-iran/02-tehran/04-emamzadeh%20zeid/images/emamzadeh%20zeid%2004.jpg"/>
          <p:cNvPicPr/>
          <p:nvPr/>
        </p:nvPicPr>
        <p:blipFill>
          <a:blip r:embed="rId2" cstate="print"/>
          <a:srcRect/>
          <a:stretch>
            <a:fillRect/>
          </a:stretch>
        </p:blipFill>
        <p:spPr bwMode="auto">
          <a:xfrm>
            <a:off x="1071538" y="3786190"/>
            <a:ext cx="2357120" cy="20574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C:\Users\almas_r_m\Desktop\New folder (5)\ca016000-2000-0000-0000-000000000065p.jpg"/>
          <p:cNvPicPr>
            <a:picLocks noChangeAspect="1" noChangeArrowheads="1"/>
          </p:cNvPicPr>
          <p:nvPr/>
        </p:nvPicPr>
        <p:blipFill>
          <a:blip r:embed="rId3" cstate="print"/>
          <a:srcRect/>
          <a:stretch>
            <a:fillRect/>
          </a:stretch>
        </p:blipFill>
        <p:spPr bwMode="auto">
          <a:xfrm>
            <a:off x="1000100" y="1571612"/>
            <a:ext cx="2476517" cy="18573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8252007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074"/>
                                        </p:tgtEl>
                                      </p:cBhvr>
                                    </p:animEffect>
                                    <p:animScale>
                                      <p:cBhvr>
                                        <p:cTn id="10"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57620" y="3000372"/>
            <a:ext cx="4038492" cy="2787241"/>
          </a:xfrm>
        </p:spPr>
        <p:txBody>
          <a:bodyPr>
            <a:normAutofit/>
          </a:bodyPr>
          <a:lstStyle/>
          <a:p>
            <a:pPr algn="r"/>
            <a:r>
              <a:rPr lang="fa-IR" sz="2800" dirty="0" smtClean="0">
                <a:solidFill>
                  <a:schemeClr val="tx1"/>
                </a:solidFill>
              </a:rPr>
              <a:t>1- گنبد یک پوسته </a:t>
            </a:r>
          </a:p>
          <a:p>
            <a:pPr algn="r"/>
            <a:r>
              <a:rPr lang="fa-IR" sz="2800" dirty="0" smtClean="0">
                <a:solidFill>
                  <a:schemeClr val="tx1"/>
                </a:solidFill>
              </a:rPr>
              <a:t>2-گنبد دو پوسته </a:t>
            </a:r>
          </a:p>
          <a:p>
            <a:pPr algn="r"/>
            <a:r>
              <a:rPr lang="fa-IR" sz="2800" dirty="0" smtClean="0">
                <a:solidFill>
                  <a:schemeClr val="tx1"/>
                </a:solidFill>
              </a:rPr>
              <a:t>3- گنبد سه پوسته</a:t>
            </a:r>
            <a:endParaRPr lang="en-US" sz="2800" dirty="0">
              <a:solidFill>
                <a:schemeClr val="tx1"/>
              </a:solidFill>
            </a:endParaRPr>
          </a:p>
        </p:txBody>
      </p:sp>
      <p:sp>
        <p:nvSpPr>
          <p:cNvPr id="2" name="Title 1"/>
          <p:cNvSpPr>
            <a:spLocks noGrp="1"/>
          </p:cNvSpPr>
          <p:nvPr>
            <p:ph type="title"/>
          </p:nvPr>
        </p:nvSpPr>
        <p:spPr>
          <a:xfrm>
            <a:off x="1857356" y="1142984"/>
            <a:ext cx="6242313" cy="976780"/>
          </a:xfrm>
        </p:spPr>
        <p:txBody>
          <a:bodyPr>
            <a:normAutofit/>
          </a:bodyPr>
          <a:lstStyle/>
          <a:p>
            <a:pPr algn="r"/>
            <a:r>
              <a:rPr lang="fa-IR" dirty="0" smtClean="0">
                <a:solidFill>
                  <a:schemeClr val="accent2"/>
                </a:solidFill>
              </a:rPr>
              <a:t>برسی پوسته های گنبد:</a:t>
            </a:r>
            <a:endParaRPr lang="en-US" dirty="0">
              <a:solidFill>
                <a:schemeClr val="accent2"/>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88640"/>
            <a:ext cx="3713066" cy="2168790"/>
          </a:xfrm>
        </p:spPr>
        <p:txBody>
          <a:bodyPr>
            <a:noAutofit/>
          </a:bodyPr>
          <a:lstStyle/>
          <a:p>
            <a:pPr lvl="2" algn="r" rtl="0">
              <a:spcBef>
                <a:spcPct val="0"/>
              </a:spcBef>
            </a:pPr>
            <a:r>
              <a:rPr lang="en-US" sz="3600" b="1" dirty="0" smtClean="0">
                <a:solidFill>
                  <a:srgbClr val="FF0000"/>
                </a:solidFill>
              </a:rPr>
              <a:t> </a:t>
            </a:r>
            <a:r>
              <a:rPr lang="fa-IR" sz="3600" b="1" dirty="0" smtClean="0">
                <a:solidFill>
                  <a:srgbClr val="FF0000"/>
                </a:solidFill>
              </a:rPr>
              <a:t> گنبد یک پوسته :</a:t>
            </a:r>
            <a:r>
              <a:rPr lang="fa-IR" sz="3600" dirty="0" smtClean="0">
                <a:solidFill>
                  <a:schemeClr val="accent2"/>
                </a:solidFill>
              </a:rPr>
              <a:t/>
            </a:r>
            <a:br>
              <a:rPr lang="fa-IR" sz="3600" dirty="0" smtClean="0">
                <a:solidFill>
                  <a:schemeClr val="accent2"/>
                </a:solidFill>
              </a:rPr>
            </a:br>
            <a:r>
              <a:rPr lang="en-US" sz="3600" dirty="0">
                <a:solidFill>
                  <a:schemeClr val="accent2"/>
                </a:solidFill>
              </a:rPr>
              <a:t/>
            </a:r>
            <a:br>
              <a:rPr lang="en-US" sz="3600" dirty="0">
                <a:solidFill>
                  <a:schemeClr val="accent2"/>
                </a:solidFill>
              </a:rPr>
            </a:br>
            <a:endParaRPr lang="fa-IR" sz="3600" dirty="0">
              <a:solidFill>
                <a:schemeClr val="accent2"/>
              </a:solidFill>
            </a:endParaRPr>
          </a:p>
        </p:txBody>
      </p:sp>
      <p:sp>
        <p:nvSpPr>
          <p:cNvPr id="3" name="Content Placeholder 2"/>
          <p:cNvSpPr>
            <a:spLocks noGrp="1"/>
          </p:cNvSpPr>
          <p:nvPr>
            <p:ph sz="quarter" idx="1"/>
          </p:nvPr>
        </p:nvSpPr>
        <p:spPr>
          <a:xfrm>
            <a:off x="785786" y="1500174"/>
            <a:ext cx="7460332" cy="4873752"/>
          </a:xfrm>
        </p:spPr>
        <p:txBody>
          <a:bodyPr>
            <a:normAutofit fontScale="92500" lnSpcReduction="20000"/>
          </a:bodyPr>
          <a:lstStyle/>
          <a:p>
            <a:pPr algn="r" rtl="0"/>
            <a:r>
              <a:rPr lang="fa-IR" sz="2400" dirty="0" smtClean="0"/>
              <a:t>این </a:t>
            </a:r>
            <a:r>
              <a:rPr lang="fa-IR" sz="2400" dirty="0"/>
              <a:t>گنبدها اولین نوع گنبدها می باشند . در این نوع گنبد تک پوسته جزء باربر اصلی می باشد . </a:t>
            </a:r>
            <a:endParaRPr lang="en-US" sz="2400" dirty="0"/>
          </a:p>
          <a:p>
            <a:pPr algn="r"/>
            <a:r>
              <a:rPr lang="fa-IR" dirty="0" smtClean="0"/>
              <a:t>تاریخ شروع ساخت این گنبد از دوران اشکانی در اتشکده نیاسر آغاز شد.</a:t>
            </a:r>
          </a:p>
          <a:p>
            <a:pPr algn="r"/>
            <a:r>
              <a:rPr lang="fa-IR" dirty="0" smtClean="0"/>
              <a:t>از ابتکارات در ساخت این گنبد </a:t>
            </a:r>
          </a:p>
          <a:p>
            <a:pPr algn="r"/>
            <a:r>
              <a:rPr lang="fa-IR" dirty="0" smtClean="0"/>
              <a:t>کاستن از ضخامت گنبد  بدلیل</a:t>
            </a:r>
          </a:p>
          <a:p>
            <a:pPr algn="r"/>
            <a:r>
              <a:rPr lang="fa-IR" dirty="0" smtClean="0"/>
              <a:t>سبک سازی و کاهش بارهای وارده </a:t>
            </a:r>
          </a:p>
          <a:p>
            <a:pPr algn="r"/>
            <a:r>
              <a:rPr lang="fa-IR" dirty="0" smtClean="0"/>
              <a:t> در قسمت های مختلف است.</a:t>
            </a:r>
            <a:endParaRPr lang="fa-IR" dirty="0"/>
          </a:p>
          <a:p>
            <a:pPr algn="r"/>
            <a:endParaRPr lang="fa-IR" dirty="0"/>
          </a:p>
          <a:p>
            <a:pPr algn="r"/>
            <a:endParaRPr lang="fa-IR" dirty="0" smtClean="0"/>
          </a:p>
          <a:p>
            <a:pPr algn="r"/>
            <a:endParaRPr lang="fa-IR" dirty="0"/>
          </a:p>
          <a:p>
            <a:pPr algn="r"/>
            <a:r>
              <a:rPr lang="en-US" dirty="0"/>
              <a:t/>
            </a:r>
            <a:br>
              <a:rPr lang="en-US" dirty="0"/>
            </a:br>
            <a:endParaRPr lang="en-US" dirty="0"/>
          </a:p>
          <a:p>
            <a:pPr algn="r"/>
            <a:endParaRPr lang="fa-IR" dirty="0"/>
          </a:p>
        </p:txBody>
      </p:sp>
      <p:pic>
        <p:nvPicPr>
          <p:cNvPr id="6147" name="Picture 3" descr="H:\Images\دوربين\201311\201311A0\1611201328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2976" y="2928934"/>
            <a:ext cx="2250391" cy="30005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55594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mas_r_m\Desktop\8.jpg"/>
          <p:cNvPicPr>
            <a:picLocks noGrp="1" noChangeAspect="1" noChangeArrowheads="1"/>
          </p:cNvPicPr>
          <p:nvPr>
            <p:ph sz="quarter" idx="1"/>
          </p:nvPr>
        </p:nvPicPr>
        <p:blipFill>
          <a:blip r:embed="rId2" cstate="print"/>
          <a:srcRect/>
          <a:stretch>
            <a:fillRect/>
          </a:stretch>
        </p:blipFill>
        <p:spPr bwMode="auto">
          <a:xfrm>
            <a:off x="928662" y="2494036"/>
            <a:ext cx="3214710" cy="2814645"/>
          </a:xfrm>
          <a:prstGeom prst="rect">
            <a:avLst/>
          </a:prstGeom>
          <a:ln w="228600" cap="sq" cmpd="thickThin">
            <a:solidFill>
              <a:srgbClr val="000000"/>
            </a:solidFill>
            <a:prstDash val="solid"/>
            <a:miter lim="800000"/>
          </a:ln>
          <a:effectLst>
            <a:innerShdw blurRad="76200">
              <a:srgbClr val="000000"/>
            </a:innerShdw>
          </a:effectLst>
        </p:spPr>
      </p:pic>
      <p:pic>
        <p:nvPicPr>
          <p:cNvPr id="5123" name="Picture 3" descr="C:\Users\almas_r_m\Desktop\4.jpg"/>
          <p:cNvPicPr>
            <a:picLocks noChangeAspect="1" noChangeArrowheads="1"/>
          </p:cNvPicPr>
          <p:nvPr/>
        </p:nvPicPr>
        <p:blipFill>
          <a:blip r:embed="rId3" cstate="print"/>
          <a:srcRect/>
          <a:stretch>
            <a:fillRect/>
          </a:stretch>
        </p:blipFill>
        <p:spPr bwMode="auto">
          <a:xfrm>
            <a:off x="4857752" y="2786058"/>
            <a:ext cx="3000396" cy="2633668"/>
          </a:xfrm>
          <a:prstGeom prst="rect">
            <a:avLst/>
          </a:prstGeom>
          <a:ln w="228600" cap="sq" cmpd="thickThin">
            <a:solidFill>
              <a:srgbClr val="000000"/>
            </a:solidFill>
            <a:prstDash val="solid"/>
            <a:miter lim="800000"/>
          </a:ln>
          <a:effectLst>
            <a:innerShdw blurRad="76200">
              <a:srgbClr val="000000"/>
            </a:innerShdw>
          </a:effectLst>
        </p:spPr>
      </p:pic>
      <p:sp>
        <p:nvSpPr>
          <p:cNvPr id="7" name="Title 1"/>
          <p:cNvSpPr>
            <a:spLocks noGrp="1"/>
          </p:cNvSpPr>
          <p:nvPr>
            <p:ph type="title"/>
          </p:nvPr>
        </p:nvSpPr>
        <p:spPr>
          <a:xfrm>
            <a:off x="301752" y="228600"/>
            <a:ext cx="8534400" cy="2271706"/>
          </a:xfrm>
        </p:spPr>
        <p:txBody>
          <a:bodyPr>
            <a:normAutofit fontScale="90000"/>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4000" b="1" dirty="0" smtClean="0">
                <a:solidFill>
                  <a:schemeClr val="accent2"/>
                </a:solidFill>
              </a:rPr>
              <a:t>گنبد های یک پوسته</a:t>
            </a:r>
            <a:r>
              <a:rPr lang="fa-IR" sz="2000" dirty="0" smtClean="0">
                <a:solidFill>
                  <a:schemeClr val="tx1"/>
                </a:solidFill>
              </a:rPr>
              <a:t/>
            </a:r>
            <a:br>
              <a:rPr lang="fa-IR" sz="2000" dirty="0" smtClean="0">
                <a:solidFill>
                  <a:schemeClr val="tx1"/>
                </a:solidFill>
              </a:rPr>
            </a:br>
            <a:r>
              <a:rPr lang="fa-IR" sz="2000" dirty="0" smtClean="0">
                <a:solidFill>
                  <a:schemeClr val="tx1"/>
                </a:solidFill>
              </a:rPr>
              <a:t>.</a:t>
            </a:r>
            <a:br>
              <a:rPr lang="fa-IR" sz="2000" dirty="0" smtClean="0">
                <a:solidFill>
                  <a:schemeClr val="tx1"/>
                </a:solidFill>
              </a:rPr>
            </a:br>
            <a:r>
              <a:rPr lang="fa-IR" sz="2000" dirty="0" smtClean="0">
                <a:solidFill>
                  <a:schemeClr val="tx1"/>
                </a:solidFill>
              </a:rPr>
              <a:t>.</a:t>
            </a:r>
            <a:br>
              <a:rPr lang="fa-IR" sz="2000" dirty="0" smtClean="0">
                <a:solidFill>
                  <a:schemeClr val="tx1"/>
                </a:solidFill>
              </a:rPr>
            </a:br>
            <a:r>
              <a:rPr lang="fa-IR" sz="2000" dirty="0" smtClean="0">
                <a:solidFill>
                  <a:schemeClr val="tx1"/>
                </a:solidFill>
              </a:rPr>
              <a:t>..گنبد دوازده امام یزد</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....گنبد مسجد جامع قزوین</a:t>
            </a:r>
            <a:endParaRPr lang="en-US" sz="20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123"/>
                                        </p:tgtEl>
                                        <p:attrNameLst>
                                          <p:attrName>ppt_w</p:attrName>
                                        </p:attrNameLst>
                                      </p:cBhvr>
                                      <p:tavLst>
                                        <p:tav tm="0">
                                          <p:val>
                                            <p:strVal val="ppt_w"/>
                                          </p:val>
                                        </p:tav>
                                        <p:tav tm="100000">
                                          <p:val>
                                            <p:fltVal val="0"/>
                                          </p:val>
                                        </p:tav>
                                      </p:tavLst>
                                    </p:anim>
                                    <p:anim calcmode="lin" valueType="num">
                                      <p:cBhvr>
                                        <p:cTn id="7" dur="1000"/>
                                        <p:tgtEl>
                                          <p:spTgt spid="5123"/>
                                        </p:tgtEl>
                                        <p:attrNameLst>
                                          <p:attrName>ppt_h</p:attrName>
                                        </p:attrNameLst>
                                      </p:cBhvr>
                                      <p:tavLst>
                                        <p:tav tm="0">
                                          <p:val>
                                            <p:strVal val="ppt_h"/>
                                          </p:val>
                                        </p:tav>
                                        <p:tav tm="100000">
                                          <p:val>
                                            <p:fltVal val="0"/>
                                          </p:val>
                                        </p:tav>
                                      </p:tavLst>
                                    </p:anim>
                                    <p:anim calcmode="lin" valueType="num">
                                      <p:cBhvr>
                                        <p:cTn id="8" dur="1000"/>
                                        <p:tgtEl>
                                          <p:spTgt spid="5123"/>
                                        </p:tgtEl>
                                        <p:attrNameLst>
                                          <p:attrName>style.rotation</p:attrName>
                                        </p:attrNameLst>
                                      </p:cBhvr>
                                      <p:tavLst>
                                        <p:tav tm="0">
                                          <p:val>
                                            <p:fltVal val="0"/>
                                          </p:val>
                                        </p:tav>
                                        <p:tav tm="100000">
                                          <p:val>
                                            <p:fltVal val="90"/>
                                          </p:val>
                                        </p:tav>
                                      </p:tavLst>
                                    </p:anim>
                                    <p:animEffect transition="out" filter="fade">
                                      <p:cBhvr>
                                        <p:cTn id="9" dur="1000"/>
                                        <p:tgtEl>
                                          <p:spTgt spid="5123"/>
                                        </p:tgtEl>
                                      </p:cBhvr>
                                    </p:animEffect>
                                    <p:set>
                                      <p:cBhvr>
                                        <p:cTn id="10" dur="1" fill="hold">
                                          <p:stCondLst>
                                            <p:cond delay="999"/>
                                          </p:stCondLst>
                                        </p:cTn>
                                        <p:tgtEl>
                                          <p:spTgt spid="512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5122"/>
                                        </p:tgtEl>
                                        <p:attrNameLst>
                                          <p:attrName>ppt_w</p:attrName>
                                        </p:attrNameLst>
                                      </p:cBhvr>
                                      <p:tavLst>
                                        <p:tav tm="0">
                                          <p:val>
                                            <p:strVal val="ppt_w"/>
                                          </p:val>
                                        </p:tav>
                                        <p:tav tm="100000">
                                          <p:val>
                                            <p:fltVal val="0"/>
                                          </p:val>
                                        </p:tav>
                                      </p:tavLst>
                                    </p:anim>
                                    <p:anim calcmode="lin" valueType="num">
                                      <p:cBhvr>
                                        <p:cTn id="13" dur="1000"/>
                                        <p:tgtEl>
                                          <p:spTgt spid="5122"/>
                                        </p:tgtEl>
                                        <p:attrNameLst>
                                          <p:attrName>ppt_h</p:attrName>
                                        </p:attrNameLst>
                                      </p:cBhvr>
                                      <p:tavLst>
                                        <p:tav tm="0">
                                          <p:val>
                                            <p:strVal val="ppt_h"/>
                                          </p:val>
                                        </p:tav>
                                        <p:tav tm="100000">
                                          <p:val>
                                            <p:fltVal val="0"/>
                                          </p:val>
                                        </p:tav>
                                      </p:tavLst>
                                    </p:anim>
                                    <p:anim calcmode="lin" valueType="num">
                                      <p:cBhvr>
                                        <p:cTn id="14" dur="1000"/>
                                        <p:tgtEl>
                                          <p:spTgt spid="5122"/>
                                        </p:tgtEl>
                                        <p:attrNameLst>
                                          <p:attrName>style.rotation</p:attrName>
                                        </p:attrNameLst>
                                      </p:cBhvr>
                                      <p:tavLst>
                                        <p:tav tm="0">
                                          <p:val>
                                            <p:fltVal val="0"/>
                                          </p:val>
                                        </p:tav>
                                        <p:tav tm="100000">
                                          <p:val>
                                            <p:fltVal val="90"/>
                                          </p:val>
                                        </p:tav>
                                      </p:tavLst>
                                    </p:anim>
                                    <p:animEffect transition="out" filter="fade">
                                      <p:cBhvr>
                                        <p:cTn id="15" dur="1000"/>
                                        <p:tgtEl>
                                          <p:spTgt spid="5122"/>
                                        </p:tgtEl>
                                      </p:cBhvr>
                                    </p:animEffect>
                                    <p:set>
                                      <p:cBhvr>
                                        <p:cTn id="16" dur="1" fill="hold">
                                          <p:stCondLst>
                                            <p:cond delay="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New folder (5)\QAC0103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70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225207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54" y="337220"/>
            <a:ext cx="5214974" cy="422920"/>
          </a:xfrm>
        </p:spPr>
        <p:txBody>
          <a:bodyPr>
            <a:normAutofit fontScale="90000"/>
          </a:bodyPr>
          <a:lstStyle/>
          <a:p>
            <a:r>
              <a:rPr lang="fa-IR" sz="2800" b="1" dirty="0" smtClean="0">
                <a:solidFill>
                  <a:srgbClr val="FF0000"/>
                </a:solidFill>
              </a:rPr>
              <a:t>گنبد دو پوسته : که </a:t>
            </a:r>
            <a:r>
              <a:rPr lang="fa-IR" sz="2800" b="1" dirty="0">
                <a:solidFill>
                  <a:srgbClr val="FF0000"/>
                </a:solidFill>
              </a:rPr>
              <a:t>شامل دو نوع است. </a:t>
            </a:r>
          </a:p>
        </p:txBody>
      </p:sp>
      <p:sp>
        <p:nvSpPr>
          <p:cNvPr id="3" name="Content Placeholder 2"/>
          <p:cNvSpPr>
            <a:spLocks noGrp="1"/>
          </p:cNvSpPr>
          <p:nvPr>
            <p:ph sz="quarter" idx="1"/>
          </p:nvPr>
        </p:nvSpPr>
        <p:spPr>
          <a:xfrm>
            <a:off x="5643570" y="1428736"/>
            <a:ext cx="2500330" cy="1872208"/>
          </a:xfrm>
        </p:spPr>
        <p:txBody>
          <a:bodyPr>
            <a:normAutofit fontScale="92500" lnSpcReduction="20000"/>
          </a:bodyPr>
          <a:lstStyle/>
          <a:p>
            <a:pPr algn="r"/>
            <a:r>
              <a:rPr lang="fa-IR" sz="2100" b="1" dirty="0" smtClean="0">
                <a:solidFill>
                  <a:srgbClr val="FF0000"/>
                </a:solidFill>
              </a:rPr>
              <a:t>گنبد دو پوسته پیوسته:</a:t>
            </a:r>
          </a:p>
          <a:p>
            <a:pPr algn="r"/>
            <a:r>
              <a:rPr lang="fa-IR" sz="2100" dirty="0" smtClean="0"/>
              <a:t>در </a:t>
            </a:r>
            <a:r>
              <a:rPr lang="fa-IR" sz="2100" dirty="0"/>
              <a:t>گنبد های دو پوسته پیوسته فاصله بین دو پوسته کم است و پوسته ها توسط اتصال دهنده های اجری به یکدیگر متصل شده اند . </a:t>
            </a:r>
          </a:p>
          <a:p>
            <a:pPr algn="r"/>
            <a:endParaRPr lang="fa-IR" dirty="0"/>
          </a:p>
        </p:txBody>
      </p:sp>
      <p:sp>
        <p:nvSpPr>
          <p:cNvPr id="4" name="Rectangle 3"/>
          <p:cNvSpPr/>
          <p:nvPr/>
        </p:nvSpPr>
        <p:spPr>
          <a:xfrm>
            <a:off x="5357818" y="3429000"/>
            <a:ext cx="2773053" cy="2031325"/>
          </a:xfrm>
          <a:prstGeom prst="rect">
            <a:avLst/>
          </a:prstGeom>
        </p:spPr>
        <p:txBody>
          <a:bodyPr wrap="square">
            <a:spAutoFit/>
          </a:bodyPr>
          <a:lstStyle/>
          <a:p>
            <a:r>
              <a:rPr lang="fa-IR" b="1" dirty="0" smtClean="0">
                <a:solidFill>
                  <a:srgbClr val="FF0000"/>
                </a:solidFill>
              </a:rPr>
              <a:t>گنبد دو پوسته گسسته:</a:t>
            </a:r>
          </a:p>
          <a:p>
            <a:r>
              <a:rPr lang="fa-IR" dirty="0" smtClean="0"/>
              <a:t>در </a:t>
            </a:r>
            <a:r>
              <a:rPr lang="fa-IR" dirty="0"/>
              <a:t>گنبد های دو پوسته گسسته فاصله قابل ملاحظه ای بین دو پوسته وجود دارد . برای پایداری برخی از گنبد ها دیوار ها یا تقویت کننده های نصف النهاری در فضای بین دو پوسته ساخته شده است </a:t>
            </a:r>
            <a:r>
              <a:rPr lang="fa-IR" dirty="0" smtClean="0"/>
              <a:t>.</a:t>
            </a:r>
            <a:endParaRPr lang="fa-IR" dirty="0"/>
          </a:p>
        </p:txBody>
      </p:sp>
      <p:pic>
        <p:nvPicPr>
          <p:cNvPr id="2050" name="Picture 2" descr="F:\Images\1394398476959.jpg"/>
          <p:cNvPicPr>
            <a:picLocks noChangeAspect="1" noChangeArrowheads="1"/>
          </p:cNvPicPr>
          <p:nvPr/>
        </p:nvPicPr>
        <p:blipFill>
          <a:blip r:embed="rId2" cstate="print"/>
          <a:srcRect/>
          <a:stretch>
            <a:fillRect/>
          </a:stretch>
        </p:blipFill>
        <p:spPr bwMode="auto">
          <a:xfrm>
            <a:off x="1643042" y="3435163"/>
            <a:ext cx="2762269" cy="25717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146" name="Picture 2" descr="H:\DCIM\.thumbnails\1397188769630.jpg"/>
          <p:cNvPicPr>
            <a:picLocks noChangeAspect="1" noChangeArrowheads="1"/>
          </p:cNvPicPr>
          <p:nvPr/>
        </p:nvPicPr>
        <p:blipFill>
          <a:blip r:embed="rId3" cstate="print"/>
          <a:srcRect/>
          <a:stretch>
            <a:fillRect/>
          </a:stretch>
        </p:blipFill>
        <p:spPr bwMode="auto">
          <a:xfrm>
            <a:off x="2214546" y="857232"/>
            <a:ext cx="1732371" cy="23098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82530331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heel(1)">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492" y="571480"/>
            <a:ext cx="6777317" cy="5261149"/>
          </a:xfrm>
        </p:spPr>
        <p:txBody>
          <a:bodyPr>
            <a:normAutofit/>
          </a:bodyPr>
          <a:lstStyle/>
          <a:p>
            <a:pPr algn="r"/>
            <a:r>
              <a:rPr lang="fa-IR" sz="3600" b="1" dirty="0" smtClean="0">
                <a:solidFill>
                  <a:schemeClr val="accent2"/>
                </a:solidFill>
              </a:rPr>
              <a:t>گنبد دو پوسته پیوسته</a:t>
            </a:r>
          </a:p>
          <a:p>
            <a:pPr algn="r"/>
            <a:r>
              <a:rPr lang="fa-IR" sz="2000" dirty="0" smtClean="0"/>
              <a:t>.</a:t>
            </a:r>
          </a:p>
          <a:p>
            <a:pPr algn="r"/>
            <a:r>
              <a:rPr lang="fa-IR" sz="2000" dirty="0" smtClean="0"/>
              <a:t>...گنبد مسجد شیخ لطف الله اصفهان</a:t>
            </a:r>
          </a:p>
          <a:p>
            <a:pPr algn="r"/>
            <a:r>
              <a:rPr lang="fa-IR" sz="2000" dirty="0" smtClean="0"/>
              <a:t>....گنبد سلطانیه</a:t>
            </a:r>
          </a:p>
          <a:p>
            <a:pPr algn="r"/>
            <a:endParaRPr lang="fa-IR" sz="2000" dirty="0" smtClean="0"/>
          </a:p>
          <a:p>
            <a:pPr algn="r"/>
            <a:endParaRPr lang="fa-IR" sz="2000" dirty="0" smtClean="0"/>
          </a:p>
          <a:p>
            <a:pPr algn="r"/>
            <a:endParaRPr lang="fa-IR" sz="2000" dirty="0" smtClean="0"/>
          </a:p>
          <a:p>
            <a:pPr algn="r"/>
            <a:endParaRPr lang="fa-IR" sz="2000" dirty="0" smtClean="0"/>
          </a:p>
          <a:p>
            <a:pPr algn="r"/>
            <a:r>
              <a:rPr lang="fa-IR" sz="2000" dirty="0" smtClean="0"/>
              <a:t>گنبد دو پوسته گسسته</a:t>
            </a:r>
          </a:p>
          <a:p>
            <a:pPr algn="r"/>
            <a:r>
              <a:rPr lang="fa-IR" sz="2000" dirty="0" smtClean="0"/>
              <a:t>....گنبد بارگاه امام رضا</a:t>
            </a:r>
          </a:p>
          <a:p>
            <a:pPr algn="r"/>
            <a:r>
              <a:rPr lang="fa-IR" sz="2000" dirty="0" smtClean="0"/>
              <a:t>....گنبد مسجد جامع یزد</a:t>
            </a:r>
            <a:endParaRPr lang="en-US" sz="2000" dirty="0"/>
          </a:p>
        </p:txBody>
      </p:sp>
      <p:pic>
        <p:nvPicPr>
          <p:cNvPr id="3074" name="Picture 2" descr="C:\Users\almas_r_m\Desktop\ط.jpg"/>
          <p:cNvPicPr>
            <a:picLocks noChangeAspect="1" noChangeArrowheads="1"/>
          </p:cNvPicPr>
          <p:nvPr/>
        </p:nvPicPr>
        <p:blipFill>
          <a:blip r:embed="rId2" cstate="print"/>
          <a:srcRect/>
          <a:stretch>
            <a:fillRect/>
          </a:stretch>
        </p:blipFill>
        <p:spPr bwMode="auto">
          <a:xfrm>
            <a:off x="5357818" y="2214554"/>
            <a:ext cx="1857388" cy="1391248"/>
          </a:xfrm>
          <a:prstGeom prst="rect">
            <a:avLst/>
          </a:prstGeom>
          <a:ln>
            <a:noFill/>
          </a:ln>
          <a:effectLst>
            <a:softEdge rad="112500"/>
          </a:effectLst>
        </p:spPr>
      </p:pic>
      <p:pic>
        <p:nvPicPr>
          <p:cNvPr id="3075" name="Picture 3" descr="D:\2222222222\لرالت.jpg"/>
          <p:cNvPicPr>
            <a:picLocks noChangeAspect="1" noChangeArrowheads="1"/>
          </p:cNvPicPr>
          <p:nvPr/>
        </p:nvPicPr>
        <p:blipFill>
          <a:blip r:embed="rId3" cstate="print"/>
          <a:srcRect/>
          <a:stretch>
            <a:fillRect/>
          </a:stretch>
        </p:blipFill>
        <p:spPr bwMode="auto">
          <a:xfrm>
            <a:off x="1428728" y="2143116"/>
            <a:ext cx="2782079" cy="1857388"/>
          </a:xfrm>
          <a:prstGeom prst="rect">
            <a:avLst/>
          </a:prstGeom>
          <a:ln>
            <a:noFill/>
          </a:ln>
          <a:effectLst>
            <a:softEdge rad="112500"/>
          </a:effectLst>
        </p:spPr>
      </p:pic>
      <p:pic>
        <p:nvPicPr>
          <p:cNvPr id="3076" name="Picture 4" descr="C:\Users\almas_r_m\Desktop\haram emamreza_115887.jpg"/>
          <p:cNvPicPr>
            <a:picLocks noChangeAspect="1" noChangeArrowheads="1"/>
          </p:cNvPicPr>
          <p:nvPr/>
        </p:nvPicPr>
        <p:blipFill>
          <a:blip r:embed="rId4" cstate="print"/>
          <a:srcRect/>
          <a:stretch>
            <a:fillRect/>
          </a:stretch>
        </p:blipFill>
        <p:spPr bwMode="auto">
          <a:xfrm>
            <a:off x="5143504" y="4714884"/>
            <a:ext cx="2060117" cy="1571636"/>
          </a:xfrm>
          <a:prstGeom prst="rect">
            <a:avLst/>
          </a:prstGeom>
          <a:ln>
            <a:noFill/>
          </a:ln>
          <a:effectLst>
            <a:softEdge rad="112500"/>
          </a:effectLst>
        </p:spPr>
      </p:pic>
      <p:pic>
        <p:nvPicPr>
          <p:cNvPr id="3077" name="Picture 5" descr="C:\Users\almas_r_m\Desktop\گگ.jpg"/>
          <p:cNvPicPr>
            <a:picLocks noChangeAspect="1" noChangeArrowheads="1"/>
          </p:cNvPicPr>
          <p:nvPr/>
        </p:nvPicPr>
        <p:blipFill>
          <a:blip r:embed="rId5" cstate="print"/>
          <a:srcRect/>
          <a:stretch>
            <a:fillRect/>
          </a:stretch>
        </p:blipFill>
        <p:spPr bwMode="auto">
          <a:xfrm>
            <a:off x="2000232" y="4193749"/>
            <a:ext cx="1995487" cy="2142619"/>
          </a:xfrm>
          <a:prstGeom prst="rect">
            <a:avLst/>
          </a:prstGeom>
          <a:ln>
            <a:noFill/>
          </a:ln>
          <a:effectLst>
            <a:softEdge rad="112500"/>
          </a:effectLst>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7"/>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075"/>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074"/>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000504"/>
            <a:ext cx="7822952" cy="1252081"/>
          </a:xfrm>
        </p:spPr>
        <p:txBody>
          <a:bodyPr>
            <a:noAutofit/>
          </a:bodyPr>
          <a:lstStyle/>
          <a:p>
            <a:pPr algn="r"/>
            <a:r>
              <a:rPr lang="en-US" sz="1800" dirty="0">
                <a:solidFill>
                  <a:schemeClr val="tx1"/>
                </a:solidFill>
              </a:rPr>
              <a:t/>
            </a:r>
            <a:br>
              <a:rPr lang="en-US" sz="1800" dirty="0">
                <a:solidFill>
                  <a:schemeClr val="tx1"/>
                </a:solidFill>
              </a:rPr>
            </a:br>
            <a:r>
              <a:rPr lang="en-US" sz="2000" dirty="0">
                <a:solidFill>
                  <a:schemeClr val="tx1"/>
                </a:solidFill>
              </a:rPr>
              <a:t/>
            </a:r>
            <a:br>
              <a:rPr lang="en-US" sz="2000" dirty="0">
                <a:solidFill>
                  <a:schemeClr val="tx1"/>
                </a:solidFill>
              </a:rPr>
            </a:br>
            <a:r>
              <a:rPr lang="fa-IR" sz="2000" dirty="0" smtClean="0">
                <a:solidFill>
                  <a:schemeClr val="tx1"/>
                </a:solidFill>
              </a:rPr>
              <a:t>-1 مردم واری و تناسبات شهری در فضای بیرون شهر و متناسب بودن مقیاس انسانی</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fa-IR" sz="2000" dirty="0">
                <a:solidFill>
                  <a:schemeClr val="tx1"/>
                </a:solidFill>
              </a:rPr>
              <a:t>2- به خاطر تنظیم شرایط محیطی، هوای داخل بین دو پوسته گنبد نقش عایق را ایفا میکند.و سایه ای </a:t>
            </a:r>
            <a:r>
              <a:rPr lang="fa-IR" sz="2000" dirty="0" smtClean="0">
                <a:solidFill>
                  <a:schemeClr val="tx1"/>
                </a:solidFill>
              </a:rPr>
              <a:t>که گنبد </a:t>
            </a:r>
            <a:r>
              <a:rPr lang="fa-IR" sz="2000" dirty="0">
                <a:solidFill>
                  <a:schemeClr val="tx1"/>
                </a:solidFill>
              </a:rPr>
              <a:t>ایجاد میکند برای خنکی بنا</a:t>
            </a:r>
            <a:r>
              <a:rPr lang="fa-IR" sz="2000" dirty="0" smtClean="0">
                <a:solidFill>
                  <a:schemeClr val="tx1"/>
                </a:solidFill>
              </a:rPr>
              <a:t>.</a:t>
            </a: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fa-IR" sz="2000" dirty="0" smtClean="0">
                <a:solidFill>
                  <a:schemeClr val="tx1"/>
                </a:solidFill>
              </a:rPr>
              <a:t>3 - </a:t>
            </a:r>
            <a:r>
              <a:rPr lang="fa-IR" sz="2000" dirty="0">
                <a:solidFill>
                  <a:schemeClr val="tx1"/>
                </a:solidFill>
              </a:rPr>
              <a:t>گنبدهای دوپوش به لحاظ فنی مانند خرپا عمل میکنند واز نظر ایستایی در خنثی کردن رانشها  به همدیگر کمک </a:t>
            </a:r>
            <a:r>
              <a:rPr lang="fa-IR" sz="2000" dirty="0" smtClean="0">
                <a:solidFill>
                  <a:schemeClr val="tx1"/>
                </a:solidFill>
              </a:rPr>
              <a:t>میکنند.</a:t>
            </a:r>
            <a:br>
              <a:rPr lang="fa-IR" sz="2000" dirty="0" smtClean="0">
                <a:solidFill>
                  <a:schemeClr val="tx1"/>
                </a:solidFill>
              </a:rPr>
            </a:br>
            <a:endParaRPr lang="fa-IR" sz="2000" dirty="0">
              <a:solidFill>
                <a:schemeClr val="tx1"/>
              </a:solidFill>
            </a:endParaRPr>
          </a:p>
        </p:txBody>
      </p:sp>
      <p:sp>
        <p:nvSpPr>
          <p:cNvPr id="4" name="Rectangle 3"/>
          <p:cNvSpPr/>
          <p:nvPr/>
        </p:nvSpPr>
        <p:spPr>
          <a:xfrm>
            <a:off x="1500166" y="214290"/>
            <a:ext cx="6814840" cy="830997"/>
          </a:xfrm>
          <a:prstGeom prst="rect">
            <a:avLst/>
          </a:prstGeom>
        </p:spPr>
        <p:txBody>
          <a:bodyPr wrap="square">
            <a:spAutoFit/>
          </a:bodyPr>
          <a:lstStyle/>
          <a:p>
            <a:r>
              <a:rPr lang="fa-IR" sz="3000" b="1" cap="small" dirty="0">
                <a:ea typeface="+mj-ea"/>
              </a:rPr>
              <a:t>*</a:t>
            </a:r>
            <a:r>
              <a:rPr lang="fa-IR" sz="3000" b="1" cap="small" dirty="0">
                <a:solidFill>
                  <a:schemeClr val="accent2"/>
                </a:solidFill>
                <a:ea typeface="+mj-ea"/>
              </a:rPr>
              <a:t>گنبد دوپوسته به دو دلیل </a:t>
            </a:r>
            <a:r>
              <a:rPr lang="fa-IR" sz="3000" b="1" cap="small" dirty="0" smtClean="0">
                <a:solidFill>
                  <a:schemeClr val="accent2"/>
                </a:solidFill>
                <a:ea typeface="+mj-ea"/>
              </a:rPr>
              <a:t>بکار </a:t>
            </a:r>
            <a:r>
              <a:rPr lang="fa-IR" sz="3000" b="1" cap="small" dirty="0">
                <a:solidFill>
                  <a:schemeClr val="accent2"/>
                </a:solidFill>
                <a:ea typeface="+mj-ea"/>
              </a:rPr>
              <a:t>رفت: </a:t>
            </a:r>
            <a:endParaRPr lang="fa-IR" sz="3000" b="1" cap="small" dirty="0" smtClean="0">
              <a:solidFill>
                <a:schemeClr val="accent2"/>
              </a:solidFill>
              <a:ea typeface="+mj-ea"/>
            </a:endParaRPr>
          </a:p>
          <a:p>
            <a:endParaRPr lang="fa-IR" b="1" dirty="0"/>
          </a:p>
        </p:txBody>
      </p:sp>
    </p:spTree>
    <p:extLst>
      <p:ext uri="{BB962C8B-B14F-4D97-AF65-F5344CB8AC3E}">
        <p14:creationId xmlns:p14="http://schemas.microsoft.com/office/powerpoint/2010/main" xmlns="" val="1671795207"/>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314" y="0"/>
            <a:ext cx="3143272" cy="928670"/>
          </a:xfrm>
        </p:spPr>
        <p:txBody>
          <a:bodyPr>
            <a:normAutofit/>
          </a:bodyPr>
          <a:lstStyle/>
          <a:p>
            <a:pPr algn="r"/>
            <a:r>
              <a:rPr lang="fa-IR" sz="3200" b="1" dirty="0" smtClean="0"/>
              <a:t>گنبد سه پوسته: </a:t>
            </a:r>
            <a:endParaRPr lang="fa-IR" b="1" dirty="0"/>
          </a:p>
        </p:txBody>
      </p:sp>
      <p:sp>
        <p:nvSpPr>
          <p:cNvPr id="4" name="Rectangle 3"/>
          <p:cNvSpPr/>
          <p:nvPr/>
        </p:nvSpPr>
        <p:spPr>
          <a:xfrm>
            <a:off x="4644008" y="1340768"/>
            <a:ext cx="3528392" cy="4524315"/>
          </a:xfrm>
          <a:prstGeom prst="rect">
            <a:avLst/>
          </a:prstGeom>
        </p:spPr>
        <p:txBody>
          <a:bodyPr wrap="square">
            <a:spAutoFit/>
          </a:bodyPr>
          <a:lstStyle/>
          <a:p>
            <a:r>
              <a:rPr lang="fa-IR" sz="2400" dirty="0"/>
              <a:t>در این نوع گنبدها پوسته داخلی بصورت تزیینی و کاذب میباشد که جزء عناصر سازه ای به حساب نمی </a:t>
            </a:r>
            <a:r>
              <a:rPr lang="fa-IR" sz="2400" dirty="0" smtClean="0"/>
              <a:t>آید. </a:t>
            </a:r>
          </a:p>
          <a:p>
            <a:r>
              <a:rPr lang="fa-IR" sz="2400" dirty="0" smtClean="0"/>
              <a:t>پوشش </a:t>
            </a:r>
            <a:r>
              <a:rPr lang="fa-IR" sz="2400" dirty="0"/>
              <a:t>میانی به عنوان عایق حرارتی.صوتی و رطوبتی عمل می کند و همچنین نقش سازه ای برعهده </a:t>
            </a:r>
            <a:r>
              <a:rPr lang="fa-IR" sz="2400" dirty="0" smtClean="0"/>
              <a:t>دارد.</a:t>
            </a:r>
          </a:p>
          <a:p>
            <a:r>
              <a:rPr lang="fa-IR" sz="2400" dirty="0" smtClean="0"/>
              <a:t>و </a:t>
            </a:r>
            <a:r>
              <a:rPr lang="fa-IR" sz="2400" dirty="0"/>
              <a:t>در نهایت پوشش خارجی نقش عایق رطوبتی را برای بنا ایفا </a:t>
            </a:r>
            <a:r>
              <a:rPr lang="fa-IR" sz="2400" dirty="0" smtClean="0"/>
              <a:t>مینماید. که تعداد  این گنبدها بسیار اندک است.</a:t>
            </a:r>
            <a:endParaRPr lang="fa-IR" sz="2400" dirty="0"/>
          </a:p>
        </p:txBody>
      </p:sp>
      <p:pic>
        <p:nvPicPr>
          <p:cNvPr id="5" name="Picture 3" descr="F:\Images\1394398476470.jpg"/>
          <p:cNvPicPr>
            <a:picLocks noChangeAspect="1" noChangeArrowheads="1"/>
          </p:cNvPicPr>
          <p:nvPr/>
        </p:nvPicPr>
        <p:blipFill>
          <a:blip r:embed="rId2" cstate="print"/>
          <a:srcRect/>
          <a:stretch>
            <a:fillRect/>
          </a:stretch>
        </p:blipFill>
        <p:spPr bwMode="auto">
          <a:xfrm>
            <a:off x="1071538" y="1714488"/>
            <a:ext cx="2928958" cy="35004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53875678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57260"/>
          </a:xfrm>
        </p:spPr>
        <p:txBody>
          <a:bodyPr>
            <a:normAutofit fontScale="90000"/>
          </a:bodyPr>
          <a:lstStyle/>
          <a:p>
            <a:pPr algn="r"/>
            <a:r>
              <a:rPr lang="fa-IR" sz="3600" b="1" dirty="0" smtClean="0">
                <a:solidFill>
                  <a:srgbClr val="FF0000"/>
                </a:solidFill>
              </a:rPr>
              <a:t>گنبد سه پوسته</a:t>
            </a:r>
            <a:r>
              <a:rPr lang="fa-IR" dirty="0" smtClean="0">
                <a:solidFill>
                  <a:schemeClr val="tx1"/>
                </a:solidFill>
              </a:rPr>
              <a:t/>
            </a:r>
            <a:br>
              <a:rPr lang="fa-IR" dirty="0" smtClean="0">
                <a:solidFill>
                  <a:schemeClr val="tx1"/>
                </a:solidFill>
              </a:rPr>
            </a:br>
            <a:r>
              <a:rPr lang="fa-IR" sz="2200" dirty="0" smtClean="0">
                <a:solidFill>
                  <a:schemeClr val="tx1"/>
                </a:solidFill>
              </a:rPr>
              <a:t>....گنبد آرامگاه گوهرشاد در هرات</a:t>
            </a:r>
            <a:br>
              <a:rPr lang="fa-IR" sz="2200" dirty="0" smtClean="0">
                <a:solidFill>
                  <a:schemeClr val="tx1"/>
                </a:solidFill>
              </a:rPr>
            </a:br>
            <a:r>
              <a:rPr lang="fa-IR" sz="2200" dirty="0" smtClean="0">
                <a:solidFill>
                  <a:schemeClr val="tx1"/>
                </a:solidFill>
              </a:rPr>
              <a:t>.... گنبد آرامگاه ملاحسن کاشی در سلطانیه زنجان</a:t>
            </a:r>
            <a:endParaRPr lang="en-US" sz="2200" dirty="0">
              <a:solidFill>
                <a:schemeClr val="tx1"/>
              </a:solidFill>
            </a:endParaRPr>
          </a:p>
        </p:txBody>
      </p:sp>
      <p:pic>
        <p:nvPicPr>
          <p:cNvPr id="4098" name="Picture 2" descr="C:\Users\almas_r_m\Desktop\inر.jpg"/>
          <p:cNvPicPr>
            <a:picLocks noGrp="1" noChangeAspect="1" noChangeArrowheads="1"/>
          </p:cNvPicPr>
          <p:nvPr>
            <p:ph sz="quarter" idx="1"/>
          </p:nvPr>
        </p:nvPicPr>
        <p:blipFill>
          <a:blip r:embed="rId2" cstate="print"/>
          <a:stretch>
            <a:fillRect/>
          </a:stretch>
        </p:blipFill>
        <p:spPr bwMode="auto">
          <a:xfrm>
            <a:off x="6143636" y="2786058"/>
            <a:ext cx="1743075" cy="2619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99" name="Picture 3" descr="C:\Users\almas_r_m\Desktop\777.jpg"/>
          <p:cNvPicPr>
            <a:picLocks noChangeAspect="1" noChangeArrowheads="1"/>
          </p:cNvPicPr>
          <p:nvPr/>
        </p:nvPicPr>
        <p:blipFill>
          <a:blip r:embed="rId3" cstate="print"/>
          <a:srcRect/>
          <a:stretch>
            <a:fillRect/>
          </a:stretch>
        </p:blipFill>
        <p:spPr bwMode="auto">
          <a:xfrm>
            <a:off x="1142976" y="2500306"/>
            <a:ext cx="3915966" cy="31432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232234"/>
            <a:ext cx="3600400" cy="1160904"/>
          </a:xfrm>
        </p:spPr>
        <p:txBody>
          <a:bodyPr>
            <a:normAutofit/>
          </a:bodyPr>
          <a:lstStyle/>
          <a:p>
            <a:pPr algn="r"/>
            <a:r>
              <a:rPr lang="fa-IR" b="1" dirty="0" smtClean="0"/>
              <a:t>پوست</a:t>
            </a:r>
            <a:r>
              <a:rPr lang="fa-IR" b="1" dirty="0" smtClean="0">
                <a:solidFill>
                  <a:schemeClr val="accent2"/>
                </a:solidFill>
              </a:rPr>
              <a:t>ه های گنبد:      </a:t>
            </a:r>
            <a:endParaRPr lang="fa-IR" b="1" dirty="0">
              <a:solidFill>
                <a:schemeClr val="accent2"/>
              </a:solidFill>
            </a:endParaRPr>
          </a:p>
        </p:txBody>
      </p:sp>
      <p:sp>
        <p:nvSpPr>
          <p:cNvPr id="3" name="Content Placeholder 2"/>
          <p:cNvSpPr>
            <a:spLocks noGrp="1"/>
          </p:cNvSpPr>
          <p:nvPr>
            <p:ph sz="quarter" idx="1"/>
          </p:nvPr>
        </p:nvSpPr>
        <p:spPr>
          <a:xfrm>
            <a:off x="4071934" y="1357298"/>
            <a:ext cx="4143403" cy="4214841"/>
          </a:xfrm>
        </p:spPr>
        <p:txBody>
          <a:bodyPr>
            <a:normAutofit fontScale="92500" lnSpcReduction="10000"/>
          </a:bodyPr>
          <a:lstStyle/>
          <a:p>
            <a:pPr algn="r"/>
            <a:r>
              <a:rPr lang="fa-IR" dirty="0"/>
              <a:t>به پوسته بیرونی گنبد خود، </a:t>
            </a:r>
            <a:endParaRPr lang="fa-IR" dirty="0" smtClean="0"/>
          </a:p>
          <a:p>
            <a:pPr algn="r"/>
            <a:endParaRPr lang="fa-IR" dirty="0"/>
          </a:p>
          <a:p>
            <a:pPr marL="68580" indent="0" algn="r">
              <a:buNone/>
            </a:pPr>
            <a:endParaRPr lang="fa-IR" dirty="0" smtClean="0"/>
          </a:p>
          <a:p>
            <a:pPr algn="r"/>
            <a:r>
              <a:rPr lang="fa-IR" dirty="0" smtClean="0"/>
              <a:t>و </a:t>
            </a:r>
            <a:r>
              <a:rPr lang="fa-IR" dirty="0"/>
              <a:t>پوسته داخل آهیانه </a:t>
            </a:r>
            <a:r>
              <a:rPr lang="fa-IR" dirty="0" smtClean="0"/>
              <a:t> یا کدمبه نام دارد .</a:t>
            </a:r>
          </a:p>
          <a:p>
            <a:pPr algn="r"/>
            <a:r>
              <a:rPr lang="fa-IR" dirty="0" smtClean="0"/>
              <a:t>که در لغت به ان جمجمه میگویند.</a:t>
            </a:r>
          </a:p>
          <a:p>
            <a:pPr algn="r"/>
            <a:r>
              <a:rPr lang="fa-IR" dirty="0" smtClean="0"/>
              <a:t>باید توجه داشت که ضخامت آهیانه در پاکار 1/16 دهانه باشد.این اصل در گنبد سلطانیه بدرستی رعایت شده است.</a:t>
            </a:r>
            <a:endParaRPr lang="en-US" dirty="0" smtClean="0"/>
          </a:p>
          <a:p>
            <a:pPr algn="r"/>
            <a:endParaRPr lang="fa-IR" dirty="0" smtClean="0"/>
          </a:p>
        </p:txBody>
      </p:sp>
      <p:pic>
        <p:nvPicPr>
          <p:cNvPr id="1026" name="Picture 2" descr="F:\گنبد\نتلنت.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28" y="3429000"/>
            <a:ext cx="2643206" cy="2275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 name="Picture 2" descr="F:\images.jpg"/>
          <p:cNvPicPr>
            <a:picLocks noChangeAspect="1" noChangeArrowheads="1"/>
          </p:cNvPicPr>
          <p:nvPr/>
        </p:nvPicPr>
        <p:blipFill>
          <a:blip r:embed="rId3" cstate="print"/>
          <a:srcRect/>
          <a:stretch>
            <a:fillRect/>
          </a:stretch>
        </p:blipFill>
        <p:spPr bwMode="auto">
          <a:xfrm>
            <a:off x="1071538" y="1000108"/>
            <a:ext cx="2877457"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10371826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8" y="500042"/>
            <a:ext cx="4176464" cy="1143000"/>
          </a:xfrm>
        </p:spPr>
        <p:txBody>
          <a:bodyPr>
            <a:normAutofit fontScale="90000"/>
          </a:bodyPr>
          <a:lstStyle/>
          <a:p>
            <a:r>
              <a:rPr lang="fa-IR" b="1" dirty="0" smtClean="0"/>
              <a:t>مکان های مورد استفاده از گنبد:   </a:t>
            </a:r>
            <a:r>
              <a:rPr lang="fa-IR" dirty="0" smtClean="0"/>
              <a:t/>
            </a:r>
            <a:br>
              <a:rPr lang="fa-IR" dirty="0" smtClean="0"/>
            </a:br>
            <a:endParaRPr lang="fa-IR" dirty="0"/>
          </a:p>
        </p:txBody>
      </p:sp>
      <p:sp>
        <p:nvSpPr>
          <p:cNvPr id="3" name="Content Placeholder 2"/>
          <p:cNvSpPr>
            <a:spLocks noGrp="1"/>
          </p:cNvSpPr>
          <p:nvPr>
            <p:ph sz="quarter" idx="1"/>
          </p:nvPr>
        </p:nvSpPr>
        <p:spPr>
          <a:xfrm>
            <a:off x="6084168" y="928670"/>
            <a:ext cx="2345484" cy="5248466"/>
          </a:xfrm>
        </p:spPr>
        <p:txBody>
          <a:bodyPr>
            <a:normAutofit/>
          </a:bodyPr>
          <a:lstStyle/>
          <a:p>
            <a:pPr algn="r"/>
            <a:r>
              <a:rPr lang="fa-IR" dirty="0" smtClean="0"/>
              <a:t>در گذ شته از گنبد در مقابر اتشکده و  کلسیا استفاده میشد اما در دوره اسلامی از گنبد در مساجد  مدارس کاروانسرا  اب انبار حمام ها  وبنا های مذهبی وکتابخانه ها استفاده می شود.</a:t>
            </a:r>
            <a:endParaRPr lang="fa-IR" dirty="0"/>
          </a:p>
        </p:txBody>
      </p:sp>
      <p:pic>
        <p:nvPicPr>
          <p:cNvPr id="15" name="Picture 1" descr="C:\Users\almas_r_m\Desktop\صی.jpg"/>
          <p:cNvPicPr>
            <a:picLocks noChangeAspect="1" noChangeArrowheads="1"/>
          </p:cNvPicPr>
          <p:nvPr/>
        </p:nvPicPr>
        <p:blipFill>
          <a:blip r:embed="rId2" cstate="print"/>
          <a:srcRect/>
          <a:stretch>
            <a:fillRect/>
          </a:stretch>
        </p:blipFill>
        <p:spPr bwMode="auto">
          <a:xfrm>
            <a:off x="3786182" y="4071942"/>
            <a:ext cx="246697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2" descr="C:\Users\almas_r_m\Desktop\شیسشی.jpg"/>
          <p:cNvPicPr>
            <a:picLocks noChangeAspect="1" noChangeArrowheads="1"/>
          </p:cNvPicPr>
          <p:nvPr/>
        </p:nvPicPr>
        <p:blipFill>
          <a:blip r:embed="rId3" cstate="print"/>
          <a:srcRect/>
          <a:stretch>
            <a:fillRect/>
          </a:stretch>
        </p:blipFill>
        <p:spPr bwMode="auto">
          <a:xfrm>
            <a:off x="785786" y="4214818"/>
            <a:ext cx="24765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descr="H:\25_bi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5918" y="571480"/>
            <a:ext cx="2203621" cy="1425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8" name="Picture 3" descr="H:\ش.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910" y="2143116"/>
            <a:ext cx="2691809" cy="1693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9" name="Picture 3" descr="C:\Users\almas_r_m\Desktop\ضصضثص.jpg"/>
          <p:cNvPicPr>
            <a:picLocks noChangeAspect="1" noChangeArrowheads="1"/>
          </p:cNvPicPr>
          <p:nvPr/>
        </p:nvPicPr>
        <p:blipFill>
          <a:blip r:embed="rId6" cstate="print"/>
          <a:srcRect/>
          <a:stretch>
            <a:fillRect/>
          </a:stretch>
        </p:blipFill>
        <p:spPr bwMode="auto">
          <a:xfrm>
            <a:off x="3714744" y="2000240"/>
            <a:ext cx="2428892" cy="1612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 descr="C:\Users\almas_r_m\Desktop\صی.jpg"/>
          <p:cNvPicPr>
            <a:picLocks noChangeAspect="1" noChangeArrowheads="1"/>
          </p:cNvPicPr>
          <p:nvPr/>
        </p:nvPicPr>
        <p:blipFill>
          <a:blip r:embed="rId2" cstate="print"/>
          <a:srcRect/>
          <a:stretch>
            <a:fillRect/>
          </a:stretch>
        </p:blipFill>
        <p:spPr bwMode="auto">
          <a:xfrm>
            <a:off x="3786182" y="4043371"/>
            <a:ext cx="246697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C:\Users\almas_r_m\Desktop\شیسشی.jpg"/>
          <p:cNvPicPr>
            <a:picLocks noChangeAspect="1" noChangeArrowheads="1"/>
          </p:cNvPicPr>
          <p:nvPr/>
        </p:nvPicPr>
        <p:blipFill>
          <a:blip r:embed="rId3" cstate="print"/>
          <a:srcRect/>
          <a:stretch>
            <a:fillRect/>
          </a:stretch>
        </p:blipFill>
        <p:spPr bwMode="auto">
          <a:xfrm>
            <a:off x="785786" y="4186247"/>
            <a:ext cx="24765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3329848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0"/>
            <a:ext cx="6858048" cy="1071546"/>
          </a:xfrm>
        </p:spPr>
        <p:txBody>
          <a:bodyPr>
            <a:normAutofit/>
          </a:bodyPr>
          <a:lstStyle/>
          <a:p>
            <a:pPr algn="r"/>
            <a:r>
              <a:rPr lang="fa-IR" sz="3600" b="1" dirty="0" smtClean="0">
                <a:solidFill>
                  <a:schemeClr val="accent2"/>
                </a:solidFill>
              </a:rPr>
              <a:t>تغییرات گنبد در شیوه های معماری اسلامی</a:t>
            </a:r>
            <a:r>
              <a:rPr lang="fa-IR" sz="2800" b="1" dirty="0" smtClean="0">
                <a:solidFill>
                  <a:schemeClr val="tx1"/>
                </a:solidFill>
              </a:rPr>
              <a:t>:</a:t>
            </a:r>
            <a:endParaRPr lang="en-US" sz="2800" b="1" dirty="0">
              <a:solidFill>
                <a:schemeClr val="tx1"/>
              </a:solidFill>
            </a:endParaRPr>
          </a:p>
        </p:txBody>
      </p:sp>
      <p:sp>
        <p:nvSpPr>
          <p:cNvPr id="3" name="Content Placeholder 2"/>
          <p:cNvSpPr>
            <a:spLocks noGrp="1"/>
          </p:cNvSpPr>
          <p:nvPr>
            <p:ph sz="quarter" idx="1"/>
          </p:nvPr>
        </p:nvSpPr>
        <p:spPr>
          <a:xfrm>
            <a:off x="285720" y="1571612"/>
            <a:ext cx="8503920" cy="4572000"/>
          </a:xfrm>
        </p:spPr>
        <p:txBody>
          <a:bodyPr/>
          <a:lstStyle/>
          <a:p>
            <a:pPr algn="r"/>
            <a:r>
              <a:rPr lang="fa-IR" dirty="0" smtClean="0"/>
              <a:t>1- شیوه خراسانی</a:t>
            </a:r>
          </a:p>
          <a:p>
            <a:pPr algn="r"/>
            <a:endParaRPr lang="fa-IR" dirty="0" smtClean="0"/>
          </a:p>
          <a:p>
            <a:pPr algn="r"/>
            <a:r>
              <a:rPr lang="fa-IR" dirty="0" smtClean="0"/>
              <a:t>2- شیوه رازی</a:t>
            </a:r>
          </a:p>
          <a:p>
            <a:pPr algn="r"/>
            <a:endParaRPr lang="fa-IR" dirty="0" smtClean="0"/>
          </a:p>
          <a:p>
            <a:pPr algn="r"/>
            <a:r>
              <a:rPr lang="fa-IR" dirty="0" smtClean="0"/>
              <a:t>3- شیوه اذری </a:t>
            </a:r>
          </a:p>
          <a:p>
            <a:pPr algn="r"/>
            <a:endParaRPr lang="fa-IR" dirty="0" smtClean="0"/>
          </a:p>
          <a:p>
            <a:pPr algn="r"/>
            <a:r>
              <a:rPr lang="fa-IR" dirty="0" smtClean="0"/>
              <a:t>4- شیوه اصفهانی</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404664"/>
            <a:ext cx="5027450" cy="952634"/>
          </a:xfrm>
        </p:spPr>
        <p:txBody>
          <a:bodyPr>
            <a:normAutofit/>
          </a:bodyPr>
          <a:lstStyle/>
          <a:p>
            <a:pPr algn="r"/>
            <a:r>
              <a:rPr lang="fa-IR" b="1" dirty="0" smtClean="0"/>
              <a:t> گنبد درشیوه خراسانی:</a:t>
            </a:r>
            <a:endParaRPr lang="fa-IR" b="1" dirty="0"/>
          </a:p>
        </p:txBody>
      </p:sp>
      <p:sp>
        <p:nvSpPr>
          <p:cNvPr id="3" name="Rectangle 2"/>
          <p:cNvSpPr/>
          <p:nvPr/>
        </p:nvSpPr>
        <p:spPr>
          <a:xfrm>
            <a:off x="2286000" y="1785926"/>
            <a:ext cx="5929338" cy="1631216"/>
          </a:xfrm>
          <a:prstGeom prst="rect">
            <a:avLst/>
          </a:prstGeom>
        </p:spPr>
        <p:txBody>
          <a:bodyPr wrap="square">
            <a:spAutoFit/>
          </a:bodyPr>
          <a:lstStyle/>
          <a:p>
            <a:r>
              <a:rPr lang="fa-IR" sz="2000" dirty="0" smtClean="0"/>
              <a:t>این </a:t>
            </a:r>
            <a:r>
              <a:rPr lang="fa-IR" sz="2000" dirty="0"/>
              <a:t>شیوه در قرن اول هجری آغازشد. تأثیر اصلی را در این مکتب از هنر ساسانیان و خصوصاً بناهای طاق‌قوسی چون ایوان مداین و طاق کسری دریافت کرده بود. در این شیوه قوس‌ها به صورت بیضی یا تخم‌مرغی هستند .</a:t>
            </a:r>
            <a:endParaRPr lang="en-US" sz="2000" dirty="0"/>
          </a:p>
        </p:txBody>
      </p:sp>
      <p:pic>
        <p:nvPicPr>
          <p:cNvPr id="4" name="Picture 3" descr="http://upload.wikimedia.org/wikipedia/commons/thumb/9/9d/Jame-Ardestan.JPG/120px-Jame-Ardestan.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7356" y="3214686"/>
            <a:ext cx="3857652" cy="30003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2093251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404664"/>
            <a:ext cx="3250704" cy="796950"/>
          </a:xfrm>
        </p:spPr>
        <p:txBody>
          <a:bodyPr>
            <a:normAutofit/>
          </a:bodyPr>
          <a:lstStyle/>
          <a:p>
            <a:pPr algn="r"/>
            <a:r>
              <a:rPr lang="fa-IR" sz="3600" b="1" dirty="0" smtClean="0">
                <a:solidFill>
                  <a:schemeClr val="accent2"/>
                </a:solidFill>
              </a:rPr>
              <a:t>گنبد در شیوه رازی</a:t>
            </a:r>
            <a:endParaRPr lang="fa-IR" sz="3600" b="1" dirty="0">
              <a:solidFill>
                <a:schemeClr val="accent2"/>
              </a:solidFill>
            </a:endParaRPr>
          </a:p>
        </p:txBody>
      </p:sp>
      <p:sp>
        <p:nvSpPr>
          <p:cNvPr id="3" name="Rectangle 2"/>
          <p:cNvSpPr/>
          <p:nvPr/>
        </p:nvSpPr>
        <p:spPr>
          <a:xfrm>
            <a:off x="755576" y="1484784"/>
            <a:ext cx="7236296" cy="1015663"/>
          </a:xfrm>
          <a:prstGeom prst="rect">
            <a:avLst/>
          </a:prstGeom>
        </p:spPr>
        <p:txBody>
          <a:bodyPr wrap="square">
            <a:spAutoFit/>
          </a:bodyPr>
          <a:lstStyle/>
          <a:p>
            <a:r>
              <a:rPr lang="fa-IR" sz="2000" dirty="0"/>
              <a:t>در شیوه رازی ساخت طاق وگنبد بسیار پیشرفت کرد و گونه های چفد تیزه دار برای طاق وگنبد بکاررفت</a:t>
            </a:r>
            <a:r>
              <a:rPr lang="fa-IR" sz="2000" dirty="0" smtClean="0"/>
              <a:t>. همچنین بجای </a:t>
            </a:r>
            <a:r>
              <a:rPr lang="fa-IR" sz="2000" dirty="0"/>
              <a:t>طاق ساده آهنگ (که در شیوه خراسانی باب بود)از طاق های چهار بخش،کاربندی،طاق کلنبو و طاق </a:t>
            </a:r>
            <a:r>
              <a:rPr lang="fa-IR" sz="2000" dirty="0" smtClean="0"/>
              <a:t>چهار </a:t>
            </a:r>
            <a:r>
              <a:rPr lang="fa-IR" sz="2000" dirty="0"/>
              <a:t>ترک بهره گیری شد.</a:t>
            </a:r>
            <a:endParaRPr lang="en-US" sz="2000" dirty="0"/>
          </a:p>
        </p:txBody>
      </p:sp>
      <p:pic>
        <p:nvPicPr>
          <p:cNvPr id="5" name="Picture 4" descr="http://upload.wikimedia.org/wikipedia/commons/thumb/b/bd/Kharaghan.jpg/120px-Kharaghan.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4509120"/>
            <a:ext cx="2390775"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3434383" y="5423520"/>
            <a:ext cx="4572000" cy="707886"/>
          </a:xfrm>
          <a:prstGeom prst="rect">
            <a:avLst/>
          </a:prstGeom>
        </p:spPr>
        <p:txBody>
          <a:bodyPr>
            <a:spAutoFit/>
          </a:bodyPr>
          <a:lstStyle/>
          <a:p>
            <a:r>
              <a:rPr lang="fa-IR" sz="2000" dirty="0"/>
              <a:t>7_برجهای خرقان که گنبدهای این دو برج از قدیمی ترین گنبدهای دو پوسته گسسته میان تهی میباشد.</a:t>
            </a:r>
            <a:endParaRPr lang="en-US" sz="2000" dirty="0"/>
          </a:p>
        </p:txBody>
      </p:sp>
      <p:sp>
        <p:nvSpPr>
          <p:cNvPr id="7" name="Rectangle 6"/>
          <p:cNvSpPr/>
          <p:nvPr/>
        </p:nvSpPr>
        <p:spPr>
          <a:xfrm>
            <a:off x="4286248" y="2928934"/>
            <a:ext cx="3737542" cy="707886"/>
          </a:xfrm>
          <a:prstGeom prst="rect">
            <a:avLst/>
          </a:prstGeom>
        </p:spPr>
        <p:txBody>
          <a:bodyPr wrap="square">
            <a:spAutoFit/>
          </a:bodyPr>
          <a:lstStyle/>
          <a:p>
            <a:r>
              <a:rPr lang="fa-IR" sz="2000" dirty="0"/>
              <a:t>_آرامگاه امیر اسماعیل سامانی در بخارا که دارای گنبد دو پوسته است</a:t>
            </a:r>
          </a:p>
        </p:txBody>
      </p:sp>
      <p:pic>
        <p:nvPicPr>
          <p:cNvPr id="28673" name="Picture 1" descr="C:\Users\almas_r_m\Desktop\ق5ع.jpg"/>
          <p:cNvPicPr>
            <a:picLocks noChangeAspect="1" noChangeArrowheads="1"/>
          </p:cNvPicPr>
          <p:nvPr/>
        </p:nvPicPr>
        <p:blipFill>
          <a:blip r:embed="rId4" cstate="print"/>
          <a:srcRect/>
          <a:stretch>
            <a:fillRect/>
          </a:stretch>
        </p:blipFill>
        <p:spPr bwMode="auto">
          <a:xfrm>
            <a:off x="1357290" y="2571744"/>
            <a:ext cx="2288962" cy="1714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584132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8673"/>
                                        </p:tgtEl>
                                        <p:attrNameLst>
                                          <p:attrName>style.visibility</p:attrName>
                                        </p:attrNameLst>
                                      </p:cBhvr>
                                      <p:to>
                                        <p:strVal val="visible"/>
                                      </p:to>
                                    </p:set>
                                    <p:animEffect transition="in" filter="circle(in)">
                                      <p:cBhvr>
                                        <p:cTn id="10" dur="20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fa-IR" sz="6600" dirty="0"/>
              <a:t> </a:t>
            </a:r>
            <a:endParaRPr lang="fa-IR" sz="6600" dirty="0">
              <a:solidFill>
                <a:srgbClr val="FFC000"/>
              </a:solidFill>
            </a:endParaRPr>
          </a:p>
        </p:txBody>
      </p:sp>
      <p:sp>
        <p:nvSpPr>
          <p:cNvPr id="7" name="Text Placeholder 6"/>
          <p:cNvSpPr>
            <a:spLocks noGrp="1"/>
          </p:cNvSpPr>
          <p:nvPr>
            <p:ph type="body" idx="2"/>
          </p:nvPr>
        </p:nvSpPr>
        <p:spPr>
          <a:xfrm>
            <a:off x="571472" y="2214554"/>
            <a:ext cx="3298784" cy="2228294"/>
          </a:xfrm>
        </p:spPr>
        <p:txBody>
          <a:bodyPr>
            <a:noAutofit/>
          </a:bodyPr>
          <a:lstStyle/>
          <a:p>
            <a:r>
              <a:rPr lang="fa-IR" sz="2400" dirty="0" smtClean="0"/>
              <a:t> </a:t>
            </a:r>
            <a:endParaRPr lang="fa-IR" sz="2400" dirty="0" smtClean="0">
              <a:solidFill>
                <a:schemeClr val="tx1"/>
              </a:solidFill>
            </a:endParaRPr>
          </a:p>
          <a:p>
            <a:r>
              <a:rPr lang="fa-IR" sz="2400" dirty="0" smtClean="0">
                <a:solidFill>
                  <a:schemeClr val="tx1"/>
                </a:solidFill>
              </a:rPr>
              <a:t>گنبد </a:t>
            </a:r>
            <a:r>
              <a:rPr lang="fa-IR" sz="2400" dirty="0">
                <a:solidFill>
                  <a:schemeClr val="tx1"/>
                </a:solidFill>
              </a:rPr>
              <a:t>سبز مدینه کعبه ی دوم بود </a:t>
            </a:r>
            <a:endParaRPr lang="fa-IR" sz="2400" dirty="0" smtClean="0">
              <a:solidFill>
                <a:schemeClr val="tx1"/>
              </a:solidFill>
            </a:endParaRPr>
          </a:p>
          <a:p>
            <a:endParaRPr lang="fa-IR" sz="2400" dirty="0">
              <a:solidFill>
                <a:schemeClr val="tx1"/>
              </a:solidFill>
            </a:endParaRPr>
          </a:p>
          <a:p>
            <a:endParaRPr lang="fa-IR" sz="2400" dirty="0" smtClean="0">
              <a:solidFill>
                <a:schemeClr val="tx1"/>
              </a:solidFill>
            </a:endParaRPr>
          </a:p>
          <a:p>
            <a:r>
              <a:rPr lang="fa-IR" sz="2400" dirty="0" smtClean="0">
                <a:solidFill>
                  <a:schemeClr val="tx1"/>
                </a:solidFill>
              </a:rPr>
              <a:t> </a:t>
            </a:r>
            <a:endParaRPr lang="fa-IR" sz="2400" dirty="0">
              <a:solidFill>
                <a:schemeClr val="tx1"/>
              </a:solidFill>
            </a:endParaRPr>
          </a:p>
          <a:p>
            <a:r>
              <a:rPr lang="fa-IR" sz="2400" dirty="0">
                <a:solidFill>
                  <a:schemeClr val="tx1"/>
                </a:solidFill>
              </a:rPr>
              <a:t>ارزوی دیدنش شوق حیاتم میدهد</a:t>
            </a:r>
          </a:p>
          <a:p>
            <a:endParaRPr lang="fa-IR" sz="2400" dirty="0"/>
          </a:p>
        </p:txBody>
      </p:sp>
      <p:pic>
        <p:nvPicPr>
          <p:cNvPr id="1026" name="Picture 2" descr="F:\گنبد\images (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7751" y="1556792"/>
            <a:ext cx="3038079" cy="27514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23703697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404664"/>
            <a:ext cx="3106688" cy="710952"/>
          </a:xfrm>
        </p:spPr>
        <p:txBody>
          <a:bodyPr>
            <a:normAutofit/>
          </a:bodyPr>
          <a:lstStyle/>
          <a:p>
            <a:pPr algn="r"/>
            <a:r>
              <a:rPr lang="fa-IR" b="1" dirty="0" smtClean="0"/>
              <a:t>گنبد در شیوه اذری:</a:t>
            </a:r>
            <a:endParaRPr lang="fa-IR" b="1" dirty="0"/>
          </a:p>
        </p:txBody>
      </p:sp>
      <p:sp>
        <p:nvSpPr>
          <p:cNvPr id="3" name="Rectangle 2"/>
          <p:cNvSpPr/>
          <p:nvPr/>
        </p:nvSpPr>
        <p:spPr>
          <a:xfrm>
            <a:off x="466724" y="1383159"/>
            <a:ext cx="7891489" cy="923330"/>
          </a:xfrm>
          <a:prstGeom prst="rect">
            <a:avLst/>
          </a:prstGeom>
        </p:spPr>
        <p:txBody>
          <a:bodyPr wrap="square">
            <a:spAutoFit/>
          </a:bodyPr>
          <a:lstStyle/>
          <a:p>
            <a:r>
              <a:rPr lang="fa-IR" b="1" dirty="0"/>
              <a:t>در این شیوه ساقه گنبد به دو گونه گریو و اربانه ساخته میشد.گریو مخروطی نزدیک به استوانه است که زیر گنبد قرار می گیرد تا جلوی رانش و لگد زدن گنبد را بگیرد.اگر گریو استوانه ای کوتاه باشد به آن اربانه گویند.</a:t>
            </a:r>
            <a:endParaRPr lang="en-US" dirty="0"/>
          </a:p>
        </p:txBody>
      </p:sp>
      <p:pic>
        <p:nvPicPr>
          <p:cNvPr id="4" name="Picture 3" descr="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786" y="2928934"/>
            <a:ext cx="3143272" cy="2699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4422216" y="3212976"/>
            <a:ext cx="3986449" cy="1754326"/>
          </a:xfrm>
          <a:prstGeom prst="rect">
            <a:avLst/>
          </a:prstGeom>
        </p:spPr>
        <p:txBody>
          <a:bodyPr wrap="square">
            <a:spAutoFit/>
          </a:bodyPr>
          <a:lstStyle/>
          <a:p>
            <a:r>
              <a:rPr lang="fa-IR" dirty="0"/>
              <a:t>_آرامگاه شیخ صفی الدین اردبیلی که مقبره اصلی گنبد گسسته و نار دارد که به گنبد الله الله معروف است.و</a:t>
            </a:r>
            <a:r>
              <a:rPr lang="fa-IR" b="1" dirty="0"/>
              <a:t> دارای چهار گنبد میباشد که شامل گنبد الله الله (مقبره شیخ صفی)، گنبد شاه اسماعیل(آرامگاه شاه اسماعیل اول)، گنبد حرم خانه و گنبد چینی خانه   میباشد.</a:t>
            </a:r>
            <a:endParaRPr lang="en-US" dirty="0"/>
          </a:p>
        </p:txBody>
      </p:sp>
    </p:spTree>
    <p:extLst>
      <p:ext uri="{BB962C8B-B14F-4D97-AF65-F5344CB8AC3E}">
        <p14:creationId xmlns:p14="http://schemas.microsoft.com/office/powerpoint/2010/main" xmlns="" val="191596423"/>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643050"/>
            <a:ext cx="7358114" cy="1357322"/>
          </a:xfrm>
        </p:spPr>
        <p:txBody>
          <a:bodyPr>
            <a:normAutofit/>
          </a:bodyPr>
          <a:lstStyle/>
          <a:p>
            <a:pPr algn="r"/>
            <a:r>
              <a:rPr lang="fa-IR" sz="2400" dirty="0" smtClean="0">
                <a:solidFill>
                  <a:schemeClr val="tx1"/>
                </a:solidFill>
              </a:rPr>
              <a:t>در این شیوه گنبدهای گسسته میان تهی در بیشتر بنا ها دیده میشود.</a:t>
            </a:r>
            <a:br>
              <a:rPr lang="fa-IR" sz="2400" dirty="0" smtClean="0">
                <a:solidFill>
                  <a:schemeClr val="tx1"/>
                </a:solidFill>
              </a:rPr>
            </a:br>
            <a:endParaRPr lang="fa-IR" sz="2400" dirty="0">
              <a:solidFill>
                <a:schemeClr val="tx1"/>
              </a:solidFill>
            </a:endParaRPr>
          </a:p>
        </p:txBody>
      </p:sp>
      <p:sp>
        <p:nvSpPr>
          <p:cNvPr id="3" name="Rectangle 2"/>
          <p:cNvSpPr/>
          <p:nvPr/>
        </p:nvSpPr>
        <p:spPr>
          <a:xfrm>
            <a:off x="4355976" y="754579"/>
            <a:ext cx="3888110" cy="830997"/>
          </a:xfrm>
          <a:prstGeom prst="rect">
            <a:avLst/>
          </a:prstGeom>
        </p:spPr>
        <p:txBody>
          <a:bodyPr wrap="square">
            <a:spAutoFit/>
          </a:bodyPr>
          <a:lstStyle/>
          <a:p>
            <a:r>
              <a:rPr lang="fa-IR" sz="3000" b="1" cap="small" dirty="0">
                <a:solidFill>
                  <a:schemeClr val="accent2"/>
                </a:solidFill>
                <a:ea typeface="+mj-ea"/>
              </a:rPr>
              <a:t>گنبد در شیوه اصفهانی:</a:t>
            </a:r>
            <a:br>
              <a:rPr lang="fa-IR" sz="3000" b="1" cap="small" dirty="0">
                <a:solidFill>
                  <a:schemeClr val="accent2"/>
                </a:solidFill>
                <a:ea typeface="+mj-ea"/>
              </a:rPr>
            </a:br>
            <a:endParaRPr lang="fa-IR" b="1" dirty="0">
              <a:solidFill>
                <a:schemeClr val="accent2"/>
              </a:solidFill>
            </a:endParaRPr>
          </a:p>
        </p:txBody>
      </p:sp>
      <p:pic>
        <p:nvPicPr>
          <p:cNvPr id="3074" name="Picture 2" descr="H:\666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74580" y="4016478"/>
            <a:ext cx="3328692" cy="22191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3075" name="Picture 3" descr="F:\گنبد\لالال.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452" y="3749804"/>
            <a:ext cx="3820524" cy="25368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714082" y="2852936"/>
            <a:ext cx="3849688" cy="461665"/>
          </a:xfrm>
          <a:prstGeom prst="rect">
            <a:avLst/>
          </a:prstGeom>
        </p:spPr>
        <p:txBody>
          <a:bodyPr wrap="square">
            <a:spAutoFit/>
          </a:bodyPr>
          <a:lstStyle/>
          <a:p>
            <a:r>
              <a:rPr lang="fa-IR" sz="2400" dirty="0" smtClean="0">
                <a:solidFill>
                  <a:prstClr val="black"/>
                </a:solidFill>
                <a:ea typeface="+mj-ea"/>
              </a:rPr>
              <a:t>گنبد مدرسه اقا بزرگ کاشان </a:t>
            </a:r>
            <a:endParaRPr lang="en-US" dirty="0"/>
          </a:p>
        </p:txBody>
      </p:sp>
      <p:sp>
        <p:nvSpPr>
          <p:cNvPr id="7" name="Rectangle 6"/>
          <p:cNvSpPr/>
          <p:nvPr/>
        </p:nvSpPr>
        <p:spPr>
          <a:xfrm>
            <a:off x="1071538" y="2983853"/>
            <a:ext cx="2798787" cy="461665"/>
          </a:xfrm>
          <a:prstGeom prst="rect">
            <a:avLst/>
          </a:prstGeom>
        </p:spPr>
        <p:txBody>
          <a:bodyPr wrap="square">
            <a:spAutoFit/>
          </a:bodyPr>
          <a:lstStyle/>
          <a:p>
            <a:r>
              <a:rPr lang="fa-IR" sz="2400" dirty="0" smtClean="0">
                <a:solidFill>
                  <a:prstClr val="black"/>
                </a:solidFill>
                <a:ea typeface="+mj-ea"/>
              </a:rPr>
              <a:t>مسجد امام اصفهان </a:t>
            </a:r>
            <a:endParaRPr lang="en-US" dirty="0"/>
          </a:p>
        </p:txBody>
      </p:sp>
    </p:spTree>
    <p:extLst>
      <p:ext uri="{BB962C8B-B14F-4D97-AF65-F5344CB8AC3E}">
        <p14:creationId xmlns:p14="http://schemas.microsoft.com/office/powerpoint/2010/main" xmlns="" val="174141226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par>
                                <p:cTn id="8" presetID="21" presetClass="entr" presetSubtype="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1)">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714356"/>
            <a:ext cx="6786610" cy="543948"/>
          </a:xfrm>
        </p:spPr>
        <p:txBody>
          <a:bodyPr>
            <a:normAutofit fontScale="90000"/>
          </a:bodyPr>
          <a:lstStyle/>
          <a:p>
            <a:pPr algn="r"/>
            <a:r>
              <a:rPr lang="fa-IR" sz="2200" b="1" dirty="0" smtClean="0">
                <a:solidFill>
                  <a:srgbClr val="FF0000"/>
                </a:solidFill>
              </a:rPr>
              <a:t>گنبد </a:t>
            </a:r>
            <a:r>
              <a:rPr lang="fa-IR" sz="2200" b="1" dirty="0">
                <a:solidFill>
                  <a:srgbClr val="FF0000"/>
                </a:solidFill>
              </a:rPr>
              <a:t>از </a:t>
            </a:r>
            <a:r>
              <a:rPr lang="fa-IR" sz="3200" b="1" dirty="0">
                <a:solidFill>
                  <a:srgbClr val="FF0000"/>
                </a:solidFill>
              </a:rPr>
              <a:t>سه</a:t>
            </a:r>
            <a:r>
              <a:rPr lang="fa-IR" sz="2200" b="1" dirty="0">
                <a:solidFill>
                  <a:srgbClr val="FF0000"/>
                </a:solidFill>
              </a:rPr>
              <a:t> قسمت تشکیل شده </a:t>
            </a:r>
            <a:r>
              <a:rPr lang="fa-IR" sz="2200" b="1" dirty="0" smtClean="0">
                <a:solidFill>
                  <a:srgbClr val="FF0000"/>
                </a:solidFill>
              </a:rPr>
              <a:t>است: </a:t>
            </a:r>
            <a:endParaRPr lang="fa-IR" sz="2200" b="1" dirty="0">
              <a:solidFill>
                <a:srgbClr val="FF0000"/>
              </a:solidFill>
            </a:endParaRPr>
          </a:p>
        </p:txBody>
      </p:sp>
      <p:sp>
        <p:nvSpPr>
          <p:cNvPr id="3" name="Rectangle 2"/>
          <p:cNvSpPr/>
          <p:nvPr/>
        </p:nvSpPr>
        <p:spPr>
          <a:xfrm>
            <a:off x="3714744" y="1500174"/>
            <a:ext cx="4572032" cy="3016210"/>
          </a:xfrm>
          <a:prstGeom prst="rect">
            <a:avLst/>
          </a:prstGeom>
        </p:spPr>
        <p:txBody>
          <a:bodyPr wrap="square">
            <a:spAutoFit/>
          </a:bodyPr>
          <a:lstStyle/>
          <a:p>
            <a:r>
              <a:rPr lang="fa-IR" dirty="0" smtClean="0"/>
              <a:t>:</a:t>
            </a:r>
            <a:endParaRPr lang="en-US" dirty="0"/>
          </a:p>
          <a:p>
            <a:r>
              <a:rPr lang="fa-IR" dirty="0"/>
              <a:t>۱ـ </a:t>
            </a:r>
            <a:r>
              <a:rPr lang="fa-IR" sz="2000" dirty="0"/>
              <a:t>گنبد </a:t>
            </a:r>
            <a:r>
              <a:rPr lang="fa-IR" sz="2000" dirty="0" smtClean="0"/>
              <a:t>خانه: </a:t>
            </a:r>
            <a:r>
              <a:rPr lang="fa-IR" dirty="0"/>
              <a:t>یعنی زمینه گنبد </a:t>
            </a:r>
            <a:endParaRPr lang="fa-IR" dirty="0" smtClean="0"/>
          </a:p>
          <a:p>
            <a:r>
              <a:rPr lang="fa-IR" dirty="0" smtClean="0"/>
              <a:t> </a:t>
            </a:r>
            <a:endParaRPr lang="en-US" dirty="0"/>
          </a:p>
          <a:p>
            <a:r>
              <a:rPr lang="fa-IR" dirty="0"/>
              <a:t>2 ـ </a:t>
            </a:r>
            <a:r>
              <a:rPr lang="fa-IR" sz="2000" dirty="0"/>
              <a:t>بشن</a:t>
            </a:r>
            <a:r>
              <a:rPr lang="fa-IR" dirty="0"/>
              <a:t> </a:t>
            </a:r>
            <a:r>
              <a:rPr lang="fa-IR" dirty="0" smtClean="0"/>
              <a:t>:هیکل</a:t>
            </a:r>
            <a:r>
              <a:rPr lang="fa-IR" dirty="0"/>
              <a:t>، یعنی قسمتی که روی زمینه </a:t>
            </a:r>
            <a:r>
              <a:rPr lang="fa-IR" dirty="0" smtClean="0"/>
              <a:t>گنبد به </a:t>
            </a:r>
            <a:r>
              <a:rPr lang="fa-IR" dirty="0"/>
              <a:t>صورت مکعب بالا می آید و یک یا دو طرف آن باز است(در گنبدهای قبل از اسلام هر چهار طرف به دهانه های باز منتهی می شد) . </a:t>
            </a:r>
            <a:endParaRPr lang="fa-IR" dirty="0" smtClean="0"/>
          </a:p>
          <a:p>
            <a:endParaRPr lang="en-US" dirty="0"/>
          </a:p>
          <a:p>
            <a:r>
              <a:rPr lang="fa-IR" dirty="0"/>
              <a:t>۳ـ </a:t>
            </a:r>
            <a:r>
              <a:rPr lang="fa-IR" sz="2400" dirty="0"/>
              <a:t>چپیره </a:t>
            </a:r>
            <a:r>
              <a:rPr lang="fa-IR" dirty="0"/>
              <a:t>= جمع شده </a:t>
            </a:r>
            <a:r>
              <a:rPr lang="fa-IR" dirty="0" smtClean="0"/>
              <a:t>به کلیه اقداماتی که جهت تبدیل فرم چهار گوش به دایره انجام میشود چپیره می گویند.</a:t>
            </a:r>
            <a:endParaRPr lang="fa-IR" dirty="0"/>
          </a:p>
        </p:txBody>
      </p:sp>
      <p:pic>
        <p:nvPicPr>
          <p:cNvPr id="5" name="Picture 2" descr="http://t1.gstatic.com/images?q=tbn:ANd9GcRw9qhFESPKVJwEzzWYWuPZdKghDAUMqgxdZ5FZ07tDSuXTyHQHUpMOHjY">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191579"/>
            <a:ext cx="2719285" cy="27413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6448538"/>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143116"/>
            <a:ext cx="1928826" cy="3500462"/>
          </a:xfrm>
        </p:spPr>
        <p:txBody>
          <a:bodyPr>
            <a:normAutofit fontScale="90000"/>
          </a:bodyPr>
          <a:lstStyle/>
          <a:p>
            <a:pPr algn="r"/>
            <a:r>
              <a:rPr lang="fa-IR" sz="2800" dirty="0" smtClean="0">
                <a:solidFill>
                  <a:schemeClr val="tx1"/>
                </a:solidFill>
              </a:rPr>
              <a:t>گوشه سازی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شکنج</a:t>
            </a:r>
            <a:br>
              <a:rPr lang="fa-IR" sz="2800" dirty="0" smtClean="0">
                <a:solidFill>
                  <a:schemeClr val="tx1"/>
                </a:solidFill>
              </a:rPr>
            </a:br>
            <a:endParaRPr lang="en-US" sz="2800" dirty="0">
              <a:solidFill>
                <a:schemeClr val="tx1"/>
              </a:solidFill>
            </a:endParaRPr>
          </a:p>
        </p:txBody>
      </p:sp>
      <p:sp>
        <p:nvSpPr>
          <p:cNvPr id="7" name="Rectangle 6"/>
          <p:cNvSpPr/>
          <p:nvPr/>
        </p:nvSpPr>
        <p:spPr>
          <a:xfrm>
            <a:off x="2285984" y="4286256"/>
            <a:ext cx="2643206" cy="1477328"/>
          </a:xfrm>
          <a:prstGeom prst="rect">
            <a:avLst/>
          </a:prstGeom>
        </p:spPr>
        <p:txBody>
          <a:bodyPr wrap="square">
            <a:spAutoFit/>
          </a:bodyPr>
          <a:lstStyle/>
          <a:p>
            <a:r>
              <a:rPr lang="fa-IR" dirty="0" smtClean="0"/>
              <a:t>طاق بست یا طاق بندی</a:t>
            </a:r>
          </a:p>
          <a:p>
            <a:endParaRPr lang="fa-IR" dirty="0" smtClean="0"/>
          </a:p>
          <a:p>
            <a:endParaRPr lang="fa-IR" dirty="0" smtClean="0"/>
          </a:p>
          <a:p>
            <a:r>
              <a:rPr lang="fa-IR" dirty="0" smtClean="0"/>
              <a:t> </a:t>
            </a:r>
          </a:p>
          <a:p>
            <a:r>
              <a:rPr lang="fa-IR" dirty="0" smtClean="0"/>
              <a:t>کاربست یا کاربندی</a:t>
            </a:r>
            <a:endParaRPr lang="en-US" dirty="0"/>
          </a:p>
        </p:txBody>
      </p:sp>
      <p:sp>
        <p:nvSpPr>
          <p:cNvPr id="8" name="Rectangle 7"/>
          <p:cNvSpPr/>
          <p:nvPr/>
        </p:nvSpPr>
        <p:spPr>
          <a:xfrm>
            <a:off x="1357290" y="642918"/>
            <a:ext cx="2428892" cy="1754326"/>
          </a:xfrm>
          <a:prstGeom prst="rect">
            <a:avLst/>
          </a:prstGeom>
        </p:spPr>
        <p:txBody>
          <a:bodyPr wrap="square">
            <a:spAutoFit/>
          </a:bodyPr>
          <a:lstStyle/>
          <a:p>
            <a:r>
              <a:rPr lang="fa-IR" dirty="0" smtClean="0"/>
              <a:t>اسکنج یا شکنج</a:t>
            </a:r>
          </a:p>
          <a:p>
            <a:endParaRPr lang="fa-IR" dirty="0" smtClean="0"/>
          </a:p>
          <a:p>
            <a:endParaRPr lang="fa-IR" dirty="0" smtClean="0"/>
          </a:p>
          <a:p>
            <a:r>
              <a:rPr lang="fa-IR" dirty="0" smtClean="0"/>
              <a:t>ترمبه </a:t>
            </a:r>
          </a:p>
          <a:p>
            <a:endParaRPr lang="fa-IR" dirty="0" smtClean="0"/>
          </a:p>
          <a:p>
            <a:endParaRPr lang="fa-IR" dirty="0" smtClean="0"/>
          </a:p>
        </p:txBody>
      </p:sp>
      <p:sp>
        <p:nvSpPr>
          <p:cNvPr id="9" name="Rectangle 8"/>
          <p:cNvSpPr/>
          <p:nvPr/>
        </p:nvSpPr>
        <p:spPr>
          <a:xfrm>
            <a:off x="7072330" y="2857496"/>
            <a:ext cx="1237839" cy="584775"/>
          </a:xfrm>
          <a:prstGeom prst="rect">
            <a:avLst/>
          </a:prstGeom>
        </p:spPr>
        <p:txBody>
          <a:bodyPr wrap="none">
            <a:spAutoFit/>
          </a:bodyPr>
          <a:lstStyle/>
          <a:p>
            <a:r>
              <a:rPr lang="fa-IR" sz="3200" dirty="0" smtClean="0"/>
              <a:t>چپیره </a:t>
            </a:r>
            <a:endParaRPr lang="en-US" sz="3200" dirty="0"/>
          </a:p>
        </p:txBody>
      </p:sp>
      <p:cxnSp>
        <p:nvCxnSpPr>
          <p:cNvPr id="11" name="Straight Arrow Connector 10"/>
          <p:cNvCxnSpPr/>
          <p:nvPr/>
        </p:nvCxnSpPr>
        <p:spPr>
          <a:xfrm rot="16200000" flipV="1">
            <a:off x="6072198" y="1857364"/>
            <a:ext cx="1643074" cy="7858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179355" y="3821909"/>
            <a:ext cx="1643074" cy="8572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3786182" y="928670"/>
            <a:ext cx="857256" cy="3571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857620" y="1285860"/>
            <a:ext cx="785818" cy="500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4929190" y="4500570"/>
            <a:ext cx="642942" cy="5715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5000628" y="5143512"/>
            <a:ext cx="642942" cy="500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072066" y="5429264"/>
            <a:ext cx="2143108" cy="923330"/>
          </a:xfrm>
          <a:prstGeom prst="rect">
            <a:avLst/>
          </a:prstGeom>
        </p:spPr>
        <p:txBody>
          <a:bodyPr wrap="square">
            <a:spAutoFit/>
          </a:bodyPr>
          <a:lstStyle/>
          <a:p>
            <a:r>
              <a:rPr lang="fa-IR" dirty="0" smtClean="0">
                <a:solidFill>
                  <a:srgbClr val="FF0000"/>
                </a:solidFill>
              </a:rPr>
              <a:t>چین وچرو کهایی که گوشه گنبد ایجاد میشود.</a:t>
            </a:r>
          </a:p>
        </p:txBody>
      </p:sp>
      <p:sp>
        <p:nvSpPr>
          <p:cNvPr id="3" name="Rectangle 2"/>
          <p:cNvSpPr/>
          <p:nvPr/>
        </p:nvSpPr>
        <p:spPr>
          <a:xfrm>
            <a:off x="5000627" y="1107265"/>
            <a:ext cx="1428760" cy="2077492"/>
          </a:xfrm>
          <a:prstGeom prst="rect">
            <a:avLst/>
          </a:prstGeom>
        </p:spPr>
        <p:txBody>
          <a:bodyPr wrap="square">
            <a:spAutoFit/>
          </a:bodyPr>
          <a:lstStyle/>
          <a:p>
            <a:r>
              <a:rPr lang="fa-IR" dirty="0" smtClean="0">
                <a:solidFill>
                  <a:schemeClr val="accent2"/>
                </a:solidFill>
              </a:rPr>
              <a:t>تبدیل فرم از </a:t>
            </a:r>
            <a:r>
              <a:rPr lang="fa-IR" dirty="0">
                <a:solidFill>
                  <a:schemeClr val="accent2"/>
                </a:solidFill>
              </a:rPr>
              <a:t>4گوش به 8گوش سپس 16 و بعد 32 و 64 و در </a:t>
            </a:r>
            <a:r>
              <a:rPr lang="fa-IR" dirty="0" smtClean="0">
                <a:solidFill>
                  <a:schemeClr val="accent2"/>
                </a:solidFill>
              </a:rPr>
              <a:t>نهایت دایره را گوشه سازی میگویند.</a:t>
            </a:r>
            <a:endParaRPr lang="fa-IR" dirty="0">
              <a:solidFill>
                <a:schemeClr val="accent2"/>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traveljournals.net/pictures/l/11/115814-villagers-abyaneh-ira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327187"/>
            <a:ext cx="2304256" cy="2232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712506" y="1472010"/>
            <a:ext cx="4543598" cy="1200329"/>
          </a:xfrm>
          <a:prstGeom prst="rect">
            <a:avLst/>
          </a:prstGeom>
        </p:spPr>
        <p:txBody>
          <a:bodyPr wrap="square">
            <a:spAutoFit/>
          </a:bodyPr>
          <a:lstStyle/>
          <a:p>
            <a:endParaRPr lang="fa-IR" dirty="0"/>
          </a:p>
          <a:p>
            <a:endParaRPr lang="fa-IR" dirty="0" smtClean="0"/>
          </a:p>
          <a:p>
            <a:endParaRPr lang="fa-IR" dirty="0"/>
          </a:p>
          <a:p>
            <a:r>
              <a:rPr lang="fa-IR" dirty="0" smtClean="0"/>
              <a:t>بهترین  گوشه سازی با چوب را در ابیانه می توان دید. </a:t>
            </a:r>
            <a:endParaRPr lang="fa-IR" dirty="0"/>
          </a:p>
        </p:txBody>
      </p:sp>
      <p:pic>
        <p:nvPicPr>
          <p:cNvPr id="1027" name="Picture 3" descr="C:\Users\pouyasystem\Pictures\لیلبی.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4088" y="3897575"/>
            <a:ext cx="2759440" cy="18200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ouyasystem\Pictures\یبیل.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6" y="3897575"/>
            <a:ext cx="2683418" cy="178894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979712" y="441454"/>
            <a:ext cx="6722455" cy="369332"/>
          </a:xfrm>
          <a:prstGeom prst="rect">
            <a:avLst/>
          </a:prstGeom>
        </p:spPr>
        <p:txBody>
          <a:bodyPr wrap="square">
            <a:spAutoFit/>
          </a:bodyPr>
          <a:lstStyle/>
          <a:p>
            <a:pPr lvl="0"/>
            <a:r>
              <a:rPr lang="fa-IR" dirty="0" smtClean="0">
                <a:solidFill>
                  <a:prstClr val="black"/>
                </a:solidFill>
              </a:rPr>
              <a:t>اولین </a:t>
            </a:r>
            <a:r>
              <a:rPr lang="fa-IR" dirty="0">
                <a:solidFill>
                  <a:prstClr val="black"/>
                </a:solidFill>
              </a:rPr>
              <a:t>گوشه سازیها توسط چوب انجام شده و حتی خود گنبد هم با چوب اجرا گشته است . </a:t>
            </a:r>
          </a:p>
        </p:txBody>
      </p:sp>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گوشه سازی قبل از اسلام به صورت بیض وبعد از اسلام تیزه دار شد.</a:t>
            </a:r>
            <a:endParaRPr lang="fa-IR" sz="2800" dirty="0"/>
          </a:p>
        </p:txBody>
      </p:sp>
      <p:pic>
        <p:nvPicPr>
          <p:cNvPr id="3" name="Picture 9" descr="File:Plafond hasht behesht esfahan.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484784"/>
            <a:ext cx="2314996" cy="308666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7" descr="http://upload.wikimedia.org/wikipedia/commons/thumb/4/48/Imam_Mosque%2C_Esfahan.jpg/250px-Imam_Mosque%2C_Esfahan.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9335" y="3933056"/>
            <a:ext cx="2880320" cy="1912534"/>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1" descr="F:\گنبد\New folder\گنجعلی.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76056" y="1556792"/>
            <a:ext cx="3007198" cy="1955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24342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1340768"/>
            <a:ext cx="7102002" cy="5256584"/>
          </a:xfrm>
        </p:spPr>
        <p:txBody>
          <a:bodyPr>
            <a:normAutofit/>
          </a:bodyPr>
          <a:lstStyle/>
          <a:p>
            <a:pPr algn="r"/>
            <a:r>
              <a:rPr lang="fa-IR" sz="3100" dirty="0" smtClean="0">
                <a:solidFill>
                  <a:schemeClr val="accent2"/>
                </a:solidFill>
              </a:rPr>
              <a:t>اسکنج</a:t>
            </a:r>
            <a:r>
              <a:rPr lang="fa-IR" sz="3100" dirty="0" smtClean="0">
                <a:solidFill>
                  <a:schemeClr val="tx1"/>
                </a:solidFill>
              </a:rPr>
              <a:t>:به معنای بیرون امده</a:t>
            </a:r>
            <a:r>
              <a:rPr lang="fa-IR" dirty="0" smtClean="0">
                <a:solidFill>
                  <a:schemeClr val="tx1"/>
                </a:solidFill>
              </a:rPr>
              <a:t/>
            </a:r>
            <a:br>
              <a:rPr lang="fa-IR" dirty="0" smtClean="0">
                <a:solidFill>
                  <a:schemeClr val="tx1"/>
                </a:solidFill>
              </a:rPr>
            </a:br>
            <a:r>
              <a:rPr lang="fa-IR" sz="2000" dirty="0" smtClean="0">
                <a:solidFill>
                  <a:schemeClr val="tx1"/>
                </a:solidFill>
              </a:rPr>
              <a:t>متشکل از 2 طاق اریب که همدیگر را قطع کرده اند.</a:t>
            </a:r>
            <a:br>
              <a:rPr lang="fa-IR" sz="2000" dirty="0" smtClean="0">
                <a:solidFill>
                  <a:schemeClr val="tx1"/>
                </a:solidFill>
              </a:rPr>
            </a:br>
            <a:r>
              <a:rPr lang="fa-IR" sz="2000" dirty="0" smtClean="0">
                <a:solidFill>
                  <a:schemeClr val="tx1"/>
                </a:solidFill>
              </a:rPr>
              <a:t>طریقه اجرای آن:رومی.ضربی.چپیله که در تمامی آنها تقاطع دو طاق گوشه سازی را بوجود می آورد.</a:t>
            </a:r>
            <a:br>
              <a:rPr lang="fa-IR" sz="2000" dirty="0" smtClean="0">
                <a:solidFill>
                  <a:schemeClr val="tx1"/>
                </a:solidFill>
              </a:rPr>
            </a:br>
            <a:r>
              <a:rPr lang="fa-IR" sz="3100" dirty="0" smtClean="0">
                <a:solidFill>
                  <a:schemeClr val="accent2"/>
                </a:solidFill>
              </a:rPr>
              <a:t>ترمبه :</a:t>
            </a:r>
            <a:r>
              <a:rPr lang="fa-IR" sz="2000" dirty="0" smtClean="0">
                <a:solidFill>
                  <a:schemeClr val="tx1"/>
                </a:solidFill>
              </a:rPr>
              <a:t/>
            </a:r>
            <a:br>
              <a:rPr lang="fa-IR" sz="2000" dirty="0" smtClean="0">
                <a:solidFill>
                  <a:schemeClr val="tx1"/>
                </a:solidFill>
              </a:rPr>
            </a:br>
            <a:r>
              <a:rPr lang="fa-IR" sz="2000" dirty="0" smtClean="0">
                <a:solidFill>
                  <a:schemeClr val="tx1"/>
                </a:solidFill>
              </a:rPr>
              <a:t>لغت ترمبه ترکیبی از طاق و طرمب به معنای پشت هم اندازی و طاق روی طاق سوار کردن است.و در واقع به یک چیز جمع شده و پیش آمده میگویند.</a:t>
            </a:r>
            <a:br>
              <a:rPr lang="fa-IR" sz="2000" dirty="0" smtClean="0">
                <a:solidFill>
                  <a:schemeClr val="tx1"/>
                </a:solidFill>
              </a:rPr>
            </a:br>
            <a:r>
              <a:rPr lang="fa-IR" sz="3100" dirty="0" smtClean="0">
                <a:solidFill>
                  <a:schemeClr val="accent2"/>
                </a:solidFill>
              </a:rPr>
              <a:t>طاق بندی:</a:t>
            </a:r>
            <a:r>
              <a:rPr lang="fa-IR" sz="2000" dirty="0" smtClean="0">
                <a:solidFill>
                  <a:schemeClr val="accent2"/>
                </a:solidFill>
              </a:rPr>
              <a:t/>
            </a:r>
            <a:br>
              <a:rPr lang="fa-IR" sz="2000" dirty="0" smtClean="0">
                <a:solidFill>
                  <a:schemeClr val="accent2"/>
                </a:solidFill>
              </a:rPr>
            </a:br>
            <a:r>
              <a:rPr lang="fa-IR" sz="2000" dirty="0" smtClean="0">
                <a:solidFill>
                  <a:schemeClr val="tx1"/>
                </a:solidFill>
              </a:rPr>
              <a:t>به ساختن طاقچه روی طاقچه میگویند.</a:t>
            </a:r>
            <a:br>
              <a:rPr lang="fa-IR" sz="2000" dirty="0" smtClean="0">
                <a:solidFill>
                  <a:schemeClr val="tx1"/>
                </a:solidFill>
              </a:rPr>
            </a:br>
            <a:r>
              <a:rPr lang="fa-IR" sz="3100" dirty="0" smtClean="0">
                <a:solidFill>
                  <a:schemeClr val="accent2"/>
                </a:solidFill>
              </a:rPr>
              <a:t>کاربست:</a:t>
            </a:r>
            <a:r>
              <a:rPr lang="fa-IR" sz="3100" dirty="0" smtClean="0">
                <a:solidFill>
                  <a:schemeClr val="tx1"/>
                </a:solidFill>
              </a:rPr>
              <a:t/>
            </a:r>
            <a:br>
              <a:rPr lang="fa-IR" sz="3100" dirty="0" smtClean="0">
                <a:solidFill>
                  <a:schemeClr val="tx1"/>
                </a:solidFill>
              </a:rPr>
            </a:br>
            <a:r>
              <a:rPr lang="fa-IR" sz="2000" dirty="0" smtClean="0">
                <a:solidFill>
                  <a:schemeClr val="tx1"/>
                </a:solidFill>
              </a:rPr>
              <a:t>همان طاق بندی است با این تفاوت که برای جمع کردن گنبد نیازی به ساختن نداریم.</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endParaRPr lang="en-US" dirty="0">
              <a:solidFill>
                <a:schemeClr val="tx1"/>
              </a:solidFill>
            </a:endParaRPr>
          </a:p>
        </p:txBody>
      </p:sp>
      <p:sp>
        <p:nvSpPr>
          <p:cNvPr id="2" name="Rectangle 1"/>
          <p:cNvSpPr/>
          <p:nvPr/>
        </p:nvSpPr>
        <p:spPr>
          <a:xfrm>
            <a:off x="3419872" y="404664"/>
            <a:ext cx="4572000" cy="523220"/>
          </a:xfrm>
          <a:prstGeom prst="rect">
            <a:avLst/>
          </a:prstGeom>
        </p:spPr>
        <p:txBody>
          <a:bodyPr>
            <a:spAutoFit/>
          </a:bodyPr>
          <a:lstStyle/>
          <a:p>
            <a:r>
              <a:rPr lang="fa-IR" sz="2800" dirty="0" smtClean="0">
                <a:solidFill>
                  <a:schemeClr val="accent2"/>
                </a:solidFill>
              </a:rPr>
              <a:t>اجزای چپیره:</a:t>
            </a:r>
            <a:endParaRPr lang="fa-IR" sz="2800" dirty="0">
              <a:solidFill>
                <a:schemeClr val="accent2"/>
              </a:solidFill>
            </a:endParaRPr>
          </a:p>
        </p:txBody>
      </p:sp>
    </p:spTree>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16016" y="2708920"/>
            <a:ext cx="3456384" cy="3744416"/>
          </a:xfrm>
        </p:spPr>
        <p:txBody>
          <a:bodyPr>
            <a:normAutofit/>
          </a:bodyPr>
          <a:lstStyle/>
          <a:p>
            <a:pPr algn="r"/>
            <a:r>
              <a:rPr lang="fa-IR" sz="2000" dirty="0"/>
              <a:t>انتخاب رنگ آبی كه رنگی است آرام بخش و متعادل و روحانی، برای خود مزیتی است برای گنبدهای ایرانی، هنگامی كه از بلندای شهر یا روستایی منظره آن را مشاهده می كنیم. گنبدها همانند نگین فیروزه ای در میان بافت های شهری و روستایی می درخشند.</a:t>
            </a:r>
            <a:br>
              <a:rPr lang="fa-IR" sz="2000" dirty="0"/>
            </a:br>
            <a:endParaRPr lang="fa-IR" sz="2000" dirty="0"/>
          </a:p>
        </p:txBody>
      </p:sp>
      <p:sp>
        <p:nvSpPr>
          <p:cNvPr id="3" name="Title 2"/>
          <p:cNvSpPr>
            <a:spLocks noGrp="1"/>
          </p:cNvSpPr>
          <p:nvPr>
            <p:ph type="ctrTitle"/>
          </p:nvPr>
        </p:nvSpPr>
        <p:spPr/>
        <p:txBody>
          <a:bodyPr>
            <a:normAutofit/>
          </a:bodyPr>
          <a:lstStyle/>
          <a:p>
            <a:r>
              <a:rPr lang="fa-IR" dirty="0" smtClean="0">
                <a:solidFill>
                  <a:schemeClr val="accent3"/>
                </a:solidFill>
              </a:rPr>
              <a:t>دلیل ابی بودن گنبد های ایرانی : </a:t>
            </a:r>
            <a:endParaRPr lang="fa-IR" dirty="0">
              <a:solidFill>
                <a:schemeClr val="accent3"/>
              </a:solidFill>
            </a:endParaRPr>
          </a:p>
        </p:txBody>
      </p:sp>
      <p:pic>
        <p:nvPicPr>
          <p:cNvPr id="6146" name="Picture 2" descr="H:\New folder (5)\QAC0103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567" y="2461022"/>
            <a:ext cx="2594988" cy="18299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6147" name="Picture 3" descr="H:\New folder (5)\نن.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567" y="4581127"/>
            <a:ext cx="2657475" cy="1724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10115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57298"/>
            <a:ext cx="7024744" cy="3143272"/>
          </a:xfrm>
        </p:spPr>
        <p:txBody>
          <a:bodyPr>
            <a:normAutofit fontScale="90000"/>
          </a:bodyPr>
          <a:lstStyle/>
          <a:p>
            <a:pPr algn="r"/>
            <a:r>
              <a:rPr lang="fa-IR" sz="3600" b="1" dirty="0" smtClean="0">
                <a:solidFill>
                  <a:schemeClr val="accent2"/>
                </a:solidFill>
              </a:rPr>
              <a:t/>
            </a:r>
            <a:br>
              <a:rPr lang="fa-IR" sz="3600" b="1" dirty="0" smtClean="0">
                <a:solidFill>
                  <a:schemeClr val="accent2"/>
                </a:solidFill>
              </a:rPr>
            </a:br>
            <a:r>
              <a:rPr lang="fa-IR" sz="3600" b="1" dirty="0" smtClean="0">
                <a:solidFill>
                  <a:schemeClr val="accent2"/>
                </a:solidFill>
              </a:rPr>
              <a:t/>
            </a:r>
            <a:br>
              <a:rPr lang="fa-IR" sz="3600" b="1" dirty="0" smtClean="0">
                <a:solidFill>
                  <a:schemeClr val="accent2"/>
                </a:solidFill>
              </a:rPr>
            </a:br>
            <a:r>
              <a:rPr lang="fa-IR" sz="3600" b="1" dirty="0" smtClean="0">
                <a:solidFill>
                  <a:schemeClr val="accent2"/>
                </a:solidFill>
              </a:rPr>
              <a:t/>
            </a:r>
            <a:br>
              <a:rPr lang="fa-IR" sz="3600" b="1" dirty="0" smtClean="0">
                <a:solidFill>
                  <a:schemeClr val="accent2"/>
                </a:solidFill>
              </a:rPr>
            </a:br>
            <a:r>
              <a:rPr lang="fa-IR" sz="3600" b="1" dirty="0" smtClean="0">
                <a:solidFill>
                  <a:schemeClr val="accent2"/>
                </a:solidFill>
              </a:rPr>
              <a:t>نحوه ساخت گنبد به عوامل زیر بستگی دارد:</a:t>
            </a: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
            </a:r>
            <a:br>
              <a:rPr lang="fa-IR" sz="2800" dirty="0" smtClean="0">
                <a:solidFill>
                  <a:schemeClr val="tx1"/>
                </a:solidFill>
              </a:rPr>
            </a:br>
            <a:r>
              <a:rPr lang="fa-IR" dirty="0" smtClean="0">
                <a:solidFill>
                  <a:schemeClr val="tx1"/>
                </a:solidFill>
              </a:rPr>
              <a:t/>
            </a:r>
            <a:br>
              <a:rPr lang="fa-IR" dirty="0" smtClean="0">
                <a:solidFill>
                  <a:schemeClr val="tx1"/>
                </a:solidFill>
              </a:rPr>
            </a:br>
            <a:r>
              <a:rPr lang="fa-IR" sz="3100" dirty="0" smtClean="0">
                <a:solidFill>
                  <a:schemeClr val="tx1"/>
                </a:solidFill>
              </a:rPr>
              <a:t>1_شرایط محیطی</a:t>
            </a:r>
            <a:br>
              <a:rPr lang="fa-IR" sz="3100" dirty="0" smtClean="0">
                <a:solidFill>
                  <a:schemeClr val="tx1"/>
                </a:solidFill>
              </a:rPr>
            </a:br>
            <a:r>
              <a:rPr lang="fa-IR" sz="3100" dirty="0" smtClean="0">
                <a:solidFill>
                  <a:schemeClr val="tx1"/>
                </a:solidFill>
              </a:rPr>
              <a:t/>
            </a:r>
            <a:br>
              <a:rPr lang="fa-IR" sz="3100" dirty="0" smtClean="0">
                <a:solidFill>
                  <a:schemeClr val="tx1"/>
                </a:solidFill>
              </a:rPr>
            </a:br>
            <a:r>
              <a:rPr lang="fa-IR" sz="3100" dirty="0" smtClean="0">
                <a:solidFill>
                  <a:schemeClr val="tx1"/>
                </a:solidFill>
              </a:rPr>
              <a:t>2_کیفیت مصالح در دسترس و موجود</a:t>
            </a:r>
            <a:br>
              <a:rPr lang="fa-IR" sz="3100" dirty="0" smtClean="0">
                <a:solidFill>
                  <a:schemeClr val="tx1"/>
                </a:solidFill>
              </a:rPr>
            </a:br>
            <a:r>
              <a:rPr lang="fa-IR" sz="3100" dirty="0" smtClean="0">
                <a:solidFill>
                  <a:schemeClr val="tx1"/>
                </a:solidFill>
              </a:rPr>
              <a:t/>
            </a:r>
            <a:br>
              <a:rPr lang="fa-IR" sz="3100" dirty="0" smtClean="0">
                <a:solidFill>
                  <a:schemeClr val="tx1"/>
                </a:solidFill>
              </a:rPr>
            </a:br>
            <a:r>
              <a:rPr lang="fa-IR" sz="3100" dirty="0" smtClean="0">
                <a:solidFill>
                  <a:schemeClr val="tx1"/>
                </a:solidFill>
              </a:rPr>
              <a:t>3_آگاهی از تکنیک های موجود</a:t>
            </a:r>
            <a:endParaRPr lang="en-US" sz="3100" dirty="0">
              <a:solidFill>
                <a:schemeClr val="tx1"/>
              </a:solidFill>
            </a:endParaRP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357166"/>
            <a:ext cx="7024744" cy="3000396"/>
          </a:xfrm>
        </p:spPr>
        <p:txBody>
          <a:bodyPr>
            <a:normAutofit/>
          </a:bodyPr>
          <a:lstStyle/>
          <a:p>
            <a:pPr algn="r"/>
            <a:r>
              <a:rPr lang="fa-IR" sz="2700" b="1" dirty="0" smtClean="0">
                <a:solidFill>
                  <a:schemeClr val="accent2"/>
                </a:solidFill>
              </a:rPr>
              <a:t>گنبد در اقلیم گرم و خشک</a:t>
            </a:r>
            <a:r>
              <a:rPr lang="fa-IR" sz="2700" dirty="0" smtClean="0">
                <a:solidFill>
                  <a:schemeClr val="tx1"/>
                </a:solidFill>
              </a:rPr>
              <a:t/>
            </a:r>
            <a:br>
              <a:rPr lang="fa-IR" sz="27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در این اقلیم ارتفاع اتاق از کف تا زیر سقف زیاد است و لذا میتوان یک تهویه عمودی و طبیعی بوجود آورد.از آنجایی که هوای گرم سبکتر است و در بالا قرا می گیرد با تعبیه چند دریچه در اطراف فضای زیر گنبد هوای گرم از دریچه ها خارج میشود.</a:t>
            </a:r>
            <a:br>
              <a:rPr lang="fa-IR" sz="2000" dirty="0" smtClean="0">
                <a:solidFill>
                  <a:schemeClr val="tx1"/>
                </a:solidFill>
              </a:rPr>
            </a:br>
            <a:r>
              <a:rPr lang="fa-IR" sz="2000" dirty="0" smtClean="0">
                <a:solidFill>
                  <a:schemeClr val="tx1"/>
                </a:solidFill>
              </a:rPr>
              <a:t>....مسجد جامع یزد</a:t>
            </a:r>
            <a:br>
              <a:rPr lang="fa-IR" sz="2000" dirty="0" smtClean="0">
                <a:solidFill>
                  <a:schemeClr val="tx1"/>
                </a:solidFill>
              </a:rPr>
            </a:br>
            <a:endParaRPr lang="en-US" sz="2000" dirty="0">
              <a:solidFill>
                <a:schemeClr val="tx1"/>
              </a:solidFill>
            </a:endParaRPr>
          </a:p>
        </p:txBody>
      </p:sp>
      <p:pic>
        <p:nvPicPr>
          <p:cNvPr id="4098" name="Picture 2" descr="C:\Users\almas_r_m\Desktop\iran_desert_architecture_19_dome.gif"/>
          <p:cNvPicPr>
            <a:picLocks noChangeAspect="1" noChangeArrowheads="1"/>
          </p:cNvPicPr>
          <p:nvPr/>
        </p:nvPicPr>
        <p:blipFill>
          <a:blip r:embed="rId2" cstate="print"/>
          <a:srcRect/>
          <a:stretch>
            <a:fillRect/>
          </a:stretch>
        </p:blipFill>
        <p:spPr bwMode="auto">
          <a:xfrm>
            <a:off x="1785918" y="3000372"/>
            <a:ext cx="3333750" cy="33337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656" y="2492896"/>
            <a:ext cx="6480174" cy="1673225"/>
          </a:xfrm>
        </p:spPr>
        <p:txBody>
          <a:bodyPr>
            <a:normAutofit/>
          </a:bodyPr>
          <a:lstStyle/>
          <a:p>
            <a:r>
              <a:rPr lang="fa-IR" dirty="0" smtClean="0"/>
              <a:t> گنبد  یا اسمانه عنصری مهم در معماری اسلامی تلقی میشود  که نشانه شکوه وعظمت است و همانطور که از نامش بر می اید شباهت رمزی با اسمان وعرش دارد. گنبد </a:t>
            </a:r>
            <a:r>
              <a:rPr lang="fa-IR" dirty="0"/>
              <a:t>مظهر آسمان و فضای مکعبی شکل زیر آن مظهر زمین و </a:t>
            </a:r>
            <a:r>
              <a:rPr lang="fa-IR" dirty="0" smtClean="0"/>
              <a:t>ماده است.</a:t>
            </a:r>
            <a:endParaRPr lang="en-US" dirty="0"/>
          </a:p>
        </p:txBody>
      </p:sp>
      <p:sp>
        <p:nvSpPr>
          <p:cNvPr id="5" name="Title 4"/>
          <p:cNvSpPr>
            <a:spLocks noGrp="1"/>
          </p:cNvSpPr>
          <p:nvPr>
            <p:ph type="title"/>
          </p:nvPr>
        </p:nvSpPr>
        <p:spPr>
          <a:xfrm>
            <a:off x="5857884" y="928670"/>
            <a:ext cx="2038228" cy="1000131"/>
          </a:xfrm>
        </p:spPr>
        <p:txBody>
          <a:bodyPr>
            <a:normAutofit fontScale="90000"/>
          </a:bodyPr>
          <a:lstStyle/>
          <a:p>
            <a:r>
              <a:rPr lang="fa-IR" sz="6000" dirty="0" smtClean="0">
                <a:solidFill>
                  <a:schemeClr val="accent2"/>
                </a:solidFill>
              </a:rPr>
              <a:t>مقدمه</a:t>
            </a:r>
            <a:r>
              <a:rPr lang="fa-IR" dirty="0" smtClean="0">
                <a:solidFill>
                  <a:schemeClr val="tx1"/>
                </a:solidFill>
              </a:rPr>
              <a:t> </a:t>
            </a:r>
            <a:endParaRPr lang="en-US" dirty="0">
              <a:solidFill>
                <a:schemeClr val="tx1"/>
              </a:solidFill>
            </a:endParaRPr>
          </a:p>
        </p:txBody>
      </p:sp>
      <p:pic>
        <p:nvPicPr>
          <p:cNvPr id="4099" name="Picture 3" descr="H:\New folder (5)\چ.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3789040"/>
            <a:ext cx="3240360" cy="24271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28604"/>
            <a:ext cx="7024744" cy="3214710"/>
          </a:xfrm>
        </p:spPr>
        <p:txBody>
          <a:bodyPr>
            <a:normAutofit fontScale="90000"/>
          </a:bodyPr>
          <a:lstStyle/>
          <a:p>
            <a:pPr algn="r"/>
            <a:r>
              <a:rPr lang="fa-IR" sz="3200" b="1" dirty="0" smtClean="0">
                <a:solidFill>
                  <a:schemeClr val="accent2"/>
                </a:solidFill>
              </a:rPr>
              <a:t>گنبد در اقلیم سرد و کوهستانی</a:t>
            </a:r>
            <a:r>
              <a:rPr lang="fa-IR" sz="3200" dirty="0" smtClean="0">
                <a:solidFill>
                  <a:schemeClr val="tx1"/>
                </a:solidFill>
              </a:rPr>
              <a:t/>
            </a:r>
            <a:br>
              <a:rPr lang="fa-IR" sz="3200" dirty="0" smtClean="0">
                <a:solidFill>
                  <a:schemeClr val="tx1"/>
                </a:solidFill>
              </a:rPr>
            </a:br>
            <a:r>
              <a:rPr lang="fa-IR" sz="3200" dirty="0" smtClean="0">
                <a:solidFill>
                  <a:schemeClr val="tx1"/>
                </a:solidFill>
              </a:rPr>
              <a:t/>
            </a:r>
            <a:br>
              <a:rPr lang="fa-IR" sz="3200" dirty="0" smtClean="0">
                <a:solidFill>
                  <a:schemeClr val="tx1"/>
                </a:solidFill>
              </a:rPr>
            </a:br>
            <a:r>
              <a:rPr lang="fa-IR" sz="2200" dirty="0" smtClean="0">
                <a:solidFill>
                  <a:schemeClr val="tx1"/>
                </a:solidFill>
              </a:rPr>
              <a:t/>
            </a:r>
            <a:br>
              <a:rPr lang="fa-IR" sz="2200" dirty="0" smtClean="0">
                <a:solidFill>
                  <a:schemeClr val="tx1"/>
                </a:solidFill>
              </a:rPr>
            </a:br>
            <a:r>
              <a:rPr lang="fa-IR" sz="2200" dirty="0" smtClean="0">
                <a:solidFill>
                  <a:schemeClr val="tx1"/>
                </a:solidFill>
              </a:rPr>
              <a:t>در این اقلیم بمنظور حفظ حرارت معمولا ارتفاع تالار زیر گنبد کمتر است.و همچنین نسبت سطوح بازشوها به دیوار اطراف تالار نیز کمتر است.</a:t>
            </a:r>
            <a:br>
              <a:rPr lang="fa-IR" sz="2200" dirty="0" smtClean="0">
                <a:solidFill>
                  <a:schemeClr val="tx1"/>
                </a:solidFill>
              </a:rPr>
            </a:br>
            <a:r>
              <a:rPr lang="fa-IR" sz="2200" dirty="0" smtClean="0">
                <a:solidFill>
                  <a:schemeClr val="tx1"/>
                </a:solidFill>
              </a:rPr>
              <a:t>.</a:t>
            </a:r>
            <a:br>
              <a:rPr lang="fa-IR" sz="2200" dirty="0" smtClean="0">
                <a:solidFill>
                  <a:schemeClr val="tx1"/>
                </a:solidFill>
              </a:rPr>
            </a:br>
            <a:r>
              <a:rPr lang="fa-IR" sz="2200" dirty="0">
                <a:solidFill>
                  <a:schemeClr val="tx1"/>
                </a:solidFill>
              </a:rPr>
              <a:t/>
            </a:r>
            <a:br>
              <a:rPr lang="fa-IR" sz="2200" dirty="0">
                <a:solidFill>
                  <a:schemeClr val="tx1"/>
                </a:solidFill>
              </a:rPr>
            </a:br>
            <a:r>
              <a:rPr lang="fa-IR" sz="2200" dirty="0" smtClean="0">
                <a:solidFill>
                  <a:schemeClr val="tx1"/>
                </a:solidFill>
              </a:rPr>
              <a:t>...کاروانسرای امام زاده هاشم در آبعلی</a:t>
            </a:r>
            <a:r>
              <a:rPr lang="fa-IR" dirty="0" smtClean="0"/>
              <a:t/>
            </a:r>
            <a:br>
              <a:rPr lang="fa-IR" dirty="0" smtClean="0"/>
            </a:br>
            <a:endParaRPr lang="en-US" dirty="0"/>
          </a:p>
        </p:txBody>
      </p:sp>
      <p:pic>
        <p:nvPicPr>
          <p:cNvPr id="1026" name="Picture 2" descr="C:\Users\almas_r_m\Desktop\carvansara_07.gif"/>
          <p:cNvPicPr>
            <a:picLocks noChangeAspect="1" noChangeArrowheads="1"/>
          </p:cNvPicPr>
          <p:nvPr/>
        </p:nvPicPr>
        <p:blipFill>
          <a:blip r:embed="rId2" cstate="print"/>
          <a:srcRect/>
          <a:stretch>
            <a:fillRect/>
          </a:stretch>
        </p:blipFill>
        <p:spPr bwMode="auto">
          <a:xfrm>
            <a:off x="1285852" y="3643314"/>
            <a:ext cx="2363519" cy="250033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گنبد رک:</a:t>
            </a:r>
            <a:endParaRPr lang="en-US" dirty="0"/>
          </a:p>
        </p:txBody>
      </p:sp>
      <p:sp>
        <p:nvSpPr>
          <p:cNvPr id="3" name="Rectangle 2"/>
          <p:cNvSpPr/>
          <p:nvPr/>
        </p:nvSpPr>
        <p:spPr>
          <a:xfrm>
            <a:off x="2483768" y="3724562"/>
            <a:ext cx="4572000" cy="923330"/>
          </a:xfrm>
          <a:prstGeom prst="rect">
            <a:avLst/>
          </a:prstGeom>
        </p:spPr>
        <p:txBody>
          <a:bodyPr>
            <a:spAutoFit/>
          </a:bodyPr>
          <a:lstStyle/>
          <a:p>
            <a:r>
              <a:rPr lang="fa-IR" dirty="0" smtClean="0"/>
              <a:t> همچنین در </a:t>
            </a:r>
            <a:r>
              <a:rPr lang="fa-IR" dirty="0"/>
              <a:t>قسمتهای جنوبی ایران به علت گرمای زیاد و بارندگی کم ، گنبد دیگری مرسوم و معمول شده که یک </a:t>
            </a:r>
            <a:r>
              <a:rPr lang="fa-IR" dirty="0" smtClean="0"/>
              <a:t>پوست بوده ومانند پله است که اورچین نام  دارد .</a:t>
            </a:r>
            <a:endParaRPr lang="fa-IR" dirty="0"/>
          </a:p>
        </p:txBody>
      </p:sp>
      <p:sp>
        <p:nvSpPr>
          <p:cNvPr id="4" name="Rectangle 3"/>
          <p:cNvSpPr/>
          <p:nvPr/>
        </p:nvSpPr>
        <p:spPr>
          <a:xfrm>
            <a:off x="1259632" y="1556792"/>
            <a:ext cx="7020272" cy="646331"/>
          </a:xfrm>
          <a:prstGeom prst="rect">
            <a:avLst/>
          </a:prstGeom>
        </p:spPr>
        <p:txBody>
          <a:bodyPr wrap="square">
            <a:spAutoFit/>
          </a:bodyPr>
          <a:lstStyle/>
          <a:p>
            <a:r>
              <a:rPr lang="fa-IR" dirty="0"/>
              <a:t>معماری اسلامی ایران با توجه به تنوعی که در اجرای آسمانه های </a:t>
            </a:r>
            <a:r>
              <a:rPr lang="fa-IR" dirty="0" smtClean="0"/>
              <a:t>گوناگون دارد  و با استفاده از نبوغ  خود موفق به ساخت  گونه های دیگری از  پوشش های گنبدی به نام رک شدند که</a:t>
            </a:r>
            <a:endParaRPr lang="fa-IR" dirty="0"/>
          </a:p>
        </p:txBody>
      </p:sp>
      <p:sp>
        <p:nvSpPr>
          <p:cNvPr id="5" name="Rectangle 4"/>
          <p:cNvSpPr/>
          <p:nvPr/>
        </p:nvSpPr>
        <p:spPr>
          <a:xfrm>
            <a:off x="2318668" y="2210158"/>
            <a:ext cx="4572000" cy="646331"/>
          </a:xfrm>
          <a:prstGeom prst="rect">
            <a:avLst/>
          </a:prstGeom>
        </p:spPr>
        <p:txBody>
          <a:bodyPr>
            <a:spAutoFit/>
          </a:bodyPr>
          <a:lstStyle/>
          <a:p>
            <a:r>
              <a:rPr lang="fa-IR" dirty="0"/>
              <a:t>تقریبا مختص امامزاده ها، آرامگاه ها و میل مقبره ها است در اوج شکوه و زیبایی اجرا شده </a:t>
            </a:r>
            <a:r>
              <a:rPr lang="fa-IR" dirty="0" smtClean="0"/>
              <a:t>است.</a:t>
            </a:r>
            <a:endParaRPr lang="fa-IR"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971600" y="714356"/>
            <a:ext cx="7467600" cy="5306932"/>
          </a:xfrm>
        </p:spPr>
        <p:txBody>
          <a:bodyPr>
            <a:normAutofit fontScale="77500" lnSpcReduction="20000"/>
          </a:bodyPr>
          <a:lstStyle/>
          <a:p>
            <a:endParaRPr lang="fa-IR" dirty="0" smtClean="0"/>
          </a:p>
          <a:p>
            <a:endParaRPr lang="fa-IR" dirty="0"/>
          </a:p>
          <a:p>
            <a:pPr algn="r"/>
            <a:r>
              <a:rPr lang="fa-IR" dirty="0" smtClean="0"/>
              <a:t>1-</a:t>
            </a:r>
            <a:r>
              <a:rPr lang="fa-IR" b="1" dirty="0" smtClean="0">
                <a:solidFill>
                  <a:srgbClr val="FF0000"/>
                </a:solidFill>
              </a:rPr>
              <a:t>هرمی</a:t>
            </a:r>
            <a:r>
              <a:rPr lang="fa-IR" dirty="0" smtClean="0"/>
              <a:t>..... مقبره حاج عبد الصمد نطنز</a:t>
            </a:r>
          </a:p>
          <a:p>
            <a:pPr algn="r"/>
            <a:endParaRPr lang="fa-IR" dirty="0"/>
          </a:p>
          <a:p>
            <a:pPr algn="r"/>
            <a:endParaRPr lang="fa-IR" dirty="0" smtClean="0"/>
          </a:p>
          <a:p>
            <a:pPr algn="r"/>
            <a:r>
              <a:rPr lang="fa-IR" dirty="0" smtClean="0"/>
              <a:t>2-</a:t>
            </a:r>
            <a:r>
              <a:rPr lang="fa-IR" b="1" dirty="0" smtClean="0">
                <a:solidFill>
                  <a:srgbClr val="FF0000"/>
                </a:solidFill>
              </a:rPr>
              <a:t>مخروطی </a:t>
            </a:r>
            <a:r>
              <a:rPr lang="fa-IR" dirty="0" smtClean="0"/>
              <a:t>..... برج رادکان در قوچان </a:t>
            </a:r>
          </a:p>
          <a:p>
            <a:pPr algn="r"/>
            <a:endParaRPr lang="fa-IR" dirty="0" smtClean="0"/>
          </a:p>
          <a:p>
            <a:pPr algn="r"/>
            <a:endParaRPr lang="fa-IR" dirty="0" smtClean="0"/>
          </a:p>
          <a:p>
            <a:pPr algn="r"/>
            <a:r>
              <a:rPr lang="fa-IR" dirty="0" smtClean="0"/>
              <a:t>3- </a:t>
            </a:r>
            <a:r>
              <a:rPr lang="fa-IR" b="1" dirty="0" smtClean="0">
                <a:solidFill>
                  <a:srgbClr val="FF0000"/>
                </a:solidFill>
              </a:rPr>
              <a:t>اورچین</a:t>
            </a:r>
            <a:r>
              <a:rPr lang="fa-IR" dirty="0" smtClean="0"/>
              <a:t> .... گنبد اورچين شبيه گنبد رك،</a:t>
            </a:r>
            <a:endParaRPr lang="en-US" dirty="0" smtClean="0"/>
          </a:p>
          <a:p>
            <a:pPr algn="r"/>
            <a:r>
              <a:rPr lang="fa-IR" dirty="0" smtClean="0"/>
              <a:t> مخروطي است ولي روي آن پلكاني مي باشد. </a:t>
            </a:r>
          </a:p>
          <a:p>
            <a:pPr algn="r"/>
            <a:r>
              <a:rPr lang="fa-IR" dirty="0" smtClean="0"/>
              <a:t>.....مقبره دانیال نبی در شوش</a:t>
            </a:r>
          </a:p>
          <a:p>
            <a:pPr algn="r"/>
            <a:endParaRPr lang="fa-IR" dirty="0" smtClean="0"/>
          </a:p>
          <a:p>
            <a:pPr algn="r"/>
            <a:endParaRPr lang="fa-IR" dirty="0"/>
          </a:p>
          <a:p>
            <a:pPr algn="r"/>
            <a:r>
              <a:rPr lang="fa-IR" dirty="0" smtClean="0"/>
              <a:t>4- </a:t>
            </a:r>
            <a:r>
              <a:rPr lang="fa-IR" b="1" dirty="0" smtClean="0">
                <a:solidFill>
                  <a:srgbClr val="FF0000"/>
                </a:solidFill>
              </a:rPr>
              <a:t>خرپشته </a:t>
            </a:r>
            <a:r>
              <a:rPr lang="fa-IR" dirty="0" smtClean="0"/>
              <a:t>......مانند گنبد هرمی است با این تفاوت که </a:t>
            </a:r>
          </a:p>
          <a:p>
            <a:pPr algn="r"/>
            <a:r>
              <a:rPr lang="fa-IR" dirty="0" smtClean="0"/>
              <a:t>سطوح جانبی هرم با هم برابر نیستند </a:t>
            </a:r>
          </a:p>
          <a:p>
            <a:pPr algn="r"/>
            <a:r>
              <a:rPr lang="fa-IR" dirty="0" smtClean="0"/>
              <a:t>....گنبد مشهد میربزرگ در آمل</a:t>
            </a:r>
            <a:endParaRPr lang="fa-IR" dirty="0"/>
          </a:p>
        </p:txBody>
      </p:sp>
      <p:sp>
        <p:nvSpPr>
          <p:cNvPr id="3" name="Rectangle 2"/>
          <p:cNvSpPr/>
          <p:nvPr/>
        </p:nvSpPr>
        <p:spPr>
          <a:xfrm>
            <a:off x="4071934" y="428604"/>
            <a:ext cx="4374232" cy="646331"/>
          </a:xfrm>
          <a:prstGeom prst="rect">
            <a:avLst/>
          </a:prstGeom>
        </p:spPr>
        <p:txBody>
          <a:bodyPr wrap="square">
            <a:spAutoFit/>
          </a:bodyPr>
          <a:lstStyle/>
          <a:p>
            <a:pPr marL="274320" lvl="0" indent="-274320">
              <a:spcBef>
                <a:spcPts val="600"/>
              </a:spcBef>
              <a:buClr>
                <a:srgbClr val="F07F09"/>
              </a:buClr>
              <a:buSzPct val="70000"/>
              <a:buFont typeface="Wingdings"/>
              <a:buChar char=""/>
            </a:pPr>
            <a:r>
              <a:rPr lang="fa-IR" sz="3600" b="1" dirty="0">
                <a:solidFill>
                  <a:schemeClr val="accent2"/>
                </a:solidFill>
              </a:rPr>
              <a:t>انواع گنبد های رک:</a:t>
            </a:r>
          </a:p>
        </p:txBody>
      </p:sp>
      <p:pic>
        <p:nvPicPr>
          <p:cNvPr id="4100" name="Picture 4" descr="C:\Users\pouyasystem\Desktop\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472" y="1714488"/>
            <a:ext cx="1558865" cy="15664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6" descr="http://upload.wikimedia.org/wikipedia/commons/thumb/a/a2/Tomb_of_Sheikh_Abdolsamad%2C_Natanz.jpg/91px-Tomb_of_Sheikh_Abdolsamad%2C_Natanz.jp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0232" y="500042"/>
            <a:ext cx="1214446" cy="14367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C:\Users\almas_r_m\Desktop\index.jpg"/>
          <p:cNvPicPr/>
          <p:nvPr/>
        </p:nvPicPr>
        <p:blipFill>
          <a:blip r:embed="rId5" cstate="print"/>
          <a:srcRect/>
          <a:stretch>
            <a:fillRect/>
          </a:stretch>
        </p:blipFill>
        <p:spPr bwMode="auto">
          <a:xfrm>
            <a:off x="1571604" y="3357562"/>
            <a:ext cx="1214446" cy="1407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irc_mi" descr="http://www.bmi.ir/Fa/uploadedFiles/ProvinceFiles/2010_9_4/8__7bd1301a2b.jpg"/>
          <p:cNvPicPr/>
          <p:nvPr/>
        </p:nvPicPr>
        <p:blipFill>
          <a:blip r:embed="rId6" cstate="print"/>
          <a:srcRect/>
          <a:stretch>
            <a:fillRect/>
          </a:stretch>
        </p:blipFill>
        <p:spPr bwMode="auto">
          <a:xfrm>
            <a:off x="1215695" y="5013176"/>
            <a:ext cx="1829283" cy="1497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44955563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ppt_x"/>
                                          </p:val>
                                        </p:tav>
                                        <p:tav tm="100000">
                                          <p:val>
                                            <p:strVal val="#ppt_x"/>
                                          </p:val>
                                        </p:tav>
                                      </p:tavLst>
                                    </p:anim>
                                    <p:anim calcmode="lin" valueType="num">
                                      <p:cBhvr additive="base">
                                        <p:cTn id="12" dur="500" fill="hold"/>
                                        <p:tgtEl>
                                          <p:spTgt spid="41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19672" y="260648"/>
            <a:ext cx="6777317" cy="4357695"/>
          </a:xfrm>
        </p:spPr>
        <p:txBody>
          <a:bodyPr>
            <a:normAutofit/>
          </a:bodyPr>
          <a:lstStyle/>
          <a:p>
            <a:pPr algn="r"/>
            <a:endParaRPr lang="en-US" sz="3200" b="1" dirty="0" smtClean="0">
              <a:solidFill>
                <a:srgbClr val="FF0000"/>
              </a:solidFill>
            </a:endParaRPr>
          </a:p>
          <a:p>
            <a:pPr algn="r"/>
            <a:r>
              <a:rPr lang="fa-IR" sz="3200" b="1" dirty="0" smtClean="0">
                <a:solidFill>
                  <a:srgbClr val="FF0000"/>
                </a:solidFill>
              </a:rPr>
              <a:t>طرز ساخت گنبد:</a:t>
            </a:r>
            <a:r>
              <a:rPr lang="fa-IR" sz="3200" dirty="0" smtClean="0"/>
              <a:t/>
            </a:r>
            <a:br>
              <a:rPr lang="fa-IR" sz="3200" dirty="0" smtClean="0"/>
            </a:br>
            <a:endParaRPr lang="en-US" sz="3200" dirty="0" smtClean="0"/>
          </a:p>
          <a:p>
            <a:pPr algn="r"/>
            <a:r>
              <a:rPr lang="fa-IR" sz="2000" dirty="0" smtClean="0">
                <a:solidFill>
                  <a:schemeClr val="tx1"/>
                </a:solidFill>
              </a:rPr>
              <a:t>گنبد را رج به رج از پشت میسازند.گنبدهای ایرانی را به علت نداشتن قالب نمیتوان از داخل ساخت.و از ابزاری مانند شاهنگ و هنجار استفاده میکنند.</a:t>
            </a:r>
            <a:br>
              <a:rPr lang="fa-IR" sz="2000" dirty="0" smtClean="0">
                <a:solidFill>
                  <a:schemeClr val="tx1"/>
                </a:solidFill>
              </a:rPr>
            </a:br>
            <a:r>
              <a:rPr lang="fa-IR" sz="2000" dirty="0" smtClean="0">
                <a:solidFill>
                  <a:schemeClr val="tx1"/>
                </a:solidFill>
              </a:rPr>
              <a:t>شاهنگ میله ای است چوبی که بطور عمودی در مرکز گنبدخانه الم میکنند.و آن را از هر طرف محکم می بنند تا تکون نخورد.سپس در دو نقطه ای که باید دو کانون بیضی یا دایره باشد روی شاهنگ دو تا گل میخ می زنند و به آن دو زنجیر ضریف وصل کرده تا بتوانند شکل دایره یا بیضی را رسم کنند.سازنده گنبد از پشت کار مشغول چیدن میکند و منحنی گنبد را که باید از داخل صاف ودقیق باشد با زنجیر کنترل میکنند</a:t>
            </a:r>
            <a:r>
              <a:rPr lang="fa-IR" dirty="0" smtClean="0">
                <a:solidFill>
                  <a:schemeClr val="tx1"/>
                </a:solidFill>
              </a:rPr>
              <a: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28604"/>
            <a:ext cx="7024744" cy="5429288"/>
          </a:xfrm>
        </p:spPr>
        <p:txBody>
          <a:bodyPr>
            <a:normAutofit/>
          </a:bodyPr>
          <a:lstStyle/>
          <a:p>
            <a:pPr algn="r"/>
            <a:r>
              <a:rPr lang="fa-IR" sz="2400" b="1" dirty="0" smtClean="0">
                <a:solidFill>
                  <a:schemeClr val="accent2"/>
                </a:solidFill>
              </a:rPr>
              <a:t>مصالح مورد استفاده در گنبد:</a:t>
            </a:r>
            <a:r>
              <a:rPr lang="fa-IR" sz="2000" b="1" dirty="0" smtClean="0">
                <a:solidFill>
                  <a:schemeClr val="accent2"/>
                </a:solidFill>
              </a:rPr>
              <a:t/>
            </a:r>
            <a:br>
              <a:rPr lang="fa-IR" sz="2000" b="1" dirty="0" smtClean="0">
                <a:solidFill>
                  <a:schemeClr val="accent2"/>
                </a:solidFill>
              </a:rPr>
            </a:br>
            <a:r>
              <a:rPr lang="fa-IR" sz="2000" b="1" dirty="0" smtClean="0">
                <a:solidFill>
                  <a:schemeClr val="tx1"/>
                </a:solidFill>
              </a:rPr>
              <a:t>آجر:</a:t>
            </a:r>
            <a:r>
              <a:rPr lang="fa-IR" sz="2000" dirty="0" smtClean="0">
                <a:solidFill>
                  <a:schemeClr val="tx1"/>
                </a:solidFill>
              </a:rPr>
              <a:t/>
            </a:r>
            <a:br>
              <a:rPr lang="fa-IR" sz="2000" dirty="0" smtClean="0">
                <a:solidFill>
                  <a:schemeClr val="tx1"/>
                </a:solidFill>
              </a:rPr>
            </a:br>
            <a:r>
              <a:rPr lang="fa-IR" sz="2000" dirty="0" smtClean="0">
                <a:solidFill>
                  <a:schemeClr val="tx1"/>
                </a:solidFill>
              </a:rPr>
              <a:t>مهمترین مصالح ساختمانی در تمام ادوار است که با رنگهای مختلف و در ابعاد گوناگون بکار میرفته است.</a:t>
            </a:r>
            <a:br>
              <a:rPr lang="fa-IR" sz="2000" dirty="0" smtClean="0">
                <a:solidFill>
                  <a:schemeClr val="tx1"/>
                </a:solidFill>
              </a:rPr>
            </a:br>
            <a:r>
              <a:rPr lang="fa-IR" sz="2000" b="1" dirty="0" smtClean="0">
                <a:solidFill>
                  <a:schemeClr val="tx1"/>
                </a:solidFill>
              </a:rPr>
              <a:t>خشت:</a:t>
            </a:r>
            <a:r>
              <a:rPr lang="fa-IR" sz="2000" dirty="0" smtClean="0">
                <a:solidFill>
                  <a:schemeClr val="tx1"/>
                </a:solidFill>
              </a:rPr>
              <a:t/>
            </a:r>
            <a:br>
              <a:rPr lang="fa-IR" sz="2000" dirty="0" smtClean="0">
                <a:solidFill>
                  <a:schemeClr val="tx1"/>
                </a:solidFill>
              </a:rPr>
            </a:br>
            <a:r>
              <a:rPr lang="fa-IR" sz="2000" dirty="0" smtClean="0">
                <a:solidFill>
                  <a:schemeClr val="tx1"/>
                </a:solidFill>
              </a:rPr>
              <a:t>بدلیل مقاومت کم خشت در برابر باد و باران کمتر از آن در ساخت گنبد استفاده میشود.</a:t>
            </a:r>
            <a:br>
              <a:rPr lang="fa-IR" sz="2000" dirty="0" smtClean="0">
                <a:solidFill>
                  <a:schemeClr val="tx1"/>
                </a:solidFill>
              </a:rPr>
            </a:br>
            <a:r>
              <a:rPr lang="fa-IR" sz="2000" b="1" dirty="0" smtClean="0">
                <a:solidFill>
                  <a:schemeClr val="tx1"/>
                </a:solidFill>
              </a:rPr>
              <a:t>گچ:</a:t>
            </a:r>
            <a:r>
              <a:rPr lang="fa-IR" sz="2000" dirty="0" smtClean="0">
                <a:solidFill>
                  <a:schemeClr val="tx1"/>
                </a:solidFill>
              </a:rPr>
              <a:t/>
            </a:r>
            <a:br>
              <a:rPr lang="fa-IR" sz="2000" dirty="0" smtClean="0">
                <a:solidFill>
                  <a:schemeClr val="tx1"/>
                </a:solidFill>
              </a:rPr>
            </a:br>
            <a:r>
              <a:rPr lang="fa-IR" sz="2000" dirty="0" smtClean="0">
                <a:solidFill>
                  <a:schemeClr val="tx1"/>
                </a:solidFill>
              </a:rPr>
              <a:t>بدلیل ارزان بودن و سرعت گیرش از گچ در ساخت گنبد استفاده میشده است.</a:t>
            </a:r>
            <a:br>
              <a:rPr lang="fa-IR" sz="2000" dirty="0" smtClean="0">
                <a:solidFill>
                  <a:schemeClr val="tx1"/>
                </a:solidFill>
              </a:rPr>
            </a:br>
            <a:r>
              <a:rPr lang="fa-IR" sz="2000" b="1" dirty="0" smtClean="0">
                <a:solidFill>
                  <a:schemeClr val="tx1"/>
                </a:solidFill>
              </a:rPr>
              <a:t>کاشی:</a:t>
            </a:r>
            <a:r>
              <a:rPr lang="fa-IR" sz="2000" dirty="0" smtClean="0">
                <a:solidFill>
                  <a:schemeClr val="tx1"/>
                </a:solidFill>
              </a:rPr>
              <a:t/>
            </a:r>
            <a:br>
              <a:rPr lang="fa-IR" sz="2000" dirty="0" smtClean="0">
                <a:solidFill>
                  <a:schemeClr val="tx1"/>
                </a:solidFill>
              </a:rPr>
            </a:br>
            <a:r>
              <a:rPr lang="fa-IR" sz="2000" dirty="0" smtClean="0">
                <a:solidFill>
                  <a:schemeClr val="tx1"/>
                </a:solidFill>
              </a:rPr>
              <a:t>برای تزیین و لایه محافظ استفاده میشود.</a:t>
            </a:r>
            <a:br>
              <a:rPr lang="fa-IR" sz="2000" dirty="0" smtClean="0">
                <a:solidFill>
                  <a:schemeClr val="tx1"/>
                </a:solidFill>
              </a:rPr>
            </a:br>
            <a:r>
              <a:rPr lang="fa-IR" sz="2000" b="1" dirty="0" smtClean="0">
                <a:solidFill>
                  <a:schemeClr val="tx1"/>
                </a:solidFill>
              </a:rPr>
              <a:t>سنگ:</a:t>
            </a:r>
            <a:r>
              <a:rPr lang="fa-IR" sz="2000" dirty="0" smtClean="0">
                <a:solidFill>
                  <a:schemeClr val="tx1"/>
                </a:solidFill>
              </a:rPr>
              <a:t/>
            </a:r>
            <a:br>
              <a:rPr lang="fa-IR" sz="2000" dirty="0" smtClean="0">
                <a:solidFill>
                  <a:schemeClr val="tx1"/>
                </a:solidFill>
              </a:rPr>
            </a:br>
            <a:r>
              <a:rPr lang="fa-IR" sz="2000" dirty="0" smtClean="0">
                <a:solidFill>
                  <a:schemeClr val="tx1"/>
                </a:solidFill>
              </a:rPr>
              <a:t>استفاده از سنگ در گنبد اغلب  جهت تزیین بوده و کمتر از ان استفاده میشود .</a:t>
            </a:r>
            <a:br>
              <a:rPr lang="fa-IR" sz="2000" dirty="0" smtClean="0">
                <a:solidFill>
                  <a:schemeClr val="tx1"/>
                </a:solidFill>
              </a:rPr>
            </a:br>
            <a:r>
              <a:rPr lang="fa-IR" sz="2000" b="1" dirty="0" smtClean="0">
                <a:solidFill>
                  <a:schemeClr val="tx1"/>
                </a:solidFill>
              </a:rPr>
              <a:t>شیشه:</a:t>
            </a:r>
            <a:r>
              <a:rPr lang="fa-IR" sz="2000" dirty="0" smtClean="0">
                <a:solidFill>
                  <a:schemeClr val="tx1"/>
                </a:solidFill>
              </a:rPr>
              <a:t/>
            </a:r>
            <a:br>
              <a:rPr lang="fa-IR" sz="2000" dirty="0" smtClean="0">
                <a:solidFill>
                  <a:schemeClr val="tx1"/>
                </a:solidFill>
              </a:rPr>
            </a:br>
            <a:r>
              <a:rPr lang="fa-IR" sz="2000" dirty="0" smtClean="0">
                <a:solidFill>
                  <a:schemeClr val="tx1"/>
                </a:solidFill>
              </a:rPr>
              <a:t>از شیشه برای ساخت دریچه های بالای گنبد جهت نورگیری استفاده میشده است.</a:t>
            </a:r>
            <a:br>
              <a:rPr lang="fa-IR" sz="2000" dirty="0" smtClean="0">
                <a:solidFill>
                  <a:schemeClr val="tx1"/>
                </a:solidFill>
              </a:rPr>
            </a:br>
            <a:endParaRPr lang="en-US" sz="20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85728"/>
            <a:ext cx="7024744" cy="2928958"/>
          </a:xfrm>
        </p:spPr>
        <p:txBody>
          <a:bodyPr>
            <a:normAutofit fontScale="90000"/>
          </a:bodyPr>
          <a:lstStyle/>
          <a:p>
            <a:pPr algn="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r>
              <a:rPr lang="fa-IR" sz="3100" b="1" dirty="0" smtClean="0">
                <a:solidFill>
                  <a:schemeClr val="accent2"/>
                </a:solidFill>
              </a:rPr>
              <a:t>نقطه ضعف گنبد</a:t>
            </a:r>
            <a:r>
              <a:rPr lang="fa-IR" dirty="0" smtClean="0">
                <a:solidFill>
                  <a:schemeClr val="tx1"/>
                </a:solidFill>
              </a:rPr>
              <a:t/>
            </a:r>
            <a:br>
              <a:rPr lang="fa-IR" dirty="0" smtClean="0">
                <a:solidFill>
                  <a:schemeClr val="tx1"/>
                </a:solidFill>
              </a:rPr>
            </a:br>
            <a:r>
              <a:rPr lang="fa-IR" dirty="0" smtClean="0">
                <a:solidFill>
                  <a:schemeClr val="tx1"/>
                </a:solidFill>
              </a:rPr>
              <a:t/>
            </a:r>
            <a:br>
              <a:rPr lang="fa-IR" dirty="0" smtClean="0">
                <a:solidFill>
                  <a:schemeClr val="tx1"/>
                </a:solidFill>
              </a:rPr>
            </a:br>
            <a:r>
              <a:rPr lang="fa-IR" sz="2000" dirty="0" smtClean="0">
                <a:solidFill>
                  <a:schemeClr val="tx1"/>
                </a:solidFill>
              </a:rPr>
              <a:t>در زاویه 22/5 درجه گنبد دچار ضعف است و برای جلوگیری از آسیب های وارده بر سازه گنبد معمولا معمار تا زاویه بیشتر از 22/5 درجه گنبد را با ضخامت اولیه میسازد و سپس اقدام به کاستن آن میکند تا در نقطه تنش و ضعف آن را تقویت کند.</a:t>
            </a:r>
            <a:br>
              <a:rPr lang="fa-IR" sz="2000" dirty="0" smtClean="0">
                <a:solidFill>
                  <a:schemeClr val="tx1"/>
                </a:solidFill>
              </a:rPr>
            </a:br>
            <a:r>
              <a:rPr lang="fa-IR" sz="2000" dirty="0" smtClean="0">
                <a:solidFill>
                  <a:schemeClr val="tx1"/>
                </a:solidFill>
              </a:rPr>
              <a:t>....مسجد کبود تبریز</a:t>
            </a:r>
            <a:br>
              <a:rPr lang="fa-IR" sz="2000" dirty="0" smtClean="0">
                <a:solidFill>
                  <a:schemeClr val="tx1"/>
                </a:solidFill>
              </a:rPr>
            </a:br>
            <a:endParaRPr lang="en-US" dirty="0">
              <a:solidFill>
                <a:schemeClr val="tx1"/>
              </a:solidFill>
            </a:endParaRPr>
          </a:p>
        </p:txBody>
      </p:sp>
      <p:pic>
        <p:nvPicPr>
          <p:cNvPr id="6146" name="Picture 2" descr="C:\Users\almas_r_m\Desktop\index.jpg"/>
          <p:cNvPicPr>
            <a:picLocks noChangeAspect="1" noChangeArrowheads="1"/>
          </p:cNvPicPr>
          <p:nvPr/>
        </p:nvPicPr>
        <p:blipFill>
          <a:blip r:embed="rId2" cstate="print"/>
          <a:srcRect/>
          <a:stretch>
            <a:fillRect/>
          </a:stretch>
        </p:blipFill>
        <p:spPr bwMode="auto">
          <a:xfrm>
            <a:off x="2500298" y="2928934"/>
            <a:ext cx="4094690" cy="306706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pPr algn="r"/>
            <a:r>
              <a:rPr lang="fa-IR" dirty="0" smtClean="0"/>
              <a:t> در بعضی از گنبد ها نورگیرها یی در </a:t>
            </a:r>
            <a:r>
              <a:rPr lang="fa-IR" dirty="0"/>
              <a:t>اطراف </a:t>
            </a:r>
            <a:r>
              <a:rPr lang="fa-IR" dirty="0" smtClean="0"/>
              <a:t> گنبد و </a:t>
            </a:r>
            <a:r>
              <a:rPr lang="fa-IR" dirty="0"/>
              <a:t>یا در ساق و ساقه آن </a:t>
            </a:r>
            <a:r>
              <a:rPr lang="fa-IR" dirty="0" smtClean="0"/>
              <a:t>وجود دارد كه </a:t>
            </a:r>
            <a:r>
              <a:rPr lang="fa-IR" dirty="0"/>
              <a:t>به علت شدت و ضعف نور، طرح های بدیعی را به وجود آورده و بر زیبایی مسجد یا آرامگاه و زیارتگاه افزوده اند. این پنجره‌ها كه معمولاً در بغل ایوان ها نیز به وجود آمده اند، اصطلاحاً به آن </a:t>
            </a:r>
            <a:r>
              <a:rPr lang="en-US" dirty="0" smtClean="0"/>
              <a:t>.</a:t>
            </a:r>
            <a:r>
              <a:rPr lang="fa-IR" dirty="0" smtClean="0"/>
              <a:t>پاچنگ </a:t>
            </a:r>
            <a:r>
              <a:rPr lang="fa-IR" dirty="0"/>
              <a:t>گویند</a:t>
            </a:r>
          </a:p>
        </p:txBody>
      </p:sp>
      <p:pic>
        <p:nvPicPr>
          <p:cNvPr id="5122" name="Picture 2" descr="F:\گنبد\New folder\lknj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3501008"/>
            <a:ext cx="2054820" cy="24396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83616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1480"/>
            <a:ext cx="6886096" cy="2286016"/>
          </a:xfrm>
        </p:spPr>
        <p:txBody>
          <a:bodyPr>
            <a:normAutofit/>
          </a:bodyPr>
          <a:lstStyle/>
          <a:p>
            <a:pPr algn="r"/>
            <a:r>
              <a:rPr lang="fa-IR" sz="3200" b="1" dirty="0" smtClean="0">
                <a:solidFill>
                  <a:schemeClr val="accent2"/>
                </a:solidFill>
              </a:rPr>
              <a:t>بررسی چند نمونه گنبد </a:t>
            </a:r>
            <a:r>
              <a:rPr lang="fa-IR" sz="3200" dirty="0" smtClean="0">
                <a:solidFill>
                  <a:schemeClr val="tx1"/>
                </a:solidFill>
              </a:rPr>
              <a:t/>
            </a:r>
            <a:br>
              <a:rPr lang="fa-IR" sz="3200" dirty="0" smtClean="0">
                <a:solidFill>
                  <a:schemeClr val="tx1"/>
                </a:solidFill>
              </a:rPr>
            </a:br>
            <a:r>
              <a:rPr lang="fa-IR" sz="3200" dirty="0" smtClean="0">
                <a:solidFill>
                  <a:schemeClr val="tx1"/>
                </a:solidFill>
              </a:rPr>
              <a:t/>
            </a:r>
            <a:br>
              <a:rPr lang="fa-IR" sz="3200" dirty="0" smtClean="0">
                <a:solidFill>
                  <a:schemeClr val="tx1"/>
                </a:solidFill>
              </a:rPr>
            </a:br>
            <a:r>
              <a:rPr lang="fa-IR" sz="2000" dirty="0" smtClean="0">
                <a:solidFill>
                  <a:schemeClr val="tx1"/>
                </a:solidFill>
              </a:rPr>
              <a:t/>
            </a:r>
            <a:br>
              <a:rPr lang="fa-IR" sz="2000" dirty="0" smtClean="0">
                <a:solidFill>
                  <a:schemeClr val="tx1"/>
                </a:solidFill>
              </a:rPr>
            </a:br>
            <a:r>
              <a:rPr lang="fa-IR" sz="2000" b="1" dirty="0" smtClean="0">
                <a:solidFill>
                  <a:schemeClr val="tx1"/>
                </a:solidFill>
              </a:rPr>
              <a:t>آرامگاه ارسلان جاذب</a:t>
            </a:r>
            <a:r>
              <a:rPr lang="fa-IR" sz="2000" dirty="0" smtClean="0">
                <a:solidFill>
                  <a:schemeClr val="tx1"/>
                </a:solidFill>
              </a:rPr>
              <a:t/>
            </a:r>
            <a:br>
              <a:rPr lang="fa-IR" sz="2000" dirty="0" smtClean="0">
                <a:solidFill>
                  <a:schemeClr val="tx1"/>
                </a:solidFill>
              </a:rPr>
            </a:br>
            <a:r>
              <a:rPr lang="fa-IR" sz="2000" dirty="0" smtClean="0">
                <a:solidFill>
                  <a:schemeClr val="tx1"/>
                </a:solidFill>
              </a:rPr>
              <a:t>....گنبد آن دو پوسته بوده که تنها پوسته زیرین آن بجای مانده است.</a:t>
            </a:r>
            <a:r>
              <a:rPr lang="fa-IR" sz="2000" dirty="0" smtClean="0"/>
              <a:t/>
            </a:r>
            <a:br>
              <a:rPr lang="fa-IR" sz="2000" dirty="0" smtClean="0"/>
            </a:br>
            <a:r>
              <a:rPr lang="fa-IR" sz="2000" dirty="0" smtClean="0"/>
              <a:t>  </a:t>
            </a:r>
            <a:endParaRPr lang="en-US" sz="2000" dirty="0"/>
          </a:p>
        </p:txBody>
      </p:sp>
      <p:pic>
        <p:nvPicPr>
          <p:cNvPr id="3074" name="Picture 2" descr="C:\Users\almas_r_m\Desktop\ص.jpg"/>
          <p:cNvPicPr>
            <a:picLocks noChangeAspect="1" noChangeArrowheads="1"/>
          </p:cNvPicPr>
          <p:nvPr/>
        </p:nvPicPr>
        <p:blipFill>
          <a:blip r:embed="rId2" cstate="print"/>
          <a:srcRect/>
          <a:stretch>
            <a:fillRect/>
          </a:stretch>
        </p:blipFill>
        <p:spPr bwMode="auto">
          <a:xfrm>
            <a:off x="2428860" y="3047402"/>
            <a:ext cx="4429156" cy="2924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1480"/>
            <a:ext cx="7024744" cy="2214578"/>
          </a:xfrm>
        </p:spPr>
        <p:txBody>
          <a:bodyPr>
            <a:normAutofit/>
          </a:bodyPr>
          <a:lstStyle/>
          <a:p>
            <a:pPr algn="r"/>
            <a:r>
              <a:rPr lang="fa-IR" sz="2000" b="1" dirty="0" smtClean="0">
                <a:solidFill>
                  <a:schemeClr val="tx1"/>
                </a:solidFill>
              </a:rPr>
              <a:t>مسجد و مدرسه آقابزرگ کاشان</a:t>
            </a:r>
            <a:r>
              <a:rPr lang="fa-IR" sz="2000" dirty="0" smtClean="0"/>
              <a:t/>
            </a:r>
            <a:br>
              <a:rPr lang="fa-IR" sz="2000" dirty="0" smtClean="0"/>
            </a:br>
            <a:r>
              <a:rPr lang="fa-IR" sz="2000" dirty="0" smtClean="0"/>
              <a:t> </a:t>
            </a:r>
            <a:r>
              <a:rPr lang="fa-IR" sz="2000" dirty="0" smtClean="0">
                <a:solidFill>
                  <a:schemeClr val="tx1"/>
                </a:solidFill>
              </a:rPr>
              <a:t/>
            </a:r>
            <a:br>
              <a:rPr lang="fa-IR" sz="2000" dirty="0" smtClean="0">
                <a:solidFill>
                  <a:schemeClr val="tx1"/>
                </a:solidFill>
              </a:rPr>
            </a:br>
            <a:r>
              <a:rPr lang="fa-IR" sz="2000" dirty="0" smtClean="0">
                <a:solidFill>
                  <a:schemeClr val="tx1"/>
                </a:solidFill>
              </a:rPr>
              <a:t>....گنبد این مسجد که برروی زمینه هشت وجهی واقع شده است ازنوع دو پوسته است.</a:t>
            </a:r>
            <a:endParaRPr lang="en-US" sz="2000" dirty="0">
              <a:solidFill>
                <a:schemeClr val="tx1"/>
              </a:solidFill>
            </a:endParaRPr>
          </a:p>
        </p:txBody>
      </p:sp>
      <p:sp>
        <p:nvSpPr>
          <p:cNvPr id="1026" name="AutoShape 2" descr="https://encrypted-tbn2.gstatic.com/images?q=tbn:ANd9GcRZTgiW_hY2FITB7RyF7-rfoEpxCXGIraR6wyNkf24J_Al3pWLt"/>
          <p:cNvSpPr>
            <a:spLocks noChangeAspect="1" noChangeArrowheads="1"/>
          </p:cNvSpPr>
          <p:nvPr/>
        </p:nvSpPr>
        <p:spPr bwMode="auto">
          <a:xfrm>
            <a:off x="155575" y="-1508125"/>
            <a:ext cx="4714875" cy="3143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encrypted-tbn2.gstatic.com/images?q=tbn:ANd9GcRZTgiW_hY2FITB7RyF7-rfoEpxCXGIraR6wyNkf24J_Al3pWLt"/>
          <p:cNvSpPr>
            <a:spLocks noChangeAspect="1" noChangeArrowheads="1"/>
          </p:cNvSpPr>
          <p:nvPr/>
        </p:nvSpPr>
        <p:spPr bwMode="auto">
          <a:xfrm>
            <a:off x="155575" y="-1508125"/>
            <a:ext cx="4714875" cy="3143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encrypted-tbn2.gstatic.com/images?q=tbn:ANd9GcRZTgiW_hY2FITB7RyF7-rfoEpxCXGIraR6wyNkf24J_Al3pWLt"/>
          <p:cNvSpPr>
            <a:spLocks noChangeAspect="1" noChangeArrowheads="1"/>
          </p:cNvSpPr>
          <p:nvPr/>
        </p:nvSpPr>
        <p:spPr bwMode="auto">
          <a:xfrm>
            <a:off x="155575" y="-1508125"/>
            <a:ext cx="4714875" cy="3143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almas_r_m\Desktop\ئئ.jpg"/>
          <p:cNvPicPr>
            <a:picLocks noChangeAspect="1" noChangeArrowheads="1"/>
          </p:cNvPicPr>
          <p:nvPr/>
        </p:nvPicPr>
        <p:blipFill>
          <a:blip r:embed="rId2" cstate="print"/>
          <a:srcRect/>
          <a:stretch>
            <a:fillRect/>
          </a:stretch>
        </p:blipFill>
        <p:spPr bwMode="auto">
          <a:xfrm>
            <a:off x="2143108" y="2928934"/>
            <a:ext cx="3980357" cy="264320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71480"/>
            <a:ext cx="7024744" cy="1857388"/>
          </a:xfrm>
        </p:spPr>
        <p:txBody>
          <a:bodyPr>
            <a:normAutofit fontScale="90000"/>
          </a:bodyPr>
          <a:lstStyle/>
          <a:p>
            <a:pPr algn="r"/>
            <a:r>
              <a:rPr lang="fa-IR" sz="2700" dirty="0" smtClean="0">
                <a:solidFill>
                  <a:schemeClr val="tx1"/>
                </a:solidFill>
              </a:rPr>
              <a:t/>
            </a:r>
            <a:br>
              <a:rPr lang="fa-IR" sz="2700" dirty="0" smtClean="0">
                <a:solidFill>
                  <a:schemeClr val="tx1"/>
                </a:solidFill>
              </a:rPr>
            </a:br>
            <a:r>
              <a:rPr lang="fa-IR" sz="2700" dirty="0" smtClean="0">
                <a:solidFill>
                  <a:schemeClr val="tx1"/>
                </a:solidFill>
              </a:rPr>
              <a:t/>
            </a:r>
            <a:br>
              <a:rPr lang="fa-IR" sz="2700" dirty="0" smtClean="0">
                <a:solidFill>
                  <a:schemeClr val="tx1"/>
                </a:solidFill>
              </a:rPr>
            </a:br>
            <a:r>
              <a:rPr lang="fa-IR" sz="2200" b="1" dirty="0" smtClean="0">
                <a:solidFill>
                  <a:schemeClr val="tx1"/>
                </a:solidFill>
              </a:rPr>
              <a:t>مسجد جامع اصفهان</a:t>
            </a:r>
            <a:r>
              <a:rPr lang="fa-IR" dirty="0" smtClean="0">
                <a:solidFill>
                  <a:schemeClr val="tx1"/>
                </a:solidFill>
              </a:rPr>
              <a:t/>
            </a:r>
            <a:br>
              <a:rPr lang="fa-IR" dirty="0" smtClean="0">
                <a:solidFill>
                  <a:schemeClr val="tx1"/>
                </a:solidFill>
              </a:rPr>
            </a:br>
            <a:r>
              <a:rPr lang="fa-IR" sz="2200" dirty="0" smtClean="0">
                <a:solidFill>
                  <a:schemeClr val="tx1"/>
                </a:solidFill>
              </a:rPr>
              <a:t>....در این مسجد دو گنبد بنام  های گنبد نظام الملک و تاج الملک قرار دارد که از نوع دو پوسته پیوسته بوده که پوسته بیرونی آن خاگی یا تخم مرغی است. </a:t>
            </a:r>
            <a:endParaRPr lang="en-US" sz="2200" dirty="0">
              <a:solidFill>
                <a:schemeClr val="tx1"/>
              </a:solidFill>
            </a:endParaRPr>
          </a:p>
        </p:txBody>
      </p:sp>
      <p:pic>
        <p:nvPicPr>
          <p:cNvPr id="2050" name="Picture 2" descr="C:\Users\almas_r_m\Desktop\ع66.jpg"/>
          <p:cNvPicPr>
            <a:picLocks noChangeAspect="1" noChangeArrowheads="1"/>
          </p:cNvPicPr>
          <p:nvPr/>
        </p:nvPicPr>
        <p:blipFill>
          <a:blip r:embed="rId2" cstate="print"/>
          <a:srcRect/>
          <a:stretch>
            <a:fillRect/>
          </a:stretch>
        </p:blipFill>
        <p:spPr bwMode="auto">
          <a:xfrm>
            <a:off x="2643174" y="2774350"/>
            <a:ext cx="4000528" cy="27860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836713"/>
            <a:ext cx="6982195" cy="584775"/>
          </a:xfrm>
          <a:prstGeom prst="rect">
            <a:avLst/>
          </a:prstGeom>
        </p:spPr>
        <p:txBody>
          <a:bodyPr wrap="square">
            <a:spAutoFit/>
          </a:bodyPr>
          <a:lstStyle/>
          <a:p>
            <a:r>
              <a:rPr lang="fa-IR" sz="3200" b="1" dirty="0" smtClean="0">
                <a:solidFill>
                  <a:schemeClr val="accent2"/>
                </a:solidFill>
              </a:rPr>
              <a:t>گنبد چیست؟</a:t>
            </a:r>
            <a:endParaRPr lang="fa-IR" sz="3200" b="1" dirty="0">
              <a:solidFill>
                <a:schemeClr val="accent2"/>
              </a:solidFill>
            </a:endParaRPr>
          </a:p>
        </p:txBody>
      </p:sp>
      <p:sp>
        <p:nvSpPr>
          <p:cNvPr id="6" name="Rectangle 5"/>
          <p:cNvSpPr/>
          <p:nvPr/>
        </p:nvSpPr>
        <p:spPr>
          <a:xfrm>
            <a:off x="3714743" y="1571612"/>
            <a:ext cx="4537351" cy="1938992"/>
          </a:xfrm>
          <a:prstGeom prst="rect">
            <a:avLst/>
          </a:prstGeom>
        </p:spPr>
        <p:txBody>
          <a:bodyPr wrap="square">
            <a:spAutoFit/>
          </a:bodyPr>
          <a:lstStyle/>
          <a:p>
            <a:endParaRPr lang="fa-IR" sz="2400" dirty="0" smtClean="0"/>
          </a:p>
          <a:p>
            <a:r>
              <a:rPr lang="fa-IR" sz="2400" dirty="0" smtClean="0"/>
              <a:t>تعریف </a:t>
            </a:r>
            <a:r>
              <a:rPr lang="fa-IR" sz="2400" dirty="0"/>
              <a:t>هندسی </a:t>
            </a:r>
            <a:r>
              <a:rPr lang="fa-IR" sz="2400" dirty="0" smtClean="0"/>
              <a:t>: </a:t>
            </a:r>
            <a:r>
              <a:rPr lang="fa-IR" sz="2400" dirty="0"/>
              <a:t>گنبد مکان هندسی نقاطی است که از دوران چِفدی مشخص حول یک محور قائم به وجود می آید </a:t>
            </a:r>
            <a:r>
              <a:rPr lang="fa-IR" sz="2400" dirty="0" smtClean="0"/>
              <a:t>.</a:t>
            </a:r>
            <a:endParaRPr lang="en-US" sz="2400" dirty="0"/>
          </a:p>
        </p:txBody>
      </p:sp>
      <p:sp>
        <p:nvSpPr>
          <p:cNvPr id="7" name="Rectangle 6"/>
          <p:cNvSpPr/>
          <p:nvPr/>
        </p:nvSpPr>
        <p:spPr>
          <a:xfrm>
            <a:off x="4067944" y="4077072"/>
            <a:ext cx="4317898" cy="1815882"/>
          </a:xfrm>
          <a:prstGeom prst="rect">
            <a:avLst/>
          </a:prstGeom>
        </p:spPr>
        <p:txBody>
          <a:bodyPr wrap="square">
            <a:spAutoFit/>
          </a:bodyPr>
          <a:lstStyle/>
          <a:p>
            <a:r>
              <a:rPr lang="fa-IR" sz="2800" dirty="0" smtClean="0"/>
              <a:t> تعریف معماری: گنبد پوششی است همانند جام وارونه ای که معمولا بر روی 4 و روی سقف دیوار مستقر است.</a:t>
            </a:r>
            <a:endParaRPr lang="fa-IR" sz="2800" dirty="0"/>
          </a:p>
        </p:txBody>
      </p:sp>
      <p:pic>
        <p:nvPicPr>
          <p:cNvPr id="2" name="Picture 2" descr="F:\4.jpg"/>
          <p:cNvPicPr>
            <a:picLocks noChangeAspect="1" noChangeArrowheads="1"/>
          </p:cNvPicPr>
          <p:nvPr/>
        </p:nvPicPr>
        <p:blipFill>
          <a:blip r:embed="rId2" cstate="print"/>
          <a:srcRect/>
          <a:stretch>
            <a:fillRect/>
          </a:stretch>
        </p:blipFill>
        <p:spPr bwMode="auto">
          <a:xfrm>
            <a:off x="857223" y="1988840"/>
            <a:ext cx="2857520" cy="2786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831701912"/>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00174"/>
            <a:ext cx="7770710" cy="714380"/>
          </a:xfrm>
        </p:spPr>
        <p:txBody>
          <a:bodyPr>
            <a:normAutofit fontScale="90000"/>
          </a:bodyPr>
          <a:lstStyle/>
          <a:p>
            <a:pPr algn="r"/>
            <a:r>
              <a:rPr lang="fa-IR" sz="2000" dirty="0" smtClean="0">
                <a:solidFill>
                  <a:schemeClr val="tx1"/>
                </a:solidFill>
              </a:rPr>
              <a:t/>
            </a:r>
            <a:br>
              <a:rPr lang="fa-IR"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fa-IR" sz="2200" dirty="0" smtClean="0">
                <a:solidFill>
                  <a:schemeClr val="tx1"/>
                </a:solidFill>
              </a:rPr>
              <a:t>....گنبد این دو برج مقبره ای  از قدیمی ترین گنبدهای دو پوسته گسسته میان تهی می باشد</a:t>
            </a:r>
            <a:r>
              <a:rPr lang="fa-IR" sz="2000" dirty="0" smtClean="0">
                <a:solidFill>
                  <a:schemeClr val="tx1"/>
                </a:solidFill>
              </a:rPr>
              <a:t>.</a:t>
            </a:r>
            <a:endParaRPr lang="en-US" sz="2000" dirty="0">
              <a:solidFill>
                <a:schemeClr val="tx1"/>
              </a:solidFill>
            </a:endParaRPr>
          </a:p>
        </p:txBody>
      </p:sp>
      <p:pic>
        <p:nvPicPr>
          <p:cNvPr id="4098" name="Picture 2" descr="C:\Users\almas_r_m\Desktop\borj-kharghan.jpg"/>
          <p:cNvPicPr>
            <a:picLocks noChangeAspect="1" noChangeArrowheads="1"/>
          </p:cNvPicPr>
          <p:nvPr/>
        </p:nvPicPr>
        <p:blipFill>
          <a:blip r:embed="rId2" cstate="print"/>
          <a:srcRect/>
          <a:stretch>
            <a:fillRect/>
          </a:stretch>
        </p:blipFill>
        <p:spPr bwMode="auto">
          <a:xfrm>
            <a:off x="3071802" y="2467514"/>
            <a:ext cx="3208636" cy="3842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1357290" y="1285860"/>
            <a:ext cx="6721486" cy="461665"/>
          </a:xfrm>
          <a:prstGeom prst="rect">
            <a:avLst/>
          </a:prstGeom>
        </p:spPr>
        <p:txBody>
          <a:bodyPr wrap="square">
            <a:spAutoFit/>
          </a:bodyPr>
          <a:lstStyle/>
          <a:p>
            <a:r>
              <a:rPr lang="fa-IR" sz="2400" b="1" dirty="0" smtClean="0">
                <a:solidFill>
                  <a:prstClr val="black"/>
                </a:solidFill>
                <a:ea typeface="+mj-ea"/>
              </a:rPr>
              <a:t>برج مقبره ای خرقان قزوین</a:t>
            </a:r>
            <a:endParaRPr lang="en-US" sz="2400" b="1"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1142984"/>
            <a:ext cx="6929486" cy="1000132"/>
          </a:xfrm>
        </p:spPr>
        <p:txBody>
          <a:bodyPr>
            <a:normAutofit/>
          </a:bodyPr>
          <a:lstStyle/>
          <a:p>
            <a:pPr algn="r"/>
            <a:r>
              <a:rPr lang="fa-IR" sz="2400" dirty="0" smtClean="0">
                <a:solidFill>
                  <a:schemeClr val="tx1"/>
                </a:solidFill>
              </a:rPr>
              <a:t/>
            </a:r>
            <a:br>
              <a:rPr lang="fa-IR" sz="2400" dirty="0" smtClean="0">
                <a:solidFill>
                  <a:schemeClr val="tx1"/>
                </a:solidFill>
              </a:rPr>
            </a:br>
            <a:r>
              <a:rPr lang="fa-IR" sz="2400" dirty="0" smtClean="0">
                <a:solidFill>
                  <a:schemeClr val="tx1"/>
                </a:solidFill>
              </a:rPr>
              <a:t>....گنبد این مسجد از نوع دو پوسته پیوسته است.</a:t>
            </a:r>
            <a:endParaRPr lang="en-US" sz="2400" dirty="0">
              <a:solidFill>
                <a:schemeClr val="tx1"/>
              </a:solidFill>
            </a:endParaRPr>
          </a:p>
        </p:txBody>
      </p:sp>
      <p:pic>
        <p:nvPicPr>
          <p:cNvPr id="1026" name="Picture 2" descr="C:\Users\almas_r_m\Desktop\خ.jpg"/>
          <p:cNvPicPr>
            <a:picLocks noChangeAspect="1" noChangeArrowheads="1"/>
          </p:cNvPicPr>
          <p:nvPr/>
        </p:nvPicPr>
        <p:blipFill>
          <a:blip r:embed="rId2" cstate="print"/>
          <a:srcRect/>
          <a:stretch>
            <a:fillRect/>
          </a:stretch>
        </p:blipFill>
        <p:spPr bwMode="auto">
          <a:xfrm>
            <a:off x="2000232" y="2571744"/>
            <a:ext cx="5572164" cy="28575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Rectangle 3"/>
          <p:cNvSpPr/>
          <p:nvPr/>
        </p:nvSpPr>
        <p:spPr>
          <a:xfrm>
            <a:off x="4929120" y="1285860"/>
            <a:ext cx="2929028" cy="461665"/>
          </a:xfrm>
          <a:prstGeom prst="rect">
            <a:avLst/>
          </a:prstGeom>
        </p:spPr>
        <p:txBody>
          <a:bodyPr wrap="square">
            <a:spAutoFit/>
          </a:bodyPr>
          <a:lstStyle/>
          <a:p>
            <a:r>
              <a:rPr lang="fa-IR" sz="2400" b="1" dirty="0" smtClean="0"/>
              <a:t>مسجد جامع اردستان</a:t>
            </a:r>
            <a:endParaRPr lang="en-US" sz="2400" b="1" dirty="0"/>
          </a:p>
        </p:txBody>
      </p:sp>
    </p:spTree>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171848" cy="2758526"/>
          </a:xfrm>
        </p:spPr>
        <p:txBody>
          <a:bodyPr>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....گنبد این مدرسه از نوع دو پوسته گسسته است که خود آن روی خشخاشی و شبکه ای از چوب سوار شده است.</a:t>
            </a:r>
            <a:r>
              <a:rPr lang="fa-IR" sz="2000" dirty="0" smtClean="0"/>
              <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t/>
            </a:r>
            <a:br>
              <a:rPr lang="fa-IR" sz="2000" dirty="0" smtClean="0"/>
            </a:br>
            <a:endParaRPr lang="en-US" sz="2000" dirty="0"/>
          </a:p>
        </p:txBody>
      </p:sp>
      <p:pic>
        <p:nvPicPr>
          <p:cNvPr id="41986" name="Picture 2" descr="C:\Users\almas_r_m\Desktop\س.jpg"/>
          <p:cNvPicPr>
            <a:picLocks noChangeAspect="1" noChangeArrowheads="1"/>
          </p:cNvPicPr>
          <p:nvPr/>
        </p:nvPicPr>
        <p:blipFill>
          <a:blip r:embed="rId2" cstate="print"/>
          <a:srcRect/>
          <a:stretch>
            <a:fillRect/>
          </a:stretch>
        </p:blipFill>
        <p:spPr bwMode="auto">
          <a:xfrm>
            <a:off x="3143240" y="2715334"/>
            <a:ext cx="3071834" cy="34558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3786182" y="1285860"/>
            <a:ext cx="4491032" cy="923330"/>
          </a:xfrm>
          <a:prstGeom prst="rect">
            <a:avLst/>
          </a:prstGeom>
        </p:spPr>
        <p:txBody>
          <a:bodyPr wrap="square">
            <a:spAutoFit/>
          </a:bodyPr>
          <a:lstStyle/>
          <a:p>
            <a:r>
              <a:rPr lang="fa-IR" sz="2000" b="1" dirty="0" smtClean="0">
                <a:ea typeface="+mj-ea"/>
              </a:rPr>
              <a:t>مدرسه و مسجد </a:t>
            </a:r>
            <a:r>
              <a:rPr lang="fa-IR" sz="3600" b="1" dirty="0" smtClean="0">
                <a:ea typeface="+mj-ea"/>
              </a:rPr>
              <a:t>چهارباغ</a:t>
            </a:r>
            <a:r>
              <a:rPr lang="fa-IR" sz="2000" b="1" dirty="0" smtClean="0">
                <a:ea typeface="+mj-ea"/>
              </a:rPr>
              <a:t> اصفهان</a:t>
            </a:r>
            <a:br>
              <a:rPr lang="fa-IR" sz="2000" b="1" dirty="0" smtClean="0">
                <a:ea typeface="+mj-ea"/>
              </a:rPr>
            </a:br>
            <a:endParaRPr lang="en-US" b="1" dirty="0"/>
          </a:p>
        </p:txBody>
      </p:sp>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anim calcmode="lin" valueType="num">
                                      <p:cBhvr>
                                        <p:cTn id="8" dur="2000" fill="hold"/>
                                        <p:tgtEl>
                                          <p:spTgt spid="41986"/>
                                        </p:tgtEl>
                                        <p:attrNameLst>
                                          <p:attrName>ppt_w</p:attrName>
                                        </p:attrNameLst>
                                      </p:cBhvr>
                                      <p:tavLst>
                                        <p:tav tm="0" fmla="#ppt_w*sin(2.5*pi*$)">
                                          <p:val>
                                            <p:fltVal val="0"/>
                                          </p:val>
                                        </p:tav>
                                        <p:tav tm="100000">
                                          <p:val>
                                            <p:fltVal val="1"/>
                                          </p:val>
                                        </p:tav>
                                      </p:tavLst>
                                    </p:anim>
                                    <p:anim calcmode="lin" valueType="num">
                                      <p:cBhvr>
                                        <p:cTn id="9" dur="2000" fill="hold"/>
                                        <p:tgtEl>
                                          <p:spTgt spid="419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0" y="332656"/>
            <a:ext cx="4685164" cy="940966"/>
          </a:xfrm>
        </p:spPr>
        <p:txBody>
          <a:bodyPr>
            <a:normAutofit fontScale="90000"/>
          </a:bodyPr>
          <a:lstStyle/>
          <a:p>
            <a:r>
              <a:rPr lang="fa-IR" b="1" dirty="0" smtClean="0">
                <a:solidFill>
                  <a:schemeClr val="accent2"/>
                </a:solidFill>
              </a:rPr>
              <a:t>بزرگترین گنبدهای جهان:</a:t>
            </a:r>
            <a:r>
              <a:rPr lang="en-US" dirty="0" smtClean="0">
                <a:solidFill>
                  <a:schemeClr val="accent2"/>
                </a:solidFill>
              </a:rPr>
              <a:t/>
            </a:r>
            <a:br>
              <a:rPr lang="en-US" dirty="0" smtClean="0">
                <a:solidFill>
                  <a:schemeClr val="accent2"/>
                </a:solidFill>
              </a:rPr>
            </a:br>
            <a:endParaRPr lang="fa-IR" dirty="0">
              <a:solidFill>
                <a:schemeClr val="accent2"/>
              </a:solidFill>
            </a:endParaRPr>
          </a:p>
        </p:txBody>
      </p:sp>
      <p:sp>
        <p:nvSpPr>
          <p:cNvPr id="3" name="Content Placeholder 2"/>
          <p:cNvSpPr>
            <a:spLocks noGrp="1"/>
          </p:cNvSpPr>
          <p:nvPr>
            <p:ph sz="quarter" idx="1"/>
          </p:nvPr>
        </p:nvSpPr>
        <p:spPr>
          <a:xfrm>
            <a:off x="2500298" y="1214422"/>
            <a:ext cx="5320511" cy="4618207"/>
          </a:xfrm>
        </p:spPr>
        <p:txBody>
          <a:bodyPr>
            <a:normAutofit lnSpcReduction="10000"/>
          </a:bodyPr>
          <a:lstStyle/>
          <a:p>
            <a:pPr algn="r"/>
            <a:r>
              <a:rPr lang="fa-IR" dirty="0" smtClean="0"/>
              <a:t>گنبد </a:t>
            </a:r>
            <a:r>
              <a:rPr lang="fa-IR" dirty="0"/>
              <a:t>سانتاماریو </a:t>
            </a:r>
            <a:r>
              <a:rPr lang="fa-IR" dirty="0" smtClean="0"/>
              <a:t>دلفیوره اسپانیا.</a:t>
            </a:r>
          </a:p>
          <a:p>
            <a:pPr algn="r"/>
            <a:endParaRPr lang="fa-IR" dirty="0" smtClean="0"/>
          </a:p>
          <a:p>
            <a:pPr algn="r"/>
            <a:endParaRPr lang="fa-IR" dirty="0"/>
          </a:p>
          <a:p>
            <a:pPr algn="r"/>
            <a:endParaRPr lang="fa-IR" dirty="0"/>
          </a:p>
          <a:p>
            <a:pPr algn="r"/>
            <a:r>
              <a:rPr lang="fa-IR" dirty="0"/>
              <a:t>گنبد ایاصوفیه  استانبول </a:t>
            </a:r>
            <a:endParaRPr lang="fa-IR" dirty="0" smtClean="0"/>
          </a:p>
          <a:p>
            <a:pPr algn="r"/>
            <a:endParaRPr lang="fa-IR" dirty="0"/>
          </a:p>
          <a:p>
            <a:pPr algn="r"/>
            <a:endParaRPr lang="fa-IR" dirty="0" smtClean="0"/>
          </a:p>
          <a:p>
            <a:pPr algn="r"/>
            <a:endParaRPr lang="fa-IR" dirty="0"/>
          </a:p>
          <a:p>
            <a:pPr algn="r"/>
            <a:endParaRPr lang="fa-IR" dirty="0" smtClean="0"/>
          </a:p>
          <a:p>
            <a:pPr algn="r"/>
            <a:r>
              <a:rPr lang="fa-IR" dirty="0" smtClean="0"/>
              <a:t>گنبد </a:t>
            </a:r>
            <a:r>
              <a:rPr lang="fa-IR" dirty="0"/>
              <a:t>سلطانیه زنجان.</a:t>
            </a:r>
            <a:endParaRPr lang="en-US" dirty="0"/>
          </a:p>
          <a:p>
            <a:pPr algn="r"/>
            <a:endParaRPr lang="fa-IR" dirty="0"/>
          </a:p>
        </p:txBody>
      </p:sp>
      <p:pic>
        <p:nvPicPr>
          <p:cNvPr id="1026" name="Picture 2" descr="F:\گنبد\ردداذد.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1604" y="4857760"/>
            <a:ext cx="2354067" cy="15716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195" name="Picture 3" descr="H:\رررر.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643042" y="2928934"/>
            <a:ext cx="2694233" cy="1714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194" name="Picture 2" descr="H:\وو.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71604" y="571480"/>
            <a:ext cx="1659653" cy="22157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266922361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par>
                                <p:cTn id="15" presetID="53" presetClass="entr" presetSubtype="16"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500" fill="hold"/>
                                        <p:tgtEl>
                                          <p:spTgt spid="8194"/>
                                        </p:tgtEl>
                                        <p:attrNameLst>
                                          <p:attrName>ppt_w</p:attrName>
                                        </p:attrNameLst>
                                      </p:cBhvr>
                                      <p:tavLst>
                                        <p:tav tm="0">
                                          <p:val>
                                            <p:fltVal val="0"/>
                                          </p:val>
                                        </p:tav>
                                        <p:tav tm="100000">
                                          <p:val>
                                            <p:strVal val="#ppt_w"/>
                                          </p:val>
                                        </p:tav>
                                      </p:tavLst>
                                    </p:anim>
                                    <p:anim calcmode="lin" valueType="num">
                                      <p:cBhvr>
                                        <p:cTn id="18" dur="500" fill="hold"/>
                                        <p:tgtEl>
                                          <p:spTgt spid="8194"/>
                                        </p:tgtEl>
                                        <p:attrNameLst>
                                          <p:attrName>ppt_h</p:attrName>
                                        </p:attrNameLst>
                                      </p:cBhvr>
                                      <p:tavLst>
                                        <p:tav tm="0">
                                          <p:val>
                                            <p:fltVal val="0"/>
                                          </p:val>
                                        </p:tav>
                                        <p:tav tm="100000">
                                          <p:val>
                                            <p:strVal val="#ppt_h"/>
                                          </p:val>
                                        </p:tav>
                                      </p:tavLst>
                                    </p:anim>
                                    <p:animEffect transition="in" filter="fade">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32656"/>
            <a:ext cx="8534400" cy="758952"/>
          </a:xfrm>
        </p:spPr>
        <p:txBody>
          <a:bodyPr>
            <a:noAutofit/>
          </a:bodyPr>
          <a:lstStyle/>
          <a:p>
            <a:r>
              <a:rPr lang="fa-IR" sz="3200" dirty="0" smtClean="0">
                <a:solidFill>
                  <a:schemeClr val="accent2"/>
                </a:solidFill>
              </a:rPr>
              <a:t>منابع</a:t>
            </a:r>
            <a:br>
              <a:rPr lang="fa-IR" sz="3200" dirty="0" smtClean="0">
                <a:solidFill>
                  <a:schemeClr val="accent2"/>
                </a:solidFill>
              </a:rPr>
            </a:br>
            <a:endParaRPr lang="fa-IR" sz="3200" dirty="0">
              <a:solidFill>
                <a:schemeClr val="accent2"/>
              </a:solidFill>
            </a:endParaRPr>
          </a:p>
        </p:txBody>
      </p:sp>
      <p:sp>
        <p:nvSpPr>
          <p:cNvPr id="2" name="Text Placeholder 1"/>
          <p:cNvSpPr>
            <a:spLocks noGrp="1"/>
          </p:cNvSpPr>
          <p:nvPr>
            <p:ph sz="quarter" idx="1"/>
          </p:nvPr>
        </p:nvSpPr>
        <p:spPr/>
        <p:txBody>
          <a:bodyPr>
            <a:noAutofit/>
          </a:bodyPr>
          <a:lstStyle/>
          <a:p>
            <a:pPr algn="r"/>
            <a:endParaRPr lang="en-US" sz="1800" dirty="0">
              <a:solidFill>
                <a:schemeClr val="tx1"/>
              </a:solidFill>
            </a:endParaRPr>
          </a:p>
          <a:p>
            <a:pPr algn="r"/>
            <a:r>
              <a:rPr lang="fa-IR" sz="1800" dirty="0">
                <a:solidFill>
                  <a:schemeClr val="tx1"/>
                </a:solidFill>
              </a:rPr>
              <a:t>_معماری اسلامی_ترجمه دکتر ایرج احتسام</a:t>
            </a:r>
          </a:p>
          <a:p>
            <a:pPr algn="r"/>
            <a:endParaRPr lang="en-US" sz="1800" dirty="0">
              <a:solidFill>
                <a:schemeClr val="tx1"/>
              </a:solidFill>
            </a:endParaRPr>
          </a:p>
          <a:p>
            <a:pPr algn="r"/>
            <a:r>
              <a:rPr lang="fa-IR" sz="1800" dirty="0">
                <a:solidFill>
                  <a:schemeClr val="tx1"/>
                </a:solidFill>
              </a:rPr>
              <a:t>_آشنایی با معماری اسلامی ایران_دکترمحمد کریم پیرنیا</a:t>
            </a:r>
          </a:p>
          <a:p>
            <a:pPr algn="r"/>
            <a:endParaRPr lang="en-US" sz="1800" dirty="0">
              <a:solidFill>
                <a:schemeClr val="tx1"/>
              </a:solidFill>
            </a:endParaRPr>
          </a:p>
          <a:p>
            <a:pPr algn="r"/>
            <a:r>
              <a:rPr lang="fa-IR" sz="1800" dirty="0">
                <a:solidFill>
                  <a:schemeClr val="tx1"/>
                </a:solidFill>
              </a:rPr>
              <a:t>_سبک شناسی معماری ایرانی_تالیف:دکتر محمد کریم پیرنیا_تدوین و گرد آوری:دکتر غلامحسین معماریان</a:t>
            </a:r>
          </a:p>
          <a:p>
            <a:r>
              <a:rPr lang="fa-IR" sz="1800" dirty="0">
                <a:solidFill>
                  <a:schemeClr val="tx1"/>
                </a:solidFill>
              </a:rPr>
              <a:t>_</a:t>
            </a:r>
            <a:r>
              <a:rPr lang="en-US" sz="1800" dirty="0">
                <a:solidFill>
                  <a:schemeClr val="tx1"/>
                </a:solidFill>
              </a:rPr>
              <a:t>www.Architect.nemoneh.com</a:t>
            </a:r>
          </a:p>
          <a:p>
            <a:endParaRPr lang="en-US" sz="1800" dirty="0">
              <a:solidFill>
                <a:schemeClr val="tx1"/>
              </a:solidFill>
            </a:endParaRPr>
          </a:p>
          <a:p>
            <a:r>
              <a:rPr lang="en-US" sz="1800" dirty="0">
                <a:solidFill>
                  <a:schemeClr val="tx1"/>
                </a:solidFill>
              </a:rPr>
              <a:t>_www.noandishan.com</a:t>
            </a:r>
          </a:p>
          <a:p>
            <a:endParaRPr lang="en-US" sz="1800" dirty="0">
              <a:solidFill>
                <a:schemeClr val="tx1"/>
              </a:solidFill>
            </a:endParaRPr>
          </a:p>
          <a:p>
            <a:r>
              <a:rPr lang="en-US" sz="1800" dirty="0">
                <a:solidFill>
                  <a:schemeClr val="tx1"/>
                </a:solidFill>
              </a:rPr>
              <a:t>_www.Memar 1.mihanblog.com</a:t>
            </a:r>
          </a:p>
          <a:p>
            <a:endParaRPr lang="fa-IR" sz="1800" dirty="0">
              <a:solidFill>
                <a:schemeClr val="tx1"/>
              </a:solidFill>
            </a:endParaRPr>
          </a:p>
          <a:p>
            <a:r>
              <a:rPr lang="en-US" sz="1800" dirty="0">
                <a:solidFill>
                  <a:schemeClr val="tx1"/>
                </a:solidFill>
              </a:rPr>
              <a:t>_</a:t>
            </a:r>
            <a:r>
              <a:rPr lang="en-US" sz="1800" dirty="0" smtClean="0">
                <a:solidFill>
                  <a:schemeClr val="tx1"/>
                </a:solidFill>
              </a:rPr>
              <a:t>www.iran.eng.com</a:t>
            </a:r>
            <a:endParaRPr lang="fa-IR" sz="1800" dirty="0">
              <a:solidFill>
                <a:schemeClr val="tx1"/>
              </a:solidFill>
            </a:endParaRPr>
          </a:p>
        </p:txBody>
      </p:sp>
    </p:spTree>
    <p:extLst>
      <p:ext uri="{BB962C8B-B14F-4D97-AF65-F5344CB8AC3E}">
        <p14:creationId xmlns:p14="http://schemas.microsoft.com/office/powerpoint/2010/main" xmlns="" val="7203132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8024" y="404664"/>
            <a:ext cx="3610744" cy="1143000"/>
          </a:xfrm>
        </p:spPr>
        <p:txBody>
          <a:bodyPr>
            <a:noAutofit/>
          </a:bodyPr>
          <a:lstStyle/>
          <a:p>
            <a:pPr algn="r"/>
            <a:r>
              <a:rPr lang="fa-IR" sz="4000" b="1" dirty="0"/>
              <a:t>تاریخچه ی گنبد:</a:t>
            </a:r>
            <a:br>
              <a:rPr lang="fa-IR" sz="4000" b="1" dirty="0"/>
            </a:br>
            <a:endParaRPr lang="fa-IR" sz="4000" b="1" dirty="0"/>
          </a:p>
        </p:txBody>
      </p:sp>
      <p:sp>
        <p:nvSpPr>
          <p:cNvPr id="2" name="Content Placeholder 1"/>
          <p:cNvSpPr>
            <a:spLocks noGrp="1"/>
          </p:cNvSpPr>
          <p:nvPr>
            <p:ph sz="quarter" idx="1"/>
          </p:nvPr>
        </p:nvSpPr>
        <p:spPr>
          <a:xfrm>
            <a:off x="5143504" y="1428736"/>
            <a:ext cx="3075112" cy="5017768"/>
          </a:xfrm>
        </p:spPr>
        <p:txBody>
          <a:bodyPr>
            <a:normAutofit fontScale="92500" lnSpcReduction="20000"/>
          </a:bodyPr>
          <a:lstStyle/>
          <a:p>
            <a:pPr algn="r"/>
            <a:r>
              <a:rPr lang="fa-IR" dirty="0">
                <a:solidFill>
                  <a:schemeClr val="tx1"/>
                </a:solidFill>
              </a:rPr>
              <a:t>اگر چه معلوم نیست که  اولین گنبد چه زمانی ساخته شده ،  اما نمونه‌های پراکنده از سازه‌های گنبدی شکل اولیه کشف شده است که مربوط </a:t>
            </a:r>
            <a:r>
              <a:rPr lang="fa-IR" dirty="0" smtClean="0">
                <a:solidFill>
                  <a:schemeClr val="tx1"/>
                </a:solidFill>
              </a:rPr>
              <a:t> به. محوطه </a:t>
            </a:r>
            <a:r>
              <a:rPr lang="fa-IR" dirty="0">
                <a:solidFill>
                  <a:schemeClr val="tx1"/>
                </a:solidFill>
              </a:rPr>
              <a:t>باستانی </a:t>
            </a:r>
            <a:r>
              <a:rPr lang="fa-IR" dirty="0" smtClean="0">
                <a:solidFill>
                  <a:schemeClr val="tx1"/>
                </a:solidFill>
              </a:rPr>
              <a:t>تپه چغامنش </a:t>
            </a:r>
            <a:r>
              <a:rPr lang="fa-IR" dirty="0">
                <a:solidFill>
                  <a:schemeClr val="tx1"/>
                </a:solidFill>
              </a:rPr>
              <a:t>واقع در دشت دزفول  ومتعلق  به ۶۸۰۰ تا ۳۰۰۰ سال قبل از میلاد که در ساخت  ان از گل آجر و سازه‌های خشتی استفاده شده است </a:t>
            </a:r>
            <a:r>
              <a:rPr lang="fa-IR" dirty="0" smtClean="0">
                <a:solidFill>
                  <a:schemeClr val="tx1"/>
                </a:solidFill>
              </a:rPr>
              <a:t>.</a:t>
            </a:r>
          </a:p>
          <a:p>
            <a:r>
              <a:rPr lang="fa-IR" dirty="0"/>
              <a:t> </a:t>
            </a:r>
          </a:p>
          <a:p>
            <a:endParaRPr lang="fa-IR" dirty="0"/>
          </a:p>
          <a:p>
            <a:endParaRPr lang="fa-IR" dirty="0"/>
          </a:p>
        </p:txBody>
      </p:sp>
      <p:pic>
        <p:nvPicPr>
          <p:cNvPr id="3074" name="Picture 2" descr="F:\گنبد\انتا.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8744" y="908720"/>
            <a:ext cx="3436416" cy="511256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8593754"/>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074"/>
                                        </p:tgtEl>
                                        <p:attrNameLst>
                                          <p:attrName>style.color</p:attrName>
                                        </p:attrNameLst>
                                      </p:cBhvr>
                                      <p:to>
                                        <a:schemeClr val="bg1"/>
                                      </p:to>
                                    </p:animClr>
                                    <p:animClr clrSpc="rgb" dir="cw">
                                      <p:cBhvr>
                                        <p:cTn id="7" dur="250" autoRev="1" fill="remove"/>
                                        <p:tgtEl>
                                          <p:spTgt spid="3074"/>
                                        </p:tgtEl>
                                        <p:attrNameLst>
                                          <p:attrName>fillcolor</p:attrName>
                                        </p:attrNameLst>
                                      </p:cBhvr>
                                      <p:to>
                                        <a:schemeClr val="bg1"/>
                                      </p:to>
                                    </p:animClr>
                                    <p:set>
                                      <p:cBhvr>
                                        <p:cTn id="8" dur="250" autoRev="1" fill="remove"/>
                                        <p:tgtEl>
                                          <p:spTgt spid="3074"/>
                                        </p:tgtEl>
                                        <p:attrNameLst>
                                          <p:attrName>fill.type</p:attrName>
                                        </p:attrNameLst>
                                      </p:cBhvr>
                                      <p:to>
                                        <p:strVal val="solid"/>
                                      </p:to>
                                    </p:set>
                                    <p:set>
                                      <p:cBhvr>
                                        <p:cTn id="9" dur="250" autoRev="1" fill="remove"/>
                                        <p:tgtEl>
                                          <p:spTgt spid="307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solidFill>
                  <a:schemeClr val="accent2"/>
                </a:solidFill>
              </a:rPr>
              <a:t>نحوه پیدایش گنبد :</a:t>
            </a:r>
            <a:endParaRPr lang="fa-IR" dirty="0">
              <a:solidFill>
                <a:schemeClr val="accent2"/>
              </a:solidFill>
            </a:endParaRPr>
          </a:p>
        </p:txBody>
      </p:sp>
      <p:sp>
        <p:nvSpPr>
          <p:cNvPr id="6" name="Rectangle 5"/>
          <p:cNvSpPr/>
          <p:nvPr/>
        </p:nvSpPr>
        <p:spPr>
          <a:xfrm>
            <a:off x="5724128" y="3436550"/>
            <a:ext cx="2610757" cy="2031325"/>
          </a:xfrm>
          <a:prstGeom prst="rect">
            <a:avLst/>
          </a:prstGeom>
        </p:spPr>
        <p:txBody>
          <a:bodyPr wrap="square">
            <a:spAutoFit/>
          </a:bodyPr>
          <a:lstStyle/>
          <a:p>
            <a:r>
              <a:rPr lang="fa-IR" dirty="0" smtClean="0"/>
              <a:t>کمبود </a:t>
            </a:r>
            <a:r>
              <a:rPr lang="fa-IR" dirty="0"/>
              <a:t>چوبهای استوار و کشیده که در حقیقت عنصر اصـلی پوشش تخت است ، سبب شده است که پوشش سغ </a:t>
            </a:r>
            <a:r>
              <a:rPr lang="fa-IR" dirty="0" smtClean="0"/>
              <a:t>و </a:t>
            </a:r>
            <a:r>
              <a:rPr lang="fa-IR" dirty="0"/>
              <a:t>گنبد </a:t>
            </a:r>
            <a:r>
              <a:rPr lang="fa-IR" dirty="0" smtClean="0"/>
              <a:t>به وجود اید و </a:t>
            </a:r>
            <a:r>
              <a:rPr lang="fa-IR" dirty="0"/>
              <a:t>بخصوص در دهانه های وسیع ترجای پوشش تحت را بگیرد </a:t>
            </a:r>
            <a:r>
              <a:rPr lang="fa-IR" dirty="0" smtClean="0"/>
              <a:t>.</a:t>
            </a:r>
            <a:endParaRPr lang="fa-IR" dirty="0"/>
          </a:p>
        </p:txBody>
      </p:sp>
      <p:pic>
        <p:nvPicPr>
          <p:cNvPr id="2051" name="Picture 3" descr="H:\New folder (5)\ص.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040398"/>
            <a:ext cx="3632938" cy="24618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25133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785794"/>
            <a:ext cx="7024744" cy="1143000"/>
          </a:xfrm>
        </p:spPr>
        <p:txBody>
          <a:bodyPr>
            <a:normAutofit fontScale="90000"/>
          </a:bodyPr>
          <a:lstStyle/>
          <a:p>
            <a:pPr algn="r"/>
            <a:r>
              <a:rPr lang="fa-IR" sz="2700" dirty="0" smtClean="0">
                <a:solidFill>
                  <a:schemeClr val="tx1"/>
                </a:solidFill>
              </a:rPr>
              <a:t>بطور کلی گسترش گنبد در دوران اشکانیان با تکوین ایوان طاقدار و ساخت گنبد روی گوشواره صورت گرفت و در اوایل دوران ساسانیان به اوج شکوفایی خود رسید.</a:t>
            </a: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endParaRPr lang="en-US" sz="2000" dirty="0"/>
          </a:p>
        </p:txBody>
      </p:sp>
      <p:pic>
        <p:nvPicPr>
          <p:cNvPr id="5122" name="Picture 2" descr="C:\Users\almas_r_m\Desktop\gor-2201-mm2.jpg"/>
          <p:cNvPicPr>
            <a:picLocks noGrp="1" noChangeAspect="1" noChangeArrowheads="1"/>
          </p:cNvPicPr>
          <p:nvPr>
            <p:ph sz="quarter" idx="1"/>
          </p:nvPr>
        </p:nvPicPr>
        <p:blipFill>
          <a:blip r:embed="rId2" cstate="print"/>
          <a:srcRect/>
          <a:stretch>
            <a:fillRect/>
          </a:stretch>
        </p:blipFill>
        <p:spPr bwMode="auto">
          <a:xfrm>
            <a:off x="1171363" y="2214926"/>
            <a:ext cx="2631281" cy="3508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985" name="Picture 1" descr="C:\Users\almas_r_m\Desktop\فعغهع.jpg"/>
          <p:cNvPicPr>
            <a:picLocks noChangeAspect="1" noChangeArrowheads="1"/>
          </p:cNvPicPr>
          <p:nvPr/>
        </p:nvPicPr>
        <p:blipFill>
          <a:blip r:embed="rId3" cstate="print"/>
          <a:srcRect/>
          <a:stretch>
            <a:fillRect/>
          </a:stretch>
        </p:blipFill>
        <p:spPr bwMode="auto">
          <a:xfrm>
            <a:off x="4572000" y="3402010"/>
            <a:ext cx="3782109" cy="23193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429124" y="2214554"/>
            <a:ext cx="3854441" cy="400110"/>
          </a:xfrm>
          <a:prstGeom prst="rect">
            <a:avLst/>
          </a:prstGeom>
        </p:spPr>
        <p:txBody>
          <a:bodyPr wrap="square">
            <a:spAutoFit/>
          </a:bodyPr>
          <a:lstStyle/>
          <a:p>
            <a:r>
              <a:rPr lang="fa-IR" sz="2000" dirty="0" smtClean="0">
                <a:solidFill>
                  <a:prstClr val="black"/>
                </a:solidFill>
                <a:ea typeface="+mj-ea"/>
              </a:rPr>
              <a:t>کاخ اردشیر در فیروز اباد فارس</a:t>
            </a:r>
            <a:endParaRPr lang="en-US" dirty="0"/>
          </a:p>
        </p:txBody>
      </p:sp>
      <p:sp>
        <p:nvSpPr>
          <p:cNvPr id="3" name="Rectangle 2"/>
          <p:cNvSpPr/>
          <p:nvPr/>
        </p:nvSpPr>
        <p:spPr>
          <a:xfrm>
            <a:off x="5408277" y="2780928"/>
            <a:ext cx="2533066" cy="369332"/>
          </a:xfrm>
          <a:prstGeom prst="rect">
            <a:avLst/>
          </a:prstGeom>
        </p:spPr>
        <p:txBody>
          <a:bodyPr wrap="none">
            <a:spAutoFit/>
          </a:bodyPr>
          <a:lstStyle/>
          <a:p>
            <a:r>
              <a:rPr lang="fa-IR" dirty="0"/>
              <a:t>قطر ۱۰/۱۶ </a:t>
            </a:r>
            <a:r>
              <a:rPr lang="fa-IR" dirty="0" smtClean="0"/>
              <a:t>متر به شکل مدور </a:t>
            </a:r>
            <a:endParaRPr lang="fa-IR"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2"/>
                                        </p:tgtEl>
                                      </p:cBhvr>
                                      <p:by x="150000" y="150000"/>
                                    </p:animScale>
                                  </p:childTnLst>
                                </p:cTn>
                              </p:par>
                              <p:par>
                                <p:cTn id="7" presetID="6" presetClass="emph" presetSubtype="0" fill="hold" nodeType="withEffect">
                                  <p:stCondLst>
                                    <p:cond delay="0"/>
                                  </p:stCondLst>
                                  <p:childTnLst>
                                    <p:animScale>
                                      <p:cBhvr>
                                        <p:cTn id="8" dur="2000" fill="hold"/>
                                        <p:tgtEl>
                                          <p:spTgt spid="4198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5794"/>
            <a:ext cx="7024744" cy="4214842"/>
          </a:xfrm>
        </p:spPr>
        <p:txBody>
          <a:bodyPr>
            <a:normAutofit/>
          </a:bodyPr>
          <a:lstStyle/>
          <a:p>
            <a:pPr algn="r"/>
            <a:r>
              <a:rPr lang="fa-IR" sz="2400" dirty="0" smtClean="0">
                <a:solidFill>
                  <a:schemeClr val="tx1"/>
                </a:solidFill>
              </a:rPr>
              <a:t>قبل از اسلام از گنبد در کلیساها و صومعه ها و سایر بناهای مذهبی استفاده میشده است.به همین دلیل در دوران اسلامی بسیار معمول بوده که در مساجد نیز از گنبد استفاده شود.</a:t>
            </a:r>
            <a:br>
              <a:rPr lang="fa-IR" sz="2400" dirty="0" smtClean="0">
                <a:solidFill>
                  <a:schemeClr val="tx1"/>
                </a:solidFill>
              </a:rPr>
            </a:br>
            <a:r>
              <a:rPr lang="fa-IR" sz="2400" dirty="0" smtClean="0">
                <a:solidFill>
                  <a:schemeClr val="tx1"/>
                </a:solidFill>
              </a:rPr>
              <a:t>ارزش گنبد در مساجد علاوه بر شکل نمادین و مذهبی و نقش سازه ای داشتن به دلیل تاکید بر مسجد و قبله بوده است و چون در مساجد محراب و قبله جایگاه ویژه ای داشت از گنبد در بالای آن استفاده میشده است.</a:t>
            </a:r>
            <a:br>
              <a:rPr lang="fa-IR" sz="2400" dirty="0" smtClean="0">
                <a:solidFill>
                  <a:schemeClr val="tx1"/>
                </a:solidFill>
              </a:rPr>
            </a:br>
            <a:endParaRPr lang="en-US" sz="2400" dirty="0">
              <a:solidFill>
                <a:schemeClr val="tx1"/>
              </a:solidFill>
            </a:endParaRPr>
          </a:p>
        </p:txBody>
      </p:sp>
      <p:sp>
        <p:nvSpPr>
          <p:cNvPr id="3" name="Rectangle 2"/>
          <p:cNvSpPr/>
          <p:nvPr/>
        </p:nvSpPr>
        <p:spPr>
          <a:xfrm>
            <a:off x="1571604" y="285728"/>
            <a:ext cx="6715172" cy="707886"/>
          </a:xfrm>
          <a:prstGeom prst="rect">
            <a:avLst/>
          </a:prstGeom>
        </p:spPr>
        <p:txBody>
          <a:bodyPr wrap="square">
            <a:spAutoFit/>
          </a:bodyPr>
          <a:lstStyle/>
          <a:p>
            <a:r>
              <a:rPr lang="fa-IR" sz="4000" b="1" dirty="0" smtClean="0">
                <a:solidFill>
                  <a:srgbClr val="FF0000"/>
                </a:solidFill>
              </a:rPr>
              <a:t>اهمیت گنبد قبل وبعد از اسلام</a:t>
            </a:r>
            <a:endParaRPr lang="en-US" sz="40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1597</TotalTime>
  <Words>1683</Words>
  <Application>Microsoft Office PowerPoint</Application>
  <PresentationFormat>On-screen Show (4:3)</PresentationFormat>
  <Paragraphs>237</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Civic</vt:lpstr>
      <vt:lpstr>Slide 1</vt:lpstr>
      <vt:lpstr>Slide 2</vt:lpstr>
      <vt:lpstr> </vt:lpstr>
      <vt:lpstr>مقدمه </vt:lpstr>
      <vt:lpstr>Slide 5</vt:lpstr>
      <vt:lpstr>تاریخچه ی گنبد: </vt:lpstr>
      <vt:lpstr>نحوه پیدایش گنبد :</vt:lpstr>
      <vt:lpstr>بطور کلی گسترش گنبد در دوران اشکانیان با تکوین ایوان طاقدار و ساخت گنبد روی گوشواره صورت گرفت و در اوایل دوران ساسانیان به اوج شکوفایی خود رسید.  </vt:lpstr>
      <vt:lpstr>قبل از اسلام از گنبد در کلیساها و صومعه ها و سایر بناهای مذهبی استفاده میشده است.به همین دلیل در دوران اسلامی بسیار معمول بوده که در مساجد نیز از گنبد استفاده شود. ارزش گنبد در مساجد علاوه بر شکل نمادین و مذهبی و نقش سازه ای داشتن به دلیل تاکید بر مسجد و قبله بوده است و چون در مساجد محراب و قبله جایگاه ویژه ای داشت از گنبد در بالای آن استفاده میشده است. </vt:lpstr>
      <vt:lpstr>Slide 10</vt:lpstr>
      <vt:lpstr> در معماری رومی گنبد جایگاه ویژه ای داشت و در کاخها گنبد مهمترین محل کاخ بشمار میرفت . دلیل استفاده رومیان از گنبد شکوه و عظمت آن بوده است.همچنین در مهمترین بناهای مذهبی رومی مثل پانتئون گنبد مورد توجه زیادی قرار میگرفت.</vt:lpstr>
      <vt:lpstr>در زمان عثمانی ها درجه بندی واضحی بر مبنای اندازه صورت گرفت که با استفاده از آن گنبدهای اطراف گنبد اصلی کوچکتر ساخته میشدند.تا بدان وسیله گنبد اصلی به گونه ای برجسته به نظر برسد. ....گنبد مسجد ایاصوفیه در استانبول ترکیه</vt:lpstr>
      <vt:lpstr>دلایل اجرای گنبد: </vt:lpstr>
      <vt:lpstr>  1_باد از روی سطح محدب با سرعت بیشتری رد میشود و فرشایش و تخریب کمتری بوجود می آورد.   2_گنبد یک ساختار 3 بعدی است لذا در مقابل نیروهای جانبی مانند باد وزلزله مقاومت بهتری دارد.</vt:lpstr>
      <vt:lpstr>Slide 15</vt:lpstr>
      <vt:lpstr>Slide 16</vt:lpstr>
      <vt:lpstr>برسی پوسته های گنبد:</vt:lpstr>
      <vt:lpstr>  گنبد یک پوسته :  </vt:lpstr>
      <vt:lpstr>  گنبد های یک پوسته . . ..گنبد دوازده امام یزد  ....گنبد مسجد جامع قزوین</vt:lpstr>
      <vt:lpstr>گنبد دو پوسته : که شامل دو نوع است. </vt:lpstr>
      <vt:lpstr>Slide 21</vt:lpstr>
      <vt:lpstr>  -1 مردم واری و تناسبات شهری در فضای بیرون شهر و متناسب بودن مقیاس انسانی.   2- به خاطر تنظیم شرایط محیطی، هوای داخل بین دو پوسته گنبد نقش عایق را ایفا میکند.و سایه ای که گنبد ایجاد میکند برای خنکی بنا.    3 - گنبدهای دوپوش به لحاظ فنی مانند خرپا عمل میکنند واز نظر ایستایی در خنثی کردن رانشها  به همدیگر کمک میکنند. </vt:lpstr>
      <vt:lpstr>گنبد سه پوسته: </vt:lpstr>
      <vt:lpstr>گنبد سه پوسته ....گنبد آرامگاه گوهرشاد در هرات .... گنبد آرامگاه ملاحسن کاشی در سلطانیه زنجان</vt:lpstr>
      <vt:lpstr>پوسته های گنبد:      </vt:lpstr>
      <vt:lpstr>مکان های مورد استفاده از گنبد:    </vt:lpstr>
      <vt:lpstr>تغییرات گنبد در شیوه های معماری اسلامی:</vt:lpstr>
      <vt:lpstr> گنبد درشیوه خراسانی:</vt:lpstr>
      <vt:lpstr>گنبد در شیوه رازی</vt:lpstr>
      <vt:lpstr>گنبد در شیوه اذری:</vt:lpstr>
      <vt:lpstr>در این شیوه گنبدهای گسسته میان تهی در بیشتر بنا ها دیده میشود. </vt:lpstr>
      <vt:lpstr>گنبد از سه قسمت تشکیل شده است: </vt:lpstr>
      <vt:lpstr>گوشه سازی                شکنج </vt:lpstr>
      <vt:lpstr>Slide 34</vt:lpstr>
      <vt:lpstr>گوشه سازی قبل از اسلام به صورت بیض وبعد از اسلام تیزه دار شد.</vt:lpstr>
      <vt:lpstr>اسکنج:به معنای بیرون امده متشکل از 2 طاق اریب که همدیگر را قطع کرده اند. طریقه اجرای آن:رومی.ضربی.چپیله که در تمامی آنها تقاطع دو طاق گوشه سازی را بوجود می آورد. ترمبه : لغت ترمبه ترکیبی از طاق و طرمب به معنای پشت هم اندازی و طاق روی طاق سوار کردن است.و در واقع به یک چیز جمع شده و پیش آمده میگویند. طاق بندی: به ساختن طاقچه روی طاقچه میگویند. کاربست: همان طاق بندی است با این تفاوت که برای جمع کردن گنبد نیازی به ساختن نداریم.  </vt:lpstr>
      <vt:lpstr>دلیل ابی بودن گنبد های ایرانی : </vt:lpstr>
      <vt:lpstr>   نحوه ساخت گنبد به عوامل زیر بستگی دارد:    1_شرایط محیطی  2_کیفیت مصالح در دسترس و موجود  3_آگاهی از تکنیک های موجود</vt:lpstr>
      <vt:lpstr>گنبد در اقلیم گرم و خشک  در این اقلیم ارتفاع اتاق از کف تا زیر سقف زیاد است و لذا میتوان یک تهویه عمودی و طبیعی بوجود آورد.از آنجایی که هوای گرم سبکتر است و در بالا قرا می گیرد با تعبیه چند دریچه در اطراف فضای زیر گنبد هوای گرم از دریچه ها خارج میشود. ....مسجد جامع یزد </vt:lpstr>
      <vt:lpstr>گنبد در اقلیم سرد و کوهستانی   در این اقلیم بمنظور حفظ حرارت معمولا ارتفاع تالار زیر گنبد کمتر است.و همچنین نسبت سطوح بازشوها به دیوار اطراف تالار نیز کمتر است. .  ...کاروانسرای امام زاده هاشم در آبعلی </vt:lpstr>
      <vt:lpstr>گنبد رک:</vt:lpstr>
      <vt:lpstr>Slide 42</vt:lpstr>
      <vt:lpstr>Slide 43</vt:lpstr>
      <vt:lpstr>مصالح مورد استفاده در گنبد: آجر: مهمترین مصالح ساختمانی در تمام ادوار است که با رنگهای مختلف و در ابعاد گوناگون بکار میرفته است. خشت: بدلیل مقاومت کم خشت در برابر باد و باران کمتر از آن در ساخت گنبد استفاده میشود. گچ: بدلیل ارزان بودن و سرعت گیرش از گچ در ساخت گنبد استفاده میشده است. کاشی: برای تزیین و لایه محافظ استفاده میشود. سنگ: استفاده از سنگ در گنبد اغلب  جهت تزیین بوده و کمتر از ان استفاده میشود . شیشه: از شیشه برای ساخت دریچه های بالای گنبد جهت نورگیری استفاده میشده است. </vt:lpstr>
      <vt:lpstr>       نقطه ضعف گنبد  در زاویه 22/5 درجه گنبد دچار ضعف است و برای جلوگیری از آسیب های وارده بر سازه گنبد معمولا معمار تا زاویه بیشتر از 22/5 درجه گنبد را با ضخامت اولیه میسازد و سپس اقدام به کاستن آن میکند تا در نقطه تنش و ضعف آن را تقویت کند. ....مسجد کبود تبریز </vt:lpstr>
      <vt:lpstr>Slide 46</vt:lpstr>
      <vt:lpstr>بررسی چند نمونه گنبد    آرامگاه ارسلان جاذب ....گنبد آن دو پوسته بوده که تنها پوسته زیرین آن بجای مانده است.   </vt:lpstr>
      <vt:lpstr>مسجد و مدرسه آقابزرگ کاشان   ....گنبد این مسجد که برروی زمینه هشت وجهی واقع شده است ازنوع دو پوسته است.</vt:lpstr>
      <vt:lpstr>  مسجد جامع اصفهان ....در این مسجد دو گنبد بنام  های گنبد نظام الملک و تاج الملک قرار دارد که از نوع دو پوسته پیوسته بوده که پوسته بیرونی آن خاگی یا تخم مرغی است. </vt:lpstr>
      <vt:lpstr>      ....گنبد این دو برج مقبره ای  از قدیمی ترین گنبدهای دو پوسته گسسته میان تهی می باشد.</vt:lpstr>
      <vt:lpstr> ....گنبد این مسجد از نوع دو پوسته پیوسته است.</vt:lpstr>
      <vt:lpstr>  ....گنبد این مدرسه از نوع دو پوسته گسسته است که خود آن روی خشخاشی و شبکه ای از چوب سوار شده است.    </vt:lpstr>
      <vt:lpstr>بزرگترین گنبدهای جهان: </vt:lpstr>
      <vt:lpstr>منابع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pouyasystem</dc:creator>
  <cp:lastModifiedBy>User</cp:lastModifiedBy>
  <cp:revision>147</cp:revision>
  <dcterms:created xsi:type="dcterms:W3CDTF">2014-03-13T05:27:37Z</dcterms:created>
  <dcterms:modified xsi:type="dcterms:W3CDTF">2017-11-11T18:57:51Z</dcterms:modified>
</cp:coreProperties>
</file>