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3729-EA51-492A-9C5C-97819EE84B9B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FCF95F4-A505-497F-AE68-027300821C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3729-EA51-492A-9C5C-97819EE84B9B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95F4-A505-497F-AE68-027300821C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3729-EA51-492A-9C5C-97819EE84B9B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95F4-A505-497F-AE68-027300821C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3729-EA51-492A-9C5C-97819EE84B9B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FCF95F4-A505-497F-AE68-027300821C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3729-EA51-492A-9C5C-97819EE84B9B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95F4-A505-497F-AE68-027300821C4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3729-EA51-492A-9C5C-97819EE84B9B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95F4-A505-497F-AE68-027300821C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3729-EA51-492A-9C5C-97819EE84B9B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FCF95F4-A505-497F-AE68-027300821C4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3729-EA51-492A-9C5C-97819EE84B9B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95F4-A505-497F-AE68-027300821C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3729-EA51-492A-9C5C-97819EE84B9B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95F4-A505-497F-AE68-027300821C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3729-EA51-492A-9C5C-97819EE84B9B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95F4-A505-497F-AE68-027300821C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3729-EA51-492A-9C5C-97819EE84B9B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95F4-A505-497F-AE68-027300821C41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A6E3729-EA51-492A-9C5C-97819EE84B9B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FCF95F4-A505-497F-AE68-027300821C4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 spd="slow">
    <p:wipe/>
  </p:transition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1760" y="4365104"/>
            <a:ext cx="7235981" cy="1143001"/>
          </a:xfrm>
        </p:spPr>
        <p:txBody>
          <a:bodyPr/>
          <a:lstStyle/>
          <a:p>
            <a:r>
              <a:rPr lang="fa-IR" sz="4800" dirty="0" smtClean="0">
                <a:cs typeface="B Titr" pitchFamily="2" charset="-78"/>
              </a:rPr>
              <a:t>پاورپوینت شیمی اول دبیرستان</a:t>
            </a:r>
            <a:endParaRPr lang="en-US" sz="4800" dirty="0">
              <a:cs typeface="B Tit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5562600"/>
            <a:ext cx="6646783" cy="949569"/>
          </a:xfrm>
        </p:spPr>
        <p:txBody>
          <a:bodyPr>
            <a:noAutofit/>
          </a:bodyPr>
          <a:lstStyle/>
          <a:p>
            <a:pPr marL="342900" indent="-342900" algn="r" rtl="1">
              <a:buFont typeface="Wingdings" pitchFamily="2" charset="2"/>
              <a:buChar char="v"/>
            </a:pPr>
            <a:r>
              <a:rPr lang="fa-IR" sz="3200" dirty="0" smtClean="0">
                <a:solidFill>
                  <a:schemeClr val="accent1">
                    <a:lumMod val="75000"/>
                  </a:schemeClr>
                </a:solidFill>
                <a:cs typeface="B Titr" pitchFamily="2" charset="-78"/>
              </a:rPr>
              <a:t>فصل اول </a:t>
            </a:r>
          </a:p>
          <a:p>
            <a:pPr marL="342900" indent="-342900" algn="r" rtl="1">
              <a:buFont typeface="Wingdings" pitchFamily="2" charset="2"/>
              <a:buChar char="v"/>
            </a:pPr>
            <a:r>
              <a:rPr lang="fa-IR" sz="3200" dirty="0" smtClean="0">
                <a:solidFill>
                  <a:schemeClr val="accent1">
                    <a:lumMod val="75000"/>
                  </a:schemeClr>
                </a:solidFill>
                <a:cs typeface="B Titr" pitchFamily="2" charset="-78"/>
              </a:rPr>
              <a:t>آب مایعی مایعی کمیاب در عین فراوانی</a:t>
            </a:r>
            <a:endParaRPr lang="en-US" sz="3200" dirty="0">
              <a:solidFill>
                <a:schemeClr val="accent1">
                  <a:lumMod val="75000"/>
                </a:schemeClr>
              </a:solidFill>
              <a:cs typeface="B Titr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152400"/>
            <a:ext cx="4191000" cy="34385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2683158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838200"/>
          </a:xfrm>
        </p:spPr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یادآوری برخی مطالب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r" rtl="1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ar-SA" sz="2000" b="1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ه</a:t>
            </a:r>
            <a:r>
              <a:rPr lang="fa-IR" sz="2000" b="1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ـ</a:t>
            </a:r>
            <a:r>
              <a:rPr lang="ar-SA" sz="2000" b="1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ر عن</a:t>
            </a:r>
            <a:r>
              <a:rPr lang="fa-IR" sz="2000" b="1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ـ</a:t>
            </a:r>
            <a:r>
              <a:rPr lang="ar-SA" sz="2000" b="1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ص</a:t>
            </a:r>
            <a:r>
              <a:rPr lang="fa-IR" sz="2000" b="1" dirty="0">
                <a:latin typeface="Arial" pitchFamily="34" charset="0"/>
                <a:ea typeface="Times New Roman" pitchFamily="18" charset="0"/>
                <a:cs typeface="B Zar" pitchFamily="2" charset="-78"/>
              </a:rPr>
              <a:t>ـ</a:t>
            </a:r>
            <a:r>
              <a:rPr lang="ar-SA" sz="2000" b="1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ر ي</a:t>
            </a:r>
            <a:r>
              <a:rPr lang="fa-IR" sz="2000" b="1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ـ</a:t>
            </a:r>
            <a:r>
              <a:rPr lang="ar-SA" sz="2000" b="1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ك نم</a:t>
            </a:r>
            <a:r>
              <a:rPr lang="fa-IR" sz="2000" b="1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ـ</a:t>
            </a:r>
            <a:r>
              <a:rPr lang="ar-SA" sz="2000" b="1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اد ش</a:t>
            </a:r>
            <a:r>
              <a:rPr lang="fa-IR" sz="2000" b="1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ـ</a:t>
            </a:r>
            <a:r>
              <a:rPr lang="ar-SA" sz="2000" b="1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يمي</a:t>
            </a:r>
            <a:r>
              <a:rPr lang="fa-IR" sz="2000" b="1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ـ</a:t>
            </a:r>
            <a:r>
              <a:rPr lang="ar-SA" sz="2000" b="1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ايي </a:t>
            </a:r>
            <a:r>
              <a:rPr lang="ar-SA" sz="2000" b="1" dirty="0">
                <a:latin typeface="Arial" pitchFamily="34" charset="0"/>
                <a:ea typeface="Times New Roman" pitchFamily="18" charset="0"/>
                <a:cs typeface="B Zar" pitchFamily="2" charset="-78"/>
              </a:rPr>
              <a:t>دارد كه از </a:t>
            </a:r>
            <a:r>
              <a:rPr lang="ar-SA" sz="2000" b="1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ي</a:t>
            </a:r>
            <a:r>
              <a:rPr lang="fa-IR" sz="2000" b="1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ـ</a:t>
            </a:r>
            <a:r>
              <a:rPr lang="ar-SA" sz="2000" b="1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ك </a:t>
            </a:r>
            <a:r>
              <a:rPr lang="ar-SA" sz="2000" b="1" dirty="0">
                <a:latin typeface="Arial" pitchFamily="34" charset="0"/>
                <a:ea typeface="Times New Roman" pitchFamily="18" charset="0"/>
                <a:cs typeface="B Zar" pitchFamily="2" charset="-78"/>
              </a:rPr>
              <a:t>يا دو حرف </a:t>
            </a:r>
            <a:r>
              <a:rPr lang="ar-SA" sz="2000" b="1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لاتي</a:t>
            </a:r>
            <a:r>
              <a:rPr lang="fa-IR" sz="2000" b="1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ـ</a:t>
            </a:r>
            <a:r>
              <a:rPr lang="ar-SA" sz="2000" b="1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ن تش</a:t>
            </a:r>
            <a:r>
              <a:rPr lang="fa-IR" sz="2000" b="1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ـ</a:t>
            </a:r>
            <a:r>
              <a:rPr lang="ar-SA" sz="2000" b="1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ك</a:t>
            </a:r>
            <a:r>
              <a:rPr lang="fa-IR" sz="2000" b="1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ـ</a:t>
            </a:r>
            <a:r>
              <a:rPr lang="ar-SA" sz="2000" b="1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يل ش</a:t>
            </a:r>
            <a:r>
              <a:rPr lang="fa-IR" sz="2000" b="1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ـ</a:t>
            </a:r>
            <a:r>
              <a:rPr lang="ar-SA" sz="2000" b="1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ده اس</a:t>
            </a:r>
            <a:r>
              <a:rPr lang="fa-IR" sz="2000" b="1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ـ</a:t>
            </a:r>
            <a:r>
              <a:rPr lang="ar-SA" sz="2000" b="1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ت</a:t>
            </a:r>
            <a:r>
              <a:rPr lang="ar-SA" sz="2000" b="1" dirty="0">
                <a:latin typeface="Arial" pitchFamily="34" charset="0"/>
                <a:ea typeface="Times New Roman" pitchFamily="18" charset="0"/>
                <a:cs typeface="B Zar" pitchFamily="2" charset="-78"/>
              </a:rPr>
              <a:t>. </a:t>
            </a:r>
            <a:endParaRPr lang="fa-IR" sz="2000" b="1" dirty="0">
              <a:latin typeface="Arial" pitchFamily="34" charset="0"/>
              <a:ea typeface="Times New Roman" pitchFamily="18" charset="0"/>
              <a:cs typeface="B Zar" pitchFamily="2" charset="-78"/>
            </a:endParaRPr>
          </a:p>
          <a:p>
            <a:pPr marL="0" lvl="0" indent="0" algn="r" rtl="1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ar-SA" sz="2000" b="1" dirty="0">
                <a:latin typeface="Arial" pitchFamily="34" charset="0"/>
                <a:ea typeface="Times New Roman" pitchFamily="18" charset="0"/>
                <a:cs typeface="B Zar" pitchFamily="2" charset="-78"/>
              </a:rPr>
              <a:t>مانند عنصر گوگرد كه نماد شيميايي آن </a:t>
            </a:r>
            <a:r>
              <a:rPr lang="en-US" sz="2000" b="1" dirty="0">
                <a:latin typeface="Arial" pitchFamily="34" charset="0"/>
                <a:ea typeface="Times New Roman" pitchFamily="18" charset="0"/>
                <a:cs typeface="B Zar" pitchFamily="2" charset="-78"/>
              </a:rPr>
              <a:t>S</a:t>
            </a:r>
            <a:r>
              <a:rPr lang="ar-SA" sz="2000" b="1" dirty="0">
                <a:latin typeface="Arial" pitchFamily="34" charset="0"/>
                <a:ea typeface="Times New Roman" pitchFamily="18" charset="0"/>
                <a:cs typeface="B Zar" pitchFamily="2" charset="-78"/>
              </a:rPr>
              <a:t> است و عنصر سديم كه نماد شيميايي آن </a:t>
            </a:r>
            <a:r>
              <a:rPr lang="en-US" sz="2000" b="1" dirty="0">
                <a:latin typeface="Arial" pitchFamily="34" charset="0"/>
                <a:ea typeface="Times New Roman" pitchFamily="18" charset="0"/>
                <a:cs typeface="B Zar" pitchFamily="2" charset="-78"/>
              </a:rPr>
              <a:t>Na</a:t>
            </a:r>
            <a:r>
              <a:rPr lang="ar-SA" sz="2000" b="1" dirty="0">
                <a:latin typeface="Arial" pitchFamily="34" charset="0"/>
                <a:ea typeface="Times New Roman" pitchFamily="18" charset="0"/>
                <a:cs typeface="B Zar" pitchFamily="2" charset="-78"/>
              </a:rPr>
              <a:t> </a:t>
            </a:r>
            <a:r>
              <a:rPr lang="ar-SA" sz="2000" b="1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اس</a:t>
            </a:r>
            <a:r>
              <a:rPr lang="fa-IR" sz="2000" b="1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ـ</a:t>
            </a:r>
            <a:r>
              <a:rPr lang="ar-SA" sz="2000" b="1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ت</a:t>
            </a:r>
            <a:r>
              <a:rPr lang="ar-SA" sz="2000" b="1" dirty="0">
                <a:latin typeface="Arial" pitchFamily="34" charset="0"/>
                <a:ea typeface="Times New Roman" pitchFamily="18" charset="0"/>
                <a:cs typeface="B Zar" pitchFamily="2" charset="-78"/>
              </a:rPr>
              <a:t>.</a:t>
            </a:r>
            <a:endParaRPr lang="fa-IR" sz="2000" b="1" dirty="0">
              <a:latin typeface="Arial" pitchFamily="34" charset="0"/>
              <a:ea typeface="Times New Roman" pitchFamily="18" charset="0"/>
              <a:cs typeface="B Zar" pitchFamily="2" charset="-78"/>
            </a:endParaRPr>
          </a:p>
          <a:p>
            <a:pPr marL="82296" indent="0" algn="r" rtl="1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ar-SA" sz="2000" b="1" dirty="0">
                <a:latin typeface="Arial" pitchFamily="34" charset="0"/>
                <a:ea typeface="Times New Roman" pitchFamily="18" charset="0"/>
                <a:cs typeface="B Zar" pitchFamily="2" charset="-78"/>
              </a:rPr>
              <a:t>حرف اول نماد شيميايي را با حروف بزرگ لاتين مي نويسند و اگر نماد، حرف دوم نيز </a:t>
            </a:r>
            <a:r>
              <a:rPr lang="ar-SA" sz="2000" b="1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داش</a:t>
            </a:r>
            <a:r>
              <a:rPr lang="fa-IR" sz="2000" b="1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ـ</a:t>
            </a:r>
            <a:r>
              <a:rPr lang="ar-SA" sz="2000" b="1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ته </a:t>
            </a:r>
            <a:r>
              <a:rPr lang="ar-SA" sz="2000" b="1" dirty="0">
                <a:latin typeface="Arial" pitchFamily="34" charset="0"/>
                <a:ea typeface="Times New Roman" pitchFamily="18" charset="0"/>
                <a:cs typeface="B Zar" pitchFamily="2" charset="-78"/>
              </a:rPr>
              <a:t>باشد، حرف دوم را با حروف</a:t>
            </a:r>
            <a:r>
              <a:rPr lang="en-US" sz="2000" b="1" dirty="0">
                <a:latin typeface="Arial" pitchFamily="34" charset="0"/>
                <a:ea typeface="Times New Roman" pitchFamily="18" charset="0"/>
                <a:cs typeface="B Zar" pitchFamily="2" charset="-78"/>
              </a:rPr>
              <a:t> </a:t>
            </a:r>
            <a:r>
              <a:rPr lang="ar-SA" sz="2000" b="1" dirty="0">
                <a:latin typeface="Arial" pitchFamily="34" charset="0"/>
                <a:ea typeface="Times New Roman" pitchFamily="18" charset="0"/>
                <a:cs typeface="B Zar" pitchFamily="2" charset="-78"/>
              </a:rPr>
              <a:t>كوچك لاتين مي نويسند. مانند عنصرمنيزيم با نماد </a:t>
            </a:r>
            <a:r>
              <a:rPr lang="en-US" sz="2000" b="1" dirty="0">
                <a:latin typeface="Arial" pitchFamily="34" charset="0"/>
                <a:ea typeface="Times New Roman" pitchFamily="18" charset="0"/>
                <a:cs typeface="B Zar" pitchFamily="2" charset="-78"/>
              </a:rPr>
              <a:t>Mg</a:t>
            </a:r>
            <a:r>
              <a:rPr lang="ar-SA" sz="2000" b="1" dirty="0">
                <a:latin typeface="Arial" pitchFamily="34" charset="0"/>
                <a:ea typeface="Times New Roman" pitchFamily="18" charset="0"/>
                <a:cs typeface="B Zar" pitchFamily="2" charset="-78"/>
              </a:rPr>
              <a:t> يا آهن با نماد </a:t>
            </a:r>
            <a:r>
              <a:rPr lang="en-US" sz="2000" b="1" dirty="0">
                <a:latin typeface="Arial" pitchFamily="34" charset="0"/>
                <a:ea typeface="Times New Roman" pitchFamily="18" charset="0"/>
                <a:cs typeface="B Zar" pitchFamily="2" charset="-78"/>
              </a:rPr>
              <a:t>Fe</a:t>
            </a:r>
            <a:r>
              <a:rPr lang="ar-SA" sz="2000" b="1" dirty="0">
                <a:cs typeface="B Zar" pitchFamily="2" charset="-78"/>
              </a:rPr>
              <a:t> .</a:t>
            </a:r>
            <a:endParaRPr lang="fa-IR" sz="2000" b="1" dirty="0">
              <a:cs typeface="B Zar" pitchFamily="2" charset="-78"/>
            </a:endParaRPr>
          </a:p>
          <a:p>
            <a:pPr marL="0" indent="0" algn="just">
              <a:lnSpc>
                <a:spcPct val="200000"/>
              </a:lnSpc>
              <a:buNone/>
            </a:pPr>
            <a:endParaRPr lang="en-US" sz="2000" b="1" dirty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512743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838200"/>
          </a:xfrm>
        </p:spPr>
        <p:txBody>
          <a:bodyPr/>
          <a:lstStyle/>
          <a:p>
            <a:pPr algn="r"/>
            <a:r>
              <a:rPr lang="fa-IR" dirty="0">
                <a:effectLst/>
                <a:cs typeface="B Titr" pitchFamily="2" charset="-78"/>
              </a:rPr>
              <a:t>یادآوری برخی مطالب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 algn="r" rtl="1">
              <a:buNone/>
            </a:pPr>
            <a:r>
              <a:rPr lang="fa-IR" b="1" dirty="0">
                <a:cs typeface="B Zar" pitchFamily="2" charset="-78"/>
              </a:rPr>
              <a:t>ترکیب یونی:</a:t>
            </a:r>
          </a:p>
          <a:p>
            <a:pPr marL="82296" indent="0" algn="r" rtl="1">
              <a:buNone/>
            </a:pPr>
            <a:r>
              <a:rPr lang="ar-SA" dirty="0">
                <a:cs typeface="B Zar" pitchFamily="2" charset="-78"/>
              </a:rPr>
              <a:t>تركيبي كه بلورهاي آن از كنار هم قرار گرفتن يون هاي مثبت و منفي بسياري تشكيل شده است. مانند سديم كلريد كه يك تركيب يوني بوده و از يون هاي سديم (</a:t>
            </a:r>
            <a:r>
              <a:rPr lang="en-US" dirty="0">
                <a:cs typeface="B Zar" pitchFamily="2" charset="-78"/>
              </a:rPr>
              <a:t>Na</a:t>
            </a:r>
            <a:r>
              <a:rPr lang="en-US" baseline="30000" dirty="0">
                <a:cs typeface="B Zar" pitchFamily="2" charset="-78"/>
              </a:rPr>
              <a:t>+</a:t>
            </a:r>
            <a:r>
              <a:rPr lang="ar-SA" dirty="0">
                <a:cs typeface="B Zar" pitchFamily="2" charset="-78"/>
              </a:rPr>
              <a:t>) و كلريد (</a:t>
            </a:r>
            <a:r>
              <a:rPr lang="en-US" dirty="0" err="1">
                <a:cs typeface="B Zar" pitchFamily="2" charset="-78"/>
              </a:rPr>
              <a:t>Cl</a:t>
            </a:r>
            <a:r>
              <a:rPr lang="en-US" dirty="0">
                <a:cs typeface="B Zar" pitchFamily="2" charset="-78"/>
              </a:rPr>
              <a:t> </a:t>
            </a:r>
            <a:r>
              <a:rPr lang="en-US" baseline="30000" dirty="0">
                <a:cs typeface="B Zar" pitchFamily="2" charset="-78"/>
              </a:rPr>
              <a:t>-</a:t>
            </a:r>
            <a:r>
              <a:rPr lang="ar-SA" dirty="0">
                <a:cs typeface="B Zar" pitchFamily="2" charset="-78"/>
              </a:rPr>
              <a:t>) تشكيل شده است</a:t>
            </a:r>
            <a:r>
              <a:rPr lang="ar-SA" dirty="0" smtClean="0">
                <a:cs typeface="B Zar" pitchFamily="2" charset="-78"/>
              </a:rPr>
              <a:t>.</a:t>
            </a:r>
            <a:endParaRPr lang="fa-IR" dirty="0" smtClean="0">
              <a:cs typeface="B Zar" pitchFamily="2" charset="-78"/>
            </a:endParaRPr>
          </a:p>
          <a:p>
            <a:pPr marL="82296" indent="0" algn="r" rtl="1">
              <a:buNone/>
            </a:pPr>
            <a:endParaRPr lang="en-US" dirty="0">
              <a:cs typeface="B Zar" pitchFamily="2" charset="-78"/>
            </a:endParaRPr>
          </a:p>
          <a:p>
            <a:pPr marL="82296" lvl="0" indent="0" algn="r" rtl="1">
              <a:buNone/>
            </a:pPr>
            <a:r>
              <a:rPr lang="ar-SA" b="1" dirty="0">
                <a:solidFill>
                  <a:schemeClr val="tx1">
                    <a:lumMod val="95000"/>
                    <a:lumOff val="5000"/>
                  </a:schemeClr>
                </a:solidFill>
                <a:cs typeface="B Zar" pitchFamily="2" charset="-78"/>
              </a:rPr>
              <a:t>آنيون: </a:t>
            </a:r>
            <a:r>
              <a:rPr lang="ar-SA" dirty="0">
                <a:cs typeface="B Zar" pitchFamily="2" charset="-78"/>
              </a:rPr>
              <a:t>يون با بار منفي را آنيون گويند. اگر به يك اتم خنثي (كه تعداد پروتون ها و الكترون هاي آن برابر است) يك يا چند الكترون بدهيم، تعداد الكترون هاي آن بيشتر از پروتون هايش خواهد شد و بار منفي خواهد گرفت كه به آن آنيون گويند</a:t>
            </a:r>
            <a:r>
              <a:rPr lang="ar-SA" dirty="0" smtClean="0">
                <a:cs typeface="B Zar" pitchFamily="2" charset="-78"/>
              </a:rPr>
              <a:t>.</a:t>
            </a:r>
            <a:endParaRPr lang="fa-IR" dirty="0" smtClean="0">
              <a:cs typeface="B Zar" pitchFamily="2" charset="-78"/>
            </a:endParaRPr>
          </a:p>
          <a:p>
            <a:pPr marL="82296" lvl="0" indent="0" algn="r" rtl="1">
              <a:buNone/>
            </a:pPr>
            <a:endParaRPr lang="en-US" dirty="0">
              <a:cs typeface="B Zar" pitchFamily="2" charset="-78"/>
            </a:endParaRPr>
          </a:p>
          <a:p>
            <a:pPr marL="82296" lvl="0" indent="0" algn="r" rtl="1">
              <a:buNone/>
            </a:pPr>
            <a:r>
              <a:rPr lang="ar-SA" b="1" dirty="0">
                <a:solidFill>
                  <a:schemeClr val="tx1">
                    <a:lumMod val="95000"/>
                    <a:lumOff val="5000"/>
                  </a:schemeClr>
                </a:solidFill>
                <a:cs typeface="B Zar" pitchFamily="2" charset="-78"/>
              </a:rPr>
              <a:t>كاتيون: </a:t>
            </a:r>
            <a:r>
              <a:rPr lang="ar-SA" dirty="0">
                <a:cs typeface="B Zar" pitchFamily="2" charset="-78"/>
              </a:rPr>
              <a:t>يون با بار مثبت را كاتيون گويند. اگر از  يك اتم خنثي (كه تعداد پروتون ها و الكترون هاي آن برابر است) يك يا چند الكترون بگيريم، تعداد پروتون هايش بيشتر از الكترون هايش خواهد شد و بار مثبت خواهد گرفت. كه به آن كاتيون گويند</a:t>
            </a:r>
            <a:r>
              <a:rPr lang="ar-SA" sz="1600" dirty="0">
                <a:latin typeface="Times New Roman" pitchFamily="18" charset="0"/>
                <a:ea typeface="Times New Roman" pitchFamily="18" charset="0"/>
                <a:cs typeface="B Zar" pitchFamily="2" charset="-78"/>
              </a:rPr>
              <a:t>.</a:t>
            </a:r>
            <a:r>
              <a:rPr lang="en-US" sz="1000" dirty="0">
                <a:latin typeface="Arial" pitchFamily="34" charset="0"/>
                <a:cs typeface="B Zar" pitchFamily="2" charset="-78"/>
              </a:rPr>
              <a:t> </a:t>
            </a:r>
            <a:endParaRPr lang="en-US" sz="2400" dirty="0">
              <a:latin typeface="Arial" pitchFamily="34" charset="0"/>
              <a:cs typeface="B Zar" pitchFamily="2" charset="-78"/>
            </a:endParaRPr>
          </a:p>
          <a:p>
            <a:endParaRPr lang="en-US" dirty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902652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انحلال پذیری مواد جامد در آب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a-IR" sz="2800" b="1" dirty="0" smtClean="0">
                <a:cs typeface="B Zar" pitchFamily="2" charset="-78"/>
              </a:rPr>
              <a:t>انحلال پذیری : </a:t>
            </a:r>
            <a:r>
              <a:rPr lang="fa-IR" sz="2000" b="1" dirty="0" smtClean="0">
                <a:cs typeface="B Zar" pitchFamily="2" charset="-78"/>
              </a:rPr>
              <a:t>بیشترین مقدار ماده ای است که در یک دمای معین در 100 گرم آب حل شود .                                                                                                                                         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2000" b="1" dirty="0" smtClean="0">
                <a:cs typeface="B Zar" pitchFamily="2" charset="-78"/>
              </a:rPr>
              <a:t>به عنوان مثال انحلال پذیری سدیم کلرید در دمای 20 درجه ، 38 گرم در 100 گرم آب است یعنی در این 100 گرم آب در این دما 38 گرم سدیم کلرید حل می شود .                                 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800" b="1" dirty="0">
              <a:cs typeface="B Zar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941618"/>
            <a:ext cx="4495800" cy="2743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947343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239000" cy="1143000"/>
          </a:xfrm>
        </p:spPr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منابع آب در طبیعت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839200" cy="44196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fa-IR" sz="2000" b="1" dirty="0" smtClean="0">
                <a:latin typeface="Arial" pitchFamily="34" charset="0"/>
                <a:cs typeface="B Zar" pitchFamily="2" charset="-78"/>
              </a:rPr>
              <a:t>آب تنها ماده است که به هر سه حالت جامد(یخ) ، مایع(آب) و گاز(بخارآب) در طبیعت یافت می شود . نزدیک به 75 درصد از سطح زمین را آب پوشانده است .                                                     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fa-IR" sz="2000" b="1" dirty="0" smtClean="0">
                <a:latin typeface="Arial" pitchFamily="34" charset="0"/>
                <a:cs typeface="B Zar" pitchFamily="2" charset="-78"/>
              </a:rPr>
              <a:t> منابع آب در طبیعت :                                                                                                                    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fa-IR" sz="2000" b="1" dirty="0" smtClean="0">
                <a:latin typeface="Arial" pitchFamily="34" charset="0"/>
                <a:cs typeface="B Zar" pitchFamily="2" charset="-78"/>
              </a:rPr>
              <a:t>1- اقیانوس ها 97/6 درصد                                                                                                            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fa-IR" sz="2000" b="1" dirty="0" smtClean="0">
                <a:latin typeface="Arial" pitchFamily="34" charset="0"/>
                <a:cs typeface="B Zar" pitchFamily="2" charset="-78"/>
              </a:rPr>
              <a:t>2- یخ های قطبی و یخچال های طبیعی 1/9 درصد                                                                       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fa-IR" sz="2000" b="1" dirty="0" smtClean="0">
                <a:latin typeface="Arial" pitchFamily="34" charset="0"/>
                <a:cs typeface="B Zar" pitchFamily="2" charset="-78"/>
              </a:rPr>
              <a:t>3- آب های زیرزمینی 0/47 درصد                                                                                                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fa-IR" sz="2000" b="1" dirty="0" smtClean="0">
                <a:latin typeface="Arial" pitchFamily="34" charset="0"/>
                <a:cs typeface="B Zar" pitchFamily="2" charset="-78"/>
              </a:rPr>
              <a:t>4- رودخانه ها،دریاچه ها و آبگیرها 0/02 درصد                                                                            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fa-IR" sz="2000" b="1" dirty="0" smtClean="0">
                <a:latin typeface="Arial" pitchFamily="34" charset="0"/>
                <a:cs typeface="B Zar" pitchFamily="2" charset="-78"/>
              </a:rPr>
              <a:t>5- رطوبت موجود در خاک ، کمتر از 0/01 درصد                                                                       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fa-IR" sz="2000" b="1" dirty="0" smtClean="0">
                <a:latin typeface="Arial" pitchFamily="34" charset="0"/>
                <a:cs typeface="B Zar" pitchFamily="2" charset="-78"/>
              </a:rPr>
              <a:t>6- بخار آب موجود در هوا 0/0001 درصد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5151083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564" y="228600"/>
            <a:ext cx="8686800" cy="838200"/>
          </a:xfrm>
        </p:spPr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تجدید پذیری منابع آبی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fa-IR" sz="2000" b="1" dirty="0" smtClean="0">
                <a:cs typeface="B Zar" pitchFamily="2" charset="-78"/>
              </a:rPr>
              <a:t>همه آب موجود در طبیعت به نسبت تقریبا ثابتی در میان دریاها ، رودخانه ها ، دریاچه ها ، سفر های زیر زمینی ، یخچال های طبیعی و دیگر منابع توزیع می شود . این توزیع متناسب ، با به چرخش در آمدن آب در میان این منابع انجام می گیرد . </a:t>
            </a:r>
            <a:r>
              <a:rPr lang="fa-IR" sz="2000" b="1" u="sng" dirty="0" smtClean="0">
                <a:cs typeface="B Zar" pitchFamily="2" charset="-78"/>
              </a:rPr>
              <a:t>چرخه آب </a:t>
            </a:r>
            <a:r>
              <a:rPr lang="fa-IR" sz="2000" b="1" dirty="0" smtClean="0">
                <a:cs typeface="B Zar" pitchFamily="2" charset="-78"/>
              </a:rPr>
              <a:t>نامی است که به این فرایند داده اند .                                                                                                                                     </a:t>
            </a:r>
            <a:endParaRPr lang="en-US" sz="2000" b="1" dirty="0">
              <a:cs typeface="B Zar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399" y="3429000"/>
            <a:ext cx="4600575" cy="27432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446421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ویژگی های باورنکردنی آب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a-IR" sz="2000" b="1" dirty="0" smtClean="0">
                <a:cs typeface="B Zar" pitchFamily="2" charset="-78"/>
              </a:rPr>
              <a:t>برخی از ویژگی ها باورنکردنی آب عبارتند از :                                                                          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2000" b="1" dirty="0" smtClean="0">
                <a:cs typeface="B Zar" pitchFamily="2" charset="-78"/>
              </a:rPr>
              <a:t>1- کشش سطحی آب                                                                                                                 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2000" b="1" dirty="0" smtClean="0">
                <a:cs typeface="B Zar" pitchFamily="2" charset="-78"/>
              </a:rPr>
              <a:t>2- گرمای تبخیر بالا                                                                                                                   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2000" b="1" dirty="0" smtClean="0">
                <a:cs typeface="B Zar" pitchFamily="2" charset="-78"/>
              </a:rPr>
              <a:t>3- ظرفیت گرمایی بالا                                                                                                               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2000" b="1" dirty="0" smtClean="0">
                <a:cs typeface="B Zar" pitchFamily="2" charset="-78"/>
              </a:rPr>
              <a:t>4- کم شدن چگالی به هنگام انجماد                                                                                            </a:t>
            </a:r>
            <a:endParaRPr lang="en-US" sz="2000" b="1" dirty="0">
              <a:cs typeface="B Zar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667000"/>
            <a:ext cx="4286250" cy="29432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42619988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7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8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838200"/>
          </a:xfrm>
        </p:spPr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مصرف آشکار و نهان آب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fa-IR" sz="2000" b="1" dirty="0" smtClean="0">
                <a:cs typeface="B Zar" pitchFamily="2" charset="-78"/>
              </a:rPr>
              <a:t>مصرف آب به دو نوع تقسیم می شود :                                                                                         </a:t>
            </a:r>
            <a:endParaRPr lang="fa-IR" sz="800" b="1" dirty="0">
              <a:cs typeface="B Zar" pitchFamily="2" charset="-78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fa-IR" sz="2000" b="1" dirty="0" smtClean="0">
                <a:cs typeface="B Zar" pitchFamily="2" charset="-78"/>
              </a:rPr>
              <a:t>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fa-IR" sz="2000" b="1" dirty="0" smtClean="0">
                <a:cs typeface="B Zar" pitchFamily="2" charset="-78"/>
              </a:rPr>
              <a:t>1 – </a:t>
            </a:r>
            <a:r>
              <a:rPr lang="fa-IR" sz="2400" b="1" dirty="0" smtClean="0">
                <a:cs typeface="B Zar" pitchFamily="2" charset="-78"/>
              </a:rPr>
              <a:t>مصرف آشکار آب </a:t>
            </a:r>
            <a:r>
              <a:rPr lang="fa-IR" sz="2000" b="1" dirty="0" smtClean="0">
                <a:cs typeface="B Zar" pitchFamily="2" charset="-78"/>
              </a:rPr>
              <a:t>: مقدار آبی است که یک شخص به طور مستقیم مصرف می کند و قابل اندازه گیری است  .  مانند : آشپزی و شست و شو                                                                       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fa-IR" sz="2000" b="1" dirty="0">
              <a:cs typeface="B Zar" pitchFamily="2" charset="-78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fa-IR" sz="2000" b="1" dirty="0" smtClean="0">
                <a:cs typeface="B Zar" pitchFamily="2" charset="-78"/>
              </a:rPr>
              <a:t>2 - </a:t>
            </a:r>
            <a:r>
              <a:rPr lang="fa-IR" sz="2400" b="1" dirty="0" smtClean="0">
                <a:cs typeface="B Zar" pitchFamily="2" charset="-78"/>
              </a:rPr>
              <a:t>مصرف نهان آب : </a:t>
            </a:r>
            <a:r>
              <a:rPr lang="fa-IR" sz="2000" b="1" dirty="0" smtClean="0">
                <a:cs typeface="B Zar" pitchFamily="2" charset="-78"/>
              </a:rPr>
              <a:t>مقدار آبی است که مصرف شده تا محصولی مانن لوازم التحریر یا یک ماده غذایی تولید و به مصرف برسد که قابل ندازه گیری نیست .                                                  </a:t>
            </a:r>
            <a:endParaRPr lang="en-US" sz="2000" b="1" dirty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753239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ظرفیت گرمایی آب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a-IR" sz="2000" b="1" dirty="0" smtClean="0">
                <a:cs typeface="B Zar" pitchFamily="2" charset="-78"/>
              </a:rPr>
              <a:t>ظرفیت گرمایی ویژه آب مقدار گرمایی است که دمای 1 گرم از آب را 1 درجه افزایش می دهد .                                                                                                                                         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2000" b="1" dirty="0" smtClean="0">
                <a:cs typeface="B Zar" pitchFamily="2" charset="-78"/>
              </a:rPr>
              <a:t>این مقدار گرما در مواد مختلف فرق دارد و در آب بسیار بالا تر است .                                       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2000" b="1" dirty="0" smtClean="0">
                <a:cs typeface="B Zar" pitchFamily="2" charset="-78"/>
              </a:rPr>
              <a:t>فرمول ظرفیت گرمایی ویژه :                                                                                                     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000" b="1" dirty="0" smtClean="0">
              <a:cs typeface="B Zar" pitchFamily="2" charset="-78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2000" b="1" dirty="0">
              <a:cs typeface="B Zar" pitchFamily="2" charset="-78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2000" b="1" dirty="0" smtClean="0">
              <a:cs typeface="B Zar" pitchFamily="2" charset="-78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2000" b="1" dirty="0" smtClean="0">
                <a:cs typeface="B Zar" pitchFamily="2" charset="-78"/>
              </a:rPr>
              <a:t>ظرفیت گرمایی ویژه آب برابر است با 4200                                                                                </a:t>
            </a:r>
            <a:endParaRPr lang="en-US" sz="2000" b="1" dirty="0">
              <a:cs typeface="B Zar" pitchFamily="2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4000" y="3609109"/>
            <a:ext cx="3733800" cy="762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 = j/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kg.C</a:t>
            </a:r>
            <a:r>
              <a:rPr lang="en-US" sz="4000" dirty="0" smtClean="0">
                <a:latin typeface="Times New Roman"/>
                <a:cs typeface="Times New Roman"/>
              </a:rPr>
              <a:t>º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5904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pPr algn="r"/>
            <a:r>
              <a:rPr lang="fa-IR" b="1" dirty="0">
                <a:cs typeface="B Titr" pitchFamily="2" charset="-78"/>
              </a:rPr>
              <a:t>کم شدن چگالی به هنگام انجماد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a-IR" sz="2000" b="1" dirty="0" smtClean="0">
                <a:cs typeface="B Zar" pitchFamily="2" charset="-78"/>
              </a:rPr>
              <a:t>به هنگام کاهش دمای آب از 100 درجه تا 4 درجه حجم آن کاهش می یابد و از 4 تا 0 درجه      حجم آن افزایش پیدا می کند . </a:t>
            </a:r>
            <a:r>
              <a:rPr lang="fa-IR" sz="2000" b="1" dirty="0">
                <a:cs typeface="B Zar" pitchFamily="2" charset="-78"/>
              </a:rPr>
              <a:t> </a:t>
            </a:r>
            <a:r>
              <a:rPr lang="fa-IR" sz="2000" b="1" dirty="0" smtClean="0">
                <a:cs typeface="B Zar" pitchFamily="2" charset="-78"/>
              </a:rPr>
              <a:t>                                                                                               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2000" b="1" dirty="0" smtClean="0">
                <a:cs typeface="B Zar" pitchFamily="2" charset="-78"/>
              </a:rPr>
              <a:t>بیشترین چگالی آب در دمای 4 درجه و کمترین چگالی آن در دمای 0 درجه است .                   </a:t>
            </a:r>
          </a:p>
          <a:p>
            <a:pPr marL="0" indent="0" algn="just">
              <a:buNone/>
            </a:pPr>
            <a:endParaRPr lang="fa-IR" sz="2000" b="1" dirty="0">
              <a:cs typeface="B Zar" pitchFamily="2" charset="-78"/>
            </a:endParaRPr>
          </a:p>
          <a:p>
            <a:pPr marL="0" indent="0" algn="just">
              <a:buNone/>
            </a:pPr>
            <a:endParaRPr lang="fa-IR" sz="2000" b="1" dirty="0" smtClean="0">
              <a:cs typeface="B Zar" pitchFamily="2" charset="-78"/>
            </a:endParaRPr>
          </a:p>
          <a:p>
            <a:pPr marL="0" indent="0" algn="just">
              <a:buNone/>
            </a:pPr>
            <a:endParaRPr lang="fa-IR" sz="2000" b="1" dirty="0">
              <a:cs typeface="B Zar" pitchFamily="2" charset="-78"/>
            </a:endParaRPr>
          </a:p>
          <a:p>
            <a:pPr marL="0" indent="0" algn="just">
              <a:buNone/>
            </a:pPr>
            <a:endParaRPr lang="fa-IR" sz="2000" b="1" dirty="0" smtClean="0">
              <a:cs typeface="B Zar" pitchFamily="2" charset="-78"/>
            </a:endParaRPr>
          </a:p>
          <a:p>
            <a:pPr marL="0" indent="0" algn="just">
              <a:buNone/>
            </a:pPr>
            <a:endParaRPr lang="fa-IR" sz="2000" b="1" dirty="0" smtClean="0">
              <a:cs typeface="B Zar" pitchFamily="2" charset="-78"/>
            </a:endParaRPr>
          </a:p>
          <a:p>
            <a:pPr marL="0" indent="0" algn="just">
              <a:buNone/>
            </a:pPr>
            <a:r>
              <a:rPr lang="fa-IR" sz="2000" b="1" dirty="0" smtClean="0">
                <a:cs typeface="B Zar" pitchFamily="2" charset="-78"/>
              </a:rPr>
              <a:t>0               2               3                4                5              50                      </a:t>
            </a:r>
          </a:p>
          <a:p>
            <a:pPr marL="0" indent="0" algn="just">
              <a:buNone/>
            </a:pPr>
            <a:endParaRPr lang="en-US" sz="2000" b="1" dirty="0">
              <a:cs typeface="B Zar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71600" y="3733800"/>
            <a:ext cx="7620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71600" y="3276600"/>
            <a:ext cx="762000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62200" y="4038600"/>
            <a:ext cx="762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62200" y="3276600"/>
            <a:ext cx="762000" cy="762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401291" y="4229100"/>
            <a:ext cx="762000" cy="495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01291" y="3276600"/>
            <a:ext cx="762000" cy="9525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419600" y="4038600"/>
            <a:ext cx="762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419600" y="3276600"/>
            <a:ext cx="762000" cy="762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410200" y="3886200"/>
            <a:ext cx="762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410200" y="3276600"/>
            <a:ext cx="762000" cy="609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400800" y="3733800"/>
            <a:ext cx="838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400800" y="3276600"/>
            <a:ext cx="838200" cy="4762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163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838200"/>
          </a:xfrm>
        </p:spPr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مروری بر آموخته های گذشته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a-IR" sz="2800" b="1" dirty="0" smtClean="0">
                <a:cs typeface="B Zar" pitchFamily="2" charset="-78"/>
              </a:rPr>
              <a:t>عنصر : </a:t>
            </a:r>
            <a:r>
              <a:rPr lang="fa-IR" sz="2000" b="1" dirty="0" smtClean="0">
                <a:cs typeface="B Zar" pitchFamily="2" charset="-78"/>
              </a:rPr>
              <a:t>به ماده ای گفته می شود که ذره های سازنده آن اتم یا مولکول هایی هستنه که از یک نوع اتم ساخته شده اند .                                                                                                      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fa-IR" sz="2000" b="1" dirty="0">
              <a:cs typeface="B Zar" pitchFamily="2" charset="-78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2800" b="1" dirty="0" smtClean="0">
                <a:cs typeface="B Zar" pitchFamily="2" charset="-78"/>
              </a:rPr>
              <a:t>ترکیب :</a:t>
            </a:r>
            <a:r>
              <a:rPr lang="fa-IR" sz="2000" b="1" dirty="0" smtClean="0">
                <a:cs typeface="B Zar" pitchFamily="2" charset="-78"/>
              </a:rPr>
              <a:t> ماده ای که مولکول های آن از بیش از یک نوع اتم به وجود آمده اند .                 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fa-IR" sz="2000" b="1" dirty="0">
              <a:cs typeface="B Zar" pitchFamily="2" charset="-78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2800" b="1" dirty="0" smtClean="0">
                <a:cs typeface="B Zar" pitchFamily="2" charset="-78"/>
              </a:rPr>
              <a:t>مولکول : </a:t>
            </a:r>
            <a:r>
              <a:rPr lang="fa-IR" sz="2000" b="1" dirty="0" smtClean="0">
                <a:cs typeface="B Zar" pitchFamily="2" charset="-78"/>
              </a:rPr>
              <a:t>ساده ترین واحد سازنده یک ماده است که برخی از ویژگی های آن را حفظ می کند .                                                                                                                                           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fa-IR" sz="2000" b="1" dirty="0">
              <a:cs typeface="B Zar" pitchFamily="2" charset="-78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3600" b="1" dirty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157993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838200"/>
          </a:xfrm>
        </p:spPr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ساختار خمیده مولکول آب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a-IR" sz="2000" b="1" dirty="0" smtClean="0">
                <a:cs typeface="B Zar" pitchFamily="2" charset="-78"/>
              </a:rPr>
              <a:t>انحراف باریکه آب توسط میله های باردار ثابت می کند که مولکول های آب قطبی هستند و مولکول آب در صورتی قطبی می باشد که خمیده باشد .                                                            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fa-IR" sz="2000" b="1" dirty="0">
              <a:cs typeface="B Zar" pitchFamily="2" charset="-78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2000" b="1" dirty="0" smtClean="0">
                <a:cs typeface="B Zar" pitchFamily="2" charset="-78"/>
              </a:rPr>
              <a:t>در مولکول های آب اتم اکسیژن جزئی بار منفی و اتم های هیدروژن جزئی بار مثبت دارند .     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000" b="1" dirty="0">
              <a:cs typeface="B Zar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3657600"/>
            <a:ext cx="4864100" cy="29083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3031504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پاورپوینت شیمی اول دبیرستان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پاورپوینت شیمی اول دبیرستان</Template>
  <TotalTime>1</TotalTime>
  <Words>849</Words>
  <Application>Microsoft Office PowerPoint</Application>
  <PresentationFormat>On-screen Show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پاورپوینت شیمی اول دبیرستان</vt:lpstr>
      <vt:lpstr>پاورپوینت شیمی اول دبیرستان</vt:lpstr>
      <vt:lpstr>منابع آب در طبیعت</vt:lpstr>
      <vt:lpstr>تجدید پذیری منابع آبی</vt:lpstr>
      <vt:lpstr>ویژگی های باورنکردنی آب</vt:lpstr>
      <vt:lpstr>مصرف آشکار و نهان آب</vt:lpstr>
      <vt:lpstr>ظرفیت گرمایی آب</vt:lpstr>
      <vt:lpstr>کم شدن چگالی به هنگام انجماد</vt:lpstr>
      <vt:lpstr>مروری بر آموخته های گذشته</vt:lpstr>
      <vt:lpstr>ساختار خمیده مولکول آب</vt:lpstr>
      <vt:lpstr>یادآوری برخی مطالب</vt:lpstr>
      <vt:lpstr>یادآوری برخی مطالب</vt:lpstr>
      <vt:lpstr>انحلال پذیری مواد جامد در آب</vt:lpstr>
    </vt:vector>
  </TitlesOfParts>
  <Company>Novin Pendar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پاورپوینت شیمی اول دبیرستان</dc:title>
  <dc:creator>Novin Pendar</dc:creator>
  <cp:lastModifiedBy>Novin Pendar</cp:lastModifiedBy>
  <cp:revision>1</cp:revision>
  <dcterms:created xsi:type="dcterms:W3CDTF">2013-01-09T07:39:12Z</dcterms:created>
  <dcterms:modified xsi:type="dcterms:W3CDTF">2013-01-09T07:40:14Z</dcterms:modified>
</cp:coreProperties>
</file>