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1" r:id="rId16"/>
    <p:sldId id="380" r:id="rId17"/>
    <p:sldId id="376" r:id="rId18"/>
    <p:sldId id="377" r:id="rId19"/>
    <p:sldId id="360" r:id="rId20"/>
    <p:sldId id="378"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9" r:id="rId35"/>
    <p:sldId id="375" r:id="rId36"/>
    <p:sldId id="2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71" d="100"/>
          <a:sy n="71" d="100"/>
        </p:scale>
        <p:origin x="6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Thursday 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pPr/>
              <a:t>Thursday 11/19/2015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pPr/>
              <a:t>‹#›</a:t>
            </a:fld>
            <a:endParaRPr lang="en-US"/>
          </a:p>
        </p:txBody>
      </p:sp>
    </p:spTree>
    <p:extLst>
      <p:ext uri="{BB962C8B-B14F-4D97-AF65-F5344CB8AC3E}">
        <p14:creationId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2552" y="1479176"/>
            <a:ext cx="7826189" cy="3785652"/>
          </a:xfrm>
          <a:prstGeom prst="rect">
            <a:avLst/>
          </a:prstGeom>
          <a:noFill/>
        </p:spPr>
        <p:txBody>
          <a:bodyPr wrap="square" rtlCol="0">
            <a:spAutoFit/>
          </a:bodyPr>
          <a:lstStyle/>
          <a:p>
            <a:pPr algn="ctr">
              <a:lnSpc>
                <a:spcPct val="250000"/>
              </a:lnSpc>
            </a:pPr>
            <a:r>
              <a:rPr lang="fa-IR" sz="3200" dirty="0" smtClean="0">
                <a:solidFill>
                  <a:srgbClr val="C00000"/>
                </a:solidFill>
                <a:cs typeface="B Titr" panose="00000700000000000000" pitchFamily="2" charset="-78"/>
              </a:rPr>
              <a:t>فارسی هشتم </a:t>
            </a:r>
          </a:p>
          <a:p>
            <a:pPr algn="ctr">
              <a:lnSpc>
                <a:spcPct val="250000"/>
              </a:lnSpc>
            </a:pPr>
            <a:r>
              <a:rPr lang="fa-IR" sz="3200" dirty="0" smtClean="0">
                <a:solidFill>
                  <a:srgbClr val="C00000"/>
                </a:solidFill>
                <a:cs typeface="B Titr" panose="00000700000000000000" pitchFamily="2" charset="-78"/>
              </a:rPr>
              <a:t>سفر شکفتن</a:t>
            </a:r>
            <a:endParaRPr lang="fa-IR" sz="3200" dirty="0">
              <a:solidFill>
                <a:srgbClr val="C00000"/>
              </a:solidFill>
              <a:cs typeface="B Titr" panose="00000700000000000000" pitchFamily="2" charset="-78"/>
            </a:endParaRPr>
          </a:p>
          <a:p>
            <a:pPr algn="ctr">
              <a:lnSpc>
                <a:spcPct val="250000"/>
              </a:lnSpc>
            </a:pPr>
            <a:r>
              <a:rPr lang="fa-IR" sz="3200" dirty="0" smtClean="0">
                <a:solidFill>
                  <a:srgbClr val="C00000"/>
                </a:solidFill>
                <a:cs typeface="B Titr" panose="00000700000000000000" pitchFamily="2" charset="-78"/>
              </a:rPr>
              <a:t>مدرس: زهرا بردبار </a:t>
            </a:r>
            <a:endParaRPr lang="en-US" sz="3200" dirty="0">
              <a:solidFill>
                <a:srgbClr val="C00000"/>
              </a:solidFill>
              <a:cs typeface="B Titr" panose="00000700000000000000" pitchFamily="2" charset="-78"/>
            </a:endParaRPr>
          </a:p>
        </p:txBody>
      </p:sp>
    </p:spTree>
    <p:extLst>
      <p:ext uri="{BB962C8B-B14F-4D97-AF65-F5344CB8AC3E}">
        <p14:creationId xmlns:p14="http://schemas.microsoft.com/office/powerpoint/2010/main" val="260872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8" y="2469684"/>
            <a:ext cx="11570569" cy="1708160"/>
          </a:xfrm>
          <a:prstGeom prst="rect">
            <a:avLst/>
          </a:prstGeom>
          <a:noFill/>
        </p:spPr>
        <p:txBody>
          <a:bodyPr wrap="square" rtlCol="0">
            <a:spAutoFit/>
          </a:bodyPr>
          <a:lstStyle/>
          <a:p>
            <a:pPr algn="just" rtl="1">
              <a:lnSpc>
                <a:spcPct val="200000"/>
              </a:lnSpc>
            </a:pPr>
            <a:r>
              <a:rPr lang="fa-IR" sz="2800" b="1" dirty="0" smtClean="0">
                <a:cs typeface="B Nazanin" pitchFamily="2" charset="-78"/>
              </a:rPr>
              <a:t>ما می توانیم با توکل به پروردگار و تلاش بیشتر به این مهارت ها دست یابیم و زندگی خود را سرشار از طراوت و شادابی و شکوفایی کنیم.</a:t>
            </a:r>
          </a:p>
        </p:txBody>
      </p:sp>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96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47072" t="32353" r="32258" b="52022"/>
          <a:stretch/>
        </p:blipFill>
        <p:spPr>
          <a:xfrm>
            <a:off x="6118412" y="2958351"/>
            <a:ext cx="5768789" cy="2451735"/>
          </a:xfrm>
          <a:prstGeom prst="rect">
            <a:avLst/>
          </a:prstGeom>
        </p:spPr>
      </p:pic>
    </p:spTree>
    <p:extLst>
      <p:ext uri="{BB962C8B-B14F-4D97-AF65-F5344CB8AC3E}">
        <p14:creationId xmlns:p14="http://schemas.microsoft.com/office/powerpoint/2010/main" val="418573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36117" t="23897" r="35152" b="53677"/>
          <a:stretch/>
        </p:blipFill>
        <p:spPr>
          <a:xfrm>
            <a:off x="860613" y="2891119"/>
            <a:ext cx="10690412" cy="3405008"/>
          </a:xfrm>
          <a:prstGeom prst="rect">
            <a:avLst/>
          </a:prstGeom>
        </p:spPr>
      </p:pic>
    </p:spTree>
    <p:extLst>
      <p:ext uri="{BB962C8B-B14F-4D97-AF65-F5344CB8AC3E}">
        <p14:creationId xmlns:p14="http://schemas.microsoft.com/office/powerpoint/2010/main" val="218797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40354" t="16544" r="38873" b="66728"/>
          <a:stretch/>
        </p:blipFill>
        <p:spPr>
          <a:xfrm>
            <a:off x="3119718" y="3052482"/>
            <a:ext cx="5997388" cy="2715239"/>
          </a:xfrm>
          <a:prstGeom prst="rect">
            <a:avLst/>
          </a:prstGeom>
        </p:spPr>
      </p:pic>
    </p:spTree>
    <p:extLst>
      <p:ext uri="{BB962C8B-B14F-4D97-AF65-F5344CB8AC3E}">
        <p14:creationId xmlns:p14="http://schemas.microsoft.com/office/powerpoint/2010/main" val="2343629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35083" t="21507" r="35152" b="57537"/>
          <a:stretch/>
        </p:blipFill>
        <p:spPr>
          <a:xfrm>
            <a:off x="847165" y="2998695"/>
            <a:ext cx="10690412" cy="3103189"/>
          </a:xfrm>
          <a:prstGeom prst="rect">
            <a:avLst/>
          </a:prstGeom>
        </p:spPr>
      </p:pic>
    </p:spTree>
    <p:extLst>
      <p:ext uri="{BB962C8B-B14F-4D97-AF65-F5344CB8AC3E}">
        <p14:creationId xmlns:p14="http://schemas.microsoft.com/office/powerpoint/2010/main" val="201191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srcRect l="34256" t="20222" r="32073" b="63663"/>
          <a:stretch/>
        </p:blipFill>
        <p:spPr>
          <a:xfrm>
            <a:off x="2220627" y="3025585"/>
            <a:ext cx="9444625" cy="2541497"/>
          </a:xfrm>
          <a:prstGeom prst="rect">
            <a:avLst/>
          </a:prstGeom>
        </p:spPr>
      </p:pic>
    </p:spTree>
    <p:extLst>
      <p:ext uri="{BB962C8B-B14F-4D97-AF65-F5344CB8AC3E}">
        <p14:creationId xmlns:p14="http://schemas.microsoft.com/office/powerpoint/2010/main" val="3664269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256" t="35787" r="33045" b="18823"/>
          <a:stretch/>
        </p:blipFill>
        <p:spPr>
          <a:xfrm>
            <a:off x="416860" y="533537"/>
            <a:ext cx="7570486" cy="5908431"/>
          </a:xfrm>
          <a:prstGeom prst="rect">
            <a:avLst/>
          </a:prstGeom>
        </p:spPr>
      </p:pic>
    </p:spTree>
    <p:extLst>
      <p:ext uri="{BB962C8B-B14F-4D97-AF65-F5344CB8AC3E}">
        <p14:creationId xmlns:p14="http://schemas.microsoft.com/office/powerpoint/2010/main" val="293259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1626" y="1845840"/>
            <a:ext cx="4288353" cy="3046988"/>
          </a:xfrm>
          <a:prstGeom prst="rect">
            <a:avLst/>
          </a:prstGeom>
        </p:spPr>
        <p:txBody>
          <a:bodyPr wrap="none">
            <a:spAutoFit/>
          </a:bodyPr>
          <a:lstStyle/>
          <a:p>
            <a:pPr algn="ctr" rtl="1"/>
            <a:r>
              <a:rPr lang="fa-IR" sz="4800" b="1" dirty="0" smtClean="0">
                <a:solidFill>
                  <a:srgbClr val="FF0000"/>
                </a:solidFill>
                <a:cs typeface="B Nazanin" panose="00000400000000000000" pitchFamily="2" charset="-78"/>
              </a:rPr>
              <a:t>      درس پنجم</a:t>
            </a:r>
          </a:p>
          <a:p>
            <a:endParaRPr lang="fa-IR" sz="4800" b="1" dirty="0">
              <a:solidFill>
                <a:srgbClr val="FF0000"/>
              </a:solidFill>
              <a:cs typeface="B Nazanin" panose="00000400000000000000" pitchFamily="2" charset="-78"/>
            </a:endParaRPr>
          </a:p>
          <a:p>
            <a:endParaRPr lang="fa-IR" sz="4800" b="1" dirty="0" smtClean="0">
              <a:solidFill>
                <a:srgbClr val="FF0000"/>
              </a:solidFill>
              <a:cs typeface="B Nazanin" panose="00000400000000000000" pitchFamily="2" charset="-78"/>
            </a:endParaRPr>
          </a:p>
          <a:p>
            <a:pPr algn="ctr" rtl="1"/>
            <a:r>
              <a:rPr lang="fa-IR" sz="4800" b="1" dirty="0" smtClean="0">
                <a:solidFill>
                  <a:srgbClr val="FF0000"/>
                </a:solidFill>
                <a:cs typeface="B Nazanin" panose="00000400000000000000" pitchFamily="2" charset="-78"/>
              </a:rPr>
              <a:t>        راه نیک بختی </a:t>
            </a:r>
            <a:endParaRPr lang="en-US" sz="4800" dirty="0">
              <a:solidFill>
                <a:srgbClr val="FF0000"/>
              </a:solidFill>
            </a:endParaRPr>
          </a:p>
        </p:txBody>
      </p:sp>
    </p:spTree>
    <p:extLst>
      <p:ext uri="{BB962C8B-B14F-4D97-AF65-F5344CB8AC3E}">
        <p14:creationId xmlns:p14="http://schemas.microsoft.com/office/powerpoint/2010/main" val="18910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4463" t="12684" r="33912" b="6986"/>
          <a:stretch/>
        </p:blipFill>
        <p:spPr>
          <a:xfrm>
            <a:off x="4047566" y="497541"/>
            <a:ext cx="4114800" cy="5876365"/>
          </a:xfrm>
          <a:prstGeom prst="rect">
            <a:avLst/>
          </a:prstGeom>
        </p:spPr>
      </p:pic>
    </p:spTree>
    <p:extLst>
      <p:ext uri="{BB962C8B-B14F-4D97-AF65-F5344CB8AC3E}">
        <p14:creationId xmlns:p14="http://schemas.microsoft.com/office/powerpoint/2010/main" val="310456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64977" y="2456795"/>
            <a:ext cx="9789459"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یکی از مهارت های اصلی زبان (خواندن) است. خواندن چند گام دارد:</a:t>
            </a:r>
          </a:p>
          <a:p>
            <a:pPr algn="r" rtl="1">
              <a:lnSpc>
                <a:spcPct val="200000"/>
              </a:lnSpc>
            </a:pPr>
            <a:r>
              <a:rPr lang="fa-IR" sz="2800" b="1" dirty="0" smtClean="0">
                <a:cs typeface="B Nazanin" panose="00000400000000000000" pitchFamily="2" charset="-78"/>
              </a:rPr>
              <a:t>شناخت نشانه ها و کلمات</a:t>
            </a:r>
          </a:p>
          <a:p>
            <a:pPr algn="r" rtl="1">
              <a:lnSpc>
                <a:spcPct val="200000"/>
              </a:lnSpc>
            </a:pPr>
            <a:r>
              <a:rPr lang="fa-IR" sz="2800" b="1" dirty="0" smtClean="0">
                <a:cs typeface="B Nazanin" panose="00000400000000000000" pitchFamily="2" charset="-78"/>
              </a:rPr>
              <a:t>بازخوانی یا تلفظ واژه </a:t>
            </a:r>
          </a:p>
          <a:p>
            <a:pPr algn="r" rtl="1">
              <a:lnSpc>
                <a:spcPct val="200000"/>
              </a:lnSpc>
            </a:pPr>
            <a:r>
              <a:rPr lang="fa-IR" sz="2800" b="1" dirty="0" smtClean="0">
                <a:cs typeface="B Nazanin" panose="00000400000000000000" pitchFamily="2" charset="-78"/>
              </a:rPr>
              <a:t>مطابقت دادن شکل کلمه با تلفظ آن </a:t>
            </a:r>
          </a:p>
          <a:p>
            <a:pPr algn="r" rtl="1">
              <a:lnSpc>
                <a:spcPct val="200000"/>
              </a:lnSpc>
            </a:pPr>
            <a:r>
              <a:rPr lang="fa-IR" sz="2800" b="1" dirty="0" smtClean="0">
                <a:cs typeface="B Nazanin" panose="00000400000000000000" pitchFamily="2" charset="-78"/>
              </a:rPr>
              <a:t>خوانش درست متن</a:t>
            </a:r>
          </a:p>
        </p:txBody>
      </p:sp>
    </p:spTree>
    <p:extLst>
      <p:ext uri="{BB962C8B-B14F-4D97-AF65-F5344CB8AC3E}">
        <p14:creationId xmlns:p14="http://schemas.microsoft.com/office/powerpoint/2010/main" val="889125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6" y="2102177"/>
            <a:ext cx="11570569" cy="3539430"/>
          </a:xfrm>
          <a:prstGeom prst="rect">
            <a:avLst/>
          </a:prstGeom>
          <a:noFill/>
        </p:spPr>
        <p:txBody>
          <a:bodyPr wrap="square" rtlCol="0">
            <a:spAutoFit/>
          </a:bodyPr>
          <a:lstStyle/>
          <a:p>
            <a:pPr algn="just" rtl="1">
              <a:lnSpc>
                <a:spcPct val="200000"/>
              </a:lnSpc>
            </a:pPr>
            <a:r>
              <a:rPr lang="fa-IR" sz="2800" b="1" dirty="0" smtClean="0">
                <a:cs typeface="B Nazanin" pitchFamily="2" charset="-78"/>
              </a:rPr>
              <a:t>حکیمی گفته است: (افسوس که جوان نمی داند و پیر نمی تواند ) در میان سخنان و پندهای بزرگ تر ها این عبارت زیاد به کار می رود ای کاش وقتی جوان بودیم کسی به ما می گفت، چه کار کنیم تا در آینده وضع بهتری داشته باشیم)یا اینکه (اگر کسی به من می گفت چه کار کنم الان حتما وضع بهتری داشتم.)</a:t>
            </a:r>
            <a:endParaRPr lang="en-US" sz="2800" b="1" dirty="0">
              <a:cs typeface="B Nazanin" pitchFamily="2" charset="-78"/>
            </a:endParaRPr>
          </a:p>
        </p:txBody>
      </p:sp>
      <p:cxnSp>
        <p:nvCxnSpPr>
          <p:cNvPr id="3" name="Straight Connector 2"/>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6220" t="11581" r="31741" b="12132"/>
          <a:stretch/>
        </p:blipFill>
        <p:spPr>
          <a:xfrm>
            <a:off x="3724835" y="403410"/>
            <a:ext cx="4625788" cy="6192589"/>
          </a:xfrm>
          <a:prstGeom prst="rect">
            <a:avLst/>
          </a:prstGeom>
        </p:spPr>
      </p:pic>
    </p:spTree>
    <p:extLst>
      <p:ext uri="{BB962C8B-B14F-4D97-AF65-F5344CB8AC3E}">
        <p14:creationId xmlns:p14="http://schemas.microsoft.com/office/powerpoint/2010/main" val="62138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49825" y="2846760"/>
            <a:ext cx="9789459" cy="170816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توجه به حس و حال متن و رعایت آن </a:t>
            </a:r>
          </a:p>
          <a:p>
            <a:pPr algn="r" rtl="1">
              <a:lnSpc>
                <a:spcPct val="200000"/>
              </a:lnSpc>
            </a:pPr>
            <a:r>
              <a:rPr lang="fa-IR" sz="2800" b="1" dirty="0" smtClean="0">
                <a:cs typeface="B Nazanin" panose="00000400000000000000" pitchFamily="2" charset="-78"/>
              </a:rPr>
              <a:t>تشخیص معنا و درک پیام متن</a:t>
            </a:r>
          </a:p>
        </p:txBody>
      </p:sp>
    </p:spTree>
    <p:extLst>
      <p:ext uri="{BB962C8B-B14F-4D97-AF65-F5344CB8AC3E}">
        <p14:creationId xmlns:p14="http://schemas.microsoft.com/office/powerpoint/2010/main" val="1930070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9282" y="2469684"/>
            <a:ext cx="11721354" cy="3785652"/>
          </a:xfrm>
          <a:prstGeom prst="rect">
            <a:avLst/>
          </a:prstGeom>
          <a:noFill/>
        </p:spPr>
        <p:txBody>
          <a:bodyPr wrap="square" rtlCol="0">
            <a:spAutoFit/>
          </a:bodyPr>
          <a:lstStyle/>
          <a:p>
            <a:pPr algn="r" rtl="1">
              <a:lnSpc>
                <a:spcPct val="200000"/>
              </a:lnSpc>
            </a:pPr>
            <a:r>
              <a:rPr lang="fa-IR" sz="2400" b="1" dirty="0" smtClean="0">
                <a:cs typeface="B Nazanin" panose="00000400000000000000" pitchFamily="2" charset="-78"/>
              </a:rPr>
              <a:t>هر متن به تناسب درون مایه ی خود، ویژگی و خصوصیتی دارد که آن را از متن های دیگر، جدا می سازد. متن حماسی با حالت پهلوانی و پیکارگرانه خوانده می شود و متنی که ستایش و نیایش پرورگار را بازگو می کند، با حالت فروتنی و خاکساری خوانده می شود.</a:t>
            </a:r>
            <a:r>
              <a:rPr lang="fa-IR" sz="2400" b="1" dirty="0">
                <a:cs typeface="B Nazanin" panose="00000400000000000000" pitchFamily="2" charset="-78"/>
              </a:rPr>
              <a:t> </a:t>
            </a:r>
            <a:endParaRPr lang="fa-IR" sz="2400" b="1" dirty="0" smtClean="0">
              <a:cs typeface="B Nazanin" panose="00000400000000000000" pitchFamily="2" charset="-78"/>
            </a:endParaRPr>
          </a:p>
          <a:p>
            <a:pPr algn="r" rtl="1">
              <a:lnSpc>
                <a:spcPct val="200000"/>
              </a:lnSpc>
            </a:pPr>
            <a:r>
              <a:rPr lang="fa-IR" sz="2400" b="1" dirty="0">
                <a:cs typeface="B Nazanin" panose="00000400000000000000" pitchFamily="2" charset="-78"/>
              </a:rPr>
              <a:t> </a:t>
            </a:r>
            <a:r>
              <a:rPr lang="fa-IR" sz="2400" b="1" dirty="0" smtClean="0">
                <a:cs typeface="B Nazanin" panose="00000400000000000000" pitchFamily="2" charset="-78"/>
              </a:rPr>
              <a:t> شعر (راه نیک بختی) را که محتوای اندرزی دارد با آهنگ و لحن نصیحت و حالت پندگویانه می خوانیم به گونه ای که شنونده حس کند خود مخاطب آن اندرز است . این شعر را بخوانید و به لحن و آهنگ خواندن توجه کنید.</a:t>
            </a:r>
          </a:p>
        </p:txBody>
      </p:sp>
    </p:spTree>
    <p:extLst>
      <p:ext uri="{BB962C8B-B14F-4D97-AF65-F5344CB8AC3E}">
        <p14:creationId xmlns:p14="http://schemas.microsoft.com/office/powerpoint/2010/main" val="3857669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7918" y="2684838"/>
            <a:ext cx="11976848"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زین گفته سعادت تو جویم                                         پس یاد بگیر هر چه گویم</a:t>
            </a:r>
          </a:p>
          <a:p>
            <a:pPr algn="r" rtl="1">
              <a:lnSpc>
                <a:spcPct val="200000"/>
              </a:lnSpc>
            </a:pPr>
            <a:r>
              <a:rPr lang="fa-IR" sz="2800" b="1" dirty="0" smtClean="0">
                <a:solidFill>
                  <a:srgbClr val="FF0000"/>
                </a:solidFill>
                <a:cs typeface="B Nazanin" panose="00000400000000000000" pitchFamily="2" charset="-78"/>
              </a:rPr>
              <a:t>معنی: هدف من از گفتن این نصیحت سعادت و خوشبختی توست بنابراین هر چه را می گویم گوش کن و بپذیر/آرایه: گویم و جویم      جناس</a:t>
            </a:r>
          </a:p>
          <a:p>
            <a:pPr algn="r" rtl="1">
              <a:lnSpc>
                <a:spcPct val="200000"/>
              </a:lnSpc>
            </a:pPr>
            <a:r>
              <a:rPr lang="fa-IR" sz="2800" b="1" dirty="0" smtClean="0">
                <a:solidFill>
                  <a:srgbClr val="FF0000"/>
                </a:solidFill>
                <a:cs typeface="B Nazanin" panose="00000400000000000000" pitchFamily="2" charset="-78"/>
              </a:rPr>
              <a:t>نکته دستوری: فعل های (جویم) و (گویم) مضارع اخباری و فعل (یاد بگیر) امری است.</a:t>
            </a:r>
          </a:p>
        </p:txBody>
      </p:sp>
      <p:cxnSp>
        <p:nvCxnSpPr>
          <p:cNvPr id="3" name="Straight Arrow Connector 2"/>
          <p:cNvCxnSpPr/>
          <p:nvPr/>
        </p:nvCxnSpPr>
        <p:spPr>
          <a:xfrm flipH="1">
            <a:off x="7678270" y="4988858"/>
            <a:ext cx="295835"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89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6141" y="2644497"/>
            <a:ext cx="11976848" cy="2677656"/>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می باش به عمر خود سحرخیز                                     وز خواب سحرگهان بپرهیز</a:t>
            </a:r>
          </a:p>
          <a:p>
            <a:pPr algn="r" rtl="1">
              <a:lnSpc>
                <a:spcPct val="200000"/>
              </a:lnSpc>
            </a:pPr>
            <a:r>
              <a:rPr lang="fa-IR" sz="2800" b="1" dirty="0" smtClean="0">
                <a:solidFill>
                  <a:srgbClr val="FF0000"/>
                </a:solidFill>
                <a:cs typeface="B Nazanin" panose="00000400000000000000" pitchFamily="2" charset="-78"/>
              </a:rPr>
              <a:t>معنی: در تمام زندگی خود سحر خیز باش و از خواب صبحگاهی دوری کن.</a:t>
            </a:r>
          </a:p>
          <a:p>
            <a:pPr algn="r" rtl="1">
              <a:lnSpc>
                <a:spcPct val="200000"/>
              </a:lnSpc>
            </a:pPr>
            <a:r>
              <a:rPr lang="fa-IR" sz="2800" b="1" dirty="0" smtClean="0">
                <a:solidFill>
                  <a:srgbClr val="FF0000"/>
                </a:solidFill>
                <a:cs typeface="B Nazanin" panose="00000400000000000000" pitchFamily="2" charset="-78"/>
              </a:rPr>
              <a:t>نکته دستوری: (می باش) و (بپرهیز) فعل های امری هستند</a:t>
            </a:r>
          </a:p>
        </p:txBody>
      </p:sp>
    </p:spTree>
    <p:extLst>
      <p:ext uri="{BB962C8B-B14F-4D97-AF65-F5344CB8AC3E}">
        <p14:creationId xmlns:p14="http://schemas.microsoft.com/office/powerpoint/2010/main" val="170818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13647" y="2456795"/>
            <a:ext cx="12945035" cy="4401205"/>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با مادر خویش مهربان باش                              آماده خدمتش، به جان باش</a:t>
            </a:r>
          </a:p>
          <a:p>
            <a:pPr algn="r" rtl="1">
              <a:lnSpc>
                <a:spcPct val="200000"/>
              </a:lnSpc>
            </a:pPr>
            <a:r>
              <a:rPr lang="fa-IR" sz="2800" b="1" dirty="0" smtClean="0">
                <a:solidFill>
                  <a:srgbClr val="FF0000"/>
                </a:solidFill>
                <a:cs typeface="B Nazanin" panose="00000400000000000000" pitchFamily="2" charset="-78"/>
              </a:rPr>
              <a:t>معنی: ما مادرت خوش رفتار باش و با تمام وجودت به او خدمت کن.</a:t>
            </a:r>
          </a:p>
          <a:p>
            <a:pPr algn="r" rtl="1">
              <a:lnSpc>
                <a:spcPct val="200000"/>
              </a:lnSpc>
            </a:pPr>
            <a:r>
              <a:rPr lang="fa-IR" sz="2800" b="1" dirty="0" smtClean="0">
                <a:solidFill>
                  <a:srgbClr val="FF0000"/>
                </a:solidFill>
                <a:cs typeface="B Nazanin" panose="00000400000000000000" pitchFamily="2" charset="-78"/>
              </a:rPr>
              <a:t>آرایه ها: آماده ی خدمت بودن      کنایه/ تکرا (ش)         واج آرایی</a:t>
            </a:r>
          </a:p>
          <a:p>
            <a:pPr algn="r" rtl="1">
              <a:lnSpc>
                <a:spcPct val="200000"/>
              </a:lnSpc>
            </a:pPr>
            <a:r>
              <a:rPr lang="fa-IR" sz="2800" b="1" dirty="0" smtClean="0">
                <a:solidFill>
                  <a:srgbClr val="FF0000"/>
                </a:solidFill>
                <a:cs typeface="B Nazanin" panose="00000400000000000000" pitchFamily="2" charset="-78"/>
              </a:rPr>
              <a:t>نکته دستوری: مهربان: مسند/ به جان: متمم قیدی (چون حرف اضافه (به ) و متمم (جان) هر </a:t>
            </a:r>
          </a:p>
          <a:p>
            <a:pPr algn="r" rtl="1">
              <a:lnSpc>
                <a:spcPct val="200000"/>
              </a:lnSpc>
            </a:pPr>
            <a:r>
              <a:rPr lang="fa-IR" sz="2800" b="1" dirty="0" smtClean="0">
                <a:solidFill>
                  <a:srgbClr val="FF0000"/>
                </a:solidFill>
                <a:cs typeface="B Nazanin" panose="00000400000000000000" pitchFamily="2" charset="-78"/>
              </a:rPr>
              <a:t>دو قابل حذف هستند قید می شوند.)</a:t>
            </a:r>
          </a:p>
        </p:txBody>
      </p:sp>
      <p:cxnSp>
        <p:nvCxnSpPr>
          <p:cNvPr id="6" name="Straight Arrow Connector 5"/>
          <p:cNvCxnSpPr/>
          <p:nvPr/>
        </p:nvCxnSpPr>
        <p:spPr>
          <a:xfrm flipH="1" flipV="1">
            <a:off x="7244986" y="4765853"/>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57915" y="4779302"/>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9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4401205"/>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با چشم ادب نگر پدر را                             از گفته ی او مپیچ سر را</a:t>
            </a:r>
          </a:p>
          <a:p>
            <a:pPr algn="r" rtl="1">
              <a:lnSpc>
                <a:spcPct val="200000"/>
              </a:lnSpc>
            </a:pPr>
            <a:r>
              <a:rPr lang="fa-IR" sz="2800" b="1" dirty="0" smtClean="0">
                <a:solidFill>
                  <a:srgbClr val="FF0000"/>
                </a:solidFill>
                <a:cs typeface="B Nazanin" panose="00000400000000000000" pitchFamily="2" charset="-78"/>
              </a:rPr>
              <a:t>معنی: با پدرت محترمانه رفتار کن و از دستورش سرپیچی نکن (از پدرت اطاعت کن)</a:t>
            </a:r>
          </a:p>
          <a:p>
            <a:pPr algn="r" rtl="1">
              <a:lnSpc>
                <a:spcPct val="200000"/>
              </a:lnSpc>
            </a:pPr>
            <a:r>
              <a:rPr lang="fa-IR" sz="2800" b="1" dirty="0" smtClean="0">
                <a:solidFill>
                  <a:srgbClr val="FF0000"/>
                </a:solidFill>
                <a:cs typeface="B Nazanin" panose="00000400000000000000" pitchFamily="2" charset="-78"/>
              </a:rPr>
              <a:t>آرایه ها: سروچشم        مراعات نظیر/ چشم و نگر      مراعات نظیر/ سرمپیچ       کنایه از نافرمانی</a:t>
            </a:r>
          </a:p>
          <a:p>
            <a:pPr algn="r" rtl="1">
              <a:lnSpc>
                <a:spcPct val="200000"/>
              </a:lnSpc>
            </a:pPr>
            <a:r>
              <a:rPr lang="fa-IR" sz="2800" b="1" dirty="0" smtClean="0">
                <a:solidFill>
                  <a:srgbClr val="FF0000"/>
                </a:solidFill>
                <a:cs typeface="B Nazanin" panose="00000400000000000000" pitchFamily="2" charset="-78"/>
              </a:rPr>
              <a:t>نکته دستوری: (را) به معنی (به) حرف اضافه است       به پدر نگر/(را) در مصراع دوم نشانه مفعول است </a:t>
            </a:r>
          </a:p>
        </p:txBody>
      </p:sp>
      <p:cxnSp>
        <p:nvCxnSpPr>
          <p:cNvPr id="6" name="Straight Arrow Connector 5"/>
          <p:cNvCxnSpPr/>
          <p:nvPr/>
        </p:nvCxnSpPr>
        <p:spPr>
          <a:xfrm flipH="1" flipV="1">
            <a:off x="9087233" y="4568610"/>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05080" y="4596638"/>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49503" y="4583188"/>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5080" y="5366469"/>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86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2677656"/>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چون این دو شوند از تو خرسند                             خرسند شود ز تو خداوند</a:t>
            </a:r>
          </a:p>
          <a:p>
            <a:pPr algn="r" rtl="1">
              <a:lnSpc>
                <a:spcPct val="200000"/>
              </a:lnSpc>
            </a:pPr>
            <a:r>
              <a:rPr lang="fa-IR" sz="2800" b="1" dirty="0" smtClean="0">
                <a:solidFill>
                  <a:srgbClr val="FF0000"/>
                </a:solidFill>
                <a:cs typeface="B Nazanin" panose="00000400000000000000" pitchFamily="2" charset="-78"/>
              </a:rPr>
              <a:t>معنی : وقتی که پدر و مادر از تو راضی باشند خداوند هم از تو راضی و خشنود می شود.</a:t>
            </a:r>
          </a:p>
          <a:p>
            <a:pPr algn="r" rtl="1">
              <a:lnSpc>
                <a:spcPct val="200000"/>
              </a:lnSpc>
            </a:pPr>
            <a:r>
              <a:rPr lang="fa-IR" sz="2800" b="1" dirty="0" smtClean="0">
                <a:solidFill>
                  <a:srgbClr val="FF0000"/>
                </a:solidFill>
                <a:cs typeface="B Nazanin" panose="00000400000000000000" pitchFamily="2" charset="-78"/>
              </a:rPr>
              <a:t>آرایه ها: تو و دو       جناس/خرسند        تکرار</a:t>
            </a:r>
          </a:p>
        </p:txBody>
      </p:sp>
      <p:cxnSp>
        <p:nvCxnSpPr>
          <p:cNvPr id="6" name="Straight Arrow Connector 5"/>
          <p:cNvCxnSpPr/>
          <p:nvPr/>
        </p:nvCxnSpPr>
        <p:spPr>
          <a:xfrm flipH="1" flipV="1">
            <a:off x="9423409" y="4567486"/>
            <a:ext cx="401910" cy="1344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28821" y="4562973"/>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54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3539430"/>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چون با ادب و تمیز باشی                 پیش همه کس عزیز باشی</a:t>
            </a:r>
          </a:p>
          <a:p>
            <a:pPr algn="r" rtl="1">
              <a:lnSpc>
                <a:spcPct val="200000"/>
              </a:lnSpc>
            </a:pPr>
            <a:r>
              <a:rPr lang="fa-IR" sz="2800" b="1" dirty="0" smtClean="0">
                <a:solidFill>
                  <a:srgbClr val="FF0000"/>
                </a:solidFill>
                <a:cs typeface="B Nazanin" panose="00000400000000000000" pitchFamily="2" charset="-78"/>
              </a:rPr>
              <a:t>معنی: اگر مودب و صاحب تشخیص باشی نزد همه عزیز ودوست داشتنی خواهی بود.</a:t>
            </a:r>
          </a:p>
          <a:p>
            <a:pPr algn="r" rtl="1">
              <a:lnSpc>
                <a:spcPct val="200000"/>
              </a:lnSpc>
            </a:pPr>
            <a:r>
              <a:rPr lang="fa-IR" sz="2800" b="1" dirty="0" smtClean="0">
                <a:solidFill>
                  <a:srgbClr val="FF0000"/>
                </a:solidFill>
                <a:cs typeface="B Nazanin" panose="00000400000000000000" pitchFamily="2" charset="-78"/>
              </a:rPr>
              <a:t>نکته دستوری: چون به معنی (اگر) حرف ربط است.</a:t>
            </a:r>
          </a:p>
          <a:p>
            <a:pPr algn="r" rtl="1">
              <a:lnSpc>
                <a:spcPct val="200000"/>
              </a:lnSpc>
            </a:pPr>
            <a:r>
              <a:rPr lang="fa-IR" sz="2800" b="1" dirty="0" smtClean="0">
                <a:solidFill>
                  <a:srgbClr val="FF0000"/>
                </a:solidFill>
                <a:cs typeface="B Nazanin" panose="00000400000000000000" pitchFamily="2" charset="-78"/>
              </a:rPr>
              <a:t>نکته ادبی: باشی، باشی        ردیف/تمیز و عزیز      قافیه</a:t>
            </a:r>
          </a:p>
        </p:txBody>
      </p:sp>
      <p:cxnSp>
        <p:nvCxnSpPr>
          <p:cNvPr id="12" name="Straight Arrow Connector 11"/>
          <p:cNvCxnSpPr/>
          <p:nvPr/>
        </p:nvCxnSpPr>
        <p:spPr>
          <a:xfrm flipH="1">
            <a:off x="8594551" y="5450479"/>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926046" y="5450479"/>
            <a:ext cx="384732" cy="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056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175" y="2286000"/>
            <a:ext cx="12263716" cy="3539430"/>
          </a:xfrm>
          <a:prstGeom prst="rect">
            <a:avLst/>
          </a:prstGeom>
          <a:noFill/>
        </p:spPr>
        <p:txBody>
          <a:bodyPr wrap="square" rtlCol="0">
            <a:spAutoFit/>
          </a:bodyPr>
          <a:lstStyle/>
          <a:p>
            <a:pPr algn="r" rtl="1">
              <a:lnSpc>
                <a:spcPct val="200000"/>
              </a:lnSpc>
            </a:pPr>
            <a:r>
              <a:rPr lang="fa-IR" sz="2800" b="1" dirty="0" smtClean="0">
                <a:cs typeface="B Nazanin" panose="00000400000000000000" pitchFamily="2" charset="-78"/>
              </a:rPr>
              <a:t>می کوش که هر چه گوید استاد                                گیری همه را به چابکی یاد</a:t>
            </a:r>
          </a:p>
          <a:p>
            <a:pPr algn="r" rtl="1">
              <a:lnSpc>
                <a:spcPct val="200000"/>
              </a:lnSpc>
            </a:pPr>
            <a:r>
              <a:rPr lang="fa-IR" sz="2800" b="1" dirty="0" smtClean="0">
                <a:solidFill>
                  <a:srgbClr val="FF0000"/>
                </a:solidFill>
                <a:cs typeface="B Nazanin" panose="00000400000000000000" pitchFamily="2" charset="-78"/>
              </a:rPr>
              <a:t>معنی: تلاش کن که هر چه را معلم به تو می گوید و آموزش می دهد همه را با سرعت و زیرکی یاد بگیری</a:t>
            </a:r>
          </a:p>
          <a:p>
            <a:pPr algn="r" rtl="1">
              <a:lnSpc>
                <a:spcPct val="200000"/>
              </a:lnSpc>
            </a:pPr>
            <a:r>
              <a:rPr lang="fa-IR" sz="2800" b="1" dirty="0" smtClean="0">
                <a:solidFill>
                  <a:srgbClr val="FF0000"/>
                </a:solidFill>
                <a:cs typeface="B Nazanin" panose="00000400000000000000" pitchFamily="2" charset="-78"/>
              </a:rPr>
              <a:t>نکته دستوری: (می کوش)      فعل امر(= بکوش)/ (گوید)     فعل مضارع اخباری(= می گوید)</a:t>
            </a:r>
          </a:p>
        </p:txBody>
      </p:sp>
      <p:cxnSp>
        <p:nvCxnSpPr>
          <p:cNvPr id="3" name="Straight Arrow Connector 2"/>
          <p:cNvCxnSpPr/>
          <p:nvPr/>
        </p:nvCxnSpPr>
        <p:spPr>
          <a:xfrm flipH="1">
            <a:off x="8337177" y="5405718"/>
            <a:ext cx="30928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18530" y="5437095"/>
            <a:ext cx="309283"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2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6" y="2102177"/>
            <a:ext cx="11570569" cy="4401205"/>
          </a:xfrm>
          <a:prstGeom prst="rect">
            <a:avLst/>
          </a:prstGeom>
          <a:noFill/>
        </p:spPr>
        <p:txBody>
          <a:bodyPr wrap="square" rtlCol="0">
            <a:spAutoFit/>
          </a:bodyPr>
          <a:lstStyle/>
          <a:p>
            <a:pPr algn="just" rtl="1">
              <a:lnSpc>
                <a:spcPct val="200000"/>
              </a:lnSpc>
            </a:pPr>
            <a:r>
              <a:rPr lang="fa-IR" sz="2800" b="1" dirty="0" smtClean="0">
                <a:cs typeface="B Nazanin" pitchFamily="2" charset="-78"/>
              </a:rPr>
              <a:t>اگر در پاسخ به حرف آنها بگوییم: (ماهی را هر وقت از آب بگیری تازه است) آه بلندی می کشند و می گویند: (ماهی را هر وقت از آب بگیری تازه است)، آه بلندی می کشند و می گویند:( هی! دیگر آن نیرو و انرژی جوانی در ما نیست). راست هم می گویند. آنها فرصت های زیادی را از دست داده اند هر حرکت ثانیه شمار ساعت، ما را از فرصت هایی که در اختیارمان هست دور می کند.</a:t>
            </a:r>
            <a:endParaRPr lang="en-US" sz="2800" b="1" dirty="0">
              <a:cs typeface="B Nazanin" pitchFamily="2" charset="-78"/>
            </a:endParaRPr>
          </a:p>
        </p:txBody>
      </p:sp>
      <p:cxnSp>
        <p:nvCxnSpPr>
          <p:cNvPr id="3" name="Straight Connector 2"/>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30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3758758"/>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زنهار مگو سخن به جز راست                                هر چند تو را در آن ضررهاست</a:t>
            </a:r>
          </a:p>
          <a:p>
            <a:pPr algn="r" rtl="1">
              <a:lnSpc>
                <a:spcPct val="200000"/>
              </a:lnSpc>
            </a:pPr>
            <a:r>
              <a:rPr lang="fa-IR" sz="2400" b="1" dirty="0" smtClean="0">
                <a:solidFill>
                  <a:srgbClr val="FF0000"/>
                </a:solidFill>
                <a:cs typeface="B Nazanin" panose="00000400000000000000" pitchFamily="2" charset="-78"/>
              </a:rPr>
              <a:t>معنی: اگر که همیشه حرف راست بگویی و از دروغ دوری کنی حتی اگر گفتن سخنان راست به ضرر تو باشد.</a:t>
            </a:r>
          </a:p>
          <a:p>
            <a:pPr algn="r" rtl="1">
              <a:lnSpc>
                <a:spcPct val="200000"/>
              </a:lnSpc>
            </a:pPr>
            <a:r>
              <a:rPr lang="fa-IR" sz="2400" b="1" dirty="0" smtClean="0">
                <a:solidFill>
                  <a:srgbClr val="FF0000"/>
                </a:solidFill>
                <a:cs typeface="B Nazanin" panose="00000400000000000000" pitchFamily="2" charset="-78"/>
              </a:rPr>
              <a:t>آرایه ها: بگو و سخن: مراعات نظیر/ تلمیح دارد حدیث های (قل الحق ان کان مرا) و(النجاه فی الصدق) است که ترجمه ی آن ها چنین است .(حق را بگو اگر چه تلخ باشد) و (نجات انسان در راستی است)/ به حدیث پیامبر هم تلمیح دارد (قولوا الحق و لو علی انفسکم)</a:t>
            </a:r>
          </a:p>
        </p:txBody>
      </p:sp>
    </p:spTree>
    <p:extLst>
      <p:ext uri="{BB962C8B-B14F-4D97-AF65-F5344CB8AC3E}">
        <p14:creationId xmlns:p14="http://schemas.microsoft.com/office/powerpoint/2010/main" val="1437965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3785652"/>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هر شب که روی به جامه ی خواب                    کن نیک تامل اندر این کتاب</a:t>
            </a:r>
          </a:p>
          <a:p>
            <a:pPr algn="r" rtl="1">
              <a:lnSpc>
                <a:spcPct val="200000"/>
              </a:lnSpc>
            </a:pPr>
            <a:r>
              <a:rPr lang="fa-IR" sz="2400" b="1" dirty="0" smtClean="0">
                <a:solidFill>
                  <a:srgbClr val="C00000"/>
                </a:solidFill>
                <a:cs typeface="B Nazanin" panose="00000400000000000000" pitchFamily="2" charset="-78"/>
              </a:rPr>
              <a:t>معنی: هنگامی که هر شب برای خوابیدن به رختخواب می روی در این باره خوب فکرکن.</a:t>
            </a:r>
          </a:p>
          <a:p>
            <a:pPr algn="r" rtl="1">
              <a:lnSpc>
                <a:spcPct val="200000"/>
              </a:lnSpc>
            </a:pPr>
            <a:r>
              <a:rPr lang="fa-IR" sz="2400" b="1" dirty="0" smtClean="0">
                <a:solidFill>
                  <a:srgbClr val="C00000"/>
                </a:solidFill>
                <a:cs typeface="B Nazanin" panose="00000400000000000000" pitchFamily="2" charset="-78"/>
              </a:rPr>
              <a:t>نکته: این بیت با بیت بعدی موقوف المعانی است.</a:t>
            </a:r>
          </a:p>
          <a:p>
            <a:pPr algn="r" rtl="1">
              <a:lnSpc>
                <a:spcPct val="200000"/>
              </a:lnSpc>
            </a:pPr>
            <a:r>
              <a:rPr lang="fa-IR" sz="2400" b="1" dirty="0" smtClean="0">
                <a:solidFill>
                  <a:srgbClr val="C00000"/>
                </a:solidFill>
                <a:cs typeface="B Nazanin" panose="00000400000000000000" pitchFamily="2" charset="-78"/>
              </a:rPr>
              <a:t>موقوف المعانی به بیت هایی گفته می شود که معنای آن ها به هم وابسته است یعنی معنی یک بیت با بیت یا بیت های بعدی کامل می شود.</a:t>
            </a:r>
          </a:p>
        </p:txBody>
      </p:sp>
    </p:spTree>
    <p:extLst>
      <p:ext uri="{BB962C8B-B14F-4D97-AF65-F5344CB8AC3E}">
        <p14:creationId xmlns:p14="http://schemas.microsoft.com/office/powerpoint/2010/main" val="3284047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2308324"/>
          </a:xfrm>
          <a:prstGeom prst="rect">
            <a:avLst/>
          </a:prstGeom>
          <a:noFill/>
        </p:spPr>
        <p:txBody>
          <a:bodyPr wrap="square" rtlCol="0">
            <a:spAutoFit/>
          </a:bodyPr>
          <a:lstStyle/>
          <a:p>
            <a:pPr algn="ctr" rtl="1">
              <a:lnSpc>
                <a:spcPct val="200000"/>
              </a:lnSpc>
            </a:pPr>
            <a:r>
              <a:rPr lang="fa-IR" sz="2400" b="1" dirty="0" smtClean="0">
                <a:cs typeface="B Nazanin" panose="00000400000000000000" pitchFamily="2" charset="-78"/>
              </a:rPr>
              <a:t>کان روز به علم تو چه افزود                   وز کرده ی خود چه برده ای سود</a:t>
            </a:r>
          </a:p>
          <a:p>
            <a:pPr algn="r" rtl="1">
              <a:lnSpc>
                <a:spcPct val="200000"/>
              </a:lnSpc>
            </a:pPr>
            <a:r>
              <a:rPr lang="fa-IR" sz="2400" b="1" dirty="0" smtClean="0">
                <a:solidFill>
                  <a:srgbClr val="C00000"/>
                </a:solidFill>
                <a:cs typeface="B Nazanin" panose="00000400000000000000" pitchFamily="2" charset="-78"/>
              </a:rPr>
              <a:t>معنی: که امروز چه قدر به علم و دانش تو اضافه شد و از کارهایی که انجام دادی چقدر سود بردی</a:t>
            </a:r>
          </a:p>
          <a:p>
            <a:pPr algn="r" rtl="1">
              <a:lnSpc>
                <a:spcPct val="200000"/>
              </a:lnSpc>
            </a:pPr>
            <a:r>
              <a:rPr lang="fa-IR" sz="2400" b="1" dirty="0" smtClean="0">
                <a:solidFill>
                  <a:srgbClr val="C00000"/>
                </a:solidFill>
                <a:cs typeface="B Nazanin" panose="00000400000000000000" pitchFamily="2" charset="-78"/>
              </a:rPr>
              <a:t>نکته دستوری: (چه) در مصراع اول ضمیر پرسشی است و در مصراع دوم صفت پرسشی : چه سود برده ای؟</a:t>
            </a:r>
          </a:p>
        </p:txBody>
      </p:sp>
    </p:spTree>
    <p:extLst>
      <p:ext uri="{BB962C8B-B14F-4D97-AF65-F5344CB8AC3E}">
        <p14:creationId xmlns:p14="http://schemas.microsoft.com/office/powerpoint/2010/main" val="3464109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4129" y="2312894"/>
            <a:ext cx="11833412" cy="1692771"/>
          </a:xfrm>
          <a:prstGeom prst="rect">
            <a:avLst/>
          </a:prstGeom>
          <a:noFill/>
        </p:spPr>
        <p:txBody>
          <a:bodyPr wrap="square" rtlCol="0">
            <a:spAutoFit/>
          </a:bodyPr>
          <a:lstStyle/>
          <a:p>
            <a:pPr algn="ctr" rtl="1">
              <a:lnSpc>
                <a:spcPct val="200000"/>
              </a:lnSpc>
            </a:pPr>
            <a:r>
              <a:rPr lang="fa-IR" sz="2800" b="1" dirty="0" smtClean="0">
                <a:cs typeface="B Nazanin" panose="00000400000000000000" pitchFamily="2" charset="-78"/>
              </a:rPr>
              <a:t>روزی که در آن نکرده ای کار                       آن روز عمر خویش مشمار</a:t>
            </a:r>
          </a:p>
          <a:p>
            <a:pPr algn="ctr" rtl="1">
              <a:lnSpc>
                <a:spcPct val="200000"/>
              </a:lnSpc>
            </a:pPr>
            <a:r>
              <a:rPr lang="fa-IR" sz="2400" b="1" dirty="0" smtClean="0">
                <a:solidFill>
                  <a:srgbClr val="FF0000"/>
                </a:solidFill>
                <a:cs typeface="B Nazanin" panose="00000400000000000000" pitchFamily="2" charset="-78"/>
              </a:rPr>
              <a:t>معنی: روزی را که در آن کار مفیدی انجام نداده ای جز روزهای تلف شده بدان و از روزهای عمرت به حساب نیار  </a:t>
            </a:r>
          </a:p>
        </p:txBody>
      </p:sp>
    </p:spTree>
    <p:extLst>
      <p:ext uri="{BB962C8B-B14F-4D97-AF65-F5344CB8AC3E}">
        <p14:creationId xmlns:p14="http://schemas.microsoft.com/office/powerpoint/2010/main" val="984348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2499" t="10662" r="33085" b="14338"/>
          <a:stretch/>
        </p:blipFill>
        <p:spPr>
          <a:xfrm>
            <a:off x="2716306" y="0"/>
            <a:ext cx="5597336" cy="6858000"/>
          </a:xfrm>
          <a:prstGeom prst="rect">
            <a:avLst/>
          </a:prstGeom>
        </p:spPr>
      </p:pic>
    </p:spTree>
    <p:extLst>
      <p:ext uri="{BB962C8B-B14F-4D97-AF65-F5344CB8AC3E}">
        <p14:creationId xmlns:p14="http://schemas.microsoft.com/office/powerpoint/2010/main" val="3107190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2469684"/>
            <a:ext cx="11833412" cy="2215991"/>
          </a:xfrm>
          <a:prstGeom prst="rect">
            <a:avLst/>
          </a:prstGeom>
          <a:noFill/>
        </p:spPr>
        <p:txBody>
          <a:bodyPr wrap="square" rtlCol="0">
            <a:spAutoFit/>
          </a:bodyPr>
          <a:lstStyle/>
          <a:p>
            <a:pPr algn="r" rtl="1">
              <a:lnSpc>
                <a:spcPct val="200000"/>
              </a:lnSpc>
            </a:pPr>
            <a:r>
              <a:rPr lang="fa-IR" sz="2400" b="1" dirty="0" smtClean="0">
                <a:cs typeface="B Nazanin" panose="00000400000000000000" pitchFamily="2" charset="-78"/>
              </a:rPr>
              <a:t>ایرج میرزا وی از نوادگان فتحعلی شاه قاجار بود تحصیلاتش در مدرسه دارلفنون تبریز صورت گرفت ابتدا شاعر دربار قاجاریه بود اما به زودی از شاعری دربار کناره گرفت شعر ایرج ساده و روان و مشتمل بر کلمات و تعبیرات عامیانه است و مسائل مختلف اجتماعی را با زبان ساده و شوخی های نیشدار بیان می کند.</a:t>
            </a:r>
          </a:p>
        </p:txBody>
      </p:sp>
      <p:sp>
        <p:nvSpPr>
          <p:cNvPr id="6" name="TextBox 5"/>
          <p:cNvSpPr txBox="1"/>
          <p:nvPr/>
        </p:nvSpPr>
        <p:spPr>
          <a:xfrm>
            <a:off x="4733365" y="1515576"/>
            <a:ext cx="2366682" cy="954107"/>
          </a:xfrm>
          <a:prstGeom prst="rect">
            <a:avLst/>
          </a:prstGeom>
          <a:noFill/>
        </p:spPr>
        <p:txBody>
          <a:bodyPr wrap="square" rtlCol="0">
            <a:spAutoFit/>
          </a:bodyPr>
          <a:lstStyle/>
          <a:p>
            <a:pPr algn="r" rtl="1">
              <a:lnSpc>
                <a:spcPct val="200000"/>
              </a:lnSpc>
            </a:pPr>
            <a:r>
              <a:rPr lang="fa-IR" sz="2800" b="1" dirty="0" smtClean="0">
                <a:solidFill>
                  <a:srgbClr val="C00000"/>
                </a:solidFill>
                <a:cs typeface="B Nazanin" panose="00000400000000000000" pitchFamily="2" charset="-78"/>
              </a:rPr>
              <a:t>تاریخ ادبیات</a:t>
            </a:r>
          </a:p>
        </p:txBody>
      </p:sp>
    </p:spTree>
    <p:extLst>
      <p:ext uri="{BB962C8B-B14F-4D97-AF65-F5344CB8AC3E}">
        <p14:creationId xmlns:p14="http://schemas.microsoft.com/office/powerpoint/2010/main" val="3976273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2145" y="2266682"/>
            <a:ext cx="8706119" cy="2646878"/>
          </a:xfrm>
          <a:prstGeom prst="rect">
            <a:avLst/>
          </a:prstGeom>
          <a:noFill/>
        </p:spPr>
        <p:txBody>
          <a:bodyPr wrap="square" rtlCol="0">
            <a:spAutoFit/>
          </a:bodyPr>
          <a:lstStyle/>
          <a:p>
            <a:r>
              <a:rPr lang="fa-IR" sz="16600" dirty="0" smtClean="0">
                <a:solidFill>
                  <a:srgbClr val="C00000"/>
                </a:solidFill>
                <a:cs typeface="B Titr" panose="00000700000000000000" pitchFamily="2" charset="-78"/>
              </a:rPr>
              <a:t>پایان</a:t>
            </a:r>
            <a:endParaRPr lang="en-US" sz="16600" dirty="0">
              <a:solidFill>
                <a:srgbClr val="C00000"/>
              </a:solidFill>
              <a:cs typeface="B Titr" panose="00000700000000000000" pitchFamily="2" charset="-78"/>
            </a:endParaRPr>
          </a:p>
        </p:txBody>
      </p:sp>
    </p:spTree>
    <p:extLst>
      <p:ext uri="{BB962C8B-B14F-4D97-AF65-F5344CB8AC3E}">
        <p14:creationId xmlns:p14="http://schemas.microsoft.com/office/powerpoint/2010/main" val="2656115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6" y="2102177"/>
            <a:ext cx="11570569" cy="2569934"/>
          </a:xfrm>
          <a:prstGeom prst="rect">
            <a:avLst/>
          </a:prstGeom>
          <a:noFill/>
        </p:spPr>
        <p:txBody>
          <a:bodyPr wrap="square" rtlCol="0">
            <a:spAutoFit/>
          </a:bodyPr>
          <a:lstStyle/>
          <a:p>
            <a:pPr algn="just" rtl="1">
              <a:lnSpc>
                <a:spcPct val="200000"/>
              </a:lnSpc>
            </a:pPr>
            <a:r>
              <a:rPr lang="fa-IR" sz="2800" b="1" dirty="0" smtClean="0">
                <a:cs typeface="B Nazanin" pitchFamily="2" charset="-78"/>
              </a:rPr>
              <a:t>مبادا گذر شتابان عمر را مسخره بگیرید یا به حرف بزرگ ترهایتان گوش نکنید و از تجربه های آنان بهره نگیرید اگر چنین کنید پانزده یا بیست سال دیگر به خود یا به دیگری خواهید گفت : (ای کاش کسی را داشتیم که....)</a:t>
            </a:r>
            <a:endParaRPr lang="en-US" sz="2800" b="1" dirty="0">
              <a:cs typeface="B Nazanin" pitchFamily="2" charset="-78"/>
            </a:endParaRPr>
          </a:p>
        </p:txBody>
      </p:sp>
      <p:cxnSp>
        <p:nvCxnSpPr>
          <p:cNvPr id="3" name="Straight Connector 2"/>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6" y="2102177"/>
            <a:ext cx="11570569" cy="3539430"/>
          </a:xfrm>
          <a:prstGeom prst="rect">
            <a:avLst/>
          </a:prstGeom>
          <a:noFill/>
        </p:spPr>
        <p:txBody>
          <a:bodyPr wrap="square" rtlCol="0">
            <a:spAutoFit/>
          </a:bodyPr>
          <a:lstStyle/>
          <a:p>
            <a:pPr algn="just" rtl="1">
              <a:lnSpc>
                <a:spcPct val="200000"/>
              </a:lnSpc>
            </a:pPr>
            <a:r>
              <a:rPr lang="fa-IR" sz="2800" b="1" dirty="0" smtClean="0">
                <a:cs typeface="B Nazanin" pitchFamily="2" charset="-78"/>
              </a:rPr>
              <a:t>به پانزده یا بیست یا حتی سی سال دیگر فکر کنید با قدرت خیال خود به آینده بروید . چه تصوری از آینده ی خود دارید؟ حتما در آن تصویر رویایی به زندگی شیرین و موفق می اندیشید.</a:t>
            </a:r>
          </a:p>
          <a:p>
            <a:pPr algn="just" rtl="1">
              <a:lnSpc>
                <a:spcPct val="200000"/>
              </a:lnSpc>
            </a:pPr>
            <a:r>
              <a:rPr lang="fa-IR" sz="2800" b="1" dirty="0" smtClean="0">
                <a:cs typeface="B Nazanin" pitchFamily="2" charset="-78"/>
              </a:rPr>
              <a:t>به شغل خوبی فکر کنید که درآمدی عالی نصیب شما می کند به احترام و اعتباری که برای خود کسب کرده اید، می اندیشید.</a:t>
            </a:r>
            <a:endParaRPr lang="en-US" sz="2800" b="1" dirty="0">
              <a:cs typeface="B Nazanin" pitchFamily="2" charset="-78"/>
            </a:endParaRPr>
          </a:p>
        </p:txBody>
      </p:sp>
      <p:cxnSp>
        <p:nvCxnSpPr>
          <p:cNvPr id="3" name="Straight Connector 2"/>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30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6" y="2102177"/>
            <a:ext cx="11570569" cy="4401205"/>
          </a:xfrm>
          <a:prstGeom prst="rect">
            <a:avLst/>
          </a:prstGeom>
          <a:noFill/>
        </p:spPr>
        <p:txBody>
          <a:bodyPr wrap="square" rtlCol="0">
            <a:spAutoFit/>
          </a:bodyPr>
          <a:lstStyle/>
          <a:p>
            <a:pPr algn="just" rtl="1">
              <a:lnSpc>
                <a:spcPct val="200000"/>
              </a:lnSpc>
            </a:pPr>
            <a:r>
              <a:rPr lang="fa-IR" sz="2800" b="1" dirty="0" smtClean="0">
                <a:cs typeface="B Nazanin" pitchFamily="2" charset="-78"/>
              </a:rPr>
              <a:t>در نوجوانی، هرگز در خیال کسی نمی گنجد که در آینده به انسانی بی عاطفه و بد اخلاق تبدیل شود.تصور همه از آینده یک زندگی آرمانی، منطقی و سرشار از عشق و عاطفه و انسانیت است .</a:t>
            </a:r>
          </a:p>
          <a:p>
            <a:pPr algn="just" rtl="1">
              <a:lnSpc>
                <a:spcPct val="200000"/>
              </a:lnSpc>
            </a:pPr>
            <a:r>
              <a:rPr lang="fa-IR" sz="2800" b="1" dirty="0" smtClean="0">
                <a:cs typeface="B Nazanin" pitchFamily="2" charset="-78"/>
              </a:rPr>
              <a:t>زندگی کردن به یادگیری اصول و روش هایی نیاز دارد زندگی، یک سفر است . مدت این سفر برای عده ای کم و برای عده ای دیگر طولانی و پرفراز و نشیب است اگر همیشه خود را یک مسافر به حساب بیاوریم، باید ویژگی های یک مسافر دائمی را در خود ایجاد کنیم و مهارت های </a:t>
            </a:r>
          </a:p>
        </p:txBody>
      </p:sp>
      <p:cxnSp>
        <p:nvCxnSpPr>
          <p:cNvPr id="3" name="Straight Connector 2"/>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813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8" y="2469684"/>
            <a:ext cx="11570569" cy="3539430"/>
          </a:xfrm>
          <a:prstGeom prst="rect">
            <a:avLst/>
          </a:prstGeom>
          <a:noFill/>
        </p:spPr>
        <p:txBody>
          <a:bodyPr wrap="square" rtlCol="0">
            <a:spAutoFit/>
          </a:bodyPr>
          <a:lstStyle/>
          <a:p>
            <a:pPr algn="just" rtl="1">
              <a:lnSpc>
                <a:spcPct val="200000"/>
              </a:lnSpc>
            </a:pPr>
            <a:r>
              <a:rPr lang="fa-IR" sz="2800" b="1" dirty="0" smtClean="0">
                <a:cs typeface="B Nazanin" pitchFamily="2" charset="-78"/>
              </a:rPr>
              <a:t>لازم را برای کم کردن دشواری های سفر و لذت بخش کردن آن بیاموزیم.</a:t>
            </a:r>
          </a:p>
          <a:p>
            <a:pPr algn="just" rtl="1">
              <a:lnSpc>
                <a:spcPct val="200000"/>
              </a:lnSpc>
            </a:pPr>
            <a:r>
              <a:rPr lang="fa-IR" sz="2800" b="1" dirty="0" smtClean="0">
                <a:cs typeface="B Nazanin" pitchFamily="2" charset="-78"/>
              </a:rPr>
              <a:t>وقتی شما می خواهید به کوهستان بروید، ابزار لازم برای کوه نوردی را همراه خود می برید. هر گاه بخواهید در مراسم مذهبی، مثل (دعای کمیل) یا (نماز جماعت) شرکت کنید، خود را با آداب</a:t>
            </a:r>
          </a:p>
          <a:p>
            <a:pPr algn="just" rtl="1">
              <a:lnSpc>
                <a:spcPct val="200000"/>
              </a:lnSpc>
            </a:pPr>
            <a:r>
              <a:rPr lang="fa-IR" sz="2800" b="1" dirty="0" smtClean="0">
                <a:cs typeface="B Nazanin" pitchFamily="2" charset="-78"/>
              </a:rPr>
              <a:t>خاص و لباس مناسب که حس و حال مذهبی شما را بالا ببرد آراسته می سازید. </a:t>
            </a:r>
          </a:p>
        </p:txBody>
      </p:sp>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780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8" y="2469684"/>
            <a:ext cx="11570569" cy="4401205"/>
          </a:xfrm>
          <a:prstGeom prst="rect">
            <a:avLst/>
          </a:prstGeom>
          <a:noFill/>
        </p:spPr>
        <p:txBody>
          <a:bodyPr wrap="square" rtlCol="0">
            <a:spAutoFit/>
          </a:bodyPr>
          <a:lstStyle/>
          <a:p>
            <a:pPr algn="just" rtl="1">
              <a:lnSpc>
                <a:spcPct val="200000"/>
              </a:lnSpc>
            </a:pPr>
            <a:r>
              <a:rPr lang="fa-IR" sz="2800" b="1" dirty="0" smtClean="0">
                <a:cs typeface="B Nazanin" pitchFamily="2" charset="-78"/>
              </a:rPr>
              <a:t>سفر زندگی هم به مهارت هایی نیاز دارد که بدون آنها، زندگی آینده، پر مشقت خواهد بود، مهارت هایی نظیر:</a:t>
            </a:r>
          </a:p>
          <a:p>
            <a:pPr algn="just" rtl="1">
              <a:lnSpc>
                <a:spcPct val="200000"/>
              </a:lnSpc>
            </a:pPr>
            <a:r>
              <a:rPr lang="fa-IR" sz="2800" b="1" dirty="0" smtClean="0">
                <a:solidFill>
                  <a:srgbClr val="FF0000"/>
                </a:solidFill>
                <a:cs typeface="B Nazanin" pitchFamily="2" charset="-78"/>
              </a:rPr>
              <a:t>خود آگاهی: </a:t>
            </a:r>
            <a:r>
              <a:rPr lang="fa-IR" sz="2800" b="1" dirty="0" smtClean="0">
                <a:cs typeface="B Nazanin" pitchFamily="2" charset="-78"/>
              </a:rPr>
              <a:t>شناخت توانایی ها، نیازها، استعدادها و ضعف های خود .</a:t>
            </a:r>
          </a:p>
          <a:p>
            <a:pPr algn="just" rtl="1">
              <a:lnSpc>
                <a:spcPct val="200000"/>
              </a:lnSpc>
            </a:pPr>
            <a:r>
              <a:rPr lang="fa-IR" sz="2800" b="1" dirty="0" smtClean="0">
                <a:solidFill>
                  <a:srgbClr val="FF0000"/>
                </a:solidFill>
                <a:cs typeface="B Nazanin" pitchFamily="2" charset="-78"/>
              </a:rPr>
              <a:t>ارتباط موثر: </a:t>
            </a:r>
            <a:r>
              <a:rPr lang="fa-IR" sz="2800" b="1" dirty="0" smtClean="0">
                <a:cs typeface="B Nazanin" pitchFamily="2" charset="-78"/>
              </a:rPr>
              <a:t>ارتباط درست و سنجیده با دیگران</a:t>
            </a:r>
          </a:p>
          <a:p>
            <a:pPr algn="just" rtl="1">
              <a:lnSpc>
                <a:spcPct val="200000"/>
              </a:lnSpc>
            </a:pPr>
            <a:r>
              <a:rPr lang="fa-IR" sz="2800" b="1" dirty="0" smtClean="0">
                <a:solidFill>
                  <a:srgbClr val="FF0000"/>
                </a:solidFill>
                <a:cs typeface="B Nazanin" pitchFamily="2" charset="-78"/>
              </a:rPr>
              <a:t>تصمیم گیری: </a:t>
            </a:r>
            <a:r>
              <a:rPr lang="fa-IR" sz="2800" b="1" dirty="0" smtClean="0">
                <a:cs typeface="B Nazanin" pitchFamily="2" charset="-78"/>
              </a:rPr>
              <a:t>تدبیر مناسب در موقعیت های مهم زندگی</a:t>
            </a:r>
          </a:p>
        </p:txBody>
      </p:sp>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7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998" y="2469684"/>
            <a:ext cx="11570569" cy="4401205"/>
          </a:xfrm>
          <a:prstGeom prst="rect">
            <a:avLst/>
          </a:prstGeom>
          <a:noFill/>
        </p:spPr>
        <p:txBody>
          <a:bodyPr wrap="square" rtlCol="0">
            <a:spAutoFit/>
          </a:bodyPr>
          <a:lstStyle/>
          <a:p>
            <a:pPr algn="just" rtl="1">
              <a:lnSpc>
                <a:spcPct val="200000"/>
              </a:lnSpc>
            </a:pPr>
            <a:r>
              <a:rPr lang="fa-IR" sz="2800" b="1" dirty="0" smtClean="0">
                <a:cs typeface="B Nazanin" pitchFamily="2" charset="-78"/>
              </a:rPr>
              <a:t>چیرگی بر احساسات و هیجانات: مهار احساسات گوناگون، مانند عشق، خشم و نفرت، ترس وحتی شادی</a:t>
            </a:r>
          </a:p>
          <a:p>
            <a:pPr algn="just" rtl="1">
              <a:lnSpc>
                <a:spcPct val="200000"/>
              </a:lnSpc>
            </a:pPr>
            <a:r>
              <a:rPr lang="fa-IR" sz="2800" b="1" dirty="0" smtClean="0">
                <a:cs typeface="B Nazanin" pitchFamily="2" charset="-78"/>
              </a:rPr>
              <a:t>تفکر خلاق: مهارت در کشف و نوآوری، جست و جوی راه حل های جدید برای رویارویی با مشکلات.</a:t>
            </a:r>
          </a:p>
          <a:p>
            <a:pPr algn="just" rtl="1">
              <a:lnSpc>
                <a:spcPct val="200000"/>
              </a:lnSpc>
            </a:pPr>
            <a:endParaRPr lang="fa-IR" sz="2800" b="1" dirty="0" smtClean="0">
              <a:cs typeface="B Nazanin" pitchFamily="2" charset="-78"/>
            </a:endParaRPr>
          </a:p>
        </p:txBody>
      </p:sp>
      <p:cxnSp>
        <p:nvCxnSpPr>
          <p:cNvPr id="4" name="Straight Connector 3"/>
          <p:cNvCxnSpPr/>
          <p:nvPr/>
        </p:nvCxnSpPr>
        <p:spPr>
          <a:xfrm flipH="1">
            <a:off x="1223683" y="2469684"/>
            <a:ext cx="9789459"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722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1472</Words>
  <Application>Microsoft Office PowerPoint</Application>
  <PresentationFormat>Widescreen</PresentationFormat>
  <Paragraphs>73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 Nazanin</vt:lpstr>
      <vt:lpstr>B Titr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172</cp:revision>
  <dcterms:created xsi:type="dcterms:W3CDTF">2015-07-06T05:06:21Z</dcterms:created>
  <dcterms:modified xsi:type="dcterms:W3CDTF">2015-11-19T12:33:03Z</dcterms:modified>
</cp:coreProperties>
</file>