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48"/>
  </p:notesMasterIdLst>
  <p:sldIdLst>
    <p:sldId id="256" r:id="rId3"/>
    <p:sldId id="280"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81" r:id="rId22"/>
    <p:sldId id="274" r:id="rId23"/>
    <p:sldId id="275" r:id="rId24"/>
    <p:sldId id="276" r:id="rId25"/>
    <p:sldId id="277" r:id="rId26"/>
    <p:sldId id="278" r:id="rId27"/>
    <p:sldId id="279"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2" d="100"/>
          <a:sy n="42" d="100"/>
        </p:scale>
        <p:origin x="682"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5714264-75B7-4820-BBE0-3C21581B6A04}" type="datetimeFigureOut">
              <a:rPr lang="fa-IR" smtClean="0"/>
              <a:t>04/28/1439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688609E-1EC4-4DCF-AD95-EB0CBE736A54}" type="slidenum">
              <a:rPr lang="fa-IR" smtClean="0"/>
              <a:t>‹#›</a:t>
            </a:fld>
            <a:endParaRPr lang="fa-IR"/>
          </a:p>
        </p:txBody>
      </p:sp>
    </p:spTree>
    <p:extLst>
      <p:ext uri="{BB962C8B-B14F-4D97-AF65-F5344CB8AC3E}">
        <p14:creationId xmlns:p14="http://schemas.microsoft.com/office/powerpoint/2010/main" val="30273604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038ED36E-B635-4D39-8979-EDD7E8BE8A80}" type="datetimeFigureOut">
              <a:rPr lang="fa-IR" smtClean="0"/>
              <a:t>04/28/1439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4A9F1A-7A59-44C1-B475-26CB3DEACC11}" type="slidenum">
              <a:rPr lang="fa-IR" smtClean="0"/>
              <a:t>‹#›</a:t>
            </a:fld>
            <a:endParaRPr lang="fa-IR"/>
          </a:p>
        </p:txBody>
      </p:sp>
    </p:spTree>
    <p:extLst>
      <p:ext uri="{BB962C8B-B14F-4D97-AF65-F5344CB8AC3E}">
        <p14:creationId xmlns:p14="http://schemas.microsoft.com/office/powerpoint/2010/main" val="132270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38ED36E-B635-4D39-8979-EDD7E8BE8A80}" type="datetimeFigureOut">
              <a:rPr lang="fa-IR" smtClean="0"/>
              <a:t>04/28/1439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4A9F1A-7A59-44C1-B475-26CB3DEACC11}" type="slidenum">
              <a:rPr lang="fa-IR" smtClean="0"/>
              <a:t>‹#›</a:t>
            </a:fld>
            <a:endParaRPr lang="fa-IR"/>
          </a:p>
        </p:txBody>
      </p:sp>
    </p:spTree>
    <p:extLst>
      <p:ext uri="{BB962C8B-B14F-4D97-AF65-F5344CB8AC3E}">
        <p14:creationId xmlns:p14="http://schemas.microsoft.com/office/powerpoint/2010/main" val="66770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38ED36E-B635-4D39-8979-EDD7E8BE8A80}" type="datetimeFigureOut">
              <a:rPr lang="fa-IR" smtClean="0"/>
              <a:t>04/28/1439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4A9F1A-7A59-44C1-B475-26CB3DEACC11}" type="slidenum">
              <a:rPr lang="fa-IR" smtClean="0"/>
              <a:t>‹#›</a:t>
            </a:fld>
            <a:endParaRPr lang="fa-IR"/>
          </a:p>
        </p:txBody>
      </p:sp>
    </p:spTree>
    <p:extLst>
      <p:ext uri="{BB962C8B-B14F-4D97-AF65-F5344CB8AC3E}">
        <p14:creationId xmlns:p14="http://schemas.microsoft.com/office/powerpoint/2010/main" val="1751683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38ED36E-B635-4D39-8979-EDD7E8BE8A80}" type="datetimeFigureOut">
              <a:rPr lang="fa-IR" smtClean="0"/>
              <a:t>04/28/1439</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a:lstStyle/>
          <a:p>
            <a:fld id="{CF4A9F1A-7A59-44C1-B475-26CB3DEACC11}" type="slidenum">
              <a:rPr lang="fa-IR" smtClean="0"/>
              <a:t>‹#›</a:t>
            </a:fld>
            <a:endParaRPr lang="fa-I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8ED36E-B635-4D39-8979-EDD7E8BE8A80}" type="datetimeFigureOut">
              <a:rPr lang="fa-IR" smtClean="0"/>
              <a:t>04/28/1439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4A9F1A-7A59-44C1-B475-26CB3DEACC11}" type="slidenum">
              <a:rPr lang="fa-IR" smtClean="0"/>
              <a:t>‹#›</a:t>
            </a:fld>
            <a:endParaRPr lang="fa-I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38ED36E-B635-4D39-8979-EDD7E8BE8A80}" type="datetimeFigureOut">
              <a:rPr lang="fa-IR" smtClean="0"/>
              <a:t>04/28/1439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7924800" y="6416675"/>
            <a:ext cx="762000" cy="365125"/>
          </a:xfrm>
        </p:spPr>
        <p:txBody>
          <a:bodyPr/>
          <a:lstStyle/>
          <a:p>
            <a:fld id="{CF4A9F1A-7A59-44C1-B475-26CB3DEACC11}"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8ED36E-B635-4D39-8979-EDD7E8BE8A80}" type="datetimeFigureOut">
              <a:rPr lang="fa-IR" smtClean="0"/>
              <a:t>04/28/1439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4A9F1A-7A59-44C1-B475-26CB3DEACC11}" type="slidenum">
              <a:rPr lang="fa-IR" smtClean="0"/>
              <a:t>‹#›</a:t>
            </a:fld>
            <a:endParaRPr lang="fa-I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38ED36E-B635-4D39-8979-EDD7E8BE8A80}" type="datetimeFigureOut">
              <a:rPr lang="fa-IR" smtClean="0"/>
              <a:t>04/28/1439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F4A9F1A-7A59-44C1-B475-26CB3DEACC11}" type="slidenum">
              <a:rPr lang="fa-IR" smtClean="0"/>
              <a:t>‹#›</a:t>
            </a:fld>
            <a:endParaRPr lang="fa-I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8ED36E-B635-4D39-8979-EDD7E8BE8A80}" type="datetimeFigureOut">
              <a:rPr lang="fa-IR" smtClean="0"/>
              <a:t>04/28/1439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F4A9F1A-7A59-44C1-B475-26CB3DEACC11}" type="slidenum">
              <a:rPr lang="fa-IR" smtClean="0"/>
              <a:t>‹#›</a:t>
            </a:fld>
            <a:endParaRPr lang="fa-I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ED36E-B635-4D39-8979-EDD7E8BE8A80}" type="datetimeFigureOut">
              <a:rPr lang="fa-IR" smtClean="0"/>
              <a:t>04/28/1439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F4A9F1A-7A59-44C1-B475-26CB3DEACC11}" type="slidenum">
              <a:rPr lang="fa-IR" smtClean="0"/>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8ED36E-B635-4D39-8979-EDD7E8BE8A80}" type="datetimeFigureOut">
              <a:rPr lang="fa-IR" smtClean="0"/>
              <a:t>04/28/1439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4A9F1A-7A59-44C1-B475-26CB3DEACC11}"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38ED36E-B635-4D39-8979-EDD7E8BE8A80}" type="datetimeFigureOut">
              <a:rPr lang="fa-IR" smtClean="0"/>
              <a:t>04/28/1439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4A9F1A-7A59-44C1-B475-26CB3DEACC11}" type="slidenum">
              <a:rPr lang="fa-IR" smtClean="0"/>
              <a:t>‹#›</a:t>
            </a:fld>
            <a:endParaRPr lang="fa-IR"/>
          </a:p>
        </p:txBody>
      </p:sp>
    </p:spTree>
    <p:extLst>
      <p:ext uri="{BB962C8B-B14F-4D97-AF65-F5344CB8AC3E}">
        <p14:creationId xmlns:p14="http://schemas.microsoft.com/office/powerpoint/2010/main" val="43947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38ED36E-B635-4D39-8979-EDD7E8BE8A80}" type="datetimeFigureOut">
              <a:rPr lang="fa-IR" smtClean="0"/>
              <a:t>04/28/1439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4A9F1A-7A59-44C1-B475-26CB3DEACC11}" type="slidenum">
              <a:rPr lang="fa-IR" smtClean="0"/>
              <a:t>‹#›</a:t>
            </a:fld>
            <a:endParaRPr lang="fa-I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8ED36E-B635-4D39-8979-EDD7E8BE8A80}" type="datetimeFigureOut">
              <a:rPr lang="fa-IR" smtClean="0"/>
              <a:t>04/28/1439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4A9F1A-7A59-44C1-B475-26CB3DEACC11}" type="slidenum">
              <a:rPr lang="fa-IR" smtClean="0"/>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8ED36E-B635-4D39-8979-EDD7E8BE8A80}" type="datetimeFigureOut">
              <a:rPr lang="fa-IR" smtClean="0"/>
              <a:t>04/28/1439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4A9F1A-7A59-44C1-B475-26CB3DEACC11}"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8ED36E-B635-4D39-8979-EDD7E8BE8A80}" type="datetimeFigureOut">
              <a:rPr lang="fa-IR" smtClean="0"/>
              <a:t>04/28/1439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4A9F1A-7A59-44C1-B475-26CB3DEACC11}" type="slidenum">
              <a:rPr lang="fa-IR" smtClean="0"/>
              <a:t>‹#›</a:t>
            </a:fld>
            <a:endParaRPr lang="fa-IR"/>
          </a:p>
        </p:txBody>
      </p:sp>
    </p:spTree>
    <p:extLst>
      <p:ext uri="{BB962C8B-B14F-4D97-AF65-F5344CB8AC3E}">
        <p14:creationId xmlns:p14="http://schemas.microsoft.com/office/powerpoint/2010/main" val="231950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38ED36E-B635-4D39-8979-EDD7E8BE8A80}" type="datetimeFigureOut">
              <a:rPr lang="fa-IR" smtClean="0"/>
              <a:t>04/28/1439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4A9F1A-7A59-44C1-B475-26CB3DEACC11}" type="slidenum">
              <a:rPr lang="fa-IR" smtClean="0"/>
              <a:t>‹#›</a:t>
            </a:fld>
            <a:endParaRPr lang="fa-IR"/>
          </a:p>
        </p:txBody>
      </p:sp>
    </p:spTree>
    <p:extLst>
      <p:ext uri="{BB962C8B-B14F-4D97-AF65-F5344CB8AC3E}">
        <p14:creationId xmlns:p14="http://schemas.microsoft.com/office/powerpoint/2010/main" val="396168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038ED36E-B635-4D39-8979-EDD7E8BE8A80}" type="datetimeFigureOut">
              <a:rPr lang="fa-IR" smtClean="0"/>
              <a:t>04/28/1439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F4A9F1A-7A59-44C1-B475-26CB3DEACC11}" type="slidenum">
              <a:rPr lang="fa-IR" smtClean="0"/>
              <a:t>‹#›</a:t>
            </a:fld>
            <a:endParaRPr lang="fa-IR"/>
          </a:p>
        </p:txBody>
      </p:sp>
    </p:spTree>
    <p:extLst>
      <p:ext uri="{BB962C8B-B14F-4D97-AF65-F5344CB8AC3E}">
        <p14:creationId xmlns:p14="http://schemas.microsoft.com/office/powerpoint/2010/main" val="109821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38ED36E-B635-4D39-8979-EDD7E8BE8A80}" type="datetimeFigureOut">
              <a:rPr lang="fa-IR" smtClean="0"/>
              <a:t>04/28/1439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F4A9F1A-7A59-44C1-B475-26CB3DEACC11}" type="slidenum">
              <a:rPr lang="fa-IR" smtClean="0"/>
              <a:t>‹#›</a:t>
            </a:fld>
            <a:endParaRPr lang="fa-IR"/>
          </a:p>
        </p:txBody>
      </p:sp>
    </p:spTree>
    <p:extLst>
      <p:ext uri="{BB962C8B-B14F-4D97-AF65-F5344CB8AC3E}">
        <p14:creationId xmlns:p14="http://schemas.microsoft.com/office/powerpoint/2010/main" val="406970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ED36E-B635-4D39-8979-EDD7E8BE8A80}" type="datetimeFigureOut">
              <a:rPr lang="fa-IR" smtClean="0"/>
              <a:t>04/28/1439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F4A9F1A-7A59-44C1-B475-26CB3DEACC11}" type="slidenum">
              <a:rPr lang="fa-IR" smtClean="0"/>
              <a:t>‹#›</a:t>
            </a:fld>
            <a:endParaRPr lang="fa-IR"/>
          </a:p>
        </p:txBody>
      </p:sp>
    </p:spTree>
    <p:extLst>
      <p:ext uri="{BB962C8B-B14F-4D97-AF65-F5344CB8AC3E}">
        <p14:creationId xmlns:p14="http://schemas.microsoft.com/office/powerpoint/2010/main" val="409103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ED36E-B635-4D39-8979-EDD7E8BE8A80}" type="datetimeFigureOut">
              <a:rPr lang="fa-IR" smtClean="0"/>
              <a:t>04/28/1439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4A9F1A-7A59-44C1-B475-26CB3DEACC11}" type="slidenum">
              <a:rPr lang="fa-IR" smtClean="0"/>
              <a:t>‹#›</a:t>
            </a:fld>
            <a:endParaRPr lang="fa-IR"/>
          </a:p>
        </p:txBody>
      </p:sp>
    </p:spTree>
    <p:extLst>
      <p:ext uri="{BB962C8B-B14F-4D97-AF65-F5344CB8AC3E}">
        <p14:creationId xmlns:p14="http://schemas.microsoft.com/office/powerpoint/2010/main" val="1021110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ED36E-B635-4D39-8979-EDD7E8BE8A80}" type="datetimeFigureOut">
              <a:rPr lang="fa-IR" smtClean="0"/>
              <a:t>04/28/1439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4A9F1A-7A59-44C1-B475-26CB3DEACC11}" type="slidenum">
              <a:rPr lang="fa-IR" smtClean="0"/>
              <a:t>‹#›</a:t>
            </a:fld>
            <a:endParaRPr lang="fa-IR"/>
          </a:p>
        </p:txBody>
      </p:sp>
    </p:spTree>
    <p:extLst>
      <p:ext uri="{BB962C8B-B14F-4D97-AF65-F5344CB8AC3E}">
        <p14:creationId xmlns:p14="http://schemas.microsoft.com/office/powerpoint/2010/main" val="334030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38ED36E-B635-4D39-8979-EDD7E8BE8A80}" type="datetimeFigureOut">
              <a:rPr lang="fa-IR" smtClean="0"/>
              <a:t>04/28/1439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F4A9F1A-7A59-44C1-B475-26CB3DEACC11}" type="slidenum">
              <a:rPr lang="fa-IR" smtClean="0"/>
              <a:t>‹#›</a:t>
            </a:fld>
            <a:endParaRPr lang="fa-IR"/>
          </a:p>
        </p:txBody>
      </p:sp>
    </p:spTree>
    <p:extLst>
      <p:ext uri="{BB962C8B-B14F-4D97-AF65-F5344CB8AC3E}">
        <p14:creationId xmlns:p14="http://schemas.microsoft.com/office/powerpoint/2010/main" val="399915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38ED36E-B635-4D39-8979-EDD7E8BE8A80}" type="datetimeFigureOut">
              <a:rPr lang="fa-IR" smtClean="0"/>
              <a:t>04/28/1439</a:t>
            </a:fld>
            <a:endParaRPr lang="fa-I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a-I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F4A9F1A-7A59-44C1-B475-26CB3DEACC11}" type="slidenum">
              <a:rPr lang="fa-IR" smtClean="0"/>
              <a:t>‹#›</a:t>
            </a:fld>
            <a:endParaRPr lang="fa-I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fa.wikipedia.org/wiki/%D8%A2%D9%85%D8%A7%D8%B1"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fa.wikipedia.org/w/index.php?title=%D9%85%D8%AA%D8%BA%DB%8C%D8%B1_%DA%A9%D9%85%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tebyan.net/newindex.aspx?pid=101624" TargetMode="Externa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package" Target="../embeddings/Microsoft_Word_Document1.docx"/></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oleObject" Target="../embeddings/oleObject2.bin"/><Relationship Id="rId7"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package" Target="../embeddings/Microsoft_Word_Document2.docx"/></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5269" y="548680"/>
            <a:ext cx="4975043" cy="4900596"/>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0"/>
          </a:effectLst>
        </p:spPr>
      </p:pic>
    </p:spTree>
    <p:extLst>
      <p:ext uri="{BB962C8B-B14F-4D97-AF65-F5344CB8AC3E}">
        <p14:creationId xmlns:p14="http://schemas.microsoft.com/office/powerpoint/2010/main" val="17325574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thrm{corr}(X,Y)={\mathrm{cov}(X,Y) \over \sigma_X \sigma_Y} ={E[(X-\mu_X)(Y-\mu_Y)] \over \sigma_X\sigma_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77072"/>
            <a:ext cx="7848872" cy="1982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55676" y="620688"/>
            <a:ext cx="5760640" cy="3046988"/>
          </a:xfrm>
          <a:prstGeom prst="rect">
            <a:avLst/>
          </a:prstGeom>
          <a:noFill/>
        </p:spPr>
        <p:txBody>
          <a:bodyPr wrap="square" rtlCol="1">
            <a:spAutoFit/>
          </a:bodyPr>
          <a:lstStyle/>
          <a:p>
            <a:r>
              <a:rPr lang="fa-IR" sz="2400" dirty="0">
                <a:cs typeface="B Nazanin" pitchFamily="2" charset="-78"/>
              </a:rPr>
              <a:t>ابزاری </a:t>
            </a:r>
            <a:r>
              <a:rPr lang="fa-IR" sz="2400" dirty="0">
                <a:cs typeface="B Nazanin" pitchFamily="2" charset="-78"/>
                <a:hlinkClick r:id="rId3" tooltip="آمار"/>
              </a:rPr>
              <a:t>آ</a:t>
            </a:r>
            <a:r>
              <a:rPr lang="fa-IR" sz="2400" u="sng" dirty="0">
                <a:cs typeface="B Nazanin" pitchFamily="2" charset="-78"/>
                <a:hlinkClick r:id="rId3" tooltip="آمار"/>
              </a:rPr>
              <a:t>ماری</a:t>
            </a:r>
            <a:r>
              <a:rPr lang="fa-IR" sz="2400" dirty="0">
                <a:cs typeface="B Nazanin" pitchFamily="2" charset="-78"/>
              </a:rPr>
              <a:t> برای تعیین نوع و درجه </a:t>
            </a:r>
            <a:r>
              <a:rPr lang="fa-IR" sz="2400" dirty="0" smtClean="0">
                <a:cs typeface="B Nazanin" pitchFamily="2" charset="-78"/>
              </a:rPr>
              <a:t>رابطه ی </a:t>
            </a:r>
            <a:r>
              <a:rPr lang="fa-IR" sz="2400" dirty="0">
                <a:cs typeface="B Nazanin" pitchFamily="2" charset="-78"/>
              </a:rPr>
              <a:t>یک </a:t>
            </a:r>
            <a:r>
              <a:rPr lang="fa-IR" sz="2400" dirty="0">
                <a:cs typeface="B Nazanin" pitchFamily="2" charset="-78"/>
                <a:hlinkClick r:id="rId4" tooltip="متغیر کمی (صفحه وجود ندارد)"/>
              </a:rPr>
              <a:t>متغیر کمی</a:t>
            </a:r>
            <a:r>
              <a:rPr lang="fa-IR" sz="2400" dirty="0">
                <a:cs typeface="B Nazanin" pitchFamily="2" charset="-78"/>
              </a:rPr>
              <a:t> با متغیر کمی دیگر </a:t>
            </a:r>
            <a:r>
              <a:rPr lang="fa-IR" sz="2400" dirty="0" smtClean="0">
                <a:cs typeface="B Nazanin" pitchFamily="2" charset="-78"/>
              </a:rPr>
              <a:t>است . </a:t>
            </a:r>
            <a:r>
              <a:rPr lang="fa-IR" sz="2400" dirty="0">
                <a:cs typeface="B Nazanin" pitchFamily="2" charset="-78"/>
              </a:rPr>
              <a:t>ضریب </a:t>
            </a:r>
            <a:r>
              <a:rPr lang="fa-IR" sz="2400" dirty="0" smtClean="0">
                <a:cs typeface="B Nazanin" pitchFamily="2" charset="-78"/>
              </a:rPr>
              <a:t>همبستگی ، </a:t>
            </a:r>
            <a:r>
              <a:rPr lang="fa-IR" sz="2400" dirty="0">
                <a:cs typeface="B Nazanin" pitchFamily="2" charset="-78"/>
              </a:rPr>
              <a:t>یکی از معیارهای مورد استفاده در تعیین همبستگی دو متغیر است. ضریب همبستگی شدت رابطه و همچنین نوع رابطه (مستقیم یا معکوس) را نشان </a:t>
            </a:r>
            <a:r>
              <a:rPr lang="fa-IR" sz="2400" dirty="0" smtClean="0">
                <a:cs typeface="B Nazanin" pitchFamily="2" charset="-78"/>
              </a:rPr>
              <a:t>می‌دهد . </a:t>
            </a:r>
            <a:r>
              <a:rPr lang="fa-IR" sz="2400" dirty="0">
                <a:cs typeface="B Nazanin" pitchFamily="2" charset="-78"/>
              </a:rPr>
              <a:t>این ضریب بین ۱ تا ۱- است و در عدم وجود رابطه بین دو متغیر، برابر صفر است.</a:t>
            </a:r>
          </a:p>
          <a:p>
            <a:r>
              <a:rPr lang="fa-IR" sz="2400" dirty="0">
                <a:cs typeface="B Nazanin" pitchFamily="2" charset="-78"/>
              </a:rPr>
              <a:t>همبستگی بین دو متغیر تصادفی </a:t>
            </a:r>
            <a:r>
              <a:rPr lang="en-US" sz="2400" dirty="0">
                <a:cs typeface="B Nazanin" pitchFamily="2" charset="-78"/>
              </a:rPr>
              <a:t>X </a:t>
            </a:r>
            <a:r>
              <a:rPr lang="fa-IR" sz="2400" dirty="0" smtClean="0">
                <a:cs typeface="B Nazanin" pitchFamily="2" charset="-78"/>
              </a:rPr>
              <a:t> و </a:t>
            </a:r>
            <a:r>
              <a:rPr lang="en-US" sz="2400" dirty="0">
                <a:cs typeface="B Nazanin" pitchFamily="2" charset="-78"/>
              </a:rPr>
              <a:t>Y </a:t>
            </a:r>
            <a:r>
              <a:rPr lang="fa-IR" sz="2400" dirty="0" smtClean="0">
                <a:cs typeface="B Nazanin" pitchFamily="2" charset="-78"/>
              </a:rPr>
              <a:t> به </a:t>
            </a:r>
            <a:r>
              <a:rPr lang="fa-IR" sz="2400" dirty="0">
                <a:cs typeface="B Nazanin" pitchFamily="2" charset="-78"/>
              </a:rPr>
              <a:t>صورت زیر تعریف </a:t>
            </a:r>
            <a:r>
              <a:rPr lang="fa-IR" sz="2400" dirty="0" smtClean="0">
                <a:cs typeface="B Nazanin" pitchFamily="2" charset="-78"/>
              </a:rPr>
              <a:t>می‌شود :</a:t>
            </a:r>
            <a:endParaRPr lang="fa-IR" sz="2400" dirty="0">
              <a:cs typeface="B Nazanin" pitchFamily="2" charset="-78"/>
            </a:endParaRPr>
          </a:p>
        </p:txBody>
      </p:sp>
      <p:sp>
        <p:nvSpPr>
          <p:cNvPr id="5" name="Footer Placeholder 4"/>
          <p:cNvSpPr>
            <a:spLocks noGrp="1"/>
          </p:cNvSpPr>
          <p:nvPr>
            <p:ph type="ftr" sz="quarter" idx="11"/>
          </p:nvPr>
        </p:nvSpPr>
        <p:spPr/>
        <p:txBody>
          <a:bodyPr/>
          <a:lstStyle/>
          <a:p>
            <a:pPr algn="r"/>
            <a:r>
              <a:rPr lang="fa-IR" b="1" dirty="0" smtClean="0"/>
              <a:t>این قسمت از سایت ویکی پدیا گرفته شده است .</a:t>
            </a:r>
            <a:endParaRPr lang="fa-IR" b="1" dirty="0"/>
          </a:p>
        </p:txBody>
      </p:sp>
    </p:spTree>
    <p:extLst>
      <p:ext uri="{BB962C8B-B14F-4D97-AF65-F5344CB8AC3E}">
        <p14:creationId xmlns:p14="http://schemas.microsoft.com/office/powerpoint/2010/main" val="26612900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01984"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984" y="-2187624"/>
            <a:ext cx="4342015" cy="10297144"/>
          </a:xfrm>
          <a:prstGeom prst="rect">
            <a:avLst/>
          </a:prstGeom>
        </p:spPr>
      </p:pic>
      <p:sp>
        <p:nvSpPr>
          <p:cNvPr id="5" name="TextBox 4"/>
          <p:cNvSpPr txBox="1"/>
          <p:nvPr/>
        </p:nvSpPr>
        <p:spPr>
          <a:xfrm>
            <a:off x="5940152" y="5661248"/>
            <a:ext cx="2376264" cy="584775"/>
          </a:xfrm>
          <a:prstGeom prst="rect">
            <a:avLst/>
          </a:prstGeom>
          <a:noFill/>
        </p:spPr>
        <p:txBody>
          <a:bodyPr wrap="square" rtlCol="1">
            <a:spAutoFit/>
          </a:bodyPr>
          <a:lstStyle/>
          <a:p>
            <a:r>
              <a:rPr lang="fa-IR" sz="3200" b="1" dirty="0" smtClean="0">
                <a:solidFill>
                  <a:srgbClr val="00B050"/>
                </a:solidFill>
              </a:rPr>
              <a:t>توارث</a:t>
            </a:r>
            <a:endParaRPr lang="fa-IR" sz="3200" b="1" dirty="0">
              <a:solidFill>
                <a:srgbClr val="00B050"/>
              </a:solidFill>
            </a:endParaRPr>
          </a:p>
        </p:txBody>
      </p:sp>
    </p:spTree>
    <p:extLst>
      <p:ext uri="{BB962C8B-B14F-4D97-AF65-F5344CB8AC3E}">
        <p14:creationId xmlns:p14="http://schemas.microsoft.com/office/powerpoint/2010/main" val="38856968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408"/>
            <a:ext cx="9144000" cy="9505056"/>
          </a:xfrm>
          <a:prstGeom prst="rect">
            <a:avLst/>
          </a:prstGeom>
        </p:spPr>
      </p:pic>
    </p:spTree>
    <p:extLst>
      <p:ext uri="{BB962C8B-B14F-4D97-AF65-F5344CB8AC3E}">
        <p14:creationId xmlns:p14="http://schemas.microsoft.com/office/powerpoint/2010/main" val="22665919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24128" y="260648"/>
            <a:ext cx="3240360" cy="1569660"/>
          </a:xfrm>
          <a:prstGeom prst="rect">
            <a:avLst/>
          </a:prstGeom>
          <a:noFill/>
        </p:spPr>
        <p:txBody>
          <a:bodyPr wrap="square" rtlCol="1">
            <a:spAutoFit/>
          </a:bodyPr>
          <a:lstStyle/>
          <a:p>
            <a:r>
              <a:rPr lang="fa-IR" sz="2400" dirty="0" smtClean="0"/>
              <a:t>در لغتنامه معین توارث به معنای ارث بردن از یکدیگر است که این کار توسط ژن ها صورت می گیرد .</a:t>
            </a:r>
            <a:endParaRPr lang="fa-IR"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6" y="0"/>
            <a:ext cx="5492780" cy="6858000"/>
          </a:xfrm>
          <a:prstGeom prst="rect">
            <a:avLst/>
          </a:prstGeom>
        </p:spPr>
      </p:pic>
      <p:sp>
        <p:nvSpPr>
          <p:cNvPr id="10" name="Cloud Callout 9"/>
          <p:cNvSpPr/>
          <p:nvPr/>
        </p:nvSpPr>
        <p:spPr>
          <a:xfrm>
            <a:off x="4499992" y="3933056"/>
            <a:ext cx="4464496" cy="1728192"/>
          </a:xfrm>
          <a:prstGeom prst="cloudCallout">
            <a:avLst>
              <a:gd name="adj1" fmla="val -46345"/>
              <a:gd name="adj2" fmla="val -1361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solidFill>
                  <a:srgbClr val="00B050"/>
                </a:solidFill>
              </a:rPr>
              <a:t>ژن ای چیشیه ؟؟؟</a:t>
            </a:r>
            <a:endParaRPr lang="fa-IR" sz="3600" dirty="0">
              <a:solidFill>
                <a:srgbClr val="00B050"/>
              </a:solidFill>
            </a:endParaRPr>
          </a:p>
        </p:txBody>
      </p:sp>
    </p:spTree>
    <p:extLst>
      <p:ext uri="{BB962C8B-B14F-4D97-AF65-F5344CB8AC3E}">
        <p14:creationId xmlns:p14="http://schemas.microsoft.com/office/powerpoint/2010/main" val="31120903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par>
                          <p:cTn id="13" fill="hold">
                            <p:stCondLst>
                              <p:cond delay="2000"/>
                            </p:stCondLst>
                            <p:childTnLst>
                              <p:par>
                                <p:cTn id="14" presetID="16" presetClass="entr" presetSubtype="2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83568" y="530804"/>
            <a:ext cx="3600400" cy="584775"/>
          </a:xfrm>
          <a:prstGeom prst="rect">
            <a:avLst/>
          </a:prstGeom>
          <a:noFill/>
        </p:spPr>
        <p:txBody>
          <a:bodyPr wrap="square" rtlCol="1">
            <a:spAutoFit/>
          </a:bodyPr>
          <a:lstStyle/>
          <a:p>
            <a:r>
              <a:rPr lang="fa-IR" sz="3200" dirty="0" smtClean="0">
                <a:solidFill>
                  <a:srgbClr val="002060"/>
                </a:solidFill>
                <a:cs typeface="2  Majid Shadow" pitchFamily="2" charset="-78"/>
              </a:rPr>
              <a:t>یه نفر بگه ژن چیه ؟</a:t>
            </a:r>
            <a:endParaRPr lang="fa-IR" sz="3200" dirty="0">
              <a:solidFill>
                <a:srgbClr val="002060"/>
              </a:solidFill>
              <a:cs typeface="2  Majid Shadow" pitchFamily="2"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595" y="692696"/>
            <a:ext cx="3021156" cy="5229200"/>
          </a:xfrm>
          <a:prstGeom prst="rect">
            <a:avLst/>
          </a:prstGeom>
        </p:spPr>
      </p:pic>
      <p:sp>
        <p:nvSpPr>
          <p:cNvPr id="5" name="TextBox 4"/>
          <p:cNvSpPr txBox="1"/>
          <p:nvPr/>
        </p:nvSpPr>
        <p:spPr>
          <a:xfrm>
            <a:off x="12558" y="1268760"/>
            <a:ext cx="3096344" cy="1384995"/>
          </a:xfrm>
          <a:prstGeom prst="rect">
            <a:avLst/>
          </a:prstGeom>
          <a:noFill/>
        </p:spPr>
        <p:txBody>
          <a:bodyPr wrap="square" rtlCol="1">
            <a:spAutoFit/>
          </a:bodyPr>
          <a:lstStyle/>
          <a:p>
            <a:r>
              <a:rPr lang="fa-IR" sz="2800" b="1" dirty="0" smtClean="0">
                <a:cs typeface="B Nazanin" pitchFamily="2" charset="-78"/>
              </a:rPr>
              <a:t>بهله مثه اینکه آقای موسوی نژاد دستشو بلند کرد</a:t>
            </a:r>
            <a:endParaRPr lang="fa-IR" sz="2800" b="1" dirty="0">
              <a:cs typeface="B Nazanin" pitchFamily="2" charset="-78"/>
            </a:endParaRPr>
          </a:p>
        </p:txBody>
      </p:sp>
    </p:spTree>
    <p:extLst>
      <p:ext uri="{BB962C8B-B14F-4D97-AF65-F5344CB8AC3E}">
        <p14:creationId xmlns:p14="http://schemas.microsoft.com/office/powerpoint/2010/main" val="36424239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loud Callout 2"/>
          <p:cNvSpPr/>
          <p:nvPr/>
        </p:nvSpPr>
        <p:spPr>
          <a:xfrm>
            <a:off x="395536" y="116632"/>
            <a:ext cx="4464496" cy="1344978"/>
          </a:xfrm>
          <a:prstGeom prst="cloudCallout">
            <a:avLst>
              <a:gd name="adj1" fmla="val 37378"/>
              <a:gd name="adj2" fmla="val 67271"/>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chemeClr val="bg1"/>
                </a:solidFill>
                <a:cs typeface="B Nazanin" pitchFamily="2" charset="-78"/>
              </a:rPr>
              <a:t>درست نبود خودم می گم....</a:t>
            </a:r>
            <a:endParaRPr lang="fa-IR" sz="2000" b="1" dirty="0">
              <a:solidFill>
                <a:schemeClr val="bg1"/>
              </a:solidFill>
              <a:cs typeface="B Nazanin" pitchFamily="2" charset="-78"/>
            </a:endParaRPr>
          </a:p>
        </p:txBody>
      </p:sp>
    </p:spTree>
    <p:extLst>
      <p:ext uri="{BB962C8B-B14F-4D97-AF65-F5344CB8AC3E}">
        <p14:creationId xmlns:p14="http://schemas.microsoft.com/office/powerpoint/2010/main" val="7942391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677656"/>
          </a:xfrm>
          <a:prstGeom prst="rect">
            <a:avLst/>
          </a:prstGeom>
        </p:spPr>
        <p:txBody>
          <a:bodyPr wrap="square">
            <a:spAutoFit/>
          </a:bodyPr>
          <a:lstStyle/>
          <a:p>
            <a:r>
              <a:rPr lang="fa-IR" sz="2400" dirty="0"/>
              <a:t>هر </a:t>
            </a:r>
            <a:r>
              <a:rPr lang="fa-IR" sz="2400" b="1" dirty="0">
                <a:hlinkClick r:id="rId2"/>
              </a:rPr>
              <a:t>سلول</a:t>
            </a:r>
            <a:r>
              <a:rPr lang="fa-IR" sz="2400" dirty="0"/>
              <a:t> بدن انسان شامل 25000 تا 35000 </a:t>
            </a:r>
            <a:r>
              <a:rPr lang="fa-IR" sz="2400" b="1" dirty="0"/>
              <a:t>ژن</a:t>
            </a:r>
            <a:r>
              <a:rPr lang="fa-IR" sz="2400" dirty="0"/>
              <a:t> </a:t>
            </a:r>
            <a:r>
              <a:rPr lang="fa-IR" sz="2400" dirty="0" smtClean="0"/>
              <a:t>است . </a:t>
            </a:r>
            <a:r>
              <a:rPr lang="fa-IR" sz="2400" b="1" dirty="0" smtClean="0"/>
              <a:t>ژن </a:t>
            </a:r>
            <a:r>
              <a:rPr lang="fa-IR" sz="2400" dirty="0"/>
              <a:t>ها حامل اطلاعاتي هستند که تعيين کننده ي ويژگي هاي شما </a:t>
            </a:r>
            <a:r>
              <a:rPr lang="fa-IR" sz="2400" dirty="0" smtClean="0"/>
              <a:t>هستند . ويژگي </a:t>
            </a:r>
            <a:r>
              <a:rPr lang="fa-IR" sz="2400" dirty="0"/>
              <a:t>ها شامل مواردي مي شود که شما از والدين خود به ارث مي </a:t>
            </a:r>
            <a:r>
              <a:rPr lang="fa-IR" sz="2400" dirty="0" smtClean="0"/>
              <a:t>بريد : يعني </a:t>
            </a:r>
            <a:r>
              <a:rPr lang="fa-IR" sz="2400" dirty="0"/>
              <a:t>والدين شما مقداري از ويژگي هاي خود را از طريق </a:t>
            </a:r>
            <a:r>
              <a:rPr lang="fa-IR" sz="2400" b="1" dirty="0"/>
              <a:t>ژن </a:t>
            </a:r>
            <a:r>
              <a:rPr lang="fa-IR" sz="2400" dirty="0"/>
              <a:t>ها به شما انتقال مي </a:t>
            </a:r>
            <a:r>
              <a:rPr lang="fa-IR" sz="2400" dirty="0" smtClean="0"/>
              <a:t>دهند . مثلاًاگر </a:t>
            </a:r>
            <a:r>
              <a:rPr lang="fa-IR" sz="2400" dirty="0"/>
              <a:t>پدر و مادر شما چشم آبي </a:t>
            </a:r>
            <a:r>
              <a:rPr lang="fa-IR" sz="2400" dirty="0" smtClean="0"/>
              <a:t>باشند ، ممکن </a:t>
            </a:r>
            <a:r>
              <a:rPr lang="fa-IR" sz="2400" dirty="0"/>
              <a:t>است رنگ چشم شما هم آبي </a:t>
            </a:r>
            <a:r>
              <a:rPr lang="fa-IR" sz="2400" dirty="0" smtClean="0"/>
              <a:t>شود ، يا </a:t>
            </a:r>
            <a:r>
              <a:rPr lang="fa-IR" sz="2400" dirty="0"/>
              <a:t>اگر مادر شما روي صورت خود کک و مک </a:t>
            </a:r>
            <a:r>
              <a:rPr lang="fa-IR" sz="2400" dirty="0" smtClean="0"/>
              <a:t>دارد ، ممکن </a:t>
            </a:r>
            <a:r>
              <a:rPr lang="fa-IR" sz="2400" dirty="0"/>
              <a:t>است اين ويژگي را از او به ارث </a:t>
            </a:r>
            <a:r>
              <a:rPr lang="fa-IR" sz="2400" dirty="0" smtClean="0"/>
              <a:t>بريد . </a:t>
            </a:r>
            <a:r>
              <a:rPr lang="fa-IR" sz="2400" b="1" dirty="0" smtClean="0"/>
              <a:t>ژن </a:t>
            </a:r>
            <a:r>
              <a:rPr lang="fa-IR" sz="2400" dirty="0"/>
              <a:t>ها فقط در انسان وجود </a:t>
            </a:r>
            <a:r>
              <a:rPr lang="fa-IR" sz="2400" dirty="0" smtClean="0"/>
              <a:t>ندارد ، بلکه </a:t>
            </a:r>
            <a:r>
              <a:rPr lang="fa-IR" sz="2400" dirty="0"/>
              <a:t>همه ي حيوانات و گياهان نيز داراي </a:t>
            </a:r>
            <a:r>
              <a:rPr lang="fa-IR" sz="2400" b="1" dirty="0"/>
              <a:t>ژن </a:t>
            </a:r>
            <a:r>
              <a:rPr lang="fa-IR" sz="2400" dirty="0" smtClean="0"/>
              <a:t>هستند .</a:t>
            </a:r>
            <a:endParaRPr lang="fa-IR"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77656"/>
            <a:ext cx="4572000" cy="418034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509" y="2729085"/>
            <a:ext cx="4562491" cy="4128915"/>
          </a:xfrm>
          <a:prstGeom prst="rect">
            <a:avLst/>
          </a:prstGeom>
        </p:spPr>
      </p:pic>
    </p:spTree>
    <p:extLst>
      <p:ext uri="{BB962C8B-B14F-4D97-AF65-F5344CB8AC3E}">
        <p14:creationId xmlns:p14="http://schemas.microsoft.com/office/powerpoint/2010/main" val="14972300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63573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46021" y="548680"/>
            <a:ext cx="6858000" cy="3539430"/>
          </a:xfrm>
          <a:prstGeom prst="rect">
            <a:avLst/>
          </a:prstGeom>
        </p:spPr>
        <p:txBody>
          <a:bodyPr wrap="square">
            <a:spAutoFit/>
          </a:bodyPr>
          <a:lstStyle/>
          <a:p>
            <a:r>
              <a:rPr lang="fa-IR" sz="2800" dirty="0"/>
              <a:t>کروموزم ها داخل سلول ها </a:t>
            </a:r>
            <a:r>
              <a:rPr lang="fa-IR" sz="2800" dirty="0" smtClean="0"/>
              <a:t>هستند و سلول </a:t>
            </a:r>
            <a:r>
              <a:rPr lang="fa-IR" sz="2800" dirty="0"/>
              <a:t>ها واحد هاي بسيار کوچکي هستند که تمام چيز هاي زنده را تشکيل مي </a:t>
            </a:r>
            <a:r>
              <a:rPr lang="fa-IR" sz="2800" dirty="0" smtClean="0"/>
              <a:t>دهند به طوریکه يک </a:t>
            </a:r>
            <a:r>
              <a:rPr lang="fa-IR" sz="2800" dirty="0"/>
              <a:t>سلول آن قدر کوچک است که شما مي توانيد از طريق ميکروسکوب هاي بسيار قوي آن ها را </a:t>
            </a:r>
            <a:r>
              <a:rPr lang="fa-IR" sz="2800" dirty="0" smtClean="0"/>
              <a:t>ببينيد . در </a:t>
            </a:r>
            <a:r>
              <a:rPr lang="fa-IR" sz="2800" dirty="0"/>
              <a:t>بدن شما ميلياردها سلول وجود دارد.اکثر سلول ها داراي يک هسته ي مرکزي </a:t>
            </a:r>
            <a:r>
              <a:rPr lang="fa-IR" sz="2800" dirty="0" smtClean="0"/>
              <a:t>هستند و هسته </a:t>
            </a:r>
            <a:r>
              <a:rPr lang="fa-IR" sz="2800" dirty="0"/>
              <a:t>ها که تخم مرغي شکل </a:t>
            </a:r>
            <a:r>
              <a:rPr lang="fa-IR" sz="2800" dirty="0" smtClean="0"/>
              <a:t>هستند ، به </a:t>
            </a:r>
            <a:r>
              <a:rPr lang="fa-IR" sz="2800" dirty="0"/>
              <a:t>عنوان مغز سلول عمل مي </a:t>
            </a:r>
            <a:r>
              <a:rPr lang="fa-IR" sz="2800" dirty="0" smtClean="0"/>
              <a:t>کنند .</a:t>
            </a:r>
            <a:endParaRPr lang="fa-IR"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8110"/>
            <a:ext cx="9144000" cy="27698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124744"/>
            <a:ext cx="4082715" cy="42051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04783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nodeType="clickEffect">
                                  <p:stCondLst>
                                    <p:cond delay="0"/>
                                  </p:stCondLst>
                                  <p:childTnLst>
                                    <p:animEffect transition="out" filter="barn(inVertical)">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par>
                          <p:cTn id="33" fill="hold">
                            <p:stCondLst>
                              <p:cond delay="500"/>
                            </p:stCondLst>
                            <p:childTnLst>
                              <p:par>
                                <p:cTn id="34" presetID="6" presetClass="entr" presetSubtype="16"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605464"/>
          </a:xfrm>
          <a:prstGeom prst="rect">
            <a:avLst/>
          </a:prstGeom>
        </p:spPr>
      </p:pic>
      <p:sp>
        <p:nvSpPr>
          <p:cNvPr id="4" name="TextBox 3"/>
          <p:cNvSpPr txBox="1"/>
          <p:nvPr/>
        </p:nvSpPr>
        <p:spPr>
          <a:xfrm>
            <a:off x="395536" y="548680"/>
            <a:ext cx="1512168" cy="461665"/>
          </a:xfrm>
          <a:prstGeom prst="rect">
            <a:avLst/>
          </a:prstGeom>
          <a:noFill/>
        </p:spPr>
        <p:txBody>
          <a:bodyPr wrap="square" rtlCol="1">
            <a:spAutoFit/>
          </a:bodyPr>
          <a:lstStyle/>
          <a:p>
            <a:r>
              <a:rPr lang="fa-IR" sz="2400" b="1" dirty="0" smtClean="0">
                <a:solidFill>
                  <a:srgbClr val="FF0000"/>
                </a:solidFill>
                <a:cs typeface="2  Majid Shadow" pitchFamily="2" charset="-78"/>
              </a:rPr>
              <a:t>کروموزوم</a:t>
            </a:r>
            <a:endParaRPr lang="fa-IR" b="1" dirty="0">
              <a:solidFill>
                <a:srgbClr val="FF0000"/>
              </a:solidFill>
              <a:cs typeface="2  Majid Shadow" pitchFamily="2" charset="-78"/>
            </a:endParaRPr>
          </a:p>
        </p:txBody>
      </p:sp>
    </p:spTree>
    <p:extLst>
      <p:ext uri="{BB962C8B-B14F-4D97-AF65-F5344CB8AC3E}">
        <p14:creationId xmlns:p14="http://schemas.microsoft.com/office/powerpoint/2010/main" val="23515453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TextBox 2"/>
          <p:cNvSpPr txBox="1"/>
          <p:nvPr/>
        </p:nvSpPr>
        <p:spPr>
          <a:xfrm>
            <a:off x="3668924" y="6237312"/>
            <a:ext cx="5367572" cy="369332"/>
          </a:xfrm>
          <a:prstGeom prst="rect">
            <a:avLst/>
          </a:prstGeom>
          <a:solidFill>
            <a:schemeClr val="bg1"/>
          </a:solidFill>
        </p:spPr>
        <p:txBody>
          <a:bodyPr wrap="square" rtlCol="1">
            <a:spAutoFit/>
          </a:bodyPr>
          <a:lstStyle/>
          <a:p>
            <a:endParaRPr lang="fa-IR" dirty="0"/>
          </a:p>
        </p:txBody>
      </p:sp>
    </p:spTree>
    <p:extLst>
      <p:ext uri="{BB962C8B-B14F-4D97-AF65-F5344CB8AC3E}">
        <p14:creationId xmlns:p14="http://schemas.microsoft.com/office/powerpoint/2010/main" val="7937898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08502" cy="6858000"/>
          </a:xfrm>
          <a:prstGeom prst="rect">
            <a:avLst/>
          </a:prstGeom>
        </p:spPr>
      </p:pic>
      <p:sp>
        <p:nvSpPr>
          <p:cNvPr id="2" name="TextBox 1"/>
          <p:cNvSpPr txBox="1"/>
          <p:nvPr/>
        </p:nvSpPr>
        <p:spPr>
          <a:xfrm>
            <a:off x="12777" y="0"/>
            <a:ext cx="9095726" cy="1569660"/>
          </a:xfrm>
          <a:prstGeom prst="rect">
            <a:avLst/>
          </a:prstGeom>
          <a:noFill/>
        </p:spPr>
        <p:txBody>
          <a:bodyPr wrap="square" rtlCol="1">
            <a:spAutoFit/>
          </a:bodyPr>
          <a:lstStyle/>
          <a:p>
            <a:r>
              <a:rPr lang="fa-IR" sz="3200" dirty="0" smtClean="0">
                <a:cs typeface="B Nazanin" pitchFamily="2" charset="-78"/>
              </a:rPr>
              <a:t>به این ترتیب ، لااقل نخستین جنبه ی تفاوت </a:t>
            </a:r>
            <a:r>
              <a:rPr lang="fa-IR" sz="3200" dirty="0" smtClean="0">
                <a:solidFill>
                  <a:schemeClr val="bg1"/>
                </a:solidFill>
                <a:cs typeface="B Nazanin" pitchFamily="2" charset="-78"/>
              </a:rPr>
              <a:t>های فرد که </a:t>
            </a:r>
            <a:r>
              <a:rPr lang="fa-IR" sz="3200" dirty="0" smtClean="0">
                <a:cs typeface="B Nazanin" pitchFamily="2" charset="-78"/>
              </a:rPr>
              <a:t>سبب تمایز یک فرد از </a:t>
            </a:r>
            <a:r>
              <a:rPr lang="fa-IR" sz="3200" dirty="0" smtClean="0">
                <a:solidFill>
                  <a:schemeClr val="bg1"/>
                </a:solidFill>
                <a:cs typeface="B Nazanin" pitchFamily="2" charset="-78"/>
              </a:rPr>
              <a:t>فرد دیگر </a:t>
            </a:r>
            <a:r>
              <a:rPr lang="fa-IR" sz="3200" dirty="0" smtClean="0">
                <a:cs typeface="B Nazanin" pitchFamily="2" charset="-78"/>
              </a:rPr>
              <a:t>می شود ، یعنی جنسیت </a:t>
            </a:r>
            <a:r>
              <a:rPr lang="fa-IR" sz="3200" dirty="0" smtClean="0">
                <a:solidFill>
                  <a:schemeClr val="bg1"/>
                </a:solidFill>
                <a:cs typeface="B Nazanin" pitchFamily="2" charset="-78"/>
              </a:rPr>
              <a:t>او ، زاییده</a:t>
            </a:r>
            <a:r>
              <a:rPr lang="fa-IR" sz="3200" dirty="0" smtClean="0">
                <a:cs typeface="B Nazanin" pitchFamily="2" charset="-78"/>
              </a:rPr>
              <a:t> </a:t>
            </a:r>
            <a:r>
              <a:rPr lang="fa-IR" sz="3200" dirty="0" smtClean="0">
                <a:solidFill>
                  <a:schemeClr val="bg1"/>
                </a:solidFill>
                <a:cs typeface="B Nazanin" pitchFamily="2" charset="-78"/>
              </a:rPr>
              <a:t>تر</a:t>
            </a:r>
            <a:r>
              <a:rPr lang="fa-IR" sz="3200" dirty="0" smtClean="0">
                <a:cs typeface="B Nazanin" pitchFamily="2" charset="-78"/>
              </a:rPr>
              <a:t>کیب خاص کروموزو</a:t>
            </a:r>
            <a:r>
              <a:rPr lang="fa-IR" sz="3200" dirty="0" smtClean="0">
                <a:solidFill>
                  <a:schemeClr val="bg1"/>
                </a:solidFill>
                <a:cs typeface="B Nazanin" pitchFamily="2" charset="-78"/>
              </a:rPr>
              <a:t>می</a:t>
            </a:r>
            <a:r>
              <a:rPr lang="fa-IR" sz="3200" dirty="0" smtClean="0">
                <a:cs typeface="B Nazanin" pitchFamily="2" charset="-78"/>
              </a:rPr>
              <a:t> </a:t>
            </a:r>
            <a:r>
              <a:rPr lang="fa-IR" sz="3200" dirty="0" smtClean="0">
                <a:solidFill>
                  <a:schemeClr val="bg1"/>
                </a:solidFill>
                <a:cs typeface="B Nazanin" pitchFamily="2" charset="-78"/>
              </a:rPr>
              <a:t>است که از</a:t>
            </a:r>
            <a:r>
              <a:rPr lang="fa-IR" sz="3200" dirty="0" smtClean="0">
                <a:cs typeface="B Nazanin" pitchFamily="2" charset="-78"/>
              </a:rPr>
              <a:t> والدین خود </a:t>
            </a:r>
            <a:r>
              <a:rPr lang="fa-IR" sz="3200" dirty="0" smtClean="0">
                <a:solidFill>
                  <a:schemeClr val="bg1"/>
                </a:solidFill>
                <a:cs typeface="B Nazanin" pitchFamily="2" charset="-78"/>
              </a:rPr>
              <a:t>به ارث می برند </a:t>
            </a:r>
            <a:r>
              <a:rPr lang="fa-IR" sz="3200" dirty="0" smtClean="0">
                <a:cs typeface="B Nazanin" pitchFamily="2" charset="-78"/>
              </a:rPr>
              <a:t>.</a:t>
            </a:r>
            <a:endParaRPr lang="fa-IR" sz="3200" dirty="0">
              <a:cs typeface="B Nazanin" pitchFamily="2" charset="-78"/>
            </a:endParaRPr>
          </a:p>
        </p:txBody>
      </p:sp>
    </p:spTree>
    <p:extLst>
      <p:ext uri="{BB962C8B-B14F-4D97-AF65-F5344CB8AC3E}">
        <p14:creationId xmlns:p14="http://schemas.microsoft.com/office/powerpoint/2010/main" val="42689825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907704" y="2630815"/>
            <a:ext cx="5400600" cy="830997"/>
          </a:xfrm>
          <a:prstGeom prst="rect">
            <a:avLst/>
          </a:prstGeom>
          <a:noFill/>
        </p:spPr>
        <p:txBody>
          <a:bodyPr wrap="square" rtlCol="1">
            <a:spAutoFit/>
          </a:bodyPr>
          <a:lstStyle/>
          <a:p>
            <a:r>
              <a:rPr lang="fa-IR" sz="4800" b="1" dirty="0" smtClean="0">
                <a:solidFill>
                  <a:schemeClr val="bg1"/>
                </a:solidFill>
                <a:cs typeface="B Nazanin" pitchFamily="2" charset="-78"/>
              </a:rPr>
              <a:t>به این تصویر توجه کنید !</a:t>
            </a:r>
            <a:endParaRPr lang="fa-IR" sz="4800" b="1" dirty="0">
              <a:solidFill>
                <a:schemeClr val="bg1"/>
              </a:solidFill>
              <a:cs typeface="B Nazanin" pitchFamily="2" charset="-78"/>
            </a:endParaRPr>
          </a:p>
        </p:txBody>
      </p:sp>
    </p:spTree>
    <p:extLst>
      <p:ext uri="{BB962C8B-B14F-4D97-AF65-F5344CB8AC3E}">
        <p14:creationId xmlns:p14="http://schemas.microsoft.com/office/powerpoint/2010/main" val="18836931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email"/>
          <a:srcRect/>
          <a:stretch>
            <a:fillRect/>
          </a:stretch>
        </p:blipFill>
        <p:spPr bwMode="auto">
          <a:xfrm>
            <a:off x="-4762" y="0"/>
            <a:ext cx="9153525" cy="6858000"/>
          </a:xfrm>
          <a:prstGeom prst="rect">
            <a:avLst/>
          </a:prstGeom>
          <a:noFill/>
          <a:ln w="9525">
            <a:noFill/>
            <a:miter lim="800000"/>
            <a:headEnd/>
            <a:tailEnd/>
          </a:ln>
        </p:spPr>
      </p:pic>
    </p:spTree>
    <p:extLst>
      <p:ext uri="{BB962C8B-B14F-4D97-AF65-F5344CB8AC3E}">
        <p14:creationId xmlns:p14="http://schemas.microsoft.com/office/powerpoint/2010/main" val="28401695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loud Callout 2"/>
          <p:cNvSpPr/>
          <p:nvPr/>
        </p:nvSpPr>
        <p:spPr>
          <a:xfrm>
            <a:off x="0" y="188640"/>
            <a:ext cx="3563888" cy="1476744"/>
          </a:xfrm>
          <a:prstGeom prst="cloudCallout">
            <a:avLst>
              <a:gd name="adj1" fmla="val 73694"/>
              <a:gd name="adj2" fmla="val 190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rgbClr val="00B050"/>
                </a:solidFill>
                <a:cs typeface="B Yas" pitchFamily="2" charset="-78"/>
              </a:rPr>
              <a:t>اینا همونایی ان که فردا میخوان معلم بشن !!!</a:t>
            </a:r>
            <a:endParaRPr lang="fa-IR" sz="2400" b="1" dirty="0">
              <a:solidFill>
                <a:srgbClr val="00B050"/>
              </a:solidFill>
              <a:cs typeface="B Yas" pitchFamily="2" charset="-78"/>
            </a:endParaRPr>
          </a:p>
        </p:txBody>
      </p:sp>
    </p:spTree>
    <p:extLst>
      <p:ext uri="{BB962C8B-B14F-4D97-AF65-F5344CB8AC3E}">
        <p14:creationId xmlns:p14="http://schemas.microsoft.com/office/powerpoint/2010/main" val="31065022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Oval Callout 2"/>
          <p:cNvSpPr/>
          <p:nvPr/>
        </p:nvSpPr>
        <p:spPr>
          <a:xfrm>
            <a:off x="1907704" y="43898"/>
            <a:ext cx="2858616" cy="1476744"/>
          </a:xfrm>
          <a:prstGeom prst="wedgeEllipseCallout">
            <a:avLst>
              <a:gd name="adj1" fmla="val 86948"/>
              <a:gd name="adj2" fmla="val 70299"/>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tx1"/>
                </a:solidFill>
                <a:cs typeface="B Homa" pitchFamily="2" charset="-78"/>
              </a:rPr>
              <a:t>بیچاره بچه هایی که زیر دسته اینان.....!</a:t>
            </a:r>
            <a:endParaRPr lang="fa-IR" sz="2400" dirty="0">
              <a:solidFill>
                <a:schemeClr val="tx1"/>
              </a:solidFill>
              <a:cs typeface="B Homa" pitchFamily="2" charset="-78"/>
            </a:endParaRPr>
          </a:p>
        </p:txBody>
      </p:sp>
    </p:spTree>
    <p:extLst>
      <p:ext uri="{BB962C8B-B14F-4D97-AF65-F5344CB8AC3E}">
        <p14:creationId xmlns:p14="http://schemas.microsoft.com/office/powerpoint/2010/main" val="29244549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37" y="738187"/>
            <a:ext cx="8086725" cy="5381625"/>
          </a:xfrm>
          <a:prstGeom prst="rect">
            <a:avLst/>
          </a:prstGeom>
        </p:spPr>
      </p:pic>
      <p:sp>
        <p:nvSpPr>
          <p:cNvPr id="3" name="TextBox 2"/>
          <p:cNvSpPr txBox="1"/>
          <p:nvPr/>
        </p:nvSpPr>
        <p:spPr>
          <a:xfrm>
            <a:off x="3635896" y="980728"/>
            <a:ext cx="4680520" cy="830997"/>
          </a:xfrm>
          <a:prstGeom prst="rect">
            <a:avLst/>
          </a:prstGeom>
          <a:noFill/>
        </p:spPr>
        <p:txBody>
          <a:bodyPr wrap="square" rtlCol="1">
            <a:spAutoFit/>
          </a:bodyPr>
          <a:lstStyle/>
          <a:p>
            <a:pPr algn="l"/>
            <a:r>
              <a:rPr lang="en-US" sz="2400" dirty="0" smtClean="0"/>
              <a:t>Please listen to me boys</a:t>
            </a:r>
            <a:r>
              <a:rPr lang="en-US" sz="2400" dirty="0"/>
              <a:t>.</a:t>
            </a:r>
            <a:r>
              <a:rPr lang="en-US" sz="2400" dirty="0" smtClean="0"/>
              <a:t> Now , we are going on …</a:t>
            </a:r>
            <a:endParaRPr lang="fa-IR" sz="2400" dirty="0"/>
          </a:p>
        </p:txBody>
      </p:sp>
    </p:spTree>
    <p:extLst>
      <p:ext uri="{BB962C8B-B14F-4D97-AF65-F5344CB8AC3E}">
        <p14:creationId xmlns:p14="http://schemas.microsoft.com/office/powerpoint/2010/main" val="24188590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TextBox 2"/>
          <p:cNvSpPr txBox="1"/>
          <p:nvPr/>
        </p:nvSpPr>
        <p:spPr>
          <a:xfrm>
            <a:off x="323528" y="332656"/>
            <a:ext cx="4032448" cy="523220"/>
          </a:xfrm>
          <a:prstGeom prst="rect">
            <a:avLst/>
          </a:prstGeom>
          <a:noFill/>
        </p:spPr>
        <p:txBody>
          <a:bodyPr wrap="square" rtlCol="1">
            <a:spAutoFit/>
          </a:bodyPr>
          <a:lstStyle/>
          <a:p>
            <a:r>
              <a:rPr lang="fa-IR" sz="2800" b="1" dirty="0" smtClean="0">
                <a:cs typeface="B Nazanin" pitchFamily="2" charset="-78"/>
              </a:rPr>
              <a:t>ژن ها چیکار می کنند تو بدن ؟</a:t>
            </a:r>
            <a:endParaRPr lang="fa-IR" sz="2800" b="1" dirty="0">
              <a:cs typeface="B Nazanin" pitchFamily="2" charset="-78"/>
            </a:endParaRPr>
          </a:p>
        </p:txBody>
      </p:sp>
    </p:spTree>
    <p:extLst>
      <p:ext uri="{BB962C8B-B14F-4D97-AF65-F5344CB8AC3E}">
        <p14:creationId xmlns:p14="http://schemas.microsoft.com/office/powerpoint/2010/main" val="1590877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819869"/>
            <a:ext cx="5832648" cy="1384995"/>
          </a:xfrm>
          <a:prstGeom prst="rect">
            <a:avLst/>
          </a:prstGeom>
        </p:spPr>
        <p:txBody>
          <a:bodyPr wrap="square">
            <a:spAutoFit/>
          </a:bodyPr>
          <a:lstStyle/>
          <a:p>
            <a:r>
              <a:rPr lang="fa-IR" sz="2800" dirty="0">
                <a:cs typeface="B Nazanin" pitchFamily="2" charset="-78"/>
              </a:rPr>
              <a:t>ژن ها نقشه ساخت پروتئين ها هستند كه در واقع بلوك هاي سازنده همه چيز (موها، چشم ها، گوش ها، قلب، ريه و...) در بدن هستند.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204864"/>
            <a:ext cx="6480720" cy="3890666"/>
          </a:xfrm>
          <a:prstGeom prst="rect">
            <a:avLst/>
          </a:prstGeom>
        </p:spPr>
      </p:pic>
    </p:spTree>
    <p:extLst>
      <p:ext uri="{BB962C8B-B14F-4D97-AF65-F5344CB8AC3E}">
        <p14:creationId xmlns:p14="http://schemas.microsoft.com/office/powerpoint/2010/main" val="28990811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Box 2"/>
          <p:cNvSpPr txBox="1"/>
          <p:nvPr/>
        </p:nvSpPr>
        <p:spPr>
          <a:xfrm>
            <a:off x="3347864" y="548680"/>
            <a:ext cx="4968552" cy="646331"/>
          </a:xfrm>
          <a:prstGeom prst="rect">
            <a:avLst/>
          </a:prstGeom>
          <a:noFill/>
        </p:spPr>
        <p:txBody>
          <a:bodyPr wrap="square" rtlCol="1">
            <a:spAutoFit/>
          </a:bodyPr>
          <a:lstStyle/>
          <a:p>
            <a:r>
              <a:rPr lang="fa-IR" sz="3600" dirty="0" smtClean="0">
                <a:solidFill>
                  <a:schemeClr val="bg1"/>
                </a:solidFill>
                <a:cs typeface="B Nazanin" pitchFamily="2" charset="-78"/>
              </a:rPr>
              <a:t>خب دیگه برگردیم به کتاب</a:t>
            </a:r>
            <a:endParaRPr lang="fa-IR" sz="3600" dirty="0">
              <a:solidFill>
                <a:schemeClr val="bg1"/>
              </a:solidFill>
              <a:cs typeface="B Nazanin" pitchFamily="2" charset="-78"/>
            </a:endParaRPr>
          </a:p>
        </p:txBody>
      </p:sp>
    </p:spTree>
    <p:extLst>
      <p:ext uri="{BB962C8B-B14F-4D97-AF65-F5344CB8AC3E}">
        <p14:creationId xmlns:p14="http://schemas.microsoft.com/office/powerpoint/2010/main" val="20279623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678237161"/>
              </p:ext>
            </p:extLst>
          </p:nvPr>
        </p:nvGraphicFramePr>
        <p:xfrm>
          <a:off x="0" y="692696"/>
          <a:ext cx="9144000" cy="6165304"/>
        </p:xfrm>
        <a:graphic>
          <a:graphicData uri="http://schemas.openxmlformats.org/presentationml/2006/ole">
            <mc:AlternateContent xmlns:mc="http://schemas.openxmlformats.org/markup-compatibility/2006">
              <mc:Choice xmlns:v="urn:schemas-microsoft-com:vml" Requires="v">
                <p:oleObj spid="_x0000_s2054" name="Document" r:id="rId4" imgW="5899321" imgH="3036572" progId="Word.Document.12">
                  <p:embed/>
                </p:oleObj>
              </mc:Choice>
              <mc:Fallback>
                <p:oleObj name="Document" r:id="rId4" imgW="5899321" imgH="3036572" progId="Word.Document.12">
                  <p:embed/>
                  <p:pic>
                    <p:nvPicPr>
                      <p:cNvPr id="0" name=""/>
                      <p:cNvPicPr/>
                      <p:nvPr/>
                    </p:nvPicPr>
                    <p:blipFill>
                      <a:blip r:embed="rId5"/>
                      <a:stretch>
                        <a:fillRect/>
                      </a:stretch>
                    </p:blipFill>
                    <p:spPr>
                      <a:xfrm>
                        <a:off x="0" y="692696"/>
                        <a:ext cx="9144000" cy="6165304"/>
                      </a:xfrm>
                      <a:prstGeom prst="rect">
                        <a:avLst/>
                      </a:prstGeom>
                    </p:spPr>
                  </p:pic>
                </p:oleObj>
              </mc:Fallback>
            </mc:AlternateContent>
          </a:graphicData>
        </a:graphic>
      </p:graphicFrame>
      <p:sp>
        <p:nvSpPr>
          <p:cNvPr id="6" name="TextBox 5"/>
          <p:cNvSpPr txBox="1"/>
          <p:nvPr/>
        </p:nvSpPr>
        <p:spPr>
          <a:xfrm>
            <a:off x="6388" y="6273225"/>
            <a:ext cx="2736304" cy="584775"/>
          </a:xfrm>
          <a:prstGeom prst="rect">
            <a:avLst/>
          </a:prstGeom>
          <a:noFill/>
        </p:spPr>
        <p:txBody>
          <a:bodyPr wrap="square" rtlCol="1">
            <a:spAutoFit/>
          </a:bodyPr>
          <a:lstStyle/>
          <a:p>
            <a:r>
              <a:rPr lang="fa-IR" sz="3200" dirty="0" smtClean="0">
                <a:cs typeface="B Nazanin" pitchFamily="2" charset="-78"/>
              </a:rPr>
              <a:t>صفحه ی 41 کتاب</a:t>
            </a:r>
            <a:endParaRPr lang="fa-IR" sz="3200" dirty="0">
              <a:cs typeface="B Nazanin" pitchFamily="2" charset="-78"/>
            </a:endParaRPr>
          </a:p>
        </p:txBody>
      </p:sp>
      <p:sp>
        <p:nvSpPr>
          <p:cNvPr id="7" name="TextBox 6"/>
          <p:cNvSpPr txBox="1"/>
          <p:nvPr/>
        </p:nvSpPr>
        <p:spPr>
          <a:xfrm>
            <a:off x="1363579" y="28219"/>
            <a:ext cx="6696744" cy="587853"/>
          </a:xfrm>
          <a:prstGeom prst="rect">
            <a:avLst/>
          </a:prstGeom>
          <a:noFill/>
        </p:spPr>
        <p:txBody>
          <a:bodyPr wrap="square" rtlCol="1">
            <a:spAutoFit/>
          </a:bodyPr>
          <a:lstStyle/>
          <a:p>
            <a:pPr>
              <a:lnSpc>
                <a:spcPct val="115000"/>
              </a:lnSpc>
              <a:spcAft>
                <a:spcPts val="1000"/>
              </a:spcAft>
            </a:pPr>
            <a:r>
              <a:rPr lang="fa-IR" sz="2800" b="1" dirty="0">
                <a:ea typeface="Calibri"/>
                <a:cs typeface="B Nazanin"/>
              </a:rPr>
              <a:t>جدول 1-همبستگی بین ضرایب هوشی افراد مختلف</a:t>
            </a:r>
            <a:endParaRPr lang="en-US" sz="2000" b="1" dirty="0">
              <a:ea typeface="Calibri"/>
              <a:cs typeface="Arial"/>
            </a:endParaRPr>
          </a:p>
        </p:txBody>
      </p:sp>
    </p:spTree>
    <p:extLst>
      <p:ext uri="{BB962C8B-B14F-4D97-AF65-F5344CB8AC3E}">
        <p14:creationId xmlns:p14="http://schemas.microsoft.com/office/powerpoint/2010/main" val="14080534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6372200" y="260146"/>
            <a:ext cx="1813568" cy="523220"/>
          </a:xfrm>
          <a:prstGeom prst="rect">
            <a:avLst/>
          </a:prstGeom>
          <a:noFill/>
        </p:spPr>
        <p:txBody>
          <a:bodyPr wrap="square" rtlCol="1">
            <a:spAutoFit/>
          </a:bodyPr>
          <a:lstStyle/>
          <a:p>
            <a:r>
              <a:rPr lang="fa-IR" sz="2800" b="1" dirty="0" smtClean="0">
                <a:solidFill>
                  <a:schemeClr val="bg1"/>
                </a:solidFill>
                <a:cs typeface="B Homa" pitchFamily="2" charset="-78"/>
              </a:rPr>
              <a:t>فصل سوم</a:t>
            </a:r>
            <a:endParaRPr lang="fa-IR" sz="2800" b="1" dirty="0">
              <a:solidFill>
                <a:schemeClr val="bg1"/>
              </a:solidFill>
              <a:cs typeface="B Homa" pitchFamily="2" charset="-78"/>
            </a:endParaRPr>
          </a:p>
        </p:txBody>
      </p:sp>
      <p:sp>
        <p:nvSpPr>
          <p:cNvPr id="4" name="TextBox 3"/>
          <p:cNvSpPr txBox="1"/>
          <p:nvPr/>
        </p:nvSpPr>
        <p:spPr>
          <a:xfrm>
            <a:off x="390539" y="1911636"/>
            <a:ext cx="7812360" cy="523220"/>
          </a:xfrm>
          <a:prstGeom prst="rect">
            <a:avLst/>
          </a:prstGeom>
          <a:noFill/>
        </p:spPr>
        <p:txBody>
          <a:bodyPr wrap="square" rtlCol="1">
            <a:spAutoFit/>
          </a:bodyPr>
          <a:lstStyle/>
          <a:p>
            <a:r>
              <a:rPr lang="fa-IR" sz="2800" b="1" dirty="0" smtClean="0">
                <a:solidFill>
                  <a:schemeClr val="bg1"/>
                </a:solidFill>
                <a:cs typeface="B Homa" pitchFamily="2" charset="-78"/>
              </a:rPr>
              <a:t>ارائه دهندگان : حامد محمدجان پور احمدچالی و رضا قنبری</a:t>
            </a:r>
            <a:endParaRPr lang="fa-IR" sz="2800" b="1" dirty="0">
              <a:solidFill>
                <a:schemeClr val="bg1"/>
              </a:solidFill>
              <a:cs typeface="B Homa" pitchFamily="2" charset="-78"/>
            </a:endParaRPr>
          </a:p>
        </p:txBody>
      </p:sp>
      <p:sp>
        <p:nvSpPr>
          <p:cNvPr id="5" name="TextBox 4"/>
          <p:cNvSpPr txBox="1"/>
          <p:nvPr/>
        </p:nvSpPr>
        <p:spPr>
          <a:xfrm>
            <a:off x="2200101" y="4941168"/>
            <a:ext cx="3888432" cy="523220"/>
          </a:xfrm>
          <a:prstGeom prst="rect">
            <a:avLst/>
          </a:prstGeom>
          <a:noFill/>
        </p:spPr>
        <p:txBody>
          <a:bodyPr wrap="square" rtlCol="1">
            <a:spAutoFit/>
          </a:bodyPr>
          <a:lstStyle/>
          <a:p>
            <a:r>
              <a:rPr lang="fa-IR" sz="2800" b="1" dirty="0" smtClean="0">
                <a:solidFill>
                  <a:schemeClr val="bg1"/>
                </a:solidFill>
                <a:cs typeface="B Homa" pitchFamily="2" charset="-78"/>
              </a:rPr>
              <a:t>استاد : دکتر طهماسب زاده</a:t>
            </a:r>
            <a:endParaRPr lang="fa-IR" sz="2800" b="1" dirty="0">
              <a:solidFill>
                <a:schemeClr val="bg1"/>
              </a:solidFill>
              <a:cs typeface="B Homa" pitchFamily="2" charset="-78"/>
            </a:endParaRPr>
          </a:p>
        </p:txBody>
      </p:sp>
    </p:spTree>
    <p:extLst>
      <p:ext uri="{BB962C8B-B14F-4D97-AF65-F5344CB8AC3E}">
        <p14:creationId xmlns:p14="http://schemas.microsoft.com/office/powerpoint/2010/main" val="3224352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1" presetClass="entr" presetSubtype="1"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par>
                          <p:cTn id="35" fill="hold">
                            <p:stCondLst>
                              <p:cond delay="4000"/>
                            </p:stCondLst>
                            <p:childTnLst>
                              <p:par>
                                <p:cTn id="36" presetID="31" presetClass="exit" presetSubtype="0" fill="hold" nodeType="afterEffect">
                                  <p:stCondLst>
                                    <p:cond delay="0"/>
                                  </p:stCondLst>
                                  <p:childTnLst>
                                    <p:anim calcmode="lin" valueType="num">
                                      <p:cBhvr>
                                        <p:cTn id="37" dur="1000"/>
                                        <p:tgtEl>
                                          <p:spTgt spid="6"/>
                                        </p:tgtEl>
                                        <p:attrNameLst>
                                          <p:attrName>ppt_w</p:attrName>
                                        </p:attrNameLst>
                                      </p:cBhvr>
                                      <p:tavLst>
                                        <p:tav tm="0">
                                          <p:val>
                                            <p:strVal val="ppt_w"/>
                                          </p:val>
                                        </p:tav>
                                        <p:tav tm="100000">
                                          <p:val>
                                            <p:fltVal val="0"/>
                                          </p:val>
                                        </p:tav>
                                      </p:tavLst>
                                    </p:anim>
                                    <p:anim calcmode="lin" valueType="num">
                                      <p:cBhvr>
                                        <p:cTn id="38" dur="1000"/>
                                        <p:tgtEl>
                                          <p:spTgt spid="6"/>
                                        </p:tgtEl>
                                        <p:attrNameLst>
                                          <p:attrName>ppt_h</p:attrName>
                                        </p:attrNameLst>
                                      </p:cBhvr>
                                      <p:tavLst>
                                        <p:tav tm="0">
                                          <p:val>
                                            <p:strVal val="ppt_h"/>
                                          </p:val>
                                        </p:tav>
                                        <p:tav tm="100000">
                                          <p:val>
                                            <p:fltVal val="0"/>
                                          </p:val>
                                        </p:tav>
                                      </p:tavLst>
                                    </p:anim>
                                    <p:anim calcmode="lin" valueType="num">
                                      <p:cBhvr>
                                        <p:cTn id="39" dur="1000"/>
                                        <p:tgtEl>
                                          <p:spTgt spid="6"/>
                                        </p:tgtEl>
                                        <p:attrNameLst>
                                          <p:attrName>style.rotation</p:attrName>
                                        </p:attrNameLst>
                                      </p:cBhvr>
                                      <p:tavLst>
                                        <p:tav tm="0">
                                          <p:val>
                                            <p:fltVal val="0"/>
                                          </p:val>
                                        </p:tav>
                                        <p:tav tm="100000">
                                          <p:val>
                                            <p:fltVal val="90"/>
                                          </p:val>
                                        </p:tav>
                                      </p:tavLst>
                                    </p:anim>
                                    <p:animEffect transition="out" filter="fade">
                                      <p:cBhvr>
                                        <p:cTn id="40" dur="1000"/>
                                        <p:tgtEl>
                                          <p:spTgt spid="6"/>
                                        </p:tgtEl>
                                      </p:cBhvr>
                                    </p:animEffect>
                                    <p:set>
                                      <p:cBhvr>
                                        <p:cTn id="41"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0"/>
            <a:ext cx="7920881" cy="731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40370" y="332656"/>
            <a:ext cx="2736304" cy="4708981"/>
          </a:xfrm>
          <a:prstGeom prst="rect">
            <a:avLst/>
          </a:prstGeom>
          <a:noFill/>
        </p:spPr>
        <p:txBody>
          <a:bodyPr wrap="square" rtlCol="1">
            <a:spAutoFit/>
          </a:bodyPr>
          <a:lstStyle/>
          <a:p>
            <a:r>
              <a:rPr lang="fa-IR" sz="6000" dirty="0" smtClean="0">
                <a:cs typeface="B Nazanin" pitchFamily="2" charset="-78"/>
              </a:rPr>
              <a:t>ضریب همبستگی فرد با خودش یعنی چه ؟</a:t>
            </a:r>
            <a:endParaRPr lang="fa-IR" sz="6000" dirty="0">
              <a:cs typeface="B Nazanin" pitchFamily="2" charset="-78"/>
            </a:endParaRPr>
          </a:p>
        </p:txBody>
      </p:sp>
    </p:spTree>
    <p:extLst>
      <p:ext uri="{BB962C8B-B14F-4D97-AF65-F5344CB8AC3E}">
        <p14:creationId xmlns:p14="http://schemas.microsoft.com/office/powerpoint/2010/main" val="34249188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anim calcmode="lin" valueType="num">
                                      <p:cBhvr>
                                        <p:cTn id="11" dur="2000" fill="hold"/>
                                        <p:tgtEl>
                                          <p:spTgt spid="2"/>
                                        </p:tgtEl>
                                        <p:attrNameLst>
                                          <p:attrName>ppt_w</p:attrName>
                                        </p:attrNameLst>
                                      </p:cBhvr>
                                      <p:tavLst>
                                        <p:tav tm="0" fmla="#ppt_w*sin(2.5*pi*$)">
                                          <p:val>
                                            <p:fltVal val="0"/>
                                          </p:val>
                                        </p:tav>
                                        <p:tav tm="100000">
                                          <p:val>
                                            <p:fltVal val="1"/>
                                          </p:val>
                                        </p:tav>
                                      </p:tavLst>
                                    </p:anim>
                                    <p:anim calcmode="lin" valueType="num">
                                      <p:cBhvr>
                                        <p:cTn id="12"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207" y="836712"/>
            <a:ext cx="6588224" cy="1569660"/>
          </a:xfrm>
          <a:prstGeom prst="rect">
            <a:avLst/>
          </a:prstGeom>
          <a:solidFill>
            <a:srgbClr val="FFFF00"/>
          </a:solidFill>
          <a:ln w="38100">
            <a:solidFill>
              <a:srgbClr val="FF0000"/>
            </a:solidFill>
          </a:ln>
        </p:spPr>
        <p:txBody>
          <a:bodyPr wrap="square">
            <a:spAutoFit/>
          </a:bodyPr>
          <a:lstStyle/>
          <a:p>
            <a:r>
              <a:rPr lang="fa-IR" sz="2400" dirty="0" smtClean="0">
                <a:solidFill>
                  <a:srgbClr val="00B050"/>
                </a:solidFill>
              </a:rPr>
              <a:t>1- مفهوم </a:t>
            </a:r>
            <a:r>
              <a:rPr lang="fa-IR" sz="2400" dirty="0">
                <a:solidFill>
                  <a:srgbClr val="00B050"/>
                </a:solidFill>
              </a:rPr>
              <a:t>ضریب </a:t>
            </a:r>
            <a:r>
              <a:rPr lang="fa-IR" sz="2400" dirty="0" smtClean="0">
                <a:solidFill>
                  <a:srgbClr val="00B050"/>
                </a:solidFill>
              </a:rPr>
              <a:t>0/91 </a:t>
            </a:r>
            <a:r>
              <a:rPr lang="fa-IR" sz="2400" dirty="0">
                <a:solidFill>
                  <a:srgbClr val="00B050"/>
                </a:solidFill>
              </a:rPr>
              <a:t>این است که حالات روانی فرد و توانایی های جسمی و روانی او در زمان های مختلف فرقق نمی کند .یعنی یک فرد نه تنها سال به سال دگرگون می شود ،بلکه ماه به ماه ،هفته به هفته و حتی روز به روز هم دگرگون می شود </a:t>
            </a:r>
          </a:p>
        </p:txBody>
      </p:sp>
      <p:sp>
        <p:nvSpPr>
          <p:cNvPr id="3" name="Rectangle 2"/>
          <p:cNvSpPr/>
          <p:nvPr/>
        </p:nvSpPr>
        <p:spPr>
          <a:xfrm>
            <a:off x="815207" y="2962309"/>
            <a:ext cx="6557809" cy="2308324"/>
          </a:xfrm>
          <a:prstGeom prst="rect">
            <a:avLst/>
          </a:prstGeom>
          <a:solidFill>
            <a:srgbClr val="FFFF00"/>
          </a:solidFill>
          <a:ln w="28575">
            <a:solidFill>
              <a:srgbClr val="FF0000"/>
            </a:solidFill>
          </a:ln>
        </p:spPr>
        <p:txBody>
          <a:bodyPr wrap="square">
            <a:spAutoFit/>
          </a:bodyPr>
          <a:lstStyle/>
          <a:p>
            <a:r>
              <a:rPr lang="fa-IR" sz="2400" dirty="0" smtClean="0">
                <a:solidFill>
                  <a:srgbClr val="00B050"/>
                </a:solidFill>
              </a:rPr>
              <a:t>2- از </a:t>
            </a:r>
            <a:r>
              <a:rPr lang="fa-IR" sz="2400" dirty="0">
                <a:solidFill>
                  <a:srgbClr val="00B050"/>
                </a:solidFill>
              </a:rPr>
              <a:t>آنجا که ضریب همبستگی برای پیشبینی است ،مفهوم همبستگی </a:t>
            </a:r>
            <a:r>
              <a:rPr lang="fa-IR" sz="2400" dirty="0" smtClean="0">
                <a:solidFill>
                  <a:srgbClr val="00B050"/>
                </a:solidFill>
              </a:rPr>
              <a:t>0/91 این </a:t>
            </a:r>
            <a:r>
              <a:rPr lang="fa-IR" sz="2400" dirty="0">
                <a:solidFill>
                  <a:srgbClr val="00B050"/>
                </a:solidFill>
              </a:rPr>
              <a:t>است که از روی نتایج افراد در یک آزمون هوشی ،نمی توان به طور کانل پیش بینی کرد که آنها در آزمون های بعدی ،درست مثل آزمون اول عمل خواهند کرد .در واقع آنها در دو نوبت مختلف به صورت های مختلف بازده خواهند داشت .</a:t>
            </a:r>
          </a:p>
        </p:txBody>
      </p:sp>
      <p:sp>
        <p:nvSpPr>
          <p:cNvPr id="4" name="Right Brace 3"/>
          <p:cNvSpPr/>
          <p:nvPr/>
        </p:nvSpPr>
        <p:spPr>
          <a:xfrm>
            <a:off x="7764451" y="836712"/>
            <a:ext cx="144016" cy="4433921"/>
          </a:xfrm>
          <a:prstGeom prst="rightBrace">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5" name="Left Arrow 4"/>
          <p:cNvSpPr/>
          <p:nvPr/>
        </p:nvSpPr>
        <p:spPr>
          <a:xfrm>
            <a:off x="8028384" y="2811356"/>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6374175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par>
                          <p:cTn id="19" fill="hold">
                            <p:stCondLst>
                              <p:cond delay="3000"/>
                            </p:stCondLst>
                            <p:childTnLst>
                              <p:par>
                                <p:cTn id="20" presetID="14" presetClass="entr" presetSubtype="1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26705" y="4000708"/>
            <a:ext cx="3816424" cy="584775"/>
          </a:xfrm>
          <a:prstGeom prst="rect">
            <a:avLst/>
          </a:prstGeom>
          <a:noFill/>
        </p:spPr>
        <p:txBody>
          <a:bodyPr wrap="square" rtlCol="1">
            <a:spAutoFit/>
          </a:bodyPr>
          <a:lstStyle/>
          <a:p>
            <a:r>
              <a:rPr lang="fa-IR" sz="3200" b="1" dirty="0" smtClean="0">
                <a:cs typeface="B Nazanin" pitchFamily="2" charset="-78"/>
              </a:rPr>
              <a:t>همبستگی 0/90 چطور ؟</a:t>
            </a:r>
            <a:endParaRPr lang="fa-IR" sz="3200" b="1" dirty="0">
              <a:cs typeface="B Nazanin" pitchFamily="2" charset="-78"/>
            </a:endParaRPr>
          </a:p>
        </p:txBody>
      </p:sp>
    </p:spTree>
    <p:extLst>
      <p:ext uri="{BB962C8B-B14F-4D97-AF65-F5344CB8AC3E}">
        <p14:creationId xmlns:p14="http://schemas.microsoft.com/office/powerpoint/2010/main" val="30749777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ppt_w</p:attrName>
                                        </p:attrNameLst>
                                      </p:cBhvr>
                                      <p:tavLst>
                                        <p:tav tm="0" fmla="#ppt_w*sin(2.5*pi*$)">
                                          <p:val>
                                            <p:fltVal val="0"/>
                                          </p:val>
                                        </p:tav>
                                        <p:tav tm="100000">
                                          <p:val>
                                            <p:fltVal val="1"/>
                                          </p:val>
                                        </p:tav>
                                      </p:tavLst>
                                    </p:anim>
                                    <p:anim calcmode="lin" valueType="num">
                                      <p:cBhvr>
                                        <p:cTn id="9"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5365"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0332" y="4288066"/>
            <a:ext cx="9044699" cy="2569934"/>
          </a:xfrm>
          <a:prstGeom prst="rect">
            <a:avLst/>
          </a:prstGeom>
        </p:spPr>
        <p:txBody>
          <a:bodyPr wrap="square">
            <a:spAutoFit/>
          </a:bodyPr>
          <a:lstStyle/>
          <a:p>
            <a:pPr>
              <a:lnSpc>
                <a:spcPct val="115000"/>
              </a:lnSpc>
              <a:spcAft>
                <a:spcPts val="1000"/>
              </a:spcAft>
            </a:pPr>
            <a:r>
              <a:rPr lang="fa-IR" sz="2800" b="1" dirty="0">
                <a:solidFill>
                  <a:schemeClr val="tx2"/>
                </a:solidFill>
                <a:ea typeface="Calibri"/>
                <a:cs typeface="B Nazanin"/>
              </a:rPr>
              <a:t>وجود همبستگی </a:t>
            </a:r>
            <a:r>
              <a:rPr lang="fa-IR" sz="2800" b="1" dirty="0" smtClean="0">
                <a:solidFill>
                  <a:schemeClr val="tx2"/>
                </a:solidFill>
                <a:ea typeface="Calibri"/>
                <a:cs typeface="B Nazanin"/>
              </a:rPr>
              <a:t>0/90 </a:t>
            </a:r>
            <a:r>
              <a:rPr lang="fa-IR" sz="2800" b="1" dirty="0">
                <a:solidFill>
                  <a:schemeClr val="tx2"/>
                </a:solidFill>
                <a:ea typeface="Calibri"/>
                <a:cs typeface="B Nazanin"/>
              </a:rPr>
              <a:t>بین نتایج همشکمان یکسان </a:t>
            </a:r>
            <a:r>
              <a:rPr lang="fa-IR" sz="2800" b="1" dirty="0" smtClean="0">
                <a:solidFill>
                  <a:schemeClr val="tx2"/>
                </a:solidFill>
                <a:ea typeface="Calibri"/>
                <a:cs typeface="B Nazanin"/>
              </a:rPr>
              <a:t>، که </a:t>
            </a:r>
            <a:r>
              <a:rPr lang="fa-IR" sz="2800" b="1" dirty="0">
                <a:solidFill>
                  <a:schemeClr val="tx2"/>
                </a:solidFill>
                <a:ea typeface="Calibri"/>
                <a:cs typeface="B Nazanin"/>
              </a:rPr>
              <a:t>از نظر توارث عینا مثل هم هستند </a:t>
            </a:r>
            <a:r>
              <a:rPr lang="fa-IR" sz="2800" b="1" dirty="0" smtClean="0">
                <a:solidFill>
                  <a:schemeClr val="tx2"/>
                </a:solidFill>
                <a:ea typeface="Calibri"/>
                <a:cs typeface="B Nazanin"/>
              </a:rPr>
              <a:t>، از </a:t>
            </a:r>
            <a:r>
              <a:rPr lang="fa-IR" sz="2800" b="1" dirty="0">
                <a:solidFill>
                  <a:schemeClr val="tx2"/>
                </a:solidFill>
                <a:ea typeface="Calibri"/>
                <a:cs typeface="B Nazanin"/>
              </a:rPr>
              <a:t>یک طرف اهمیت توارث و از طرف دیگر تاثیر محیط را نشان می دهد .همشکمان یکسان </a:t>
            </a:r>
            <a:r>
              <a:rPr lang="fa-IR" sz="2800" b="1" dirty="0" smtClean="0">
                <a:solidFill>
                  <a:schemeClr val="tx2"/>
                </a:solidFill>
                <a:ea typeface="Calibri"/>
                <a:cs typeface="B Nazanin"/>
              </a:rPr>
              <a:t>، حتی </a:t>
            </a:r>
            <a:r>
              <a:rPr lang="fa-IR" sz="2800" b="1" dirty="0">
                <a:solidFill>
                  <a:schemeClr val="tx2"/>
                </a:solidFill>
                <a:ea typeface="Calibri"/>
                <a:cs typeface="B Nazanin"/>
              </a:rPr>
              <a:t>زمانی که در یک خانواده بزرگ می شوند </a:t>
            </a:r>
            <a:r>
              <a:rPr lang="fa-IR" sz="2800" b="1" dirty="0" smtClean="0">
                <a:solidFill>
                  <a:schemeClr val="tx2"/>
                </a:solidFill>
                <a:ea typeface="Calibri"/>
                <a:cs typeface="B Nazanin"/>
              </a:rPr>
              <a:t>، تفاوتهایی </a:t>
            </a:r>
            <a:r>
              <a:rPr lang="fa-IR" sz="2800" b="1" dirty="0">
                <a:solidFill>
                  <a:schemeClr val="tx2"/>
                </a:solidFill>
                <a:ea typeface="Calibri"/>
                <a:cs typeface="B Nazanin"/>
              </a:rPr>
              <a:t>را نشان می دهند </a:t>
            </a:r>
            <a:r>
              <a:rPr lang="fa-IR" sz="2800" b="1" dirty="0" smtClean="0">
                <a:solidFill>
                  <a:schemeClr val="tx2"/>
                </a:solidFill>
                <a:ea typeface="Calibri"/>
                <a:cs typeface="B Nazanin"/>
              </a:rPr>
              <a:t>، زیرا </a:t>
            </a:r>
            <a:r>
              <a:rPr lang="fa-IR" sz="2800" b="1" dirty="0">
                <a:solidFill>
                  <a:schemeClr val="tx2"/>
                </a:solidFill>
                <a:ea typeface="Calibri"/>
                <a:cs typeface="B Nazanin"/>
              </a:rPr>
              <a:t>غیر ممکن است که محیط زندگی برای دو نفر یکسان باشد .</a:t>
            </a:r>
            <a:endParaRPr lang="en-US" sz="2000" b="1" dirty="0">
              <a:solidFill>
                <a:schemeClr val="tx2"/>
              </a:solidFill>
              <a:ea typeface="Calibri"/>
              <a:cs typeface="Arial"/>
            </a:endParaRPr>
          </a:p>
        </p:txBody>
      </p:sp>
    </p:spTree>
    <p:extLst>
      <p:ext uri="{BB962C8B-B14F-4D97-AF65-F5344CB8AC3E}">
        <p14:creationId xmlns:p14="http://schemas.microsoft.com/office/powerpoint/2010/main" val="3977377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764704"/>
            <a:ext cx="3528392" cy="707886"/>
          </a:xfrm>
          <a:prstGeom prst="rect">
            <a:avLst/>
          </a:prstGeom>
          <a:noFill/>
        </p:spPr>
        <p:txBody>
          <a:bodyPr wrap="square" rtlCol="1">
            <a:spAutoFit/>
          </a:bodyPr>
          <a:lstStyle/>
          <a:p>
            <a:r>
              <a:rPr lang="fa-IR" sz="4000" b="1" dirty="0" smtClean="0">
                <a:cs typeface="B Homa" pitchFamily="2" charset="-78"/>
              </a:rPr>
              <a:t>0/60 و 0/55 ؟</a:t>
            </a:r>
            <a:endParaRPr lang="fa-IR" sz="4000" b="1" dirty="0">
              <a:cs typeface="B Homa" pitchFamily="2" charset="-78"/>
            </a:endParaRPr>
          </a:p>
        </p:txBody>
      </p:sp>
    </p:spTree>
    <p:extLst>
      <p:ext uri="{BB962C8B-B14F-4D97-AF65-F5344CB8AC3E}">
        <p14:creationId xmlns:p14="http://schemas.microsoft.com/office/powerpoint/2010/main" val="40522295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260648"/>
            <a:ext cx="4896544" cy="5891287"/>
          </a:xfrm>
        </p:spPr>
      </p:pic>
      <p:sp>
        <p:nvSpPr>
          <p:cNvPr id="5" name="Text Placeholder 4"/>
          <p:cNvSpPr>
            <a:spLocks noGrp="1"/>
          </p:cNvSpPr>
          <p:nvPr>
            <p:ph type="body" sz="half" idx="2"/>
          </p:nvPr>
        </p:nvSpPr>
        <p:spPr/>
        <p:txBody>
          <a:bodyPr>
            <a:normAutofit fontScale="92500" lnSpcReduction="10000"/>
          </a:bodyPr>
          <a:lstStyle/>
          <a:p>
            <a:pPr>
              <a:lnSpc>
                <a:spcPct val="115000"/>
              </a:lnSpc>
              <a:spcAft>
                <a:spcPts val="1000"/>
              </a:spcAft>
            </a:pPr>
            <a:r>
              <a:rPr lang="fa-IR" sz="3200" dirty="0">
                <a:ea typeface="Calibri"/>
                <a:cs typeface="B Nazanin"/>
              </a:rPr>
              <a:t>همبستگی </a:t>
            </a:r>
            <a:r>
              <a:rPr lang="fa-IR" sz="3200" dirty="0" smtClean="0">
                <a:ea typeface="Calibri"/>
                <a:cs typeface="B Nazanin"/>
              </a:rPr>
              <a:t>0/60 </a:t>
            </a:r>
            <a:r>
              <a:rPr lang="fa-IR" sz="3200" dirty="0">
                <a:ea typeface="Calibri"/>
                <a:cs typeface="B Nazanin"/>
              </a:rPr>
              <a:t>بین نتایج همشکمان عادی همجنس و </a:t>
            </a:r>
            <a:r>
              <a:rPr lang="fa-IR" sz="3200" dirty="0" smtClean="0">
                <a:ea typeface="Calibri"/>
                <a:cs typeface="B Nazanin"/>
              </a:rPr>
              <a:t>0/55 بین </a:t>
            </a:r>
            <a:r>
              <a:rPr lang="fa-IR" sz="3200" dirty="0">
                <a:ea typeface="Calibri"/>
                <a:cs typeface="B Nazanin"/>
              </a:rPr>
              <a:t>همشکمان عادی غیر همجنس بیانگر این واقعیت است که محیط تربیتی در ایجاد تفاوتهای فردی تاثیر دارد .</a:t>
            </a:r>
            <a:endParaRPr lang="en-US" sz="2400" dirty="0">
              <a:ea typeface="Calibri"/>
              <a:cs typeface="Arial"/>
            </a:endParaRPr>
          </a:p>
          <a:p>
            <a:endParaRPr lang="fa-IR" dirty="0"/>
          </a:p>
        </p:txBody>
      </p:sp>
    </p:spTree>
    <p:extLst>
      <p:ext uri="{BB962C8B-B14F-4D97-AF65-F5344CB8AC3E}">
        <p14:creationId xmlns:p14="http://schemas.microsoft.com/office/powerpoint/2010/main" val="24579718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loud Callout 5"/>
          <p:cNvSpPr/>
          <p:nvPr/>
        </p:nvSpPr>
        <p:spPr>
          <a:xfrm>
            <a:off x="0" y="260648"/>
            <a:ext cx="5688632" cy="1692768"/>
          </a:xfrm>
          <a:prstGeom prst="cloudCallout">
            <a:avLst>
              <a:gd name="adj1" fmla="val 71206"/>
              <a:gd name="adj2" fmla="val 8135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chemeClr val="bg1"/>
                </a:solidFill>
                <a:cs typeface="B Homa" pitchFamily="2" charset="-78"/>
              </a:rPr>
              <a:t>خب حالا نتیجه رو بگو تا نخوردمت ؟</a:t>
            </a:r>
            <a:endParaRPr lang="fa-IR" sz="2800" b="1" dirty="0">
              <a:solidFill>
                <a:schemeClr val="bg1"/>
              </a:solidFill>
              <a:cs typeface="B Homa" pitchFamily="2" charset="-78"/>
            </a:endParaRPr>
          </a:p>
        </p:txBody>
      </p:sp>
    </p:spTree>
    <p:extLst>
      <p:ext uri="{BB962C8B-B14F-4D97-AF65-F5344CB8AC3E}">
        <p14:creationId xmlns:p14="http://schemas.microsoft.com/office/powerpoint/2010/main" val="40871164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656"/>
            <a:ext cx="9175358" cy="4320480"/>
          </a:xfrm>
          <a:prstGeom prst="rect">
            <a:avLst/>
          </a:prstGeom>
        </p:spPr>
      </p:pic>
      <p:sp>
        <p:nvSpPr>
          <p:cNvPr id="3" name="TextBox 2"/>
          <p:cNvSpPr txBox="1"/>
          <p:nvPr/>
        </p:nvSpPr>
        <p:spPr>
          <a:xfrm>
            <a:off x="2483768" y="5013176"/>
            <a:ext cx="5544616" cy="646331"/>
          </a:xfrm>
          <a:prstGeom prst="rect">
            <a:avLst/>
          </a:prstGeom>
          <a:noFill/>
        </p:spPr>
        <p:txBody>
          <a:bodyPr wrap="square" rtlCol="1">
            <a:spAutoFit/>
          </a:bodyPr>
          <a:lstStyle/>
          <a:p>
            <a:r>
              <a:rPr lang="fa-IR" sz="3600" b="1" dirty="0" smtClean="0"/>
              <a:t>ب ب ب ب ه خد د د دا می یی گ گم</a:t>
            </a:r>
            <a:endParaRPr lang="fa-IR" sz="3600" b="1" dirty="0"/>
          </a:p>
        </p:txBody>
      </p:sp>
    </p:spTree>
    <p:extLst>
      <p:ext uri="{BB962C8B-B14F-4D97-AF65-F5344CB8AC3E}">
        <p14:creationId xmlns:p14="http://schemas.microsoft.com/office/powerpoint/2010/main" val="36650114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522" y="419472"/>
            <a:ext cx="7812360" cy="3657600"/>
          </a:xfrm>
          <a:prstGeom prst="rect">
            <a:avLst/>
          </a:prstGeom>
        </p:spPr>
      </p:pic>
      <p:sp>
        <p:nvSpPr>
          <p:cNvPr id="3" name="Rectangle 2"/>
          <p:cNvSpPr/>
          <p:nvPr/>
        </p:nvSpPr>
        <p:spPr>
          <a:xfrm>
            <a:off x="488522" y="4077072"/>
            <a:ext cx="7812360" cy="2246769"/>
          </a:xfrm>
          <a:prstGeom prst="rect">
            <a:avLst/>
          </a:prstGeom>
        </p:spPr>
        <p:txBody>
          <a:bodyPr wrap="square">
            <a:spAutoFit/>
          </a:bodyPr>
          <a:lstStyle/>
          <a:p>
            <a:r>
              <a:rPr lang="fa-IR" sz="2800" dirty="0"/>
              <a:t>اگر کل جدول 1 را در نظر بگیریم می بینیم که هر اندازه رابطه ی خویشاوندی کمتر می شود به همان اندازه تفاوت های فردی افزایش می یابد </a:t>
            </a:r>
            <a:r>
              <a:rPr lang="fa-IR" sz="2800" dirty="0" smtClean="0"/>
              <a:t>. این </a:t>
            </a:r>
            <a:r>
              <a:rPr lang="fa-IR" sz="2800" dirty="0"/>
              <a:t>امر اثر توارث در ایجاد تفاوتهای فردی را به تایید می رساند </a:t>
            </a:r>
            <a:r>
              <a:rPr lang="fa-IR" sz="2800" dirty="0" smtClean="0"/>
              <a:t>. باز </a:t>
            </a:r>
            <a:r>
              <a:rPr lang="fa-IR" sz="2800" dirty="0"/>
              <a:t>در همین جدول می بینیم که حتی همشکمان یکسان نیز تفاوتهایی دارند و این امر اثر محیط را بازگو می کند .</a:t>
            </a:r>
            <a:endParaRPr lang="en-US" sz="2800" dirty="0"/>
          </a:p>
        </p:txBody>
      </p:sp>
    </p:spTree>
    <p:extLst>
      <p:ext uri="{BB962C8B-B14F-4D97-AF65-F5344CB8AC3E}">
        <p14:creationId xmlns:p14="http://schemas.microsoft.com/office/powerpoint/2010/main" val="15079623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53" presetClass="entr" presetSubtype="16"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8208912" cy="1791260"/>
          </a:xfrm>
          <a:prstGeom prst="rect">
            <a:avLst/>
          </a:prstGeom>
        </p:spPr>
        <p:txBody>
          <a:bodyPr wrap="square">
            <a:spAutoFit/>
          </a:bodyPr>
          <a:lstStyle/>
          <a:p>
            <a:pPr>
              <a:lnSpc>
                <a:spcPct val="115000"/>
              </a:lnSpc>
              <a:spcAft>
                <a:spcPts val="1000"/>
              </a:spcAft>
            </a:pPr>
            <a:r>
              <a:rPr lang="fa-IR" sz="2400" dirty="0">
                <a:ea typeface="Calibri"/>
                <a:cs typeface="B Nazanin"/>
              </a:rPr>
              <a:t>آزمایشها نشان می دهد که همشکمان یکسان ،زمانی که از یکدیگر جدا شده ،در محیط های مختلف پرورش یافته اند ،تفاوت های بیشتری را در نتایج آزمون ها نشان داده اند .میانگین ضرایب همبستگی 52 تحقیقی که در این مورد انجام گرفته و جمعا 3134 جفت مشکم را شامل می شده به شرح زیر است :</a:t>
            </a:r>
            <a:endParaRPr lang="en-US" dirty="0">
              <a:ea typeface="Calibri"/>
              <a:cs typeface="Aria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37900171"/>
              </p:ext>
            </p:extLst>
          </p:nvPr>
        </p:nvGraphicFramePr>
        <p:xfrm>
          <a:off x="1115616" y="2564904"/>
          <a:ext cx="6912768" cy="1589767"/>
        </p:xfrm>
        <a:graphic>
          <a:graphicData uri="http://schemas.openxmlformats.org/presentationml/2006/ole">
            <mc:AlternateContent xmlns:mc="http://schemas.openxmlformats.org/markup-compatibility/2006">
              <mc:Choice xmlns:v="urn:schemas-microsoft-com:vml" Requires="v">
                <p:oleObj spid="_x0000_s3080" name="Document" r:id="rId4" imgW="5892828" imgH="1222053" progId="Word.Document.12">
                  <p:embed/>
                </p:oleObj>
              </mc:Choice>
              <mc:Fallback>
                <p:oleObj name="Document" r:id="rId4" imgW="5892828" imgH="1222053" progId="Word.Document.12">
                  <p:embed/>
                  <p:pic>
                    <p:nvPicPr>
                      <p:cNvPr id="0" name=""/>
                      <p:cNvPicPr/>
                      <p:nvPr/>
                    </p:nvPicPr>
                    <p:blipFill>
                      <a:blip r:embed="rId5"/>
                      <a:stretch>
                        <a:fillRect/>
                      </a:stretch>
                    </p:blipFill>
                    <p:spPr>
                      <a:xfrm>
                        <a:off x="1115616" y="2564904"/>
                        <a:ext cx="6912768" cy="1589767"/>
                      </a:xfrm>
                      <a:prstGeom prst="rect">
                        <a:avLst/>
                      </a:prstGeom>
                    </p:spPr>
                  </p:pic>
                </p:oleObj>
              </mc:Fallback>
            </mc:AlternateContent>
          </a:graphicData>
        </a:graphic>
      </p:graphicFrame>
      <p:sp>
        <p:nvSpPr>
          <p:cNvPr id="4" name="Rectangle 3"/>
          <p:cNvSpPr/>
          <p:nvPr/>
        </p:nvSpPr>
        <p:spPr>
          <a:xfrm>
            <a:off x="467544" y="4365104"/>
            <a:ext cx="8208912" cy="1791260"/>
          </a:xfrm>
          <a:prstGeom prst="rect">
            <a:avLst/>
          </a:prstGeom>
        </p:spPr>
        <p:txBody>
          <a:bodyPr wrap="square">
            <a:spAutoFit/>
          </a:bodyPr>
          <a:lstStyle/>
          <a:p>
            <a:pPr>
              <a:lnSpc>
                <a:spcPct val="115000"/>
              </a:lnSpc>
              <a:spcAft>
                <a:spcPts val="1000"/>
              </a:spcAft>
            </a:pPr>
            <a:r>
              <a:rPr lang="fa-IR" sz="2400" dirty="0">
                <a:ea typeface="Calibri"/>
                <a:cs typeface="B Nazanin"/>
              </a:rPr>
              <a:t>بنابراین ،تفاوت هوشی همشکمان یکسان و خواهران و برادران ،زمانی که در دو محیط متفاوت بزرگ می شوند افزایش می یابد .تحقیقات دیگر نشان می دهد که تفاوت هوشی والدین و فرزند خوانده ها ،به تدریج که بر مدت فرزند خواندگی افزوده می شود ،کاهش می یابد .</a:t>
            </a:r>
            <a:endParaRPr lang="en-US" dirty="0">
              <a:ea typeface="Calibri"/>
              <a:cs typeface="Arial"/>
            </a:endParaRP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59" y="2552700"/>
            <a:ext cx="5409155" cy="325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936" y="1700808"/>
            <a:ext cx="443875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5" y="0"/>
            <a:ext cx="6768752" cy="431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4105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circle(in)">
                                      <p:cBhvr>
                                        <p:cTn id="22" dur="2000"/>
                                        <p:tgtEl>
                                          <p:spTgt spid="3075"/>
                                        </p:tgtEl>
                                      </p:cBhvr>
                                    </p:animEffect>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randombar(horizontal)">
                                      <p:cBhvr>
                                        <p:cTn id="26" dur="500"/>
                                        <p:tgtEl>
                                          <p:spTgt spid="307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077"/>
                                        </p:tgtEl>
                                        <p:attrNameLst>
                                          <p:attrName>style.visibility</p:attrName>
                                        </p:attrNameLst>
                                      </p:cBhvr>
                                      <p:to>
                                        <p:strVal val="visible"/>
                                      </p:to>
                                    </p:set>
                                    <p:anim calcmode="lin" valueType="num">
                                      <p:cBhvr>
                                        <p:cTn id="30" dur="500" fill="hold"/>
                                        <p:tgtEl>
                                          <p:spTgt spid="3077"/>
                                        </p:tgtEl>
                                        <p:attrNameLst>
                                          <p:attrName>ppt_w</p:attrName>
                                        </p:attrNameLst>
                                      </p:cBhvr>
                                      <p:tavLst>
                                        <p:tav tm="0">
                                          <p:val>
                                            <p:fltVal val="0"/>
                                          </p:val>
                                        </p:tav>
                                        <p:tav tm="100000">
                                          <p:val>
                                            <p:strVal val="#ppt_w"/>
                                          </p:val>
                                        </p:tav>
                                      </p:tavLst>
                                    </p:anim>
                                    <p:anim calcmode="lin" valueType="num">
                                      <p:cBhvr>
                                        <p:cTn id="31" dur="500" fill="hold"/>
                                        <p:tgtEl>
                                          <p:spTgt spid="3077"/>
                                        </p:tgtEl>
                                        <p:attrNameLst>
                                          <p:attrName>ppt_h</p:attrName>
                                        </p:attrNameLst>
                                      </p:cBhvr>
                                      <p:tavLst>
                                        <p:tav tm="0">
                                          <p:val>
                                            <p:fltVal val="0"/>
                                          </p:val>
                                        </p:tav>
                                        <p:tav tm="100000">
                                          <p:val>
                                            <p:strVal val="#ppt_h"/>
                                          </p:val>
                                        </p:tav>
                                      </p:tavLst>
                                    </p:anim>
                                    <p:animEffect transition="in" filter="fade">
                                      <p:cBhvr>
                                        <p:cTn id="32"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6273225"/>
            <a:ext cx="9144000" cy="584775"/>
          </a:xfrm>
          <a:prstGeom prst="rect">
            <a:avLst/>
          </a:prstGeom>
          <a:noFill/>
        </p:spPr>
        <p:txBody>
          <a:bodyPr wrap="square" rtlCol="1">
            <a:spAutoFit/>
          </a:bodyPr>
          <a:lstStyle/>
          <a:p>
            <a:r>
              <a:rPr lang="fa-IR" sz="3200" dirty="0" smtClean="0">
                <a:cs typeface="B Yas" pitchFamily="2" charset="-78"/>
              </a:rPr>
              <a:t>افراد </a:t>
            </a:r>
            <a:r>
              <a:rPr lang="fa-IR" sz="3200" dirty="0">
                <a:cs typeface="B Yas" pitchFamily="2" charset="-78"/>
              </a:rPr>
              <a:t>منتظر ، دو نوع واکنش کاملا متفاوت را در برابر او نشان می دهند </a:t>
            </a:r>
          </a:p>
        </p:txBody>
      </p:sp>
      <p:sp>
        <p:nvSpPr>
          <p:cNvPr id="4" name="TextBox 3"/>
          <p:cNvSpPr txBox="1"/>
          <p:nvPr/>
        </p:nvSpPr>
        <p:spPr>
          <a:xfrm>
            <a:off x="3933582" y="0"/>
            <a:ext cx="5184576" cy="584775"/>
          </a:xfrm>
          <a:prstGeom prst="rect">
            <a:avLst/>
          </a:prstGeom>
          <a:noFill/>
        </p:spPr>
        <p:txBody>
          <a:bodyPr wrap="square" rtlCol="1">
            <a:spAutoFit/>
          </a:bodyPr>
          <a:lstStyle/>
          <a:p>
            <a:r>
              <a:rPr lang="fa-IR" sz="3200" dirty="0">
                <a:solidFill>
                  <a:prstClr val="black"/>
                </a:solidFill>
                <a:cs typeface="B Yas" pitchFamily="2" charset="-78"/>
              </a:rPr>
              <a:t>وقتی کودکی پا به عرصه وجود می گذارد </a:t>
            </a:r>
            <a:endParaRPr lang="fa-IR" dirty="0"/>
          </a:p>
        </p:txBody>
      </p:sp>
    </p:spTree>
    <p:extLst>
      <p:ext uri="{BB962C8B-B14F-4D97-AF65-F5344CB8AC3E}">
        <p14:creationId xmlns:p14="http://schemas.microsoft.com/office/powerpoint/2010/main" val="36681356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2500"/>
                            </p:stCondLst>
                            <p:childTnLst>
                              <p:par>
                                <p:cTn id="13" presetID="14" presetClass="entr" presetSubtype="1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0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5220072" y="-64123"/>
            <a:ext cx="3816424" cy="2196824"/>
          </a:xfrm>
          <a:prstGeom prst="cloudCallout">
            <a:avLst>
              <a:gd name="adj1" fmla="val 23608"/>
              <a:gd name="adj2" fmla="val 63843"/>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2  Sepideh" pitchFamily="2" charset="-78"/>
              </a:rPr>
              <a:t>1- تفاوتهای فردی همشکمان چی شد بالاخره ؟</a:t>
            </a:r>
            <a:endParaRPr lang="fa-IR" sz="2800" dirty="0">
              <a:solidFill>
                <a:srgbClr val="FF0000"/>
              </a:solidFill>
              <a:cs typeface="2  Sepideh" pitchFamily="2" charset="-78"/>
            </a:endParaRPr>
          </a:p>
        </p:txBody>
      </p:sp>
      <p:sp>
        <p:nvSpPr>
          <p:cNvPr id="3" name="Cloud Callout 2"/>
          <p:cNvSpPr/>
          <p:nvPr/>
        </p:nvSpPr>
        <p:spPr>
          <a:xfrm>
            <a:off x="755576" y="2852936"/>
            <a:ext cx="3650704" cy="3024336"/>
          </a:xfrm>
          <a:prstGeom prst="cloudCallout">
            <a:avLst>
              <a:gd name="adj1" fmla="val 66024"/>
              <a:gd name="adj2" fmla="val -77945"/>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cs typeface="B Nazanin" pitchFamily="2" charset="-78"/>
              </a:rPr>
              <a:t>2- آقا آقا آقا ...</a:t>
            </a:r>
          </a:p>
          <a:p>
            <a:pPr algn="ctr"/>
            <a:r>
              <a:rPr lang="fa-IR" sz="3200" dirty="0" smtClean="0">
                <a:cs typeface="B Nazanin" pitchFamily="2" charset="-78"/>
              </a:rPr>
              <a:t>شما دندون رو جیگر بزار الان میگه</a:t>
            </a:r>
            <a:endParaRPr lang="fa-IR" sz="3200" dirty="0">
              <a:cs typeface="B Nazanin" pitchFamily="2" charset="-78"/>
            </a:endParaRPr>
          </a:p>
        </p:txBody>
      </p:sp>
    </p:spTree>
    <p:extLst>
      <p:ext uri="{BB962C8B-B14F-4D97-AF65-F5344CB8AC3E}">
        <p14:creationId xmlns:p14="http://schemas.microsoft.com/office/powerpoint/2010/main" val="28683355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08855197"/>
              </p:ext>
            </p:extLst>
          </p:nvPr>
        </p:nvGraphicFramePr>
        <p:xfrm>
          <a:off x="836275" y="927884"/>
          <a:ext cx="7848871" cy="4959586"/>
        </p:xfrm>
        <a:graphic>
          <a:graphicData uri="http://schemas.openxmlformats.org/drawingml/2006/table">
            <a:tbl>
              <a:tblPr rtl="1" firstRow="1" firstCol="1" bandRow="1"/>
              <a:tblGrid>
                <a:gridCol w="1922708"/>
                <a:gridCol w="1923478"/>
                <a:gridCol w="1923478"/>
                <a:gridCol w="2079207"/>
              </a:tblGrid>
              <a:tr h="702298">
                <a:tc>
                  <a:txBody>
                    <a:bodyPr/>
                    <a:lstStyle/>
                    <a:p>
                      <a:pPr algn="ctr" rtl="1">
                        <a:lnSpc>
                          <a:spcPct val="115000"/>
                        </a:lnSpc>
                        <a:spcAft>
                          <a:spcPts val="0"/>
                        </a:spcAft>
                      </a:pPr>
                      <a:r>
                        <a:rPr lang="fa-IR" sz="1400" b="1" dirty="0">
                          <a:solidFill>
                            <a:srgbClr val="FFFFFF"/>
                          </a:solidFill>
                          <a:effectLst/>
                          <a:latin typeface="Calibri"/>
                          <a:ea typeface="Calibri"/>
                          <a:cs typeface="B Nazanin"/>
                        </a:rPr>
                        <a:t>ویژگی های مطالعه شده</a:t>
                      </a:r>
                      <a:endParaRPr lang="en-US" sz="1100" dirty="0">
                        <a:solidFill>
                          <a:srgbClr val="FFFFFF"/>
                        </a:solidFill>
                        <a:effectLst/>
                        <a:latin typeface="Calibri"/>
                        <a:ea typeface="Calibri"/>
                        <a:cs typeface="Arial"/>
                      </a:endParaRPr>
                    </a:p>
                  </a:txBody>
                  <a:tcPr marL="68580" marR="68580" marT="0" marB="0">
                    <a:lnL>
                      <a:noFill/>
                    </a:lnL>
                    <a:lnR>
                      <a:noFill/>
                    </a:lnR>
                    <a:lnT>
                      <a:noFill/>
                    </a:lnT>
                    <a:lnB w="28575" cap="flat" cmpd="sng" algn="ctr">
                      <a:solidFill>
                        <a:srgbClr val="FFFFFF"/>
                      </a:solidFill>
                      <a:prstDash val="solid"/>
                      <a:round/>
                      <a:headEnd type="none" w="med" len="med"/>
                      <a:tailEnd type="none" w="med" len="med"/>
                    </a:lnB>
                    <a:solidFill>
                      <a:srgbClr val="000000"/>
                    </a:solidFill>
                  </a:tcPr>
                </a:tc>
                <a:tc>
                  <a:txBody>
                    <a:bodyPr/>
                    <a:lstStyle/>
                    <a:p>
                      <a:pPr algn="ctr" rtl="1">
                        <a:lnSpc>
                          <a:spcPct val="115000"/>
                        </a:lnSpc>
                        <a:spcAft>
                          <a:spcPts val="0"/>
                        </a:spcAft>
                      </a:pPr>
                      <a:r>
                        <a:rPr lang="fa-IR" sz="1400" b="1">
                          <a:solidFill>
                            <a:srgbClr val="FFFFFF"/>
                          </a:solidFill>
                          <a:effectLst/>
                          <a:latin typeface="Calibri"/>
                          <a:ea typeface="Calibri"/>
                          <a:cs typeface="B Nazanin"/>
                        </a:rPr>
                        <a:t>همشکمان یکسان با هم بزرگ شده</a:t>
                      </a:r>
                      <a:endParaRPr lang="en-US" sz="1100">
                        <a:solidFill>
                          <a:srgbClr val="FFFFFF"/>
                        </a:solidFill>
                        <a:effectLst/>
                        <a:latin typeface="Calibri"/>
                        <a:ea typeface="Calibri"/>
                        <a:cs typeface="Arial"/>
                      </a:endParaRPr>
                    </a:p>
                  </a:txBody>
                  <a:tcPr marL="68580" marR="68580" marT="0" marB="0">
                    <a:lnL>
                      <a:noFill/>
                    </a:lnL>
                    <a:lnR>
                      <a:noFill/>
                    </a:lnR>
                    <a:lnT>
                      <a:noFill/>
                    </a:lnT>
                    <a:lnB w="28575" cap="flat" cmpd="sng" algn="ctr">
                      <a:solidFill>
                        <a:srgbClr val="FFFFFF"/>
                      </a:solidFill>
                      <a:prstDash val="solid"/>
                      <a:round/>
                      <a:headEnd type="none" w="med" len="med"/>
                      <a:tailEnd type="none" w="med" len="med"/>
                    </a:lnB>
                    <a:solidFill>
                      <a:srgbClr val="000000"/>
                    </a:solidFill>
                  </a:tcPr>
                </a:tc>
                <a:tc>
                  <a:txBody>
                    <a:bodyPr/>
                    <a:lstStyle/>
                    <a:p>
                      <a:pPr algn="ctr" rtl="1">
                        <a:lnSpc>
                          <a:spcPct val="115000"/>
                        </a:lnSpc>
                        <a:spcAft>
                          <a:spcPts val="0"/>
                        </a:spcAft>
                      </a:pPr>
                      <a:r>
                        <a:rPr lang="fa-IR" sz="1400" b="1">
                          <a:solidFill>
                            <a:srgbClr val="FFFFFF"/>
                          </a:solidFill>
                          <a:effectLst/>
                          <a:latin typeface="Calibri"/>
                          <a:ea typeface="Calibri"/>
                          <a:cs typeface="B Nazanin"/>
                        </a:rPr>
                        <a:t>همشکمان یکسان جدا بزرگ شده</a:t>
                      </a:r>
                      <a:endParaRPr lang="en-US" sz="1100">
                        <a:solidFill>
                          <a:srgbClr val="FFFFFF"/>
                        </a:solidFill>
                        <a:effectLst/>
                        <a:latin typeface="Calibri"/>
                        <a:ea typeface="Calibri"/>
                        <a:cs typeface="Arial"/>
                      </a:endParaRPr>
                    </a:p>
                  </a:txBody>
                  <a:tcPr marL="68580" marR="68580" marT="0" marB="0">
                    <a:lnL>
                      <a:noFill/>
                    </a:lnL>
                    <a:lnR>
                      <a:noFill/>
                    </a:lnR>
                    <a:lnT>
                      <a:noFill/>
                    </a:lnT>
                    <a:lnB w="28575" cap="flat" cmpd="sng" algn="ctr">
                      <a:solidFill>
                        <a:srgbClr val="FFFFFF"/>
                      </a:solidFill>
                      <a:prstDash val="solid"/>
                      <a:round/>
                      <a:headEnd type="none" w="med" len="med"/>
                      <a:tailEnd type="none" w="med" len="med"/>
                    </a:lnB>
                    <a:solidFill>
                      <a:srgbClr val="000000"/>
                    </a:solidFill>
                  </a:tcPr>
                </a:tc>
                <a:tc>
                  <a:txBody>
                    <a:bodyPr/>
                    <a:lstStyle/>
                    <a:p>
                      <a:pPr algn="ctr" rtl="1">
                        <a:lnSpc>
                          <a:spcPct val="115000"/>
                        </a:lnSpc>
                        <a:spcAft>
                          <a:spcPts val="0"/>
                        </a:spcAft>
                      </a:pPr>
                      <a:r>
                        <a:rPr lang="fa-IR" sz="1400" b="1">
                          <a:solidFill>
                            <a:srgbClr val="FFFFFF"/>
                          </a:solidFill>
                          <a:effectLst/>
                          <a:latin typeface="Calibri"/>
                          <a:ea typeface="Calibri"/>
                          <a:cs typeface="B Nazanin"/>
                        </a:rPr>
                        <a:t>همشکمان عادی با هم بزرگ شده</a:t>
                      </a:r>
                      <a:endParaRPr lang="en-US" sz="1100">
                        <a:solidFill>
                          <a:srgbClr val="FFFFFF"/>
                        </a:solidFill>
                        <a:effectLst/>
                        <a:latin typeface="Calibri"/>
                        <a:ea typeface="Calibri"/>
                        <a:cs typeface="Arial"/>
                      </a:endParaRPr>
                    </a:p>
                  </a:txBody>
                  <a:tcPr marL="68580" marR="68580" marT="0" marB="0">
                    <a:lnL>
                      <a:noFill/>
                    </a:lnL>
                    <a:lnR>
                      <a:noFill/>
                    </a:lnR>
                    <a:lnT>
                      <a:noFill/>
                    </a:lnT>
                    <a:lnB w="28575" cap="flat" cmpd="sng" algn="ctr">
                      <a:solidFill>
                        <a:srgbClr val="FFFFFF"/>
                      </a:solidFill>
                      <a:prstDash val="solid"/>
                      <a:round/>
                      <a:headEnd type="none" w="med" len="med"/>
                      <a:tailEnd type="none" w="med" len="med"/>
                    </a:lnB>
                    <a:solidFill>
                      <a:srgbClr val="000000"/>
                    </a:solidFill>
                  </a:tcPr>
                </a:tc>
              </a:tr>
              <a:tr h="651543">
                <a:tc>
                  <a:txBody>
                    <a:bodyPr/>
                    <a:lstStyle/>
                    <a:p>
                      <a:pPr algn="ctr" rtl="1">
                        <a:lnSpc>
                          <a:spcPct val="115000"/>
                        </a:lnSpc>
                        <a:spcAft>
                          <a:spcPts val="0"/>
                        </a:spcAft>
                      </a:pPr>
                      <a:r>
                        <a:rPr lang="fa-IR" sz="1400">
                          <a:solidFill>
                            <a:srgbClr val="FFFFFF"/>
                          </a:solidFill>
                          <a:effectLst/>
                          <a:latin typeface="Calibri"/>
                          <a:ea typeface="Calibri"/>
                          <a:cs typeface="B Nazanin"/>
                        </a:rPr>
                        <a:t>میانگین اختلاف قد(به سانتی متر)</a:t>
                      </a:r>
                      <a:endParaRPr lang="en-US" sz="1100">
                        <a:solidFill>
                          <a:srgbClr val="FFFFFF"/>
                        </a:solidFill>
                        <a:effectLst/>
                        <a:latin typeface="Calibri"/>
                        <a:ea typeface="Calibri"/>
                        <a:cs typeface="Arial"/>
                      </a:endParaRPr>
                    </a:p>
                  </a:txBody>
                  <a:tcPr marL="68580" marR="68580" marT="0" marB="0">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solidFill>
                      <a:srgbClr val="31849B"/>
                    </a:solidFill>
                  </a:tcPr>
                </a:tc>
                <a:tc>
                  <a:txBody>
                    <a:bodyPr/>
                    <a:lstStyle/>
                    <a:p>
                      <a:pPr algn="ctr" rtl="1">
                        <a:lnSpc>
                          <a:spcPct val="115000"/>
                        </a:lnSpc>
                        <a:spcAft>
                          <a:spcPts val="0"/>
                        </a:spcAft>
                      </a:pPr>
                      <a:r>
                        <a:rPr lang="fa-IR" sz="1400">
                          <a:solidFill>
                            <a:srgbClr val="FFFFFF"/>
                          </a:solidFill>
                          <a:effectLst/>
                          <a:latin typeface="Calibri"/>
                          <a:ea typeface="Calibri"/>
                          <a:cs typeface="B Nazanin"/>
                        </a:rPr>
                        <a:t>6/1</a:t>
                      </a:r>
                      <a:endParaRPr lang="en-US" sz="1100">
                        <a:solidFill>
                          <a:srgbClr val="FFFFFF"/>
                        </a:solidFill>
                        <a:effectLst/>
                        <a:latin typeface="Calibri"/>
                        <a:ea typeface="Calibri"/>
                        <a:cs typeface="Arial"/>
                      </a:endParaRPr>
                    </a:p>
                  </a:txBody>
                  <a:tcPr marL="68580" marR="68580" marT="0" marB="0">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a:noFill/>
                    </a:lnB>
                    <a:solidFill>
                      <a:srgbClr val="31849B"/>
                    </a:solidFill>
                  </a:tcPr>
                </a:tc>
                <a:tc>
                  <a:txBody>
                    <a:bodyPr/>
                    <a:lstStyle/>
                    <a:p>
                      <a:pPr algn="ctr" rtl="1">
                        <a:lnSpc>
                          <a:spcPct val="115000"/>
                        </a:lnSpc>
                        <a:spcAft>
                          <a:spcPts val="0"/>
                        </a:spcAft>
                      </a:pPr>
                      <a:r>
                        <a:rPr lang="fa-IR" sz="1400">
                          <a:solidFill>
                            <a:srgbClr val="FFFFFF"/>
                          </a:solidFill>
                          <a:effectLst/>
                          <a:latin typeface="Calibri"/>
                          <a:ea typeface="Calibri"/>
                          <a:cs typeface="B Nazanin"/>
                        </a:rPr>
                        <a:t>8/1</a:t>
                      </a:r>
                      <a:endParaRPr lang="en-US" sz="1100">
                        <a:solidFill>
                          <a:srgbClr val="FFFFFF"/>
                        </a:solidFill>
                        <a:effectLst/>
                        <a:latin typeface="Calibri"/>
                        <a:ea typeface="Calibri"/>
                        <a:cs typeface="Arial"/>
                      </a:endParaRPr>
                    </a:p>
                  </a:txBody>
                  <a:tcPr marL="68580" marR="68580" marT="0" marB="0">
                    <a:lnL>
                      <a:noFill/>
                    </a:lnL>
                    <a:lnR>
                      <a:noFill/>
                    </a:lnR>
                    <a:lnT w="28575" cap="flat" cmpd="sng" algn="ctr">
                      <a:solidFill>
                        <a:srgbClr val="FFFFFF"/>
                      </a:solidFill>
                      <a:prstDash val="solid"/>
                      <a:round/>
                      <a:headEnd type="none" w="med" len="med"/>
                      <a:tailEnd type="none" w="med" len="med"/>
                    </a:lnT>
                    <a:lnB>
                      <a:noFill/>
                    </a:lnB>
                    <a:solidFill>
                      <a:srgbClr val="31849B"/>
                    </a:solidFill>
                  </a:tcPr>
                </a:tc>
                <a:tc>
                  <a:txBody>
                    <a:bodyPr/>
                    <a:lstStyle/>
                    <a:p>
                      <a:pPr algn="ctr" rtl="1">
                        <a:lnSpc>
                          <a:spcPct val="115000"/>
                        </a:lnSpc>
                        <a:spcAft>
                          <a:spcPts val="0"/>
                        </a:spcAft>
                      </a:pPr>
                      <a:r>
                        <a:rPr lang="fa-IR" sz="1400">
                          <a:solidFill>
                            <a:srgbClr val="FFFFFF"/>
                          </a:solidFill>
                          <a:effectLst/>
                          <a:latin typeface="Calibri"/>
                          <a:ea typeface="Calibri"/>
                          <a:cs typeface="B Nazanin"/>
                        </a:rPr>
                        <a:t>4/4</a:t>
                      </a:r>
                      <a:endParaRPr lang="en-US" sz="1100">
                        <a:solidFill>
                          <a:srgbClr val="FFFFFF"/>
                        </a:solidFill>
                        <a:effectLst/>
                        <a:latin typeface="Calibri"/>
                        <a:ea typeface="Calibri"/>
                        <a:cs typeface="Arial"/>
                      </a:endParaRPr>
                    </a:p>
                  </a:txBody>
                  <a:tcPr marL="68580" marR="68580" marT="0" marB="0">
                    <a:lnL>
                      <a:noFill/>
                    </a:lnL>
                    <a:lnR>
                      <a:noFill/>
                    </a:lnR>
                    <a:lnT w="28575" cap="flat" cmpd="sng" algn="ctr">
                      <a:solidFill>
                        <a:srgbClr val="FFFFFF"/>
                      </a:solidFill>
                      <a:prstDash val="solid"/>
                      <a:round/>
                      <a:headEnd type="none" w="med" len="med"/>
                      <a:tailEnd type="none" w="med" len="med"/>
                    </a:lnT>
                    <a:lnB>
                      <a:noFill/>
                    </a:lnB>
                    <a:solidFill>
                      <a:srgbClr val="31849B"/>
                    </a:solidFill>
                  </a:tcPr>
                </a:tc>
              </a:tr>
              <a:tr h="651543">
                <a:tc>
                  <a:txBody>
                    <a:bodyPr/>
                    <a:lstStyle/>
                    <a:p>
                      <a:pPr algn="ctr" rtl="1">
                        <a:lnSpc>
                          <a:spcPct val="115000"/>
                        </a:lnSpc>
                        <a:spcAft>
                          <a:spcPts val="0"/>
                        </a:spcAft>
                      </a:pPr>
                      <a:r>
                        <a:rPr lang="fa-IR" sz="1400">
                          <a:solidFill>
                            <a:srgbClr val="FFFFFF"/>
                          </a:solidFill>
                          <a:effectLst/>
                          <a:latin typeface="Calibri"/>
                          <a:ea typeface="Calibri"/>
                          <a:cs typeface="B Nazanin"/>
                        </a:rPr>
                        <a:t>میانگین اختلاف وزن(به پوند)</a:t>
                      </a:r>
                      <a:endParaRPr lang="en-US" sz="1100">
                        <a:solidFill>
                          <a:srgbClr val="FFFFFF"/>
                        </a:solidFill>
                        <a:effectLst/>
                        <a:latin typeface="Calibri"/>
                        <a:ea typeface="Calibri"/>
                        <a:cs typeface="Arial"/>
                      </a:endParaRPr>
                    </a:p>
                  </a:txBody>
                  <a:tcPr marL="68580" marR="68580" marT="0" marB="0">
                    <a:lnL>
                      <a:noFill/>
                    </a:lnL>
                    <a:lnR w="28575" cap="flat" cmpd="sng" algn="ctr">
                      <a:solidFill>
                        <a:srgbClr val="FFFFFF"/>
                      </a:solidFill>
                      <a:prstDash val="solid"/>
                      <a:round/>
                      <a:headEnd type="none" w="med" len="med"/>
                      <a:tailEnd type="none" w="med" len="med"/>
                    </a:lnR>
                    <a:lnT>
                      <a:noFill/>
                    </a:lnT>
                    <a:lnB>
                      <a:noFill/>
                    </a:lnB>
                    <a:solidFill>
                      <a:srgbClr val="31849B"/>
                    </a:solidFill>
                  </a:tcPr>
                </a:tc>
                <a:tc>
                  <a:txBody>
                    <a:bodyPr/>
                    <a:lstStyle/>
                    <a:p>
                      <a:pPr algn="ctr" rtl="1">
                        <a:lnSpc>
                          <a:spcPct val="115000"/>
                        </a:lnSpc>
                        <a:spcAft>
                          <a:spcPts val="0"/>
                        </a:spcAft>
                      </a:pPr>
                      <a:r>
                        <a:rPr lang="fa-IR" sz="1400">
                          <a:solidFill>
                            <a:srgbClr val="FFFFFF"/>
                          </a:solidFill>
                          <a:effectLst/>
                          <a:latin typeface="Calibri"/>
                          <a:ea typeface="Calibri"/>
                          <a:cs typeface="B Nazanin"/>
                        </a:rPr>
                        <a:t>0/4</a:t>
                      </a:r>
                      <a:endParaRPr lang="en-US" sz="1100">
                        <a:solidFill>
                          <a:srgbClr val="FFFFFF"/>
                        </a:solidFill>
                        <a:effectLst/>
                        <a:latin typeface="Calibri"/>
                        <a:ea typeface="Calibri"/>
                        <a:cs typeface="Arial"/>
                      </a:endParaRPr>
                    </a:p>
                  </a:txBody>
                  <a:tcPr marL="68580" marR="68580" marT="0" marB="0">
                    <a:lnL w="28575" cap="flat" cmpd="sng" algn="ctr">
                      <a:solidFill>
                        <a:srgbClr val="FFFFFF"/>
                      </a:solidFill>
                      <a:prstDash val="solid"/>
                      <a:round/>
                      <a:headEnd type="none" w="med" len="med"/>
                      <a:tailEnd type="none" w="med" len="med"/>
                    </a:lnL>
                    <a:lnR>
                      <a:noFill/>
                    </a:lnR>
                    <a:lnT>
                      <a:noFill/>
                    </a:lnT>
                    <a:lnB>
                      <a:noFill/>
                    </a:lnB>
                    <a:solidFill>
                      <a:srgbClr val="4BACC6"/>
                    </a:solidFill>
                  </a:tcPr>
                </a:tc>
                <a:tc>
                  <a:txBody>
                    <a:bodyPr/>
                    <a:lstStyle/>
                    <a:p>
                      <a:pPr algn="ctr" rtl="1">
                        <a:lnSpc>
                          <a:spcPct val="115000"/>
                        </a:lnSpc>
                        <a:spcAft>
                          <a:spcPts val="0"/>
                        </a:spcAft>
                      </a:pPr>
                      <a:r>
                        <a:rPr lang="fa-IR" sz="1400">
                          <a:solidFill>
                            <a:srgbClr val="FFFFFF"/>
                          </a:solidFill>
                          <a:effectLst/>
                          <a:latin typeface="Calibri"/>
                          <a:ea typeface="Calibri"/>
                          <a:cs typeface="B Nazanin"/>
                        </a:rPr>
                        <a:t>9/9</a:t>
                      </a:r>
                      <a:endParaRPr lang="en-US" sz="1100">
                        <a:solidFill>
                          <a:srgbClr val="FFFFFF"/>
                        </a:solidFill>
                        <a:effectLst/>
                        <a:latin typeface="Calibri"/>
                        <a:ea typeface="Calibri"/>
                        <a:cs typeface="Arial"/>
                      </a:endParaRPr>
                    </a:p>
                  </a:txBody>
                  <a:tcPr marL="68580" marR="68580" marT="0" marB="0">
                    <a:lnL>
                      <a:noFill/>
                    </a:lnL>
                    <a:lnR>
                      <a:noFill/>
                    </a:lnR>
                    <a:lnT>
                      <a:noFill/>
                    </a:lnT>
                    <a:lnB>
                      <a:noFill/>
                    </a:lnB>
                    <a:solidFill>
                      <a:srgbClr val="4BACC6"/>
                    </a:solidFill>
                  </a:tcPr>
                </a:tc>
                <a:tc>
                  <a:txBody>
                    <a:bodyPr/>
                    <a:lstStyle/>
                    <a:p>
                      <a:pPr algn="ctr" rtl="1">
                        <a:lnSpc>
                          <a:spcPct val="115000"/>
                        </a:lnSpc>
                        <a:spcAft>
                          <a:spcPts val="0"/>
                        </a:spcAft>
                      </a:pPr>
                      <a:r>
                        <a:rPr lang="fa-IR" sz="1400">
                          <a:solidFill>
                            <a:srgbClr val="FFFFFF"/>
                          </a:solidFill>
                          <a:effectLst/>
                          <a:latin typeface="Calibri"/>
                          <a:ea typeface="Calibri"/>
                          <a:cs typeface="B Nazanin"/>
                        </a:rPr>
                        <a:t>0/10</a:t>
                      </a:r>
                      <a:endParaRPr lang="en-US" sz="1100">
                        <a:solidFill>
                          <a:srgbClr val="FFFFFF"/>
                        </a:solidFill>
                        <a:effectLst/>
                        <a:latin typeface="Calibri"/>
                        <a:ea typeface="Calibri"/>
                        <a:cs typeface="Arial"/>
                      </a:endParaRPr>
                    </a:p>
                  </a:txBody>
                  <a:tcPr marL="68580" marR="68580" marT="0" marB="0">
                    <a:lnL>
                      <a:noFill/>
                    </a:lnL>
                    <a:lnR>
                      <a:noFill/>
                    </a:lnR>
                    <a:lnT>
                      <a:noFill/>
                    </a:lnT>
                    <a:lnB>
                      <a:noFill/>
                    </a:lnB>
                    <a:solidFill>
                      <a:srgbClr val="4BACC6"/>
                    </a:solidFill>
                  </a:tcPr>
                </a:tc>
              </a:tr>
              <a:tr h="651543">
                <a:tc>
                  <a:txBody>
                    <a:bodyPr/>
                    <a:lstStyle/>
                    <a:p>
                      <a:pPr algn="ctr" rtl="1">
                        <a:lnSpc>
                          <a:spcPct val="115000"/>
                        </a:lnSpc>
                        <a:spcAft>
                          <a:spcPts val="0"/>
                        </a:spcAft>
                      </a:pPr>
                      <a:r>
                        <a:rPr lang="fa-IR" sz="1400">
                          <a:solidFill>
                            <a:srgbClr val="FFFFFF"/>
                          </a:solidFill>
                          <a:effectLst/>
                          <a:latin typeface="Calibri"/>
                          <a:ea typeface="Calibri"/>
                          <a:cs typeface="B Nazanin"/>
                        </a:rPr>
                        <a:t>میانگین اختلاف طول سر(به میلی متر)</a:t>
                      </a:r>
                      <a:endParaRPr lang="en-US" sz="1100">
                        <a:solidFill>
                          <a:srgbClr val="FFFFFF"/>
                        </a:solidFill>
                        <a:effectLst/>
                        <a:latin typeface="Calibri"/>
                        <a:ea typeface="Calibri"/>
                        <a:cs typeface="Arial"/>
                      </a:endParaRPr>
                    </a:p>
                  </a:txBody>
                  <a:tcPr marL="68580" marR="68580" marT="0" marB="0">
                    <a:lnL>
                      <a:noFill/>
                    </a:lnL>
                    <a:lnR w="28575" cap="flat" cmpd="sng" algn="ctr">
                      <a:solidFill>
                        <a:srgbClr val="FFFFFF"/>
                      </a:solidFill>
                      <a:prstDash val="solid"/>
                      <a:round/>
                      <a:headEnd type="none" w="med" len="med"/>
                      <a:tailEnd type="none" w="med" len="med"/>
                    </a:lnR>
                    <a:lnT>
                      <a:noFill/>
                    </a:lnT>
                    <a:lnB>
                      <a:noFill/>
                    </a:lnB>
                    <a:solidFill>
                      <a:srgbClr val="31849B"/>
                    </a:solidFill>
                  </a:tcPr>
                </a:tc>
                <a:tc>
                  <a:txBody>
                    <a:bodyPr/>
                    <a:lstStyle/>
                    <a:p>
                      <a:pPr algn="ctr" rtl="1">
                        <a:lnSpc>
                          <a:spcPct val="115000"/>
                        </a:lnSpc>
                        <a:spcAft>
                          <a:spcPts val="0"/>
                        </a:spcAft>
                      </a:pPr>
                      <a:r>
                        <a:rPr lang="fa-IR" sz="1400">
                          <a:solidFill>
                            <a:srgbClr val="FFFFFF"/>
                          </a:solidFill>
                          <a:effectLst/>
                          <a:latin typeface="Calibri"/>
                          <a:ea typeface="Calibri"/>
                          <a:cs typeface="B Nazanin"/>
                        </a:rPr>
                        <a:t>6/2</a:t>
                      </a:r>
                      <a:endParaRPr lang="en-US" sz="1100">
                        <a:solidFill>
                          <a:srgbClr val="FFFFFF"/>
                        </a:solidFill>
                        <a:effectLst/>
                        <a:latin typeface="Calibri"/>
                        <a:ea typeface="Calibri"/>
                        <a:cs typeface="Arial"/>
                      </a:endParaRPr>
                    </a:p>
                  </a:txBody>
                  <a:tcPr marL="68580" marR="68580" marT="0" marB="0">
                    <a:lnL w="28575" cap="flat" cmpd="sng" algn="ctr">
                      <a:solidFill>
                        <a:srgbClr val="FFFFFF"/>
                      </a:solidFill>
                      <a:prstDash val="solid"/>
                      <a:round/>
                      <a:headEnd type="none" w="med" len="med"/>
                      <a:tailEnd type="none" w="med" len="med"/>
                    </a:lnL>
                    <a:lnR>
                      <a:noFill/>
                    </a:lnR>
                    <a:lnT>
                      <a:noFill/>
                    </a:lnT>
                    <a:lnB>
                      <a:noFill/>
                    </a:lnB>
                    <a:solidFill>
                      <a:srgbClr val="31849B"/>
                    </a:solidFill>
                  </a:tcPr>
                </a:tc>
                <a:tc>
                  <a:txBody>
                    <a:bodyPr/>
                    <a:lstStyle/>
                    <a:p>
                      <a:pPr algn="ctr" rtl="1">
                        <a:lnSpc>
                          <a:spcPct val="115000"/>
                        </a:lnSpc>
                        <a:spcAft>
                          <a:spcPts val="0"/>
                        </a:spcAft>
                      </a:pPr>
                      <a:r>
                        <a:rPr lang="fa-IR" sz="1400">
                          <a:solidFill>
                            <a:srgbClr val="FFFFFF"/>
                          </a:solidFill>
                          <a:effectLst/>
                          <a:latin typeface="Calibri"/>
                          <a:ea typeface="Calibri"/>
                          <a:cs typeface="B Nazanin"/>
                        </a:rPr>
                        <a:t>2/2</a:t>
                      </a:r>
                      <a:endParaRPr lang="en-US" sz="1100">
                        <a:solidFill>
                          <a:srgbClr val="FFFFFF"/>
                        </a:solidFill>
                        <a:effectLst/>
                        <a:latin typeface="Calibri"/>
                        <a:ea typeface="Calibri"/>
                        <a:cs typeface="Arial"/>
                      </a:endParaRPr>
                    </a:p>
                  </a:txBody>
                  <a:tcPr marL="68580" marR="68580" marT="0" marB="0">
                    <a:lnL>
                      <a:noFill/>
                    </a:lnL>
                    <a:lnR>
                      <a:noFill/>
                    </a:lnR>
                    <a:lnT>
                      <a:noFill/>
                    </a:lnT>
                    <a:lnB>
                      <a:noFill/>
                    </a:lnB>
                    <a:solidFill>
                      <a:srgbClr val="31849B"/>
                    </a:solidFill>
                  </a:tcPr>
                </a:tc>
                <a:tc>
                  <a:txBody>
                    <a:bodyPr/>
                    <a:lstStyle/>
                    <a:p>
                      <a:pPr algn="ctr" rtl="1">
                        <a:lnSpc>
                          <a:spcPct val="115000"/>
                        </a:lnSpc>
                        <a:spcAft>
                          <a:spcPts val="0"/>
                        </a:spcAft>
                      </a:pPr>
                      <a:r>
                        <a:rPr lang="fa-IR" sz="1400">
                          <a:solidFill>
                            <a:srgbClr val="FFFFFF"/>
                          </a:solidFill>
                          <a:effectLst/>
                          <a:latin typeface="Calibri"/>
                          <a:ea typeface="Calibri"/>
                          <a:cs typeface="B Nazanin"/>
                        </a:rPr>
                        <a:t>2/6</a:t>
                      </a:r>
                      <a:endParaRPr lang="en-US" sz="1100">
                        <a:solidFill>
                          <a:srgbClr val="FFFFFF"/>
                        </a:solidFill>
                        <a:effectLst/>
                        <a:latin typeface="Calibri"/>
                        <a:ea typeface="Calibri"/>
                        <a:cs typeface="Arial"/>
                      </a:endParaRPr>
                    </a:p>
                  </a:txBody>
                  <a:tcPr marL="68580" marR="68580" marT="0" marB="0">
                    <a:lnL>
                      <a:noFill/>
                    </a:lnL>
                    <a:lnR>
                      <a:noFill/>
                    </a:lnR>
                    <a:lnT>
                      <a:noFill/>
                    </a:lnT>
                    <a:lnB>
                      <a:noFill/>
                    </a:lnB>
                    <a:solidFill>
                      <a:srgbClr val="31849B"/>
                    </a:solidFill>
                  </a:tcPr>
                </a:tc>
              </a:tr>
              <a:tr h="662672">
                <a:tc>
                  <a:txBody>
                    <a:bodyPr/>
                    <a:lstStyle/>
                    <a:p>
                      <a:pPr algn="ctr" rtl="1">
                        <a:lnSpc>
                          <a:spcPct val="115000"/>
                        </a:lnSpc>
                        <a:spcAft>
                          <a:spcPts val="0"/>
                        </a:spcAft>
                      </a:pPr>
                      <a:r>
                        <a:rPr lang="fa-IR" sz="1400">
                          <a:solidFill>
                            <a:srgbClr val="FFFFFF"/>
                          </a:solidFill>
                          <a:effectLst/>
                          <a:latin typeface="Calibri"/>
                          <a:ea typeface="Calibri"/>
                          <a:cs typeface="B Nazanin"/>
                        </a:rPr>
                        <a:t>میانگین اختلاف عرض سر(به میلی متر)</a:t>
                      </a:r>
                      <a:endParaRPr lang="en-US" sz="1100">
                        <a:solidFill>
                          <a:srgbClr val="FFFFFF"/>
                        </a:solidFill>
                        <a:effectLst/>
                        <a:latin typeface="Calibri"/>
                        <a:ea typeface="Calibri"/>
                        <a:cs typeface="Arial"/>
                      </a:endParaRPr>
                    </a:p>
                  </a:txBody>
                  <a:tcPr marL="68580" marR="68580" marT="0" marB="0">
                    <a:lnL>
                      <a:noFill/>
                    </a:lnL>
                    <a:lnR w="28575" cap="flat" cmpd="sng" algn="ctr">
                      <a:solidFill>
                        <a:srgbClr val="FFFFFF"/>
                      </a:solidFill>
                      <a:prstDash val="solid"/>
                      <a:round/>
                      <a:headEnd type="none" w="med" len="med"/>
                      <a:tailEnd type="none" w="med" len="med"/>
                    </a:lnR>
                    <a:lnT>
                      <a:noFill/>
                    </a:lnT>
                    <a:lnB>
                      <a:noFill/>
                    </a:lnB>
                    <a:solidFill>
                      <a:srgbClr val="31849B"/>
                    </a:solidFill>
                  </a:tcPr>
                </a:tc>
                <a:tc>
                  <a:txBody>
                    <a:bodyPr/>
                    <a:lstStyle/>
                    <a:p>
                      <a:pPr algn="ctr" rtl="1">
                        <a:lnSpc>
                          <a:spcPct val="115000"/>
                        </a:lnSpc>
                        <a:spcAft>
                          <a:spcPts val="0"/>
                        </a:spcAft>
                      </a:pPr>
                      <a:r>
                        <a:rPr lang="fa-IR" sz="1400">
                          <a:solidFill>
                            <a:srgbClr val="FFFFFF"/>
                          </a:solidFill>
                          <a:effectLst/>
                          <a:latin typeface="Calibri"/>
                          <a:ea typeface="Calibri"/>
                          <a:cs typeface="B Nazanin"/>
                        </a:rPr>
                        <a:t>2/2</a:t>
                      </a:r>
                      <a:endParaRPr lang="en-US" sz="1100">
                        <a:solidFill>
                          <a:srgbClr val="FFFFFF"/>
                        </a:solidFill>
                        <a:effectLst/>
                        <a:latin typeface="Calibri"/>
                        <a:ea typeface="Calibri"/>
                        <a:cs typeface="Arial"/>
                      </a:endParaRPr>
                    </a:p>
                  </a:txBody>
                  <a:tcPr marL="68580" marR="68580" marT="0" marB="0">
                    <a:lnL w="28575" cap="flat" cmpd="sng" algn="ctr">
                      <a:solidFill>
                        <a:srgbClr val="FFFFFF"/>
                      </a:solidFill>
                      <a:prstDash val="solid"/>
                      <a:round/>
                      <a:headEnd type="none" w="med" len="med"/>
                      <a:tailEnd type="none" w="med" len="med"/>
                    </a:lnL>
                    <a:lnR>
                      <a:noFill/>
                    </a:lnR>
                    <a:lnT>
                      <a:noFill/>
                    </a:lnT>
                    <a:lnB>
                      <a:noFill/>
                    </a:lnB>
                    <a:solidFill>
                      <a:srgbClr val="4BACC6"/>
                    </a:solidFill>
                  </a:tcPr>
                </a:tc>
                <a:tc>
                  <a:txBody>
                    <a:bodyPr/>
                    <a:lstStyle/>
                    <a:p>
                      <a:pPr algn="ctr" rtl="1">
                        <a:lnSpc>
                          <a:spcPct val="115000"/>
                        </a:lnSpc>
                        <a:spcAft>
                          <a:spcPts val="0"/>
                        </a:spcAft>
                      </a:pPr>
                      <a:r>
                        <a:rPr lang="fa-IR" sz="1400">
                          <a:solidFill>
                            <a:srgbClr val="FFFFFF"/>
                          </a:solidFill>
                          <a:effectLst/>
                          <a:latin typeface="Calibri"/>
                          <a:ea typeface="Calibri"/>
                          <a:cs typeface="B Nazanin"/>
                        </a:rPr>
                        <a:t>8/2</a:t>
                      </a:r>
                      <a:endParaRPr lang="en-US" sz="1100">
                        <a:solidFill>
                          <a:srgbClr val="FFFFFF"/>
                        </a:solidFill>
                        <a:effectLst/>
                        <a:latin typeface="Calibri"/>
                        <a:ea typeface="Calibri"/>
                        <a:cs typeface="Arial"/>
                      </a:endParaRPr>
                    </a:p>
                  </a:txBody>
                  <a:tcPr marL="68580" marR="68580" marT="0" marB="0">
                    <a:lnL>
                      <a:noFill/>
                    </a:lnL>
                    <a:lnR>
                      <a:noFill/>
                    </a:lnR>
                    <a:lnT>
                      <a:noFill/>
                    </a:lnT>
                    <a:lnB>
                      <a:noFill/>
                    </a:lnB>
                    <a:solidFill>
                      <a:srgbClr val="4BACC6"/>
                    </a:solidFill>
                  </a:tcPr>
                </a:tc>
                <a:tc>
                  <a:txBody>
                    <a:bodyPr/>
                    <a:lstStyle/>
                    <a:p>
                      <a:pPr algn="ctr" rtl="1">
                        <a:lnSpc>
                          <a:spcPct val="115000"/>
                        </a:lnSpc>
                        <a:spcAft>
                          <a:spcPts val="0"/>
                        </a:spcAft>
                      </a:pPr>
                      <a:r>
                        <a:rPr lang="fa-IR" sz="1400">
                          <a:solidFill>
                            <a:srgbClr val="FFFFFF"/>
                          </a:solidFill>
                          <a:effectLst/>
                          <a:latin typeface="Calibri"/>
                          <a:ea typeface="Calibri"/>
                          <a:cs typeface="B Nazanin"/>
                        </a:rPr>
                        <a:t>2/4</a:t>
                      </a:r>
                      <a:endParaRPr lang="en-US" sz="1100">
                        <a:solidFill>
                          <a:srgbClr val="FFFFFF"/>
                        </a:solidFill>
                        <a:effectLst/>
                        <a:latin typeface="Calibri"/>
                        <a:ea typeface="Calibri"/>
                        <a:cs typeface="Arial"/>
                      </a:endParaRPr>
                    </a:p>
                  </a:txBody>
                  <a:tcPr marL="68580" marR="68580" marT="0" marB="0">
                    <a:lnL>
                      <a:noFill/>
                    </a:lnL>
                    <a:lnR>
                      <a:noFill/>
                    </a:lnR>
                    <a:lnT>
                      <a:noFill/>
                    </a:lnT>
                    <a:lnB>
                      <a:noFill/>
                    </a:lnB>
                    <a:solidFill>
                      <a:srgbClr val="4BACC6"/>
                    </a:solidFill>
                  </a:tcPr>
                </a:tc>
              </a:tr>
              <a:tr h="662672">
                <a:tc>
                  <a:txBody>
                    <a:bodyPr/>
                    <a:lstStyle/>
                    <a:p>
                      <a:pPr algn="ctr" rtl="1">
                        <a:lnSpc>
                          <a:spcPct val="115000"/>
                        </a:lnSpc>
                        <a:spcAft>
                          <a:spcPts val="0"/>
                        </a:spcAft>
                      </a:pPr>
                      <a:r>
                        <a:rPr lang="fa-IR" sz="1400">
                          <a:solidFill>
                            <a:srgbClr val="FFFFFF"/>
                          </a:solidFill>
                          <a:effectLst/>
                          <a:latin typeface="Calibri"/>
                          <a:ea typeface="Calibri"/>
                          <a:cs typeface="B Nazanin"/>
                        </a:rPr>
                        <a:t>میانگین اختلاف ضریب هوشی(با آزمون بینه)</a:t>
                      </a:r>
                      <a:endParaRPr lang="en-US" sz="1100">
                        <a:solidFill>
                          <a:srgbClr val="FFFFFF"/>
                        </a:solidFill>
                        <a:effectLst/>
                        <a:latin typeface="Calibri"/>
                        <a:ea typeface="Calibri"/>
                        <a:cs typeface="Arial"/>
                      </a:endParaRPr>
                    </a:p>
                  </a:txBody>
                  <a:tcPr marL="68580" marR="68580" marT="0" marB="0">
                    <a:lnL>
                      <a:noFill/>
                    </a:lnL>
                    <a:lnR w="28575" cap="flat" cmpd="sng" algn="ctr">
                      <a:solidFill>
                        <a:srgbClr val="FFFFFF"/>
                      </a:solidFill>
                      <a:prstDash val="solid"/>
                      <a:round/>
                      <a:headEnd type="none" w="med" len="med"/>
                      <a:tailEnd type="none" w="med" len="med"/>
                    </a:lnR>
                    <a:lnT>
                      <a:noFill/>
                    </a:lnT>
                    <a:lnB>
                      <a:noFill/>
                    </a:lnB>
                    <a:solidFill>
                      <a:srgbClr val="31849B"/>
                    </a:solidFill>
                  </a:tcPr>
                </a:tc>
                <a:tc>
                  <a:txBody>
                    <a:bodyPr/>
                    <a:lstStyle/>
                    <a:p>
                      <a:pPr algn="ctr" rtl="1">
                        <a:lnSpc>
                          <a:spcPct val="115000"/>
                        </a:lnSpc>
                        <a:spcAft>
                          <a:spcPts val="0"/>
                        </a:spcAft>
                      </a:pPr>
                      <a:r>
                        <a:rPr lang="fa-IR" sz="1400">
                          <a:solidFill>
                            <a:srgbClr val="FFFFFF"/>
                          </a:solidFill>
                          <a:effectLst/>
                          <a:latin typeface="Calibri"/>
                          <a:ea typeface="Calibri"/>
                          <a:cs typeface="B Nazanin"/>
                        </a:rPr>
                        <a:t>3/5</a:t>
                      </a:r>
                      <a:endParaRPr lang="en-US" sz="1100">
                        <a:solidFill>
                          <a:srgbClr val="FFFFFF"/>
                        </a:solidFill>
                        <a:effectLst/>
                        <a:latin typeface="Calibri"/>
                        <a:ea typeface="Calibri"/>
                        <a:cs typeface="Arial"/>
                      </a:endParaRPr>
                    </a:p>
                  </a:txBody>
                  <a:tcPr marL="68580" marR="68580" marT="0" marB="0">
                    <a:lnL w="28575" cap="flat" cmpd="sng" algn="ctr">
                      <a:solidFill>
                        <a:srgbClr val="FFFFFF"/>
                      </a:solidFill>
                      <a:prstDash val="solid"/>
                      <a:round/>
                      <a:headEnd type="none" w="med" len="med"/>
                      <a:tailEnd type="none" w="med" len="med"/>
                    </a:lnL>
                    <a:lnR>
                      <a:noFill/>
                    </a:lnR>
                    <a:lnT>
                      <a:noFill/>
                    </a:lnT>
                    <a:lnB>
                      <a:noFill/>
                    </a:lnB>
                    <a:solidFill>
                      <a:srgbClr val="31849B"/>
                    </a:solidFill>
                  </a:tcPr>
                </a:tc>
                <a:tc>
                  <a:txBody>
                    <a:bodyPr/>
                    <a:lstStyle/>
                    <a:p>
                      <a:pPr algn="ctr" rtl="1">
                        <a:lnSpc>
                          <a:spcPct val="115000"/>
                        </a:lnSpc>
                        <a:spcAft>
                          <a:spcPts val="0"/>
                        </a:spcAft>
                      </a:pPr>
                      <a:r>
                        <a:rPr lang="fa-IR" sz="1400">
                          <a:solidFill>
                            <a:srgbClr val="FFFFFF"/>
                          </a:solidFill>
                          <a:effectLst/>
                          <a:latin typeface="Calibri"/>
                          <a:ea typeface="Calibri"/>
                          <a:cs typeface="B Nazanin"/>
                        </a:rPr>
                        <a:t>2/8</a:t>
                      </a:r>
                      <a:endParaRPr lang="en-US" sz="1100">
                        <a:solidFill>
                          <a:srgbClr val="FFFFFF"/>
                        </a:solidFill>
                        <a:effectLst/>
                        <a:latin typeface="Calibri"/>
                        <a:ea typeface="Calibri"/>
                        <a:cs typeface="Arial"/>
                      </a:endParaRPr>
                    </a:p>
                  </a:txBody>
                  <a:tcPr marL="68580" marR="68580" marT="0" marB="0">
                    <a:lnL>
                      <a:noFill/>
                    </a:lnL>
                    <a:lnR>
                      <a:noFill/>
                    </a:lnR>
                    <a:lnT>
                      <a:noFill/>
                    </a:lnT>
                    <a:lnB>
                      <a:noFill/>
                    </a:lnB>
                    <a:solidFill>
                      <a:srgbClr val="31849B"/>
                    </a:solidFill>
                  </a:tcPr>
                </a:tc>
                <a:tc>
                  <a:txBody>
                    <a:bodyPr/>
                    <a:lstStyle/>
                    <a:p>
                      <a:pPr algn="ctr" rtl="1">
                        <a:lnSpc>
                          <a:spcPct val="115000"/>
                        </a:lnSpc>
                        <a:spcAft>
                          <a:spcPts val="0"/>
                        </a:spcAft>
                      </a:pPr>
                      <a:r>
                        <a:rPr lang="fa-IR" sz="1400">
                          <a:solidFill>
                            <a:srgbClr val="FFFFFF"/>
                          </a:solidFill>
                          <a:effectLst/>
                          <a:latin typeface="Calibri"/>
                          <a:ea typeface="Calibri"/>
                          <a:cs typeface="B Nazanin"/>
                        </a:rPr>
                        <a:t>9/9</a:t>
                      </a:r>
                      <a:endParaRPr lang="en-US" sz="1100">
                        <a:solidFill>
                          <a:srgbClr val="FFFFFF"/>
                        </a:solidFill>
                        <a:effectLst/>
                        <a:latin typeface="Calibri"/>
                        <a:ea typeface="Calibri"/>
                        <a:cs typeface="Arial"/>
                      </a:endParaRPr>
                    </a:p>
                  </a:txBody>
                  <a:tcPr marL="68580" marR="68580" marT="0" marB="0">
                    <a:lnL>
                      <a:noFill/>
                    </a:lnL>
                    <a:lnR>
                      <a:noFill/>
                    </a:lnR>
                    <a:lnT>
                      <a:noFill/>
                    </a:lnT>
                    <a:lnB>
                      <a:noFill/>
                    </a:lnB>
                    <a:solidFill>
                      <a:srgbClr val="31849B"/>
                    </a:solidFill>
                  </a:tcPr>
                </a:tc>
              </a:tr>
              <a:tr h="977315">
                <a:tc>
                  <a:txBody>
                    <a:bodyPr/>
                    <a:lstStyle/>
                    <a:p>
                      <a:pPr algn="ctr" rtl="1">
                        <a:lnSpc>
                          <a:spcPct val="115000"/>
                        </a:lnSpc>
                        <a:spcAft>
                          <a:spcPts val="0"/>
                        </a:spcAft>
                      </a:pPr>
                      <a:r>
                        <a:rPr lang="fa-IR" sz="1400">
                          <a:solidFill>
                            <a:srgbClr val="FFFFFF"/>
                          </a:solidFill>
                          <a:effectLst/>
                          <a:latin typeface="Calibri"/>
                          <a:ea typeface="Calibri"/>
                          <a:cs typeface="B Nazanin"/>
                        </a:rPr>
                        <a:t>میانگین اختلاف ضریب هوشی(با آزمون استنفرد بینه)</a:t>
                      </a:r>
                      <a:endParaRPr lang="en-US" sz="1100">
                        <a:solidFill>
                          <a:srgbClr val="FFFFFF"/>
                        </a:solidFill>
                        <a:effectLst/>
                        <a:latin typeface="Calibri"/>
                        <a:ea typeface="Calibri"/>
                        <a:cs typeface="Arial"/>
                      </a:endParaRPr>
                    </a:p>
                  </a:txBody>
                  <a:tcPr marL="68580" marR="68580" marT="0" marB="0">
                    <a:lnL>
                      <a:noFill/>
                    </a:lnL>
                    <a:lnR w="28575" cap="flat" cmpd="sng" algn="ctr">
                      <a:solidFill>
                        <a:srgbClr val="FFFFFF"/>
                      </a:solidFill>
                      <a:prstDash val="solid"/>
                      <a:round/>
                      <a:headEnd type="none" w="med" len="med"/>
                      <a:tailEnd type="none" w="med" len="med"/>
                    </a:lnR>
                    <a:lnT>
                      <a:noFill/>
                    </a:lnT>
                    <a:lnB>
                      <a:noFill/>
                    </a:lnB>
                    <a:solidFill>
                      <a:srgbClr val="31849B"/>
                    </a:solidFill>
                  </a:tcPr>
                </a:tc>
                <a:tc>
                  <a:txBody>
                    <a:bodyPr/>
                    <a:lstStyle/>
                    <a:p>
                      <a:pPr algn="ctr" rtl="1">
                        <a:lnSpc>
                          <a:spcPct val="115000"/>
                        </a:lnSpc>
                        <a:spcAft>
                          <a:spcPts val="0"/>
                        </a:spcAft>
                      </a:pPr>
                      <a:r>
                        <a:rPr lang="fa-IR" sz="1400" dirty="0">
                          <a:solidFill>
                            <a:srgbClr val="FFFFFF"/>
                          </a:solidFill>
                          <a:effectLst/>
                          <a:latin typeface="Calibri"/>
                          <a:ea typeface="Calibri"/>
                          <a:cs typeface="B Nazanin"/>
                        </a:rPr>
                        <a:t>4/6</a:t>
                      </a:r>
                      <a:endParaRPr lang="en-US" sz="1100" dirty="0">
                        <a:solidFill>
                          <a:srgbClr val="FFFFFF"/>
                        </a:solidFill>
                        <a:effectLst/>
                        <a:latin typeface="Calibri"/>
                        <a:ea typeface="Calibri"/>
                        <a:cs typeface="Arial"/>
                      </a:endParaRPr>
                    </a:p>
                  </a:txBody>
                  <a:tcPr marL="68580" marR="68580" marT="0" marB="0">
                    <a:lnL w="28575" cap="flat" cmpd="sng" algn="ctr">
                      <a:solidFill>
                        <a:srgbClr val="FFFFFF"/>
                      </a:solidFill>
                      <a:prstDash val="solid"/>
                      <a:round/>
                      <a:headEnd type="none" w="med" len="med"/>
                      <a:tailEnd type="none" w="med" len="med"/>
                    </a:lnL>
                    <a:lnR>
                      <a:noFill/>
                    </a:lnR>
                    <a:lnT>
                      <a:noFill/>
                    </a:lnT>
                    <a:lnB>
                      <a:noFill/>
                    </a:lnB>
                    <a:solidFill>
                      <a:srgbClr val="4BACC6"/>
                    </a:solidFill>
                  </a:tcPr>
                </a:tc>
                <a:tc>
                  <a:txBody>
                    <a:bodyPr/>
                    <a:lstStyle/>
                    <a:p>
                      <a:pPr algn="ctr" rtl="1">
                        <a:lnSpc>
                          <a:spcPct val="115000"/>
                        </a:lnSpc>
                        <a:spcAft>
                          <a:spcPts val="0"/>
                        </a:spcAft>
                      </a:pPr>
                      <a:r>
                        <a:rPr lang="fa-IR" sz="1400">
                          <a:solidFill>
                            <a:srgbClr val="FFFFFF"/>
                          </a:solidFill>
                          <a:effectLst/>
                          <a:latin typeface="Calibri"/>
                          <a:ea typeface="Calibri"/>
                          <a:cs typeface="B Nazanin"/>
                        </a:rPr>
                        <a:t>3/16</a:t>
                      </a:r>
                      <a:endParaRPr lang="en-US" sz="1100">
                        <a:solidFill>
                          <a:srgbClr val="FFFFFF"/>
                        </a:solidFill>
                        <a:effectLst/>
                        <a:latin typeface="Calibri"/>
                        <a:ea typeface="Calibri"/>
                        <a:cs typeface="Arial"/>
                      </a:endParaRPr>
                    </a:p>
                  </a:txBody>
                  <a:tcPr marL="68580" marR="68580" marT="0" marB="0">
                    <a:lnL>
                      <a:noFill/>
                    </a:lnL>
                    <a:lnR>
                      <a:noFill/>
                    </a:lnR>
                    <a:lnT>
                      <a:noFill/>
                    </a:lnT>
                    <a:lnB>
                      <a:noFill/>
                    </a:lnB>
                    <a:solidFill>
                      <a:srgbClr val="4BACC6"/>
                    </a:solidFill>
                  </a:tcPr>
                </a:tc>
                <a:tc>
                  <a:txBody>
                    <a:bodyPr/>
                    <a:lstStyle/>
                    <a:p>
                      <a:pPr algn="ctr" rtl="1">
                        <a:lnSpc>
                          <a:spcPct val="115000"/>
                        </a:lnSpc>
                        <a:spcAft>
                          <a:spcPts val="0"/>
                        </a:spcAft>
                      </a:pPr>
                      <a:r>
                        <a:rPr lang="fa-IR" sz="1400" dirty="0">
                          <a:solidFill>
                            <a:srgbClr val="FFFFFF"/>
                          </a:solidFill>
                          <a:effectLst/>
                          <a:latin typeface="Calibri"/>
                          <a:ea typeface="Calibri"/>
                          <a:cs typeface="B Nazanin"/>
                        </a:rPr>
                        <a:t>6/11</a:t>
                      </a:r>
                      <a:endParaRPr lang="en-US" sz="1100" dirty="0">
                        <a:solidFill>
                          <a:srgbClr val="FFFFFF"/>
                        </a:solidFill>
                        <a:effectLst/>
                        <a:latin typeface="Calibri"/>
                        <a:ea typeface="Calibri"/>
                        <a:cs typeface="Arial"/>
                      </a:endParaRPr>
                    </a:p>
                  </a:txBody>
                  <a:tcPr marL="68580" marR="68580" marT="0" marB="0">
                    <a:lnL>
                      <a:noFill/>
                    </a:lnL>
                    <a:lnR>
                      <a:noFill/>
                    </a:lnR>
                    <a:lnT>
                      <a:noFill/>
                    </a:lnT>
                    <a:lnB>
                      <a:noFill/>
                    </a:lnB>
                    <a:solidFill>
                      <a:srgbClr val="4BACC6"/>
                    </a:solidFill>
                  </a:tcPr>
                </a:tc>
              </a:tr>
            </a:tbl>
          </a:graphicData>
        </a:graphic>
      </p:graphicFrame>
      <p:sp>
        <p:nvSpPr>
          <p:cNvPr id="3" name="TextBox 2"/>
          <p:cNvSpPr txBox="1"/>
          <p:nvPr/>
        </p:nvSpPr>
        <p:spPr>
          <a:xfrm>
            <a:off x="3347864" y="143054"/>
            <a:ext cx="5328592" cy="523220"/>
          </a:xfrm>
          <a:prstGeom prst="rect">
            <a:avLst/>
          </a:prstGeom>
          <a:noFill/>
        </p:spPr>
        <p:txBody>
          <a:bodyPr wrap="square" rtlCol="1">
            <a:spAutoFit/>
          </a:bodyPr>
          <a:lstStyle/>
          <a:p>
            <a:r>
              <a:rPr lang="fa-IR" sz="2800" dirty="0" smtClean="0"/>
              <a:t>جدول 2- تفاوتهای فردی همشکمان</a:t>
            </a:r>
            <a:endParaRPr lang="fa-IR" sz="2800" dirty="0"/>
          </a:p>
        </p:txBody>
      </p:sp>
      <p:sp>
        <p:nvSpPr>
          <p:cNvPr id="4" name="TextBox 3"/>
          <p:cNvSpPr txBox="1"/>
          <p:nvPr/>
        </p:nvSpPr>
        <p:spPr>
          <a:xfrm>
            <a:off x="827584" y="6405974"/>
            <a:ext cx="1440160" cy="369332"/>
          </a:xfrm>
          <a:prstGeom prst="rect">
            <a:avLst/>
          </a:prstGeom>
          <a:noFill/>
        </p:spPr>
        <p:txBody>
          <a:bodyPr wrap="square" rtlCol="1">
            <a:spAutoFit/>
          </a:bodyPr>
          <a:lstStyle/>
          <a:p>
            <a:r>
              <a:rPr lang="fa-IR" dirty="0" smtClean="0"/>
              <a:t>صفحه 44 کتاب </a:t>
            </a:r>
            <a:endParaRPr lang="fa-IR" dirty="0"/>
          </a:p>
        </p:txBody>
      </p:sp>
    </p:spTree>
    <p:extLst>
      <p:ext uri="{BB962C8B-B14F-4D97-AF65-F5344CB8AC3E}">
        <p14:creationId xmlns:p14="http://schemas.microsoft.com/office/powerpoint/2010/main" val="16089095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 y="0"/>
            <a:ext cx="9144000" cy="724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76256" y="3861048"/>
            <a:ext cx="2016224" cy="2246769"/>
          </a:xfrm>
          <a:prstGeom prst="rect">
            <a:avLst/>
          </a:prstGeom>
          <a:noFill/>
        </p:spPr>
        <p:txBody>
          <a:bodyPr wrap="square" rtlCol="1">
            <a:spAutoFit/>
          </a:bodyPr>
          <a:lstStyle/>
          <a:p>
            <a:r>
              <a:rPr lang="fa-IR" sz="2800" dirty="0" smtClean="0">
                <a:solidFill>
                  <a:schemeClr val="bg1"/>
                </a:solidFill>
              </a:rPr>
              <a:t>من میدونم الان اگه از بچه ها بپرسی هیشکی نمیتونه توضیح بده ...</a:t>
            </a:r>
            <a:endParaRPr lang="fa-IR" sz="2800" dirty="0">
              <a:solidFill>
                <a:schemeClr val="bg1"/>
              </a:solidFill>
            </a:endParaRPr>
          </a:p>
        </p:txBody>
      </p:sp>
      <p:cxnSp>
        <p:nvCxnSpPr>
          <p:cNvPr id="6" name="Straight Arrow Connector 5"/>
          <p:cNvCxnSpPr/>
          <p:nvPr/>
        </p:nvCxnSpPr>
        <p:spPr>
          <a:xfrm flipV="1">
            <a:off x="6012160" y="5085184"/>
            <a:ext cx="86409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3887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89876" y="260648"/>
            <a:ext cx="7344816" cy="6321731"/>
          </a:xfrm>
          <a:prstGeom prst="rect">
            <a:avLst/>
          </a:prstGeom>
        </p:spPr>
        <p:txBody>
          <a:bodyPr wrap="square">
            <a:spAutoFit/>
          </a:bodyPr>
          <a:lstStyle/>
          <a:p>
            <a:pPr>
              <a:lnSpc>
                <a:spcPct val="115000"/>
              </a:lnSpc>
              <a:spcAft>
                <a:spcPts val="1000"/>
              </a:spcAft>
            </a:pPr>
            <a:r>
              <a:rPr lang="fa-IR" sz="3200" dirty="0">
                <a:ea typeface="Calibri"/>
                <a:cs typeface="B Nazanin"/>
              </a:rPr>
              <a:t>نتایج ردیف اول جدول بالا نشان می دهد که تفاوت های همشکمان عادی از نظر طول قد به مراتب بیشتر از تفاوتهای همشکمان یکسان است .تفاوت های همشکمان یکسان ،چه آنهایی که در یک محیط و چه آنهایی که دردو محیط جداگانه بزرگ شده اند ،چشم گیر نیست .تفاوت های همشکمان عادی از نظر طول و عرض سر نیز بیشتر از تفاوتهای همشکمان یکسان استان از نظر وزن چنین نیست .معنی تفاوت های بالا این است که همشکمان یکسان ،چه با هم بزرگ شوند و چه جدا از هم ،تفاوت های فردی چشم گیری نشان نمی دهند و این واقعیت اثر توارث را تایید می کند .</a:t>
            </a:r>
            <a:endParaRPr lang="en-US" sz="2400" dirty="0">
              <a:ea typeface="Calibri"/>
              <a:cs typeface="Arial"/>
            </a:endParaRPr>
          </a:p>
        </p:txBody>
      </p:sp>
    </p:spTree>
    <p:extLst>
      <p:ext uri="{BB962C8B-B14F-4D97-AF65-F5344CB8AC3E}">
        <p14:creationId xmlns:p14="http://schemas.microsoft.com/office/powerpoint/2010/main" val="13991427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611560" y="1124744"/>
            <a:ext cx="7992888" cy="4622804"/>
          </a:xfrm>
          <a:prstGeom prst="rect">
            <a:avLst/>
          </a:prstGeom>
        </p:spPr>
        <p:txBody>
          <a:bodyPr wrap="square">
            <a:spAutoFit/>
          </a:bodyPr>
          <a:lstStyle/>
          <a:p>
            <a:pPr>
              <a:lnSpc>
                <a:spcPct val="115000"/>
              </a:lnSpc>
              <a:spcAft>
                <a:spcPts val="1000"/>
              </a:spcAft>
            </a:pPr>
            <a:r>
              <a:rPr lang="fa-IR" sz="3200" dirty="0">
                <a:ea typeface="Calibri"/>
                <a:cs typeface="B Nazanin"/>
              </a:rPr>
              <a:t>جای تردید وجود ندارد که تفاوتهای موجود بین همشکمان یکسان و همشکمان عادی که بیشتر از بقیه است ،به توارث نسبت داده می شود .از طرف دیگر ،می بینیم که تفاوت های همشکمان یکسان جدا بزرگ شده بیشتر از آنهایی است که با هم بزرگ شده اند و این امر اثر محیط را تایید می کند .به نظر می رسد که در اثر محیط ،بر حسب ویزگی های مختلف ،متفاوت است ،مثلا اثر محیط در تغییر وزن بیشتر از تغییراتی است که در طول قد یا در شکل سر ایجاد می شود .</a:t>
            </a:r>
            <a:endParaRPr lang="en-US" sz="2400" dirty="0">
              <a:ea typeface="Calibri"/>
              <a:cs typeface="Arial"/>
            </a:endParaRPr>
          </a:p>
        </p:txBody>
      </p:sp>
    </p:spTree>
    <p:extLst>
      <p:ext uri="{BB962C8B-B14F-4D97-AF65-F5344CB8AC3E}">
        <p14:creationId xmlns:p14="http://schemas.microsoft.com/office/powerpoint/2010/main" val="37059153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899592" y="1772816"/>
            <a:ext cx="7344816" cy="2923877"/>
          </a:xfrm>
          <a:prstGeom prst="rect">
            <a:avLst/>
          </a:prstGeom>
        </p:spPr>
        <p:txBody>
          <a:bodyPr wrap="square">
            <a:spAutoFit/>
          </a:bodyPr>
          <a:lstStyle/>
          <a:p>
            <a:pPr>
              <a:lnSpc>
                <a:spcPct val="115000"/>
              </a:lnSpc>
              <a:spcAft>
                <a:spcPts val="1000"/>
              </a:spcAft>
            </a:pPr>
            <a:r>
              <a:rPr lang="fa-IR" sz="3200" dirty="0">
                <a:ea typeface="Calibri"/>
                <a:cs typeface="B Nazanin"/>
              </a:rPr>
              <a:t>وقتی نتایج آزمون ها را در نظر می گیریم ،می بینیم که تفاوت های موجود بین دوقلوها بیشتر از تفاوتهایی است که از اندازه گیری ویژگی های جسمی به دست آمده اند .اختلاف ضریب هوشی ،بین همشکمان یکسان جدا بزرگ شده ،بیشتر از آنهایی است که با هم بزرگ شده اند .</a:t>
            </a:r>
            <a:endParaRPr lang="en-US" sz="2400" dirty="0">
              <a:ea typeface="Calibri"/>
              <a:cs typeface="Arial"/>
            </a:endParaRPr>
          </a:p>
        </p:txBody>
      </p:sp>
    </p:spTree>
    <p:extLst>
      <p:ext uri="{BB962C8B-B14F-4D97-AF65-F5344CB8AC3E}">
        <p14:creationId xmlns:p14="http://schemas.microsoft.com/office/powerpoint/2010/main" val="26916667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31358" y="0"/>
            <a:ext cx="4108594" cy="1569660"/>
          </a:xfrm>
          <a:prstGeom prst="rect">
            <a:avLst/>
          </a:prstGeom>
        </p:spPr>
        <p:txBody>
          <a:bodyPr wrap="square">
            <a:spAutoFit/>
          </a:bodyPr>
          <a:lstStyle/>
          <a:p>
            <a:r>
              <a:rPr lang="fa-IR" sz="3200" dirty="0">
                <a:ea typeface="Calibri"/>
                <a:cs typeface="B Nazanin"/>
              </a:rPr>
              <a:t>بعضی تلاش می کنند ویژگی هایی در وجود او بیابند که اجداد او را به خاطر می آورد </a:t>
            </a:r>
            <a:endParaRPr lang="fa-IR" sz="3200" dirty="0"/>
          </a:p>
        </p:txBody>
      </p:sp>
    </p:spTree>
    <p:extLst>
      <p:ext uri="{BB962C8B-B14F-4D97-AF65-F5344CB8AC3E}">
        <p14:creationId xmlns:p14="http://schemas.microsoft.com/office/powerpoint/2010/main" val="36364269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0" y="6396335"/>
            <a:ext cx="9108502" cy="461665"/>
          </a:xfrm>
          <a:prstGeom prst="rect">
            <a:avLst/>
          </a:prstGeom>
          <a:solidFill>
            <a:srgbClr val="FFFF00"/>
          </a:solidFill>
        </p:spPr>
        <p:txBody>
          <a:bodyPr wrap="square">
            <a:spAutoFit/>
          </a:bodyPr>
          <a:lstStyle/>
          <a:p>
            <a:r>
              <a:rPr lang="fa-IR" sz="2400" dirty="0">
                <a:ea typeface="Calibri"/>
                <a:cs typeface="B Nazanin"/>
              </a:rPr>
              <a:t>در حالی که بعضی دیگر می کوشند ویژگی های بی همتا و منحصر به فردی پیدا کنند</a:t>
            </a:r>
            <a:endParaRPr lang="fa-IR"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50" y="685800"/>
            <a:ext cx="6692900" cy="5486400"/>
          </a:xfrm>
          <a:prstGeom prst="rect">
            <a:avLst/>
          </a:prstGeom>
        </p:spPr>
      </p:pic>
    </p:spTree>
    <p:extLst>
      <p:ext uri="{BB962C8B-B14F-4D97-AF65-F5344CB8AC3E}">
        <p14:creationId xmlns:p14="http://schemas.microsoft.com/office/powerpoint/2010/main" val="17730807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xit" presetSubtype="0" fill="hold" nodeType="afterEffect">
                                  <p:stCondLst>
                                    <p:cond delay="0"/>
                                  </p:stCondLst>
                                  <p:childTnLst>
                                    <p:animEffect transition="out" filter="fade">
                                      <p:cBhvr>
                                        <p:cTn id="25" dur="1000"/>
                                        <p:tgtEl>
                                          <p:spTgt spid="5"/>
                                        </p:tgtEl>
                                      </p:cBhvr>
                                    </p:animEffect>
                                    <p:anim calcmode="lin" valueType="num">
                                      <p:cBhvr>
                                        <p:cTn id="26" dur="1000"/>
                                        <p:tgtEl>
                                          <p:spTgt spid="5"/>
                                        </p:tgtEl>
                                        <p:attrNameLst>
                                          <p:attrName>ppt_x</p:attrName>
                                        </p:attrNameLst>
                                      </p:cBhvr>
                                      <p:tavLst>
                                        <p:tav tm="0">
                                          <p:val>
                                            <p:strVal val="ppt_x"/>
                                          </p:val>
                                        </p:tav>
                                        <p:tav tm="100000">
                                          <p:val>
                                            <p:strVal val="ppt_x"/>
                                          </p:val>
                                        </p:tav>
                                      </p:tavLst>
                                    </p:anim>
                                    <p:anim calcmode="lin" valueType="num">
                                      <p:cBhvr>
                                        <p:cTn id="27" dur="1000"/>
                                        <p:tgtEl>
                                          <p:spTgt spid="5"/>
                                        </p:tgtEl>
                                        <p:attrNameLst>
                                          <p:attrName>ppt_y</p:attrName>
                                        </p:attrNameLst>
                                      </p:cBhvr>
                                      <p:tavLst>
                                        <p:tav tm="0">
                                          <p:val>
                                            <p:strVal val="ppt_y"/>
                                          </p:val>
                                        </p:tav>
                                        <p:tav tm="100000">
                                          <p:val>
                                            <p:strVal val="ppt_y+.1"/>
                                          </p:val>
                                        </p:tav>
                                      </p:tavLst>
                                    </p:anim>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9" cy="6858000"/>
          </a:xfrm>
          <a:prstGeom prst="rect">
            <a:avLst/>
          </a:prstGeom>
        </p:spPr>
      </p:pic>
      <p:sp>
        <p:nvSpPr>
          <p:cNvPr id="2" name="Rectangle 1"/>
          <p:cNvSpPr/>
          <p:nvPr/>
        </p:nvSpPr>
        <p:spPr>
          <a:xfrm>
            <a:off x="899592" y="260648"/>
            <a:ext cx="8244408" cy="461665"/>
          </a:xfrm>
          <a:prstGeom prst="rect">
            <a:avLst/>
          </a:prstGeom>
        </p:spPr>
        <p:txBody>
          <a:bodyPr wrap="square">
            <a:spAutoFit/>
          </a:bodyPr>
          <a:lstStyle/>
          <a:p>
            <a:r>
              <a:rPr lang="fa-IR" sz="2400" dirty="0">
                <a:solidFill>
                  <a:srgbClr val="00B050"/>
                </a:solidFill>
                <a:ea typeface="Calibri"/>
                <a:cs typeface="B Nazanin"/>
              </a:rPr>
              <a:t>گروه اول به استمرار در زندگی و دوام چیزی علاقمند است که از قبل وجود داشته است </a:t>
            </a:r>
            <a:endParaRPr lang="fa-IR" sz="2400" dirty="0">
              <a:solidFill>
                <a:srgbClr val="00B050"/>
              </a:solidFill>
            </a:endParaRPr>
          </a:p>
        </p:txBody>
      </p:sp>
      <p:sp>
        <p:nvSpPr>
          <p:cNvPr id="3" name="Rectangle 2"/>
          <p:cNvSpPr/>
          <p:nvPr/>
        </p:nvSpPr>
        <p:spPr>
          <a:xfrm>
            <a:off x="882243" y="853261"/>
            <a:ext cx="8244408" cy="830997"/>
          </a:xfrm>
          <a:prstGeom prst="rect">
            <a:avLst/>
          </a:prstGeom>
        </p:spPr>
        <p:txBody>
          <a:bodyPr wrap="square">
            <a:spAutoFit/>
          </a:bodyPr>
          <a:lstStyle/>
          <a:p>
            <a:r>
              <a:rPr lang="fa-IR" sz="2400" dirty="0">
                <a:solidFill>
                  <a:schemeClr val="tx2"/>
                </a:solidFill>
                <a:ea typeface="Calibri"/>
                <a:cs typeface="B Nazanin"/>
              </a:rPr>
              <a:t>گروه دوم به چیزی می اندیشد که در هر موجود انسانی تازگی دارد و کاملا منحصر به فرد است </a:t>
            </a:r>
            <a:endParaRPr lang="fa-IR" sz="2400" dirty="0">
              <a:solidFill>
                <a:schemeClr val="tx2"/>
              </a:solidFill>
            </a:endParaRPr>
          </a:p>
        </p:txBody>
      </p:sp>
      <p:sp>
        <p:nvSpPr>
          <p:cNvPr id="4" name="Rectangle 3"/>
          <p:cNvSpPr/>
          <p:nvPr/>
        </p:nvSpPr>
        <p:spPr>
          <a:xfrm>
            <a:off x="1204973" y="6386137"/>
            <a:ext cx="7939027" cy="461665"/>
          </a:xfrm>
          <a:prstGeom prst="rect">
            <a:avLst/>
          </a:prstGeom>
        </p:spPr>
        <p:txBody>
          <a:bodyPr wrap="square">
            <a:spAutoFit/>
          </a:bodyPr>
          <a:lstStyle/>
          <a:p>
            <a:r>
              <a:rPr lang="fa-IR" sz="2400" b="1" dirty="0">
                <a:solidFill>
                  <a:srgbClr val="FF0000"/>
                </a:solidFill>
                <a:ea typeface="Calibri"/>
                <a:cs typeface="B Nazanin"/>
              </a:rPr>
              <a:t>گروه اول به تشابه ها و گروه دوم به تفاوتها فکر می کند .</a:t>
            </a:r>
            <a:endParaRPr lang="fa-IR" sz="2400" b="1"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489928"/>
            <a:ext cx="5184576" cy="4901353"/>
          </a:xfrm>
          <a:prstGeom prst="rect">
            <a:avLst/>
          </a:prstGeom>
        </p:spPr>
      </p:pic>
    </p:spTree>
    <p:extLst>
      <p:ext uri="{BB962C8B-B14F-4D97-AF65-F5344CB8AC3E}">
        <p14:creationId xmlns:p14="http://schemas.microsoft.com/office/powerpoint/2010/main" val="41056150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3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par>
                          <p:cTn id="29" fill="hold">
                            <p:stCondLst>
                              <p:cond delay="3000"/>
                            </p:stCondLst>
                            <p:childTnLst>
                              <p:par>
                                <p:cTn id="30" presetID="45"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anim calcmode="lin" valueType="num">
                                      <p:cBhvr>
                                        <p:cTn id="33" dur="2000" fill="hold"/>
                                        <p:tgtEl>
                                          <p:spTgt spid="4"/>
                                        </p:tgtEl>
                                        <p:attrNameLst>
                                          <p:attrName>ppt_w</p:attrName>
                                        </p:attrNameLst>
                                      </p:cBhvr>
                                      <p:tavLst>
                                        <p:tav tm="0" fmla="#ppt_w*sin(2.5*pi*$)">
                                          <p:val>
                                            <p:fltVal val="0"/>
                                          </p:val>
                                        </p:tav>
                                        <p:tav tm="100000">
                                          <p:val>
                                            <p:fltVal val="1"/>
                                          </p:val>
                                        </p:tav>
                                      </p:tavLst>
                                    </p:anim>
                                    <p:anim calcmode="lin" valueType="num">
                                      <p:cBhvr>
                                        <p:cTn id="3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email"/>
          <a:srcRect/>
          <a:stretch>
            <a:fillRect/>
          </a:stretch>
        </p:blipFill>
        <p:spPr bwMode="auto">
          <a:xfrm>
            <a:off x="-57150" y="-47625"/>
            <a:ext cx="9258300" cy="6953250"/>
          </a:xfrm>
          <a:prstGeom prst="rect">
            <a:avLst/>
          </a:prstGeom>
          <a:noFill/>
          <a:ln w="9525">
            <a:noFill/>
            <a:miter lim="800000"/>
            <a:headEnd/>
            <a:tailEnd/>
          </a:ln>
        </p:spPr>
      </p:pic>
      <p:sp>
        <p:nvSpPr>
          <p:cNvPr id="3" name="TextBox 2"/>
          <p:cNvSpPr txBox="1"/>
          <p:nvPr/>
        </p:nvSpPr>
        <p:spPr>
          <a:xfrm>
            <a:off x="5218838" y="332656"/>
            <a:ext cx="3672408" cy="584775"/>
          </a:xfrm>
          <a:prstGeom prst="rect">
            <a:avLst/>
          </a:prstGeom>
          <a:noFill/>
        </p:spPr>
        <p:txBody>
          <a:bodyPr wrap="square" rtlCol="1">
            <a:spAutoFit/>
          </a:bodyPr>
          <a:lstStyle/>
          <a:p>
            <a:r>
              <a:rPr lang="fa-IR" sz="3200" b="1" dirty="0" smtClean="0">
                <a:solidFill>
                  <a:srgbClr val="FF0000"/>
                </a:solidFill>
                <a:cs typeface="B Yas" pitchFamily="2" charset="-78"/>
              </a:rPr>
              <a:t>سلام ، حال شما خوبه ؟</a:t>
            </a:r>
            <a:endParaRPr lang="fa-IR" sz="3200" b="1" dirty="0">
              <a:solidFill>
                <a:srgbClr val="FF0000"/>
              </a:solidFill>
              <a:cs typeface="B Yas" pitchFamily="2"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3363" y="2996952"/>
            <a:ext cx="2609081" cy="3376457"/>
          </a:xfrm>
          <a:prstGeom prst="rect">
            <a:avLst/>
          </a:prstGeom>
        </p:spPr>
      </p:pic>
      <p:sp>
        <p:nvSpPr>
          <p:cNvPr id="5" name="Oval Callout 4"/>
          <p:cNvSpPr/>
          <p:nvPr/>
        </p:nvSpPr>
        <p:spPr>
          <a:xfrm>
            <a:off x="5508104" y="2996952"/>
            <a:ext cx="3383142" cy="2304256"/>
          </a:xfrm>
          <a:prstGeom prst="wedgeEllipseCallout">
            <a:avLst>
              <a:gd name="adj1" fmla="val -72522"/>
              <a:gd name="adj2" fmla="val 3946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solidFill>
                  <a:srgbClr val="FF0000"/>
                </a:solidFill>
                <a:cs typeface="B Yas" pitchFamily="2" charset="-78"/>
              </a:rPr>
              <a:t>ان شاء الله بیدارین دیگه !!!</a:t>
            </a:r>
            <a:endParaRPr lang="fa-IR" sz="4000" dirty="0">
              <a:solidFill>
                <a:srgbClr val="FF0000"/>
              </a:solidFill>
              <a:cs typeface="B Yas" pitchFamily="2" charset="-78"/>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 y="-47625"/>
            <a:ext cx="9258300" cy="6905625"/>
          </a:xfrm>
          <a:prstGeom prst="rect">
            <a:avLst/>
          </a:prstGeom>
        </p:spPr>
      </p:pic>
      <p:sp>
        <p:nvSpPr>
          <p:cNvPr id="7" name="TextBox 6"/>
          <p:cNvSpPr txBox="1"/>
          <p:nvPr/>
        </p:nvSpPr>
        <p:spPr>
          <a:xfrm>
            <a:off x="3919464" y="3782943"/>
            <a:ext cx="4968552" cy="646331"/>
          </a:xfrm>
          <a:prstGeom prst="rect">
            <a:avLst/>
          </a:prstGeom>
          <a:noFill/>
        </p:spPr>
        <p:txBody>
          <a:bodyPr wrap="square" rtlCol="1">
            <a:spAutoFit/>
          </a:bodyPr>
          <a:lstStyle/>
          <a:p>
            <a:r>
              <a:rPr lang="fa-IR" sz="3600" b="1" dirty="0" smtClean="0">
                <a:solidFill>
                  <a:schemeClr val="bg1"/>
                </a:solidFill>
                <a:cs typeface="B Nazanin" pitchFamily="2" charset="-78"/>
              </a:rPr>
              <a:t>به ادامه درس توجه کنید</a:t>
            </a:r>
            <a:endParaRPr lang="fa-IR" sz="3600" b="1" dirty="0">
              <a:solidFill>
                <a:schemeClr val="bg1"/>
              </a:solidFill>
              <a:cs typeface="B Nazanin" pitchFamily="2" charset="-78"/>
            </a:endParaRPr>
          </a:p>
        </p:txBody>
      </p:sp>
    </p:spTree>
    <p:extLst>
      <p:ext uri="{BB962C8B-B14F-4D97-AF65-F5344CB8AC3E}">
        <p14:creationId xmlns:p14="http://schemas.microsoft.com/office/powerpoint/2010/main" val="8234836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extBox 2"/>
          <p:cNvSpPr txBox="1"/>
          <p:nvPr/>
        </p:nvSpPr>
        <p:spPr>
          <a:xfrm>
            <a:off x="3275856" y="476672"/>
            <a:ext cx="4824536" cy="646331"/>
          </a:xfrm>
          <a:prstGeom prst="rect">
            <a:avLst/>
          </a:prstGeom>
          <a:noFill/>
        </p:spPr>
        <p:txBody>
          <a:bodyPr wrap="square" rtlCol="1">
            <a:spAutoFit/>
          </a:bodyPr>
          <a:lstStyle/>
          <a:p>
            <a:r>
              <a:rPr lang="fa-IR" sz="3600" b="1" dirty="0" smtClean="0">
                <a:cs typeface="2  Koodak Outline" pitchFamily="2" charset="-78"/>
              </a:rPr>
              <a:t>ضریب همبستگی چیست ؟</a:t>
            </a:r>
            <a:endParaRPr lang="fa-IR" sz="3600" b="1" dirty="0">
              <a:cs typeface="2  Koodak Outline" pitchFamily="2" charset="-78"/>
            </a:endParaRPr>
          </a:p>
        </p:txBody>
      </p:sp>
    </p:spTree>
    <p:extLst>
      <p:ext uri="{BB962C8B-B14F-4D97-AF65-F5344CB8AC3E}">
        <p14:creationId xmlns:p14="http://schemas.microsoft.com/office/powerpoint/2010/main" val="37658767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par>
                          <p:cTn id="11" fill="hold">
                            <p:stCondLst>
                              <p:cond delay="1000"/>
                            </p:stCondLst>
                            <p:childTnLst>
                              <p:par>
                                <p:cTn id="12" presetID="26" presetClass="emph" presetSubtype="0" fill="hold" grpId="1" nodeType="afterEffect">
                                  <p:stCondLst>
                                    <p:cond delay="0"/>
                                  </p:stCondLst>
                                  <p:childTnLst>
                                    <p:animEffect transition="out" filter="fade">
                                      <p:cBhvr>
                                        <p:cTn id="13" dur="500" tmFilter="0, 0; .2, .5; .8, .5; 1, 0"/>
                                        <p:tgtEl>
                                          <p:spTgt spid="3"/>
                                        </p:tgtEl>
                                      </p:cBhvr>
                                    </p:animEffect>
                                    <p:animScale>
                                      <p:cBhvr>
                                        <p:cTn id="14"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1070</TotalTime>
  <Words>1435</Words>
  <Application>Microsoft Office PowerPoint</Application>
  <PresentationFormat>On-screen Show (4:3)</PresentationFormat>
  <Paragraphs>85</Paragraphs>
  <Slides>45</Slides>
  <Notes>0</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62" baseType="lpstr">
      <vt:lpstr>2  Koodak Outline</vt:lpstr>
      <vt:lpstr>2  Majid Shadow</vt:lpstr>
      <vt:lpstr>2  Sepideh</vt:lpstr>
      <vt:lpstr>Arial</vt:lpstr>
      <vt:lpstr>B Homa</vt:lpstr>
      <vt:lpstr>B Nazanin</vt:lpstr>
      <vt:lpstr>B Yas</vt:lpstr>
      <vt:lpstr>Book Antiqua</vt:lpstr>
      <vt:lpstr>Calibri</vt:lpstr>
      <vt:lpstr>Lucida Sans</vt:lpstr>
      <vt:lpstr>Times New Roman</vt:lpstr>
      <vt:lpstr>Wingdings</vt:lpstr>
      <vt:lpstr>Wingdings 2</vt:lpstr>
      <vt:lpstr>Wingdings 3</vt:lpstr>
      <vt:lpstr>Office Theme</vt:lpstr>
      <vt:lpstr>Apex</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allah3veus</dc:creator>
  <cp:lastModifiedBy>xXx</cp:lastModifiedBy>
  <cp:revision>34</cp:revision>
  <dcterms:created xsi:type="dcterms:W3CDTF">2014-04-10T16:13:04Z</dcterms:created>
  <dcterms:modified xsi:type="dcterms:W3CDTF">2018-01-15T09:37:04Z</dcterms:modified>
</cp:coreProperties>
</file>