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2" r:id="rId2"/>
    <p:sldId id="304" r:id="rId3"/>
    <p:sldId id="309" r:id="rId4"/>
    <p:sldId id="257" r:id="rId5"/>
    <p:sldId id="294" r:id="rId6"/>
    <p:sldId id="296" r:id="rId7"/>
    <p:sldId id="291" r:id="rId8"/>
    <p:sldId id="293" r:id="rId9"/>
    <p:sldId id="320" r:id="rId10"/>
    <p:sldId id="315" r:id="rId11"/>
    <p:sldId id="324" r:id="rId12"/>
    <p:sldId id="292" r:id="rId13"/>
    <p:sldId id="314" r:id="rId14"/>
    <p:sldId id="261" r:id="rId15"/>
    <p:sldId id="263" r:id="rId16"/>
    <p:sldId id="264" r:id="rId17"/>
    <p:sldId id="310" r:id="rId18"/>
    <p:sldId id="299" r:id="rId19"/>
    <p:sldId id="340" r:id="rId20"/>
    <p:sldId id="266" r:id="rId21"/>
    <p:sldId id="267" r:id="rId22"/>
    <p:sldId id="311" r:id="rId23"/>
    <p:sldId id="268" r:id="rId24"/>
    <p:sldId id="286" r:id="rId25"/>
    <p:sldId id="316" r:id="rId26"/>
    <p:sldId id="319" r:id="rId27"/>
    <p:sldId id="288" r:id="rId28"/>
    <p:sldId id="322" r:id="rId29"/>
    <p:sldId id="321" r:id="rId30"/>
    <p:sldId id="281" r:id="rId31"/>
    <p:sldId id="326" r:id="rId32"/>
    <p:sldId id="330" r:id="rId33"/>
    <p:sldId id="332" r:id="rId34"/>
    <p:sldId id="334" r:id="rId35"/>
    <p:sldId id="337" r:id="rId36"/>
    <p:sldId id="336" r:id="rId37"/>
    <p:sldId id="338" r:id="rId38"/>
    <p:sldId id="339" r:id="rId39"/>
    <p:sldId id="341" r:id="rId40"/>
    <p:sldId id="28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16EDA-27F3-4E4C-B86E-8189B136E6E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058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117403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264428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80160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16EDA-27F3-4E4C-B86E-8189B136E6E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898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172458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344211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170427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15215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9530E00-9BA4-47DF-93F8-72BF47B43137}" type="datetimeFigureOut">
              <a:rPr lang="en-US" smtClean="0"/>
              <a:pPr/>
              <a:t>11/12/2017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243203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30E00-9BA4-47DF-93F8-72BF47B43137}"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16EDA-27F3-4E4C-B86E-8189B136E6E8}" type="slidenum">
              <a:rPr lang="en-US" smtClean="0"/>
              <a:pPr/>
              <a:t>‹#›</a:t>
            </a:fld>
            <a:endParaRPr lang="en-US"/>
          </a:p>
        </p:txBody>
      </p:sp>
    </p:spTree>
    <p:extLst>
      <p:ext uri="{BB962C8B-B14F-4D97-AF65-F5344CB8AC3E}">
        <p14:creationId xmlns:p14="http://schemas.microsoft.com/office/powerpoint/2010/main" xmlns="" val="131539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7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9530E00-9BA4-47DF-93F8-72BF47B43137}" type="datetimeFigureOut">
              <a:rPr lang="en-US" smtClean="0"/>
              <a:pPr/>
              <a:t>11/12/2017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EE16EDA-27F3-4E4C-B86E-8189B136E6E8}"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396569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انسان.طبیعت.معماری</a:t>
            </a:r>
            <a:br>
              <a:rPr lang="fa-IR" dirty="0" smtClean="0"/>
            </a:br>
            <a:endParaRPr lang="en-US" dirty="0"/>
          </a:p>
        </p:txBody>
      </p:sp>
      <p:sp>
        <p:nvSpPr>
          <p:cNvPr id="3" name="Subtitle 2"/>
          <p:cNvSpPr>
            <a:spLocks noGrp="1"/>
          </p:cNvSpPr>
          <p:nvPr>
            <p:ph type="subTitle" idx="1"/>
          </p:nvPr>
        </p:nvSpPr>
        <p:spPr>
          <a:xfrm>
            <a:off x="3347864" y="3861048"/>
            <a:ext cx="3168352" cy="792088"/>
          </a:xfrm>
        </p:spPr>
        <p:txBody>
          <a:bodyPr>
            <a:normAutofit/>
          </a:bodyPr>
          <a:lstStyle/>
          <a:p>
            <a:r>
              <a:rPr lang="fa-IR" sz="3200" b="1" dirty="0" smtClean="0">
                <a:solidFill>
                  <a:schemeClr val="tx1"/>
                </a:solidFill>
              </a:rPr>
              <a:t>خانه موریانه</a:t>
            </a:r>
            <a:endParaRPr lang="en-US" sz="3200" b="1" dirty="0">
              <a:solidFill>
                <a:schemeClr val="tx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88840"/>
            <a:ext cx="7678131" cy="3880254"/>
          </a:xfrm>
        </p:spPr>
        <p:txBody>
          <a:bodyPr/>
          <a:lstStyle/>
          <a:p>
            <a:pPr algn="r"/>
            <a:r>
              <a:rPr lang="fa-IR" dirty="0" smtClean="0"/>
              <a:t> موریانه ها در مناطق گرمسیر و نیمه گرمسیر فعالیت زیاد دارند 0 عموما در محیط مرطوب و تاریک زندگی می کنند از طریق ایجاد دالان های زیرزمینی و کانال های سر پوشیده در سطح دیوارها ، ستونها و ...بداخل ساختمان ها و محل های تامین مواد غذایی نفوذ میکنند . </a:t>
            </a:r>
          </a:p>
          <a:p>
            <a:pPr algn="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sz="2000" dirty="0" smtClean="0"/>
              <a:t>می توان یکی از خصوصیات موریانه ها را ساختمان بزرگ آنها که شامل زندگی دسته جمعی می باشد ذکر کرد،که دارای طبقات مختلف که این طبقات همیشه تمیز می باشند و دارای سیستم تهویه مناسب است که این کار از طریق جهت یابی تابش خورشید است که لانه را گرم و از طریق قسمتی هوای گرم را از لانه خارج می کنند، </a:t>
            </a:r>
            <a:endParaRPr lang="en-US" sz="2000" dirty="0"/>
          </a:p>
        </p:txBody>
      </p:sp>
      <p:pic>
        <p:nvPicPr>
          <p:cNvPr id="4098" name="Picture 2" descr="C:\Users\almas_r_m\Desktop\74857.jpg"/>
          <p:cNvPicPr>
            <a:picLocks noChangeAspect="1" noChangeArrowheads="1"/>
          </p:cNvPicPr>
          <p:nvPr/>
        </p:nvPicPr>
        <p:blipFill>
          <a:blip r:embed="rId2" cstate="print"/>
          <a:srcRect/>
          <a:stretch>
            <a:fillRect/>
          </a:stretch>
        </p:blipFill>
        <p:spPr bwMode="auto">
          <a:xfrm>
            <a:off x="1043608" y="3212976"/>
            <a:ext cx="3171177" cy="27321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موریانه ها در کجا لانه میسازند؟</a:t>
            </a:r>
            <a:endParaRPr lang="en-US" sz="2800" dirty="0"/>
          </a:p>
        </p:txBody>
      </p:sp>
      <p:sp>
        <p:nvSpPr>
          <p:cNvPr id="3" name="Content Placeholder 2"/>
          <p:cNvSpPr>
            <a:spLocks noGrp="1"/>
          </p:cNvSpPr>
          <p:nvPr>
            <p:ph idx="1"/>
          </p:nvPr>
        </p:nvSpPr>
        <p:spPr/>
        <p:txBody>
          <a:bodyPr>
            <a:normAutofit/>
          </a:bodyPr>
          <a:lstStyle/>
          <a:p>
            <a:pPr algn="r"/>
            <a:r>
              <a:rPr lang="fa-IR" sz="2000" dirty="0" smtClean="0"/>
              <a:t>موریانه ها خانه های خود را در بیابان ها در هوایی بسیار گرم می سازند و تلاش می کنند با کندن راه هایی پیچیده در خاک ، سیستم گرمایی و تهویه داخل لانه های خود را خنک و متعادل نگه دارند</a:t>
            </a:r>
            <a:r>
              <a:rPr lang="en-US" sz="2000" dirty="0" smtClean="0"/>
              <a:t>.</a:t>
            </a:r>
            <a:br>
              <a:rPr lang="en-US" sz="2000" dirty="0" smtClean="0"/>
            </a:br>
            <a:endParaRPr lang="en-US" sz="2000" dirty="0" smtClean="0"/>
          </a:p>
          <a:p>
            <a:pPr algn="r"/>
            <a:endParaRPr lang="en-US" sz="2000" dirty="0"/>
          </a:p>
        </p:txBody>
      </p:sp>
      <p:pic>
        <p:nvPicPr>
          <p:cNvPr id="4" name="Picture 2" descr="D:\موریانه\ant_architecture-copy.jpg"/>
          <p:cNvPicPr>
            <a:picLocks noChangeAspect="1" noChangeArrowheads="1"/>
          </p:cNvPicPr>
          <p:nvPr/>
        </p:nvPicPr>
        <p:blipFill>
          <a:blip r:embed="rId2" cstate="print"/>
          <a:srcRect/>
          <a:stretch>
            <a:fillRect/>
          </a:stretch>
        </p:blipFill>
        <p:spPr bwMode="auto">
          <a:xfrm>
            <a:off x="2843808" y="2844719"/>
            <a:ext cx="3888432" cy="3132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70694"/>
          </a:xfrm>
        </p:spPr>
        <p:txBody>
          <a:bodyPr>
            <a:normAutofit/>
          </a:bodyPr>
          <a:lstStyle/>
          <a:p>
            <a:pPr algn="ctr"/>
            <a:r>
              <a:rPr lang="fa-IR" sz="2800" b="1" dirty="0" smtClean="0"/>
              <a:t>انواع شکل لانه موریانه </a:t>
            </a:r>
            <a:endParaRPr lang="en-US" sz="2800" b="1" dirty="0"/>
          </a:p>
        </p:txBody>
      </p:sp>
      <p:pic>
        <p:nvPicPr>
          <p:cNvPr id="7171" name="Picture 3" descr="C:\Users\almas_r_m\Desktop\New folder (6)\ظ.jpg"/>
          <p:cNvPicPr>
            <a:picLocks noChangeAspect="1" noChangeArrowheads="1"/>
          </p:cNvPicPr>
          <p:nvPr/>
        </p:nvPicPr>
        <p:blipFill>
          <a:blip r:embed="rId2" cstate="print"/>
          <a:srcRect/>
          <a:stretch>
            <a:fillRect/>
          </a:stretch>
        </p:blipFill>
        <p:spPr bwMode="auto">
          <a:xfrm>
            <a:off x="4083837" y="1908527"/>
            <a:ext cx="1723255" cy="20312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172" name="Picture 4" descr="C:\Users\almas_r_m\Desktop\New folder (6)\و.jpg"/>
          <p:cNvPicPr>
            <a:picLocks noChangeAspect="1" noChangeArrowheads="1"/>
          </p:cNvPicPr>
          <p:nvPr/>
        </p:nvPicPr>
        <p:blipFill>
          <a:blip r:embed="rId3" cstate="print"/>
          <a:srcRect/>
          <a:stretch>
            <a:fillRect/>
          </a:stretch>
        </p:blipFill>
        <p:spPr bwMode="auto">
          <a:xfrm>
            <a:off x="6228593" y="2721416"/>
            <a:ext cx="1698767" cy="24367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173" name="Picture 5" descr="C:\Users\almas_r_m\Desktop\New folder (6)\4112729705305462673.jpg"/>
          <p:cNvPicPr>
            <a:picLocks noChangeAspect="1" noChangeArrowheads="1"/>
          </p:cNvPicPr>
          <p:nvPr/>
        </p:nvPicPr>
        <p:blipFill>
          <a:blip r:embed="rId4" cstate="print"/>
          <a:srcRect/>
          <a:stretch>
            <a:fillRect/>
          </a:stretch>
        </p:blipFill>
        <p:spPr bwMode="auto">
          <a:xfrm>
            <a:off x="519086" y="4151261"/>
            <a:ext cx="3143250" cy="23526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174" name="Picture 6" descr="C:\Users\almas_r_m\Desktop\New folder (6)\morianeh.jpg"/>
          <p:cNvPicPr>
            <a:picLocks noChangeAspect="1" noChangeArrowheads="1"/>
          </p:cNvPicPr>
          <p:nvPr/>
        </p:nvPicPr>
        <p:blipFill>
          <a:blip r:embed="rId5" cstate="print"/>
          <a:srcRect/>
          <a:stretch>
            <a:fillRect/>
          </a:stretch>
        </p:blipFill>
        <p:spPr bwMode="auto">
          <a:xfrm>
            <a:off x="3995936" y="4175020"/>
            <a:ext cx="1899057" cy="23574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2" descr="C:\Users\almas_r_m\Desktop\New folder (6)\تپه های موریانه ای موریانه سیاه.jpg"/>
          <p:cNvPicPr>
            <a:picLocks noGrp="1" noChangeAspect="1" noChangeArrowheads="1"/>
          </p:cNvPicPr>
          <p:nvPr>
            <p:ph idx="1"/>
          </p:nvPr>
        </p:nvPicPr>
        <p:blipFill>
          <a:blip r:embed="rId6" cstate="print"/>
          <a:srcRect/>
          <a:stretch>
            <a:fillRect/>
          </a:stretch>
        </p:blipFill>
        <p:spPr bwMode="auto">
          <a:xfrm>
            <a:off x="971600" y="2091953"/>
            <a:ext cx="2466975" cy="18478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wipe(down)">
                                      <p:cBhvr>
                                        <p:cTn id="13" dur="500"/>
                                        <p:tgtEl>
                                          <p:spTgt spid="7173"/>
                                        </p:tgtEl>
                                      </p:cBhvr>
                                    </p:animEffect>
                                  </p:childTnLst>
                                </p:cTn>
                              </p:par>
                              <p:par>
                                <p:cTn id="14" presetID="22" presetClass="entr" presetSubtype="4"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wipe(down)">
                                      <p:cBhvr>
                                        <p:cTn id="16" dur="500"/>
                                        <p:tgtEl>
                                          <p:spTgt spid="7174"/>
                                        </p:tgtEl>
                                      </p:cBhvr>
                                    </p:animEffect>
                                  </p:childTnLst>
                                </p:cTn>
                              </p:par>
                              <p:par>
                                <p:cTn id="17" presetID="22" presetClass="entr" presetSubtype="4"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لانه موریانه ها</a:t>
            </a:r>
            <a:endParaRPr lang="en-US" sz="2800" dirty="0"/>
          </a:p>
        </p:txBody>
      </p:sp>
      <p:sp>
        <p:nvSpPr>
          <p:cNvPr id="3" name="Content Placeholder 2"/>
          <p:cNvSpPr>
            <a:spLocks noGrp="1"/>
          </p:cNvSpPr>
          <p:nvPr>
            <p:ph idx="1"/>
          </p:nvPr>
        </p:nvSpPr>
        <p:spPr/>
        <p:txBody>
          <a:bodyPr>
            <a:normAutofit/>
          </a:bodyPr>
          <a:lstStyle/>
          <a:p>
            <a:pPr algn="r"/>
            <a:r>
              <a:rPr lang="fa-IR" sz="2000" dirty="0"/>
              <a:t>لانه موریانه ها که نیمی از آن در زیرزمین و نیمی از آن روی زمین است، مخروطی شکل و با ارتفاع شش الی هشت متر از دور دیده می شود. در هر یک از این لانه ها یک ملکه وجود دارد که حدود ده تا پانزده سال عمر می کند و در بعضی ها تا 50 سال نیز می رسد و هر سال </a:t>
            </a:r>
            <a:r>
              <a:rPr lang="fa-IR" sz="2000" dirty="0" smtClean="0"/>
              <a:t>تعداد </a:t>
            </a:r>
            <a:r>
              <a:rPr lang="fa-IR" sz="2000" dirty="0"/>
              <a:t>فرزندان وی زیاد می شود. چرا که ملکه هر دو ثانیه یک تخم می </a:t>
            </a:r>
            <a:r>
              <a:rPr lang="fa-IR" sz="2000" dirty="0" smtClean="0"/>
              <a:t>گذارد.</a:t>
            </a:r>
          </a:p>
          <a:p>
            <a:pPr algn="r"/>
            <a:r>
              <a:rPr lang="fa-IR" sz="2000" dirty="0"/>
              <a:t>ساختمان خانه موریانه ها </a:t>
            </a:r>
            <a:r>
              <a:rPr lang="fa-IR" sz="2000" dirty="0" smtClean="0"/>
              <a:t>دارای </a:t>
            </a:r>
            <a:r>
              <a:rPr lang="fa-IR" sz="2000" dirty="0"/>
              <a:t>چندین طبقه است که در ورودی آن، برخلاف ساختمان های </a:t>
            </a:r>
            <a:r>
              <a:rPr lang="fa-IR" sz="2000" dirty="0" smtClean="0"/>
              <a:t>بشری</a:t>
            </a:r>
            <a:r>
              <a:rPr lang="fa-IR" sz="2000" dirty="0"/>
              <a:t>، در بالای عمارت قرار </a:t>
            </a:r>
            <a:r>
              <a:rPr lang="fa-IR" sz="2000" dirty="0" smtClean="0"/>
              <a:t>دارد.</a:t>
            </a:r>
          </a:p>
        </p:txBody>
      </p:sp>
      <p:pic>
        <p:nvPicPr>
          <p:cNvPr id="6146" name="Picture 2" descr="C:\Users\almas_r_m\Desktop\New folder (6)\wcy-termite-mound-585-mfk.jpg"/>
          <p:cNvPicPr>
            <a:picLocks noChangeAspect="1" noChangeArrowheads="1"/>
          </p:cNvPicPr>
          <p:nvPr/>
        </p:nvPicPr>
        <p:blipFill>
          <a:blip r:embed="rId2" cstate="print"/>
          <a:srcRect/>
          <a:stretch>
            <a:fillRect/>
          </a:stretch>
        </p:blipFill>
        <p:spPr bwMode="auto">
          <a:xfrm>
            <a:off x="928662" y="3861048"/>
            <a:ext cx="3672408" cy="22651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000" dirty="0" smtClean="0"/>
              <a:t>کلنی‎های جدید موریانه زمانی شکل می‎گیرد که نرها و ماده‎های بالدار مولد از کلنی‎های والدینی اغلب به‎طور هم زمان در یک ناحیه وسیع پرواز کنند. پرواز با از دست دادن بال‎ها جفت‎یابی و ایجاد نقب به داخل خاک ادامه می‎یابد. ماده یک اتاقک حفر می‎کند، تخم‎ها را می‎گذارد و لاروهای در حال رشد و نمو را توسط ترشحات بزاقی تغذیه می‎کند تا این‎که آن‎ها به کارگرها و سربازهای بالغ شوند. وقتی که اولین کارگرها شروع به ساختن گالری‎ها می‎کنند و به جستجوی غذا می‎پردازند. کلنی استقرار یافته است</a:t>
            </a:r>
            <a:r>
              <a:rPr lang="en-US" sz="2000" dirty="0" smtClean="0"/>
              <a:t>.</a:t>
            </a:r>
          </a:p>
          <a:p>
            <a:pPr algn="r" rtl="1"/>
            <a:r>
              <a:rPr lang="fa-IR" sz="2000" dirty="0" smtClean="0"/>
              <a:t>نر و ماده که به آن‎ها پادشاه و ملکه اتلاق می‎شود معمولاً در اتاقک سلطنتی برای تمام عمرشان باقی می‎مانند. اتاقک سلطنتی مرکز ثقل سیستم لانه‎ می‎باشد که از آن کارگرها گالری‎های شعاعی را به سمت منابع غذایی و گالری‎های روبه پایین را برای منابع آب می‎سازند. </a:t>
            </a:r>
            <a:endParaRPr lang="en-US" sz="2000" dirty="0" smtClean="0"/>
          </a:p>
          <a:p>
            <a:pPr algn="r"/>
            <a:endParaRPr lang="en-US" sz="20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5328" cy="1143000"/>
          </a:xfrm>
        </p:spPr>
        <p:txBody>
          <a:bodyPr/>
          <a:lstStyle/>
          <a:p>
            <a:pPr algn="r"/>
            <a:r>
              <a:rPr lang="fa-IR" sz="2800" dirty="0" smtClean="0"/>
              <a:t>شکل لانه</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r" rtl="1"/>
            <a:r>
              <a:rPr lang="fa-IR" sz="2000" dirty="0" smtClean="0"/>
              <a:t>بزرگ‎ترین پیچیدگی ساختاری در لانه‎هایی یافت می‎شود که اکثریت جمعیت در کندو با جفت سلطنتی و نوزادان متمرکز شده باشند. پیچیده‎ترین ساختار‎ها توسط موريانه از قبیل</a:t>
            </a:r>
            <a:r>
              <a:rPr lang="en-US" sz="2000" dirty="0" smtClean="0"/>
              <a:t> </a:t>
            </a:r>
            <a:r>
              <a:rPr lang="fa-IR" sz="2000" dirty="0" smtClean="0"/>
              <a:t>زیرزمینی، ساخته می‎شود</a:t>
            </a:r>
            <a:r>
              <a:rPr lang="en-US" sz="2000" dirty="0" smtClean="0"/>
              <a:t>..</a:t>
            </a:r>
            <a:r>
              <a:rPr lang="fa-IR" sz="2000" dirty="0" smtClean="0"/>
              <a:t>لانه این‎ها تقریباً کروی شکل هستند که از درون به تعدادی طبقات افقی موازی تقسیم و توسط لایه‎های نازکی از هم جدا می‎شوند</a:t>
            </a:r>
            <a:r>
              <a:rPr lang="en-US" sz="2000" dirty="0" smtClean="0"/>
              <a:t>. </a:t>
            </a:r>
            <a:endParaRPr lang="fa-IR" sz="2000" dirty="0" smtClean="0"/>
          </a:p>
          <a:p>
            <a:pPr algn="r" rtl="1"/>
            <a:r>
              <a:rPr lang="fa-IR" sz="2000" dirty="0" smtClean="0"/>
              <a:t>راهروهای مستقیم یا مارپیچی ارتباط بین طبقات را برقرار می‎کند. دیوار بیرونی توسط سوراخ‎ها یا شکاف‎ها برای تهویه سوراخ شده که توسط گالری‎های دایره‎ای شکل در درون دیوار ارتباط برقرار می‎کنند. </a:t>
            </a:r>
          </a:p>
        </p:txBody>
      </p:sp>
      <p:pic>
        <p:nvPicPr>
          <p:cNvPr id="5122" name="Picture 2" descr="C:\Users\almas_r_m\Desktop\New folder (6)\c.jpg"/>
          <p:cNvPicPr>
            <a:picLocks noChangeAspect="1" noChangeArrowheads="1"/>
          </p:cNvPicPr>
          <p:nvPr/>
        </p:nvPicPr>
        <p:blipFill>
          <a:blip r:embed="rId2" cstate="print"/>
          <a:srcRect/>
          <a:stretch>
            <a:fillRect/>
          </a:stretch>
        </p:blipFill>
        <p:spPr bwMode="auto">
          <a:xfrm>
            <a:off x="3131840" y="3429000"/>
            <a:ext cx="2664296" cy="2824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کنترل حرارت داخل لانه یک عامل مهم برای بعضی گونه‎ها می‎باشد.لانه‎های بعضی از گونه‎ها تعدادی سوراخ برآمده در سطح تپه دارند که در فصل گرم باز می‎مانند و در فصل سرما بسته می‎شوند </a:t>
            </a:r>
            <a:endParaRPr lang="en-US" dirty="0"/>
          </a:p>
          <a:p>
            <a:pPr algn="r" rtl="1"/>
            <a:endParaRPr lang="en-US" dirty="0"/>
          </a:p>
        </p:txBody>
      </p:sp>
      <p:pic>
        <p:nvPicPr>
          <p:cNvPr id="4" name="Picture 2" descr="C:\Users\almas_r_m\Desktop\New folder (6)\ض.jpg"/>
          <p:cNvPicPr>
            <a:picLocks noChangeAspect="1" noChangeArrowheads="1"/>
          </p:cNvPicPr>
          <p:nvPr/>
        </p:nvPicPr>
        <p:blipFill>
          <a:blip r:embed="rId2" cstate="print"/>
          <a:srcRect/>
          <a:stretch>
            <a:fillRect/>
          </a:stretch>
        </p:blipFill>
        <p:spPr bwMode="auto">
          <a:xfrm>
            <a:off x="1187624" y="2996952"/>
            <a:ext cx="2925283" cy="271863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14239382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27818"/>
          </a:xfrm>
        </p:spPr>
        <p:txBody>
          <a:bodyPr>
            <a:normAutofit/>
          </a:bodyPr>
          <a:lstStyle/>
          <a:p>
            <a:pPr algn="r"/>
            <a:r>
              <a:rPr lang="fa-IR" sz="2800" dirty="0" smtClean="0"/>
              <a:t>طبقات و ساختمان خانه موریانه ها به شرح زیر است:</a:t>
            </a:r>
            <a:endParaRPr lang="en-US" sz="2800" dirty="0"/>
          </a:p>
        </p:txBody>
      </p:sp>
      <p:sp>
        <p:nvSpPr>
          <p:cNvPr id="3" name="Content Placeholder 2"/>
          <p:cNvSpPr>
            <a:spLocks noGrp="1"/>
          </p:cNvSpPr>
          <p:nvPr>
            <p:ph idx="1"/>
          </p:nvPr>
        </p:nvSpPr>
        <p:spPr>
          <a:xfrm>
            <a:off x="822959" y="1643050"/>
            <a:ext cx="7543801" cy="4226044"/>
          </a:xfrm>
        </p:spPr>
        <p:txBody>
          <a:bodyPr>
            <a:noAutofit/>
          </a:bodyPr>
          <a:lstStyle/>
          <a:p>
            <a:pPr algn="r" rtl="1"/>
            <a:r>
              <a:rPr lang="fa-IR" sz="1600" b="1" dirty="0" smtClean="0"/>
              <a:t>طبقه اول </a:t>
            </a:r>
            <a:r>
              <a:rPr lang="fa-IR" sz="1600" b="1" dirty="0"/>
              <a:t>خوابگاه تابستانی کارگران</a:t>
            </a:r>
            <a:r>
              <a:rPr lang="en-US" sz="1600" b="1" dirty="0"/>
              <a:t>. </a:t>
            </a:r>
          </a:p>
          <a:p>
            <a:pPr algn="r" rtl="1"/>
            <a:r>
              <a:rPr lang="fa-IR" sz="1600" b="1" dirty="0"/>
              <a:t>طبقه </a:t>
            </a:r>
            <a:r>
              <a:rPr lang="fa-IR" sz="1600" b="1" dirty="0" smtClean="0"/>
              <a:t>دوم</a:t>
            </a:r>
            <a:r>
              <a:rPr lang="fa-IR" sz="1600" b="1" dirty="0"/>
              <a:t>: اطاق نهار خوری تابستانی</a:t>
            </a:r>
            <a:r>
              <a:rPr lang="en-US" sz="1600" b="1" dirty="0"/>
              <a:t>. </a:t>
            </a:r>
          </a:p>
          <a:p>
            <a:pPr algn="r" rtl="1"/>
            <a:r>
              <a:rPr lang="fa-IR" sz="1600" b="1" dirty="0"/>
              <a:t>طبقه </a:t>
            </a:r>
            <a:r>
              <a:rPr lang="fa-IR" sz="1600" b="1" dirty="0" smtClean="0"/>
              <a:t>سوم : </a:t>
            </a:r>
            <a:r>
              <a:rPr lang="fa-IR" sz="1600" b="1" dirty="0"/>
              <a:t>انبار آذوقه</a:t>
            </a:r>
            <a:r>
              <a:rPr lang="en-US" sz="1600" b="1" dirty="0"/>
              <a:t>. </a:t>
            </a:r>
          </a:p>
          <a:p>
            <a:pPr algn="r" rtl="1"/>
            <a:r>
              <a:rPr lang="fa-IR" sz="1600" b="1" dirty="0"/>
              <a:t>طبقه </a:t>
            </a:r>
            <a:r>
              <a:rPr lang="fa-IR" sz="1600" b="1" dirty="0" smtClean="0"/>
              <a:t>چهارم: </a:t>
            </a:r>
            <a:r>
              <a:rPr lang="fa-IR" sz="1600" b="1" dirty="0"/>
              <a:t>سرباز خانه</a:t>
            </a:r>
            <a:r>
              <a:rPr lang="en-US" sz="1600" b="1" dirty="0"/>
              <a:t>. </a:t>
            </a:r>
          </a:p>
          <a:p>
            <a:pPr algn="r" rtl="1"/>
            <a:r>
              <a:rPr lang="fa-IR" sz="1600" b="1" dirty="0"/>
              <a:t>طبقه </a:t>
            </a:r>
            <a:r>
              <a:rPr lang="fa-IR" sz="1600" b="1" dirty="0" smtClean="0"/>
              <a:t>پنجم: </a:t>
            </a:r>
            <a:r>
              <a:rPr lang="fa-IR" sz="1600" b="1" dirty="0"/>
              <a:t>مقر تابستانی ملکه</a:t>
            </a:r>
            <a:r>
              <a:rPr lang="en-US" sz="1600" b="1" dirty="0"/>
              <a:t>. </a:t>
            </a:r>
          </a:p>
          <a:p>
            <a:pPr algn="r" rtl="1"/>
            <a:r>
              <a:rPr lang="fa-IR" sz="1600" b="1" dirty="0"/>
              <a:t>طبقه </a:t>
            </a:r>
            <a:r>
              <a:rPr lang="fa-IR" sz="1600" b="1" dirty="0" smtClean="0"/>
              <a:t>ششم: </a:t>
            </a:r>
            <a:r>
              <a:rPr lang="fa-IR" sz="1600" b="1" dirty="0"/>
              <a:t>انبار تره بار</a:t>
            </a:r>
            <a:r>
              <a:rPr lang="en-US" sz="1600" b="1" dirty="0"/>
              <a:t>. </a:t>
            </a:r>
          </a:p>
          <a:p>
            <a:pPr algn="r" rtl="1"/>
            <a:r>
              <a:rPr lang="fa-IR" sz="1600" b="1" dirty="0"/>
              <a:t>طبقه </a:t>
            </a:r>
            <a:r>
              <a:rPr lang="fa-IR" sz="1600" b="1" dirty="0" smtClean="0"/>
              <a:t>هفتم: </a:t>
            </a:r>
            <a:r>
              <a:rPr lang="fa-IR" sz="1600" b="1" dirty="0"/>
              <a:t>آغل حیوانات شیرده . (موریانه ها شته درختان را اسیر کرده، به لانه خود برده،از آنها مراقبت می کنند و از شیره و عصاره ای که این شته ها می سازند، استفاده می کنند</a:t>
            </a:r>
            <a:r>
              <a:rPr lang="en-US" sz="1600" b="1" dirty="0"/>
              <a:t>) . </a:t>
            </a:r>
          </a:p>
          <a:p>
            <a:pPr algn="r" rtl="1"/>
            <a:r>
              <a:rPr lang="fa-IR" sz="1600" b="1" dirty="0"/>
              <a:t>طبقه </a:t>
            </a:r>
            <a:r>
              <a:rPr lang="fa-IR" sz="1600" b="1" dirty="0" smtClean="0"/>
              <a:t>هشتم: </a:t>
            </a:r>
            <a:r>
              <a:rPr lang="fa-IR" sz="1600" b="1" dirty="0"/>
              <a:t>اطاق بچه ها</a:t>
            </a:r>
            <a:r>
              <a:rPr lang="en-US" sz="1600" b="1" dirty="0"/>
              <a:t>. </a:t>
            </a:r>
          </a:p>
          <a:p>
            <a:pPr algn="r" rtl="1"/>
            <a:r>
              <a:rPr lang="fa-IR" sz="1600" b="1" dirty="0"/>
              <a:t>طبقه </a:t>
            </a:r>
            <a:r>
              <a:rPr lang="fa-IR" sz="1600" b="1" dirty="0" smtClean="0"/>
              <a:t>نهم</a:t>
            </a:r>
            <a:r>
              <a:rPr lang="fa-IR" sz="1600" b="1" dirty="0"/>
              <a:t>: اطاق بازی</a:t>
            </a:r>
            <a:r>
              <a:rPr lang="en-US" sz="1600" b="1" dirty="0"/>
              <a:t>. </a:t>
            </a:r>
          </a:p>
          <a:p>
            <a:pPr algn="r" rtl="1"/>
            <a:r>
              <a:rPr lang="fa-IR" sz="1600" b="1" dirty="0"/>
              <a:t>طبقه </a:t>
            </a:r>
            <a:r>
              <a:rPr lang="fa-IR" sz="1600" b="1" dirty="0" smtClean="0"/>
              <a:t>دهم</a:t>
            </a:r>
            <a:r>
              <a:rPr lang="fa-IR" sz="1600" b="1" dirty="0"/>
              <a:t>: بیمارستان و تأسیسات پزشکی</a:t>
            </a:r>
            <a:r>
              <a:rPr lang="en-US" sz="1600" b="1" dirty="0"/>
              <a:t>. </a:t>
            </a:r>
          </a:p>
          <a:p>
            <a:pPr algn="r" rtl="1"/>
            <a:r>
              <a:rPr lang="fa-IR" sz="1600" b="1" dirty="0"/>
              <a:t>طبقه </a:t>
            </a:r>
            <a:r>
              <a:rPr lang="fa-IR" sz="1600" b="1" dirty="0" smtClean="0"/>
              <a:t>یازدهم</a:t>
            </a:r>
            <a:r>
              <a:rPr lang="fa-IR" sz="1600" b="1" dirty="0"/>
              <a:t>: خوابگاه زمستانی کارگران و گورستان</a:t>
            </a:r>
            <a:r>
              <a:rPr lang="en-US" sz="1600" b="1" dirty="0"/>
              <a:t>. </a:t>
            </a:r>
          </a:p>
          <a:p>
            <a:pPr algn="r" rtl="1"/>
            <a:r>
              <a:rPr lang="fa-IR" sz="1600" b="1" dirty="0"/>
              <a:t>طبقه </a:t>
            </a:r>
            <a:r>
              <a:rPr lang="fa-IR" sz="1600" b="1" dirty="0" smtClean="0"/>
              <a:t>دوازدهم</a:t>
            </a:r>
            <a:r>
              <a:rPr lang="fa-IR" sz="1600" b="1" dirty="0"/>
              <a:t>: مقر زمستانی ملکه</a:t>
            </a:r>
            <a:r>
              <a:rPr lang="en-US" sz="1600" b="1" dirty="0"/>
              <a:t>. </a:t>
            </a:r>
          </a:p>
          <a:p>
            <a:pPr algn="r"/>
            <a:endParaRPr lang="en-US" sz="1600" b="1" dirty="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86604"/>
            <a:ext cx="6747088" cy="1450757"/>
          </a:xfrm>
        </p:spPr>
        <p:txBody>
          <a:bodyPr>
            <a:normAutofit/>
          </a:bodyPr>
          <a:lstStyle/>
          <a:p>
            <a:r>
              <a:rPr lang="fa-IR" sz="4400" dirty="0" smtClean="0"/>
              <a:t>طبقات لانه                                   </a:t>
            </a:r>
            <a:endParaRPr lang="en-US" sz="44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115616" y="606878"/>
            <a:ext cx="4286890" cy="5461382"/>
          </a:xfrm>
          <a:prstGeom prst="rect">
            <a:avLst/>
          </a:prstGeom>
          <a:noFill/>
          <a:ln w="9525">
            <a:noFill/>
            <a:miter lim="800000"/>
            <a:headEnd/>
            <a:tailEnd/>
          </a:ln>
        </p:spPr>
      </p:pic>
    </p:spTree>
    <p:extLst>
      <p:ext uri="{BB962C8B-B14F-4D97-AF65-F5344CB8AC3E}">
        <p14:creationId xmlns:p14="http://schemas.microsoft.com/office/powerpoint/2010/main" xmlns="" val="2233006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214446"/>
          </a:xfrm>
        </p:spPr>
        <p:txBody>
          <a:bodyPr>
            <a:normAutofit fontScale="90000"/>
          </a:bodyPr>
          <a:lstStyle/>
          <a:p>
            <a:pPr algn="ctr"/>
            <a:r>
              <a:rPr lang="fa-IR" dirty="0" smtClean="0"/>
              <a:t>نعره هیچ شیری خانه های چوبی را خراب نمیکند من از سکوت موریانه میترسم</a:t>
            </a:r>
            <a:endParaRPr lang="en-US" dirty="0"/>
          </a:p>
        </p:txBody>
      </p:sp>
      <p:pic>
        <p:nvPicPr>
          <p:cNvPr id="4" name="Picture 2" descr="C:\Users\almas_r_m\Desktop\New folder (6)\ف.jpg"/>
          <p:cNvPicPr>
            <a:picLocks noGrp="1" noChangeAspect="1" noChangeArrowheads="1"/>
          </p:cNvPicPr>
          <p:nvPr>
            <p:ph idx="1"/>
          </p:nvPr>
        </p:nvPicPr>
        <p:blipFill>
          <a:blip r:embed="rId2" cstate="print"/>
          <a:srcRect/>
          <a:stretch>
            <a:fillRect/>
          </a:stretch>
        </p:blipFill>
        <p:spPr bwMode="auto">
          <a:xfrm>
            <a:off x="2285984" y="2571744"/>
            <a:ext cx="4186259" cy="316071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موقعیت لانه</a:t>
            </a:r>
            <a:endParaRPr lang="en-US" sz="2800" dirty="0"/>
          </a:p>
        </p:txBody>
      </p:sp>
      <p:sp>
        <p:nvSpPr>
          <p:cNvPr id="3" name="Content Placeholder 2"/>
          <p:cNvSpPr>
            <a:spLocks noGrp="1"/>
          </p:cNvSpPr>
          <p:nvPr>
            <p:ph idx="1"/>
          </p:nvPr>
        </p:nvSpPr>
        <p:spPr>
          <a:xfrm>
            <a:off x="785786" y="2000240"/>
            <a:ext cx="7499176" cy="3284438"/>
          </a:xfrm>
        </p:spPr>
        <p:txBody>
          <a:bodyPr>
            <a:normAutofit fontScale="92500" lnSpcReduction="20000"/>
          </a:bodyPr>
          <a:lstStyle/>
          <a:p>
            <a:pPr algn="r" rtl="1"/>
            <a:r>
              <a:rPr lang="en-US" sz="2000" dirty="0" smtClean="0"/>
              <a:t/>
            </a:r>
            <a:br>
              <a:rPr lang="en-US" sz="2000" dirty="0" smtClean="0"/>
            </a:br>
            <a:r>
              <a:rPr lang="fa-IR" sz="2000" dirty="0" smtClean="0"/>
              <a:t>موقعیت لانه به‎وسیله محل حفر توسط جفت مؤسس تعیین می‎شود، اما این نکته آشکار نیست که چگونه جفت‎ها می‎توانند محیط‎های زیست مناسب را انتخاب کنند و یا این‎که آن‎هایی که باشانس محل‎های مناسب را حفر می‎کنند فقط می‎توانند باقی بمانند</a:t>
            </a:r>
            <a:r>
              <a:rPr lang="en-US" sz="2000" dirty="0" smtClean="0"/>
              <a:t>.</a:t>
            </a:r>
          </a:p>
          <a:p>
            <a:pPr algn="r" rtl="1"/>
            <a:r>
              <a:rPr lang="fa-IR" sz="2000" dirty="0" smtClean="0"/>
              <a:t>شواهدی از گونه‎های تپه‎ساز در مناطق گرم و خشک وجود دارد که بیشتر تپه‎ها در موقعیت‎های بدون سایه و باز قرار دارند.</a:t>
            </a:r>
          </a:p>
          <a:p>
            <a:pPr algn="r" rtl="1"/>
            <a:r>
              <a:rPr lang="fa-IR" dirty="0" smtClean="0"/>
              <a:t>لانه ها ممکن ست در اعماق خاک ، داخل تنه پوسیده درختان ، داخل چوبهای خشک یا اثاثیه چوبی داخل ساختمانها بنا شوند0 </a:t>
            </a:r>
          </a:p>
          <a:p>
            <a:pPr algn="r" rtl="1"/>
            <a:r>
              <a:rPr lang="fa-IR" dirty="0" smtClean="0"/>
              <a:t>برخی دارای لانه آشکار در بالای سطح خاک می باشند.</a:t>
            </a:r>
          </a:p>
          <a:p>
            <a:pPr algn="r" rtl="1"/>
            <a:r>
              <a:rPr lang="fa-IR" dirty="0" smtClean="0"/>
              <a:t> تعدادی از موریانه ها هم از مواد چوبی تغذیه میکنند و با حفاری در چوبهای تر ادامه زندگی می دهند</a:t>
            </a: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algn="r"/>
            <a:r>
              <a:rPr lang="en-US" sz="2000" dirty="0" smtClean="0"/>
              <a:t>(</a:t>
            </a:r>
            <a:r>
              <a:rPr lang="fa-IR" sz="2000" dirty="0" smtClean="0"/>
              <a:t>در بیشتر لانه ها بعضی از راهرو ها که در انتهايشان حفره بزرگی قرار دارد ، برای انبار کردن فضولات مورد استفاده می باشد . </a:t>
            </a:r>
          </a:p>
          <a:p>
            <a:pPr algn="r"/>
            <a:r>
              <a:rPr lang="fa-IR" sz="2000" dirty="0" smtClean="0"/>
              <a:t>لانه های بعضی از موريانه ها هم دارای سوراخهايي هستند که برای انتقال فضولات به خارج مورد استفاده قرار مي گيرند . </a:t>
            </a:r>
          </a:p>
          <a:p>
            <a:pPr algn="r"/>
            <a:r>
              <a:rPr lang="fa-IR" sz="2000" dirty="0" smtClean="0"/>
              <a:t>.</a:t>
            </a:r>
          </a:p>
        </p:txBody>
      </p:sp>
      <p:pic>
        <p:nvPicPr>
          <p:cNvPr id="5122" name="Picture 2" descr="C:\Users\almas_r_m\Desktop\New folder (6)\c.jpg"/>
          <p:cNvPicPr>
            <a:picLocks noChangeAspect="1" noChangeArrowheads="1"/>
          </p:cNvPicPr>
          <p:nvPr/>
        </p:nvPicPr>
        <p:blipFill>
          <a:blip r:embed="rId2" cstate="print"/>
          <a:srcRect/>
          <a:stretch>
            <a:fillRect/>
          </a:stretch>
        </p:blipFill>
        <p:spPr bwMode="auto">
          <a:xfrm>
            <a:off x="3214678" y="2071678"/>
            <a:ext cx="2428892" cy="36499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122"/>
                                        </p:tgtEl>
                                        <p:attrNameLst>
                                          <p:attrName>style.color</p:attrName>
                                        </p:attrNameLst>
                                      </p:cBhvr>
                                      <p:to>
                                        <a:schemeClr val="accent2"/>
                                      </p:to>
                                    </p:animClr>
                                    <p:animClr clrSpc="rgb" dir="cw">
                                      <p:cBhvr>
                                        <p:cTn id="7" dur="500" fill="hold"/>
                                        <p:tgtEl>
                                          <p:spTgt spid="5122"/>
                                        </p:tgtEl>
                                        <p:attrNameLst>
                                          <p:attrName>fillcolor</p:attrName>
                                        </p:attrNameLst>
                                      </p:cBhvr>
                                      <p:to>
                                        <a:schemeClr val="accent2"/>
                                      </p:to>
                                    </p:animClr>
                                    <p:set>
                                      <p:cBhvr>
                                        <p:cTn id="8" dur="500" fill="hold"/>
                                        <p:tgtEl>
                                          <p:spTgt spid="5122"/>
                                        </p:tgtEl>
                                        <p:attrNameLst>
                                          <p:attrName>fill.type</p:attrName>
                                        </p:attrNameLst>
                                      </p:cBhvr>
                                      <p:to>
                                        <p:strVal val="solid"/>
                                      </p:to>
                                    </p:set>
                                    <p:set>
                                      <p:cBhvr>
                                        <p:cTn id="9" dur="500" fill="hold"/>
                                        <p:tgtEl>
                                          <p:spTgt spid="51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857364"/>
            <a:ext cx="7358113" cy="4023360"/>
          </a:xfrm>
        </p:spPr>
        <p:txBody>
          <a:bodyPr/>
          <a:lstStyle/>
          <a:p>
            <a:pPr algn="r"/>
            <a:r>
              <a:rPr lang="fa-IR" dirty="0" smtClean="0"/>
              <a:t>روی سطح خارجی لانه  لایه ای قرار گرفته است که اين </a:t>
            </a:r>
            <a:r>
              <a:rPr lang="fa-IR" dirty="0"/>
              <a:t>لايه مي تواند هوای درون آشيانه را آن طور که مورد نياز موريانه هاست تنظيم کند ، در جاهايي که تامين چنين شرايطی برای تمامی قسمتهای لانه ميسر نباشد ، موريانه ها با دقت تخمها و نوزادان بی دفاع را به قسمتهايي از لانه می برند که هوای داخلی آنجا مناسب باشد ، لايه سخت روی آشيانه موريانه ها خواص ديگری هم دارد ، به طوری که آنها را از حمله حيوانات </a:t>
            </a:r>
            <a:r>
              <a:rPr lang="fa-IR" dirty="0" smtClean="0"/>
              <a:t>محافظت میکند.</a:t>
            </a:r>
          </a:p>
          <a:p>
            <a:pPr algn="r">
              <a:buNone/>
            </a:pPr>
            <a:endParaRPr lang="en-US" dirty="0"/>
          </a:p>
          <a:p>
            <a:pPr algn="r"/>
            <a:endParaRPr lang="en-US" dirty="0"/>
          </a:p>
        </p:txBody>
      </p:sp>
    </p:spTree>
    <p:extLst>
      <p:ext uri="{BB962C8B-B14F-4D97-AF65-F5344CB8AC3E}">
        <p14:creationId xmlns:p14="http://schemas.microsoft.com/office/powerpoint/2010/main" xmlns="" val="2323025949"/>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sz="2000" dirty="0" smtClean="0"/>
              <a:t>یکی از ویژگی های مهم موریانه ها این است که موریانه ها توانایی </a:t>
            </a:r>
            <a:r>
              <a:rPr lang="fa-IR" sz="2000" dirty="0"/>
              <a:t>کنترل اقلیم داخل لانه خود را دارند</a:t>
            </a:r>
            <a:r>
              <a:rPr lang="fa-IR" sz="2000" dirty="0" smtClean="0"/>
              <a:t>.</a:t>
            </a: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92695"/>
            <a:ext cx="7543800" cy="1440161"/>
          </a:xfrm>
        </p:spPr>
        <p:txBody>
          <a:bodyPr>
            <a:normAutofit/>
          </a:bodyPr>
          <a:lstStyle/>
          <a:p>
            <a:pPr algn="r"/>
            <a:r>
              <a:rPr lang="fa-IR" sz="2800" dirty="0"/>
              <a:t>انواع لانه</a:t>
            </a:r>
            <a:r>
              <a:rPr lang="en-US" sz="2800" dirty="0"/>
              <a:t/>
            </a:r>
            <a:br>
              <a:rPr lang="en-US" sz="2800" dirty="0"/>
            </a:br>
            <a:endParaRPr lang="en-US" sz="2800" dirty="0"/>
          </a:p>
        </p:txBody>
      </p:sp>
      <p:sp>
        <p:nvSpPr>
          <p:cNvPr id="3" name="Content Placeholder 2"/>
          <p:cNvSpPr>
            <a:spLocks noGrp="1"/>
          </p:cNvSpPr>
          <p:nvPr>
            <p:ph idx="1"/>
          </p:nvPr>
        </p:nvSpPr>
        <p:spPr>
          <a:xfrm>
            <a:off x="822959" y="2276872"/>
            <a:ext cx="7543801" cy="3592222"/>
          </a:xfrm>
        </p:spPr>
        <p:txBody>
          <a:bodyPr>
            <a:normAutofit/>
          </a:bodyPr>
          <a:lstStyle/>
          <a:p>
            <a:pPr algn="r" rtl="1"/>
            <a:r>
              <a:rPr lang="fa-IR" sz="3600" dirty="0" smtClean="0"/>
              <a:t>....درختی</a:t>
            </a:r>
          </a:p>
          <a:p>
            <a:pPr algn="r" rtl="1"/>
            <a:r>
              <a:rPr lang="fa-IR" sz="3600" dirty="0" smtClean="0"/>
              <a:t>....زیرزمینی.</a:t>
            </a:r>
          </a:p>
          <a:p>
            <a:pPr algn="r" rtl="1"/>
            <a:r>
              <a:rPr lang="fa-IR" sz="3600" dirty="0" smtClean="0"/>
              <a:t>....تپه ای</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solidFill>
                  <a:schemeClr val="tx1"/>
                </a:solidFill>
              </a:rPr>
              <a:t>لانه⁯های درختی اغلب از گسترش لانه⁯های زیرزمینی بوجود می⁯آیند و از طریق دالان⁯های حفاظتی به یک انشعاب یا شاخه⁯ای از یک درخت زنده مرتبط می⁯شوند.</a:t>
            </a:r>
          </a:p>
        </p:txBody>
      </p:sp>
      <p:sp>
        <p:nvSpPr>
          <p:cNvPr id="4" name="Title 3"/>
          <p:cNvSpPr>
            <a:spLocks noGrp="1"/>
          </p:cNvSpPr>
          <p:nvPr>
            <p:ph type="title"/>
          </p:nvPr>
        </p:nvSpPr>
        <p:spPr/>
        <p:txBody>
          <a:bodyPr/>
          <a:lstStyle/>
          <a:p>
            <a:r>
              <a:rPr lang="fa-IR" dirty="0" smtClean="0"/>
              <a:t>لانه های درختی                             </a:t>
            </a:r>
            <a:endParaRPr lang="en-US" dirty="0"/>
          </a:p>
        </p:txBody>
      </p:sp>
      <p:pic>
        <p:nvPicPr>
          <p:cNvPr id="5" name="Picture 2" descr="C:\Users\almas_r_m\Desktop\New folder (6)\و.jpg"/>
          <p:cNvPicPr>
            <a:picLocks noChangeAspect="1" noChangeArrowheads="1"/>
          </p:cNvPicPr>
          <p:nvPr/>
        </p:nvPicPr>
        <p:blipFill>
          <a:blip r:embed="rId2" cstate="print"/>
          <a:srcRect/>
          <a:stretch>
            <a:fillRect/>
          </a:stretch>
        </p:blipFill>
        <p:spPr bwMode="auto">
          <a:xfrm>
            <a:off x="1071538" y="2928934"/>
            <a:ext cx="2492350" cy="3039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4000496" y="2690336"/>
            <a:ext cx="4214842" cy="2246769"/>
          </a:xfrm>
          <a:prstGeom prst="rect">
            <a:avLst/>
          </a:prstGeom>
        </p:spPr>
        <p:txBody>
          <a:bodyPr wrap="square">
            <a:spAutoFit/>
          </a:bodyPr>
          <a:lstStyle/>
          <a:p>
            <a:pPr algn="r"/>
            <a:r>
              <a:rPr lang="fa-IR" sz="2000" dirty="0" smtClean="0"/>
              <a:t>در اصطلاح میگویند موریانه ها درخت آشیان شده اند.</a:t>
            </a:r>
          </a:p>
          <a:p>
            <a:pPr algn="r"/>
            <a:r>
              <a:rPr lang="fa-IR" sz="2000" dirty="0" smtClean="0"/>
              <a:t>این آشیانه ها معمولا به بزرگی یک توپ بسکتبال بر فراز رختان ساخته میشوند.</a:t>
            </a:r>
          </a:p>
          <a:p>
            <a:pPr algn="r"/>
            <a:r>
              <a:rPr lang="fa-IR" sz="2000" dirty="0" smtClean="0"/>
              <a:t>موریانه‌ها در داخل چنین آشیانه‌هایی خود را از خطر حمله پرندگان، سوسمارها، عنکبوت‌ها و مورچه‌ها مصون می‌دارند</a:t>
            </a:r>
            <a:endParaRPr lang="en-US" sz="20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30" y="571480"/>
            <a:ext cx="5257808" cy="511156"/>
          </a:xfrm>
        </p:spPr>
        <p:txBody>
          <a:bodyPr>
            <a:normAutofit fontScale="90000"/>
          </a:bodyPr>
          <a:lstStyle/>
          <a:p>
            <a:r>
              <a:rPr lang="fa-IR" dirty="0" smtClean="0"/>
              <a:t>لانه های تپه ای                 </a:t>
            </a:r>
            <a:endParaRPr lang="en-US" dirty="0"/>
          </a:p>
        </p:txBody>
      </p:sp>
      <p:sp>
        <p:nvSpPr>
          <p:cNvPr id="3" name="Content Placeholder 2"/>
          <p:cNvSpPr>
            <a:spLocks noGrp="1"/>
          </p:cNvSpPr>
          <p:nvPr>
            <p:ph idx="1"/>
          </p:nvPr>
        </p:nvSpPr>
        <p:spPr>
          <a:xfrm>
            <a:off x="2571736" y="1500174"/>
            <a:ext cx="5643602" cy="5072098"/>
          </a:xfrm>
        </p:spPr>
        <p:txBody>
          <a:bodyPr>
            <a:noAutofit/>
          </a:bodyPr>
          <a:lstStyle/>
          <a:p>
            <a:pPr algn="r"/>
            <a:r>
              <a:rPr lang="fa-IR" sz="2000" dirty="0" smtClean="0"/>
              <a:t>این تپه ها که به تپه های موریانه ای معروفند به‌وسیله موریانه‌های تپه سیاه ساخته می‌شوند ممکن است به شکل لکه‌های نمایانی در تمام نقاط دامنه‌های کوهستانی جنوب غربی دماغه امید دیده شوند. سطح هر تپه درست مانند سطح خارجی مغز دارای برجستگیها و شیارهای مخصوصی است. بزرگ‌ترین آنها در حدود ۶۰ سانتیمتر بلندی دارد و پهنای قاعده آن نیز به ۶۰ سانتیمتر می‌رسد اگر یکی از آنها را بشکافیم دیده می‌شود که داخل آن مانند اسفنج است و از تعداد زیادی اتاقک تشکیل شده که عرض هر کدام از آنها ۲.۵ سانتیمتر است و با دریچه‌های کوچک راه دارد</a:t>
            </a:r>
            <a:r>
              <a:rPr lang="en-US" sz="2000" dirty="0" smtClean="0"/>
              <a:t>.</a:t>
            </a:r>
          </a:p>
          <a:p>
            <a:pPr algn="r"/>
            <a:r>
              <a:rPr lang="fa-IR" sz="2000" dirty="0" smtClean="0"/>
              <a:t>این لانه ها همیشه تمیز هستند.این تمیزی به این دلیل است که موریانه‌ها مدفوعات خود را به منزله سیمان در ساختن دیواره‌های تپه و اتاقکها بکار می‌برند و لاشه‌ها را نیز می‌خورند و مصرف می‌کنند</a:t>
            </a:r>
            <a:r>
              <a:rPr lang="en-US" sz="2000" dirty="0" smtClean="0"/>
              <a:t>.</a:t>
            </a:r>
            <a:br>
              <a:rPr lang="en-US" sz="2000" dirty="0" smtClean="0"/>
            </a:br>
            <a:r>
              <a:rPr lang="en-US" sz="2000" dirty="0" smtClean="0"/>
              <a:t/>
            </a:r>
            <a:br>
              <a:rPr lang="en-US" sz="2000" dirty="0" smtClean="0"/>
            </a:br>
            <a:endParaRPr lang="en-US" sz="2000" dirty="0" smtClean="0"/>
          </a:p>
          <a:p>
            <a:pPr algn="r"/>
            <a:r>
              <a:rPr lang="en-US" sz="2000" dirty="0" smtClean="0"/>
              <a:t>.</a:t>
            </a:r>
            <a:br>
              <a:rPr lang="en-US" sz="2000" dirty="0" smtClean="0"/>
            </a:br>
            <a:endParaRPr lang="en-US" sz="2000" dirty="0"/>
          </a:p>
        </p:txBody>
      </p:sp>
      <p:pic>
        <p:nvPicPr>
          <p:cNvPr id="4098" name="Picture 2" descr="C:\Users\almas_r_m\Desktop\New folder (6)\تپه های موریانه ای موریانه سیاه.jpg"/>
          <p:cNvPicPr>
            <a:picLocks noChangeAspect="1" noChangeArrowheads="1"/>
          </p:cNvPicPr>
          <p:nvPr/>
        </p:nvPicPr>
        <p:blipFill>
          <a:blip r:embed="rId2" cstate="print"/>
          <a:srcRect/>
          <a:stretch>
            <a:fillRect/>
          </a:stretch>
        </p:blipFill>
        <p:spPr bwMode="auto">
          <a:xfrm>
            <a:off x="251520" y="2403477"/>
            <a:ext cx="2441151" cy="326549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lgn="r" rtl="1"/>
            <a:r>
              <a:rPr lang="fa-IR" dirty="0" smtClean="0"/>
              <a:t>این تپه بلند و کشیده بیشتر در مناطق گرم و معتدل دیده میشود.</a:t>
            </a:r>
          </a:p>
          <a:p>
            <a:pPr algn="r" rtl="1"/>
            <a:r>
              <a:rPr lang="fa-IR" sz="2000" dirty="0" smtClean="0"/>
              <a:t>این تپه بدلیل اینکه به شکل یک کوه باریک و بلند است درجه حرارت را در طول روز تنظیم میکند.</a:t>
            </a:r>
            <a:r>
              <a:rPr lang="en-US" sz="2000" dirty="0" smtClean="0"/>
              <a:t/>
            </a:r>
            <a:br>
              <a:rPr lang="en-US" sz="2000" dirty="0" smtClean="0"/>
            </a:br>
            <a:endParaRPr lang="en-US" sz="2000" dirty="0"/>
          </a:p>
        </p:txBody>
      </p:sp>
      <p:pic>
        <p:nvPicPr>
          <p:cNvPr id="3074" name="Picture 2" descr="C:\Users\almas_r_m\Desktop\New folder (6)\ن.jpg"/>
          <p:cNvPicPr>
            <a:picLocks noChangeAspect="1" noChangeArrowheads="1"/>
          </p:cNvPicPr>
          <p:nvPr/>
        </p:nvPicPr>
        <p:blipFill>
          <a:blip r:embed="rId2" cstate="print"/>
          <a:srcRect/>
          <a:stretch>
            <a:fillRect/>
          </a:stretch>
        </p:blipFill>
        <p:spPr bwMode="auto">
          <a:xfrm>
            <a:off x="2357422" y="2071678"/>
            <a:ext cx="4429156" cy="3286148"/>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جهت قرارگیری لانه                       </a:t>
            </a:r>
            <a:endParaRPr lang="en-US" sz="2800" dirty="0"/>
          </a:p>
        </p:txBody>
      </p:sp>
      <p:sp>
        <p:nvSpPr>
          <p:cNvPr id="3" name="Content Placeholder 2"/>
          <p:cNvSpPr>
            <a:spLocks noGrp="1"/>
          </p:cNvSpPr>
          <p:nvPr>
            <p:ph idx="1"/>
          </p:nvPr>
        </p:nvSpPr>
        <p:spPr/>
        <p:txBody>
          <a:bodyPr/>
          <a:lstStyle/>
          <a:p>
            <a:pPr algn="r" rtl="1"/>
            <a:r>
              <a:rPr lang="fa-IR" dirty="0" smtClean="0"/>
              <a:t>تپه⁯ها همیشه جهت⁯شان به طرف مغناطیس قطب شمال زمین قرار دارد، در حالی‎که مغناطیس هیچ تأثیری روی آن⁯ها ندارد. دلیل قرار گرفتن آن‎ها در یک جهت شمالی- جنوبی به تغییرات روزانه درجه حرارت، که با محیط زیست منطقه مرتبط است، وابسته می⁯باشد</a:t>
            </a:r>
            <a:r>
              <a:rPr lang="en-US" dirty="0" smtClean="0"/>
              <a:t>.</a:t>
            </a:r>
            <a:endParaRPr lang="fa-IR" dirty="0" smtClean="0"/>
          </a:p>
          <a:p>
            <a:pPr algn="r" rtl="1"/>
            <a:r>
              <a:rPr lang="fa-IR" dirty="0" smtClean="0"/>
              <a:t>. هنگامی⁯که خورشید در صبح طلوع می⁯کند، قسمت شرقی تپه حرارت را جذب می⁯کند تا از سرمای شب به حالت عادی برگردد. در وسط روز فقط قسمت برآمده⁯ی وسط تپه در معرض اشعه خورشید است، بنابراین مانع زیاد گرم شدن تپه در وسط روز می⁯شود. در طی غروب خورشید، قسمت غربی گرم می شود تا با سرمای شب که به زودی می⁯آید مقابله نماید</a:t>
            </a:r>
            <a:endParaRPr lang="en-US" dirty="0" smtClean="0"/>
          </a:p>
          <a:p>
            <a:endParaRPr lang="en-US" dirty="0"/>
          </a:p>
        </p:txBody>
      </p:sp>
      <p:pic>
        <p:nvPicPr>
          <p:cNvPr id="6147" name="Picture 3" descr="C:\Users\almas_r_m\Desktop\New folder (6)\4112729705305462673.jpg"/>
          <p:cNvPicPr>
            <a:picLocks noChangeAspect="1" noChangeArrowheads="1"/>
          </p:cNvPicPr>
          <p:nvPr/>
        </p:nvPicPr>
        <p:blipFill>
          <a:blip r:embed="rId2" cstate="print"/>
          <a:srcRect/>
          <a:stretch>
            <a:fillRect/>
          </a:stretch>
        </p:blipFill>
        <p:spPr bwMode="auto">
          <a:xfrm>
            <a:off x="1043608" y="4077072"/>
            <a:ext cx="3143250" cy="220865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شرایط لانه سازی                           </a:t>
            </a:r>
            <a:endParaRPr lang="en-US" sz="2800" dirty="0"/>
          </a:p>
        </p:txBody>
      </p:sp>
      <p:sp>
        <p:nvSpPr>
          <p:cNvPr id="3" name="Content Placeholder 2"/>
          <p:cNvSpPr>
            <a:spLocks noGrp="1"/>
          </p:cNvSpPr>
          <p:nvPr>
            <p:ph idx="1"/>
          </p:nvPr>
        </p:nvSpPr>
        <p:spPr/>
        <p:txBody>
          <a:bodyPr/>
          <a:lstStyle/>
          <a:p>
            <a:pPr algn="r" rtl="1"/>
            <a:r>
              <a:rPr lang="fa-IR" dirty="0" smtClean="0"/>
              <a:t>موریانه⁯ها در مناطق مختلف بطریقی تکامل پیدا نموده⁯اند که تپه⁯ها و خانه های خود را بر اساس شرایط محیطی منطقه شامل: تغییرات درجه حرارت روزانه و فصلی، نزولات جوی، شدت روشنایی و... می⁯سازند</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214554"/>
            <a:ext cx="7543801" cy="3500462"/>
          </a:xfrm>
        </p:spPr>
        <p:txBody>
          <a:bodyPr/>
          <a:lstStyle/>
          <a:p>
            <a:pPr algn="r"/>
            <a:r>
              <a:rPr lang="fa-IR" dirty="0">
                <a:solidFill>
                  <a:schemeClr val="tx1"/>
                </a:solidFill>
              </a:rPr>
              <a:t>شرایط زیستی و طاقت فرسای این حشره در ساخت کلنی هایی که حتی بشر امروزی از ساخت آنها عاجز می باشد لقب برازنده ای را به این حشره می دهد.</a:t>
            </a:r>
          </a:p>
          <a:p>
            <a:pPr algn="r"/>
            <a:endParaRPr lang="en-US" dirty="0" smtClean="0"/>
          </a:p>
          <a:p>
            <a:pPr algn="r"/>
            <a:endParaRPr lang="en-US" dirty="0"/>
          </a:p>
        </p:txBody>
      </p:sp>
      <p:sp>
        <p:nvSpPr>
          <p:cNvPr id="4" name="Rectangle 3"/>
          <p:cNvSpPr/>
          <p:nvPr/>
        </p:nvSpPr>
        <p:spPr>
          <a:xfrm>
            <a:off x="1000100" y="3143248"/>
            <a:ext cx="7358114" cy="1015663"/>
          </a:xfrm>
          <a:prstGeom prst="rect">
            <a:avLst/>
          </a:prstGeom>
        </p:spPr>
        <p:txBody>
          <a:bodyPr wrap="square">
            <a:spAutoFit/>
          </a:bodyPr>
          <a:lstStyle/>
          <a:p>
            <a:pPr algn="r"/>
            <a:r>
              <a:rPr lang="fa-IR" sz="2000" dirty="0"/>
              <a:t>باید موریانه ها را به حق مهندسین معمار نامید. نوع زندگی و تکثیر و ساخت لانه و نظم و ترتیبی که در ساخت کلنی (لانه)خود بوجود می آورد این حشره را مبدل به یکی از اعجاب انگیزترین مخلوقات خدواند نموده است </a:t>
            </a:r>
            <a:endParaRPr lang="en-US" sz="2000" dirty="0"/>
          </a:p>
        </p:txBody>
      </p:sp>
      <p:sp>
        <p:nvSpPr>
          <p:cNvPr id="5" name="Rectangle 4"/>
          <p:cNvSpPr/>
          <p:nvPr/>
        </p:nvSpPr>
        <p:spPr>
          <a:xfrm>
            <a:off x="2285984" y="642918"/>
            <a:ext cx="5623162" cy="461665"/>
          </a:xfrm>
          <a:prstGeom prst="rect">
            <a:avLst/>
          </a:prstGeom>
        </p:spPr>
        <p:txBody>
          <a:bodyPr wrap="square">
            <a:spAutoFit/>
          </a:bodyPr>
          <a:lstStyle/>
          <a:p>
            <a:r>
              <a:rPr lang="fa-IR" sz="2400" dirty="0" smtClean="0"/>
              <a:t>موریانه ها حشراتی با هنرهای معماری پیشرفته </a:t>
            </a:r>
            <a:endParaRPr lang="en-US" sz="2400" dirty="0"/>
          </a:p>
        </p:txBody>
      </p:sp>
      <p:pic>
        <p:nvPicPr>
          <p:cNvPr id="1026" name="Picture 2" descr="C:\Users\almas_r_m\Desktop\New folder (6)\621351781352002471016561341861531152093886.jpg"/>
          <p:cNvPicPr>
            <a:picLocks noChangeAspect="1" noChangeArrowheads="1"/>
          </p:cNvPicPr>
          <p:nvPr/>
        </p:nvPicPr>
        <p:blipFill>
          <a:blip r:embed="rId2" cstate="print"/>
          <a:srcRect/>
          <a:stretch>
            <a:fillRect/>
          </a:stretch>
        </p:blipFill>
        <p:spPr bwMode="auto">
          <a:xfrm>
            <a:off x="1142976" y="4071942"/>
            <a:ext cx="3000396" cy="2273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827374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t> معماری لانه موریانه ها در تنظیم دمای لانه</a:t>
            </a:r>
            <a:endParaRPr lang="en-US" sz="3200" dirty="0"/>
          </a:p>
        </p:txBody>
      </p:sp>
      <p:sp>
        <p:nvSpPr>
          <p:cNvPr id="3" name="Content Placeholder 2"/>
          <p:cNvSpPr>
            <a:spLocks noGrp="1"/>
          </p:cNvSpPr>
          <p:nvPr>
            <p:ph idx="1"/>
          </p:nvPr>
        </p:nvSpPr>
        <p:spPr>
          <a:xfrm>
            <a:off x="323528" y="1857365"/>
            <a:ext cx="8229600" cy="5000636"/>
          </a:xfrm>
        </p:spPr>
        <p:txBody>
          <a:bodyPr>
            <a:normAutofit/>
          </a:bodyPr>
          <a:lstStyle/>
          <a:p>
            <a:pPr algn="r" rtl="1"/>
            <a:r>
              <a:rPr lang="en-US" sz="2000" dirty="0" smtClean="0"/>
              <a:t/>
            </a:r>
            <a:br>
              <a:rPr lang="en-US" sz="2000" dirty="0" smtClean="0"/>
            </a:br>
            <a:r>
              <a:rPr lang="fa-IR" sz="2000" dirty="0" smtClean="0"/>
              <a:t>هدف از پیچیدگی لانه = تنظیم دما می‎باشد.</a:t>
            </a:r>
          </a:p>
          <a:p>
            <a:pPr algn="r" rtl="1"/>
            <a:r>
              <a:rPr lang="fa-IR" sz="2000" dirty="0" smtClean="0"/>
              <a:t>  دیوار تپه ها=در داخل تپه‎های بسته</a:t>
            </a:r>
            <a:r>
              <a:rPr lang="en-US" sz="2000" dirty="0" smtClean="0"/>
              <a:t> </a:t>
            </a:r>
            <a:r>
              <a:rPr lang="fa-IR" sz="2000" dirty="0" smtClean="0"/>
              <a:t>از طریق معماری پیچیده دیوار تپه این حرارت پخش می‎شود. </a:t>
            </a:r>
          </a:p>
          <a:p>
            <a:pPr algn="r" rtl="1"/>
            <a:r>
              <a:rPr lang="fa-IR" sz="2000" dirty="0" smtClean="0"/>
              <a:t>منافذ روی تپه=موریانه ها گرما را از طریق منافذ باز روی سطح تپه از دست می‎دهند.</a:t>
            </a:r>
          </a:p>
          <a:p>
            <a:pPr algn="r" rtl="1"/>
            <a:r>
              <a:rPr lang="fa-IR" sz="2000" dirty="0" smtClean="0"/>
              <a:t>نقش دودکش=گونه</a:t>
            </a:r>
            <a:r>
              <a:rPr lang="en-US" sz="2000" dirty="0" smtClean="0"/>
              <a:t> </a:t>
            </a:r>
            <a:r>
              <a:rPr lang="fa-IR" sz="2000" dirty="0" smtClean="0"/>
              <a:t> ای دیگر در مناطق گرم و خشک اوگاندا، شمال کنیا، جنوب اتیوپی و سومالی گرما از طریق یک دودکش‎ ساده که ارتفاع آن به بیش از 9 متر می‎رسد.با یک روزنه در انتهای بالای آن، از دست می‎دهند .</a:t>
            </a:r>
          </a:p>
          <a:p>
            <a:pPr algn="r" rtl="1"/>
            <a:r>
              <a:rPr lang="fa-IR" sz="2000" dirty="0" smtClean="0"/>
              <a:t> تپه های بلند وکشیده با نوک باریک و قاعده پهن=این تپه ها که به‎صورت شمالی – جنوبی ساخته می‎شوند و چنین استنباط میشود که این ساختار دریافت گرمایی را که در طی اواسط روز تولید می‎شود را به حداقل می‎رساند. </a:t>
            </a:r>
            <a:endParaRPr lang="en-US" sz="2000" dirty="0" smtClean="0"/>
          </a:p>
          <a:p>
            <a:pPr algn="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92696"/>
            <a:ext cx="7543800" cy="1224136"/>
          </a:xfrm>
        </p:spPr>
        <p:txBody>
          <a:bodyPr>
            <a:normAutofit/>
          </a:bodyPr>
          <a:lstStyle/>
          <a:p>
            <a:pPr algn="ctr"/>
            <a:r>
              <a:rPr lang="fa-IR" sz="3200" dirty="0" smtClean="0"/>
              <a:t>برش طولي از لانه موريانه ها</a:t>
            </a:r>
            <a:r>
              <a:rPr lang="en-US" sz="3200" dirty="0" smtClean="0"/>
              <a:t/>
            </a:r>
            <a:br>
              <a:rPr lang="en-US" sz="3200" dirty="0" smtClean="0"/>
            </a:b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2508885" y="1916832"/>
            <a:ext cx="4171950" cy="3863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123728" y="620688"/>
            <a:ext cx="4680520" cy="53788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397357" y="1412776"/>
            <a:ext cx="4579582" cy="4477594"/>
          </a:xfrm>
          <a:prstGeom prst="rect">
            <a:avLst/>
          </a:prstGeom>
          <a:noFill/>
          <a:ln w="9525">
            <a:noFill/>
            <a:miter lim="800000"/>
            <a:headEnd/>
            <a:tailEnd/>
          </a:ln>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89" y="934191"/>
            <a:ext cx="3810000" cy="532130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6604"/>
            <a:ext cx="8424936" cy="1450757"/>
          </a:xfrm>
        </p:spPr>
        <p:txBody>
          <a:bodyPr>
            <a:noAutofit/>
          </a:bodyPr>
          <a:lstStyle/>
          <a:p>
            <a:r>
              <a:rPr lang="fa-IR" sz="2800" dirty="0" smtClean="0"/>
              <a:t>نمونه هاي لانه سازي موريانه ها و به كار بردن آنها در فرم هاي معماري</a:t>
            </a:r>
            <a:r>
              <a:rPr lang="en-US" sz="2800" dirty="0" smtClean="0"/>
              <a:t/>
            </a:r>
            <a:br>
              <a:rPr lang="en-US" sz="2800" dirty="0" smtClean="0"/>
            </a:br>
            <a:endParaRPr lang="en-US" sz="2800" dirty="0"/>
          </a:p>
        </p:txBody>
      </p:sp>
      <p:pic>
        <p:nvPicPr>
          <p:cNvPr id="5122" name="Picture 2"/>
          <p:cNvPicPr>
            <a:picLocks noChangeAspect="1" noChangeArrowheads="1"/>
          </p:cNvPicPr>
          <p:nvPr/>
        </p:nvPicPr>
        <p:blipFill>
          <a:blip r:embed="rId2" cstate="print"/>
          <a:srcRect/>
          <a:stretch>
            <a:fillRect/>
          </a:stretch>
        </p:blipFill>
        <p:spPr bwMode="auto">
          <a:xfrm>
            <a:off x="1142976" y="1785926"/>
            <a:ext cx="6572042" cy="428628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67744" y="1196752"/>
            <a:ext cx="4149725" cy="45497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7170"/>
                                        </p:tgtEl>
                                        <p:attrNameLst>
                                          <p:attrName>style.color</p:attrName>
                                        </p:attrNameLst>
                                      </p:cBhvr>
                                      <p:by>
                                        <p:hsl h="0" s="-70588" l="0"/>
                                      </p:by>
                                    </p:animClr>
                                    <p:animClr clrSpc="hsl" dir="cw">
                                      <p:cBhvr>
                                        <p:cTn id="7" dur="500" fill="hold"/>
                                        <p:tgtEl>
                                          <p:spTgt spid="7170"/>
                                        </p:tgtEl>
                                        <p:attrNameLst>
                                          <p:attrName>fillcolor</p:attrName>
                                        </p:attrNameLst>
                                      </p:cBhvr>
                                      <p:by>
                                        <p:hsl h="0" s="-70588" l="0"/>
                                      </p:by>
                                    </p:animClr>
                                    <p:animClr clrSpc="hsl" dir="cw">
                                      <p:cBhvr>
                                        <p:cTn id="8" dur="500" fill="hold"/>
                                        <p:tgtEl>
                                          <p:spTgt spid="7170"/>
                                        </p:tgtEl>
                                        <p:attrNameLst>
                                          <p:attrName>stroke.color</p:attrName>
                                        </p:attrNameLst>
                                      </p:cBhvr>
                                      <p:by>
                                        <p:hsl h="0" s="-70588" l="0"/>
                                      </p:by>
                                    </p:animClr>
                                    <p:set>
                                      <p:cBhvr>
                                        <p:cTn id="9" dur="500" fill="hold"/>
                                        <p:tgtEl>
                                          <p:spTgt spid="71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148064" y="1988840"/>
            <a:ext cx="3479762" cy="328909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51520" y="1412776"/>
            <a:ext cx="4680520" cy="4210182"/>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500042"/>
            <a:ext cx="7543801" cy="5369052"/>
          </a:xfrm>
        </p:spPr>
        <p:txBody>
          <a:bodyPr/>
          <a:lstStyle/>
          <a:p>
            <a:pPr algn="r"/>
            <a:r>
              <a:rPr lang="en-US" sz="2800" b="1" dirty="0" err="1" smtClean="0"/>
              <a:t>Ultima</a:t>
            </a:r>
            <a:r>
              <a:rPr lang="en-US" sz="2800" b="1" dirty="0" smtClean="0"/>
              <a:t> Tower </a:t>
            </a:r>
            <a:r>
              <a:rPr lang="fa-IR" sz="2800" b="1" dirty="0" smtClean="0"/>
              <a:t>برج</a:t>
            </a:r>
            <a:r>
              <a:rPr lang="fa-IR" dirty="0" smtClean="0"/>
              <a:t> </a:t>
            </a:r>
          </a:p>
          <a:p>
            <a:pPr algn="r"/>
            <a:r>
              <a:rPr lang="fa-IR" dirty="0" smtClean="0"/>
              <a:t>سیستم خنک کنندگی این سازه که طول پایه آن یک مایل عنوان شده نیز دقیقا مشابه سیستمی است که در خانه موریانه ها وجود دارد به گونه ای که جریان آب و هوای خنک در قسمت فوقانی برج وجود دارد و از این طریق حرارات اضافی به سطوح فوقانی جو منتقل می شود</a:t>
            </a:r>
            <a:r>
              <a:rPr lang="en-US" dirty="0" smtClean="0"/>
              <a:t>.</a:t>
            </a:r>
            <a:br>
              <a:rPr lang="en-US" dirty="0" smtClean="0"/>
            </a:br>
            <a:r>
              <a:rPr lang="fa-IR" dirty="0" smtClean="0"/>
              <a:t>این سازه 150 میلیون فوت مربع (14 هزار کیلومتر مربع) مساحت دارد و از سلولهای خورشیدی پوشیده می شود.</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214414" y="2714620"/>
            <a:ext cx="5464175" cy="3783013"/>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071546"/>
            <a:ext cx="7543801" cy="4797548"/>
          </a:xfrm>
        </p:spPr>
        <p:txBody>
          <a:bodyPr/>
          <a:lstStyle/>
          <a:p>
            <a:pPr algn="r"/>
            <a:r>
              <a:rPr lang="fa-IR" sz="2800" b="1" dirty="0" smtClean="0"/>
              <a:t>مرکز خرید </a:t>
            </a:r>
            <a:r>
              <a:rPr lang="en-US" sz="2800" dirty="0"/>
              <a:t> </a:t>
            </a:r>
            <a:r>
              <a:rPr lang="en-US" sz="2800" dirty="0" err="1"/>
              <a:t>Eastgate</a:t>
            </a:r>
            <a:endParaRPr lang="en-US" sz="2800" dirty="0"/>
          </a:p>
          <a:p>
            <a:pPr algn="r"/>
            <a:endParaRPr lang="fa-IR" sz="2800" b="1" dirty="0" smtClean="0"/>
          </a:p>
          <a:p>
            <a:pPr algn="r"/>
            <a:r>
              <a:rPr lang="fa-IR" dirty="0" smtClean="0"/>
              <a:t>شايد مركز خريد و ساختمان اداري در شهر حراره كشور زيمبابوه، مشهورترين مثال از ساختمان هايي باشد كه ملاحظات حياتي در احداث آنها در نظر گرفته شده اند. طراحي اين ساختمان از پشته هاي موريانه هاي آفريقايي الهام گرفته است كه دماي اين پشته ها را از طريق باز و بسته كردن لوله هاي دمنده هواي گرم، دائما در حد 87 درجه نگاه مي دارند، تا قارچي را كه براي خوردن مي كارند حفظ كنند</a:t>
            </a:r>
            <a:endParaRPr lang="en-US" dirty="0" smtClean="0"/>
          </a:p>
          <a:p>
            <a:pPr algn="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259632" y="3717032"/>
            <a:ext cx="4176464" cy="2479775"/>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هتل </a:t>
            </a:r>
            <a:r>
              <a:rPr lang="en-US" dirty="0" err="1" smtClean="0"/>
              <a:t>destilux</a:t>
            </a:r>
            <a:r>
              <a:rPr lang="en-US" dirty="0" smtClean="0"/>
              <a:t> </a:t>
            </a:r>
            <a:r>
              <a:rPr lang="fa-IR" dirty="0" smtClean="0"/>
              <a:t>آنتالیا</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63688" y="2060848"/>
            <a:ext cx="6048672" cy="38884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6133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138" y="188640"/>
            <a:ext cx="7386662" cy="1018373"/>
          </a:xfrm>
        </p:spPr>
        <p:txBody>
          <a:bodyPr>
            <a:normAutofit/>
          </a:bodyPr>
          <a:lstStyle/>
          <a:p>
            <a:pPr algn="r"/>
            <a:r>
              <a:rPr lang="en-US" sz="2800" dirty="0"/>
              <a:t/>
            </a:r>
            <a:br>
              <a:rPr lang="en-US" sz="2800" dirty="0"/>
            </a:br>
            <a:endParaRPr lang="en-US" sz="2800" dirty="0"/>
          </a:p>
        </p:txBody>
      </p:sp>
      <p:sp>
        <p:nvSpPr>
          <p:cNvPr id="3" name="Subtitle 2"/>
          <p:cNvSpPr>
            <a:spLocks noGrp="1"/>
          </p:cNvSpPr>
          <p:nvPr>
            <p:ph type="subTitle" idx="1"/>
          </p:nvPr>
        </p:nvSpPr>
        <p:spPr>
          <a:xfrm>
            <a:off x="1643062" y="1290623"/>
            <a:ext cx="6843738" cy="4281502"/>
          </a:xfrm>
        </p:spPr>
        <p:txBody>
          <a:bodyPr>
            <a:normAutofit/>
          </a:bodyPr>
          <a:lstStyle/>
          <a:p>
            <a:pPr algn="r"/>
            <a:r>
              <a:rPr lang="fa-IR" sz="2400" dirty="0" smtClean="0">
                <a:solidFill>
                  <a:schemeClr val="tx1"/>
                </a:solidFill>
              </a:rPr>
              <a:t>. </a:t>
            </a:r>
            <a:r>
              <a:rPr lang="fa-IR" sz="2400" dirty="0">
                <a:solidFill>
                  <a:schemeClr val="tx1"/>
                </a:solidFill>
              </a:rPr>
              <a:t>تکثیر فوق العاده زیاده ملکه (هر ثانیه 2 عدد ) این حشره را به یکی از تولید کننده ترین مخلوقات زنده تبدیل نموده است </a:t>
            </a:r>
            <a:r>
              <a:rPr lang="fa-IR" sz="2400" dirty="0" smtClean="0">
                <a:solidFill>
                  <a:schemeClr val="tx1"/>
                </a:solidFill>
              </a:rPr>
              <a:t>.</a:t>
            </a:r>
            <a:r>
              <a:rPr lang="en-US" sz="1800" dirty="0" smtClean="0">
                <a:solidFill>
                  <a:schemeClr val="tx1"/>
                </a:solidFill>
              </a:rPr>
              <a:t>. </a:t>
            </a:r>
            <a:endParaRPr lang="en-US" sz="1800" dirty="0">
              <a:solidFill>
                <a:schemeClr val="tx1"/>
              </a:solidFill>
            </a:endParaRPr>
          </a:p>
        </p:txBody>
      </p:sp>
      <p:pic>
        <p:nvPicPr>
          <p:cNvPr id="2050" name="Picture 2" descr="C:\Users\almas_r_m\Desktop\New folder (6)\ذ.jpg"/>
          <p:cNvPicPr>
            <a:picLocks noChangeAspect="1" noChangeArrowheads="1"/>
          </p:cNvPicPr>
          <p:nvPr/>
        </p:nvPicPr>
        <p:blipFill>
          <a:blip r:embed="rId2" cstate="print"/>
          <a:srcRect/>
          <a:stretch>
            <a:fillRect/>
          </a:stretch>
        </p:blipFill>
        <p:spPr bwMode="auto">
          <a:xfrm>
            <a:off x="2071670" y="2571744"/>
            <a:ext cx="2716354" cy="30003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1"/>
                </a:solidFill>
              </a:rPr>
              <a:t>نتیجه                                           </a:t>
            </a:r>
            <a:endParaRPr lang="en-US" b="1" dirty="0">
              <a:solidFill>
                <a:schemeClr val="tx1"/>
              </a:solidFill>
            </a:endParaRPr>
          </a:p>
        </p:txBody>
      </p:sp>
      <p:sp>
        <p:nvSpPr>
          <p:cNvPr id="3" name="Content Placeholder 2"/>
          <p:cNvSpPr>
            <a:spLocks noGrp="1"/>
          </p:cNvSpPr>
          <p:nvPr>
            <p:ph idx="1"/>
          </p:nvPr>
        </p:nvSpPr>
        <p:spPr/>
        <p:txBody>
          <a:bodyPr>
            <a:normAutofit/>
          </a:bodyPr>
          <a:lstStyle/>
          <a:p>
            <a:pPr algn="r"/>
            <a:r>
              <a:rPr lang="fa-IR" sz="2000" dirty="0" smtClean="0">
                <a:solidFill>
                  <a:schemeClr val="tx1"/>
                </a:solidFill>
              </a:rPr>
              <a:t>تفاوت های هوشمندی اجتماعی انسان با هوشمندی توده ای موریانه را در همین رفتار ساخت لانه میتوان مشاهده کرد.کارگران ساختمانی کاملا براساس یک طرح از پیش تعیین شده عمل می کنند در حالی که رفتار اولیه موریانه ها کاملا تصادفی است.علاوه بر این ارتباط مابین کارگران ساختمانی مستقیم واز طریق کلمات و</a:t>
            </a:r>
            <a:r>
              <a:rPr lang="en-US" sz="2000" dirty="0" smtClean="0">
                <a:solidFill>
                  <a:schemeClr val="tx1"/>
                </a:solidFill>
              </a:rPr>
              <a:t>... </a:t>
            </a:r>
            <a:br>
              <a:rPr lang="en-US" sz="2000" dirty="0" smtClean="0">
                <a:solidFill>
                  <a:schemeClr val="tx1"/>
                </a:solidFill>
              </a:rPr>
            </a:br>
            <a:r>
              <a:rPr lang="fa-IR" sz="2000" dirty="0" smtClean="0">
                <a:solidFill>
                  <a:schemeClr val="tx1"/>
                </a:solidFill>
              </a:rPr>
              <a:t>است ولی بین موریانه ها هیچ نوع ارتباط مستقیمی وجود ندارد و آنها تنها به صورت غیر مستقیم واز طریق نشانه ها با هم در ارتباطند</a:t>
            </a:r>
          </a:p>
          <a:p>
            <a:pPr algn="r"/>
            <a:r>
              <a:rPr lang="fa-IR" sz="2000" dirty="0" smtClean="0">
                <a:solidFill>
                  <a:schemeClr val="tx1"/>
                </a:solidFill>
              </a:rPr>
              <a:t>به موریانه ها لقب معماران طبیعی را داده اند.</a:t>
            </a:r>
          </a:p>
          <a:p>
            <a:pPr algn="r"/>
            <a:r>
              <a:rPr lang="fa-IR" dirty="0" smtClean="0">
                <a:solidFill>
                  <a:schemeClr val="tx1"/>
                </a:solidFill>
              </a:rPr>
              <a:t>موريانه ها به عنوان قسمتي از طبيعت توانستند در معماري به انسانها كمك كرده و راهكار هايي را ارائه دهند كه باعث شود معماري بشر سريعتر از حد معمول به حركت خود ادامه دهد. در دنياي امروزه همه چيز معطوف طبيعت و خلاقيت نهفته در آن است . پس شايد يكي از معيار هاي اصلي پيشرفت دنيا را توجه آنها را به پيرامون خود دانست. و اين همان چيزي است كه مدت هاست در سرزمين ما فراموش شده است</a:t>
            </a:r>
            <a:endParaRPr lang="en-US" dirty="0" smtClean="0">
              <a:solidFill>
                <a:schemeClr val="tx1"/>
              </a:solidFill>
            </a:endParaRPr>
          </a:p>
          <a:p>
            <a:pPr algn="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810" y="274638"/>
            <a:ext cx="4605662" cy="3730426"/>
          </a:xfrm>
        </p:spPr>
        <p:txBody>
          <a:bodyPr>
            <a:normAutofit/>
          </a:bodyPr>
          <a:lstStyle/>
          <a:p>
            <a:pPr algn="r"/>
            <a:r>
              <a:rPr lang="fa-IR" sz="2000" dirty="0" smtClean="0"/>
              <a:t>موریانه ها به سه گروه سرباز و کارگر و موریانه های بالدار تقسیم میشوند. </a:t>
            </a:r>
            <a:br>
              <a:rPr lang="fa-IR" sz="2000" dirty="0" smtClean="0"/>
            </a:br>
            <a:r>
              <a:rPr lang="fa-IR" sz="2000" dirty="0"/>
              <a:t/>
            </a:r>
            <a:br>
              <a:rPr lang="fa-IR" sz="2000" dirty="0"/>
            </a:br>
            <a:r>
              <a:rPr lang="fa-IR" sz="2000" dirty="0" smtClean="0"/>
              <a:t>موریانه بالدار همان ملکه و شاه است.</a:t>
            </a:r>
            <a:br>
              <a:rPr lang="fa-IR" sz="2000" dirty="0" smtClean="0"/>
            </a:br>
            <a:r>
              <a:rPr lang="fa-IR" sz="2000" dirty="0" smtClean="0"/>
              <a:t/>
            </a:r>
            <a:br>
              <a:rPr lang="fa-IR" sz="2000" dirty="0" smtClean="0"/>
            </a:br>
            <a:r>
              <a:rPr lang="fa-IR" sz="2000" dirty="0" smtClean="0"/>
              <a:t>طبقه کارگر وظیفه مراقبت از تخم ها و ساختن تونل های کلنی و در صورت خراب شدن تعمیر آنها و جمع آوری غذا را برعهده دارند.</a:t>
            </a:r>
            <a:br>
              <a:rPr lang="fa-IR" sz="2000" dirty="0" smtClean="0"/>
            </a:br>
            <a:r>
              <a:rPr lang="fa-IR" sz="2000" dirty="0" smtClean="0"/>
              <a:t>طبقه سرباز وظیفه دفاع از کلنی در برابر موریانه های دیگر و مورچه ها را بر عهده دارند. </a:t>
            </a:r>
            <a:endParaRPr lang="en-US" sz="2000" dirty="0"/>
          </a:p>
        </p:txBody>
      </p:sp>
      <p:pic>
        <p:nvPicPr>
          <p:cNvPr id="3074" name="Picture 2" descr="C:\Users\almas_r_m\Desktop\New folder (6)\Untitled-1.jpg"/>
          <p:cNvPicPr>
            <a:picLocks noGrp="1" noChangeAspect="1" noChangeArrowheads="1"/>
          </p:cNvPicPr>
          <p:nvPr>
            <p:ph idx="1"/>
          </p:nvPr>
        </p:nvPicPr>
        <p:blipFill>
          <a:blip r:embed="rId2" cstate="print"/>
          <a:srcRect/>
          <a:stretch>
            <a:fillRect/>
          </a:stretch>
        </p:blipFill>
        <p:spPr bwMode="auto">
          <a:xfrm>
            <a:off x="611560" y="1556792"/>
            <a:ext cx="3445370" cy="42333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4348" y="1714487"/>
            <a:ext cx="5143536" cy="460387"/>
          </a:xfrm>
        </p:spPr>
        <p:txBody>
          <a:bodyPr>
            <a:normAutofit/>
          </a:bodyPr>
          <a:lstStyle/>
          <a:p>
            <a:r>
              <a:rPr lang="fa-IR" b="1" dirty="0" smtClean="0"/>
              <a:t>موریانه سرباز                    موریانه کارگر</a:t>
            </a:r>
            <a:endParaRPr lang="en-US" b="1" dirty="0"/>
          </a:p>
        </p:txBody>
      </p:sp>
      <p:pic>
        <p:nvPicPr>
          <p:cNvPr id="10" name="Picture 4" descr="C:\Users\almas_r_m\Desktop\New folder (6)\termite_anatomy.JPG"/>
          <p:cNvPicPr>
            <a:picLocks noGrp="1" noChangeAspect="1" noChangeArrowheads="1"/>
          </p:cNvPicPr>
          <p:nvPr>
            <p:ph sz="half" idx="2"/>
          </p:nvPr>
        </p:nvPicPr>
        <p:blipFill>
          <a:blip r:embed="rId2" cstate="print"/>
          <a:srcRect l="1673" t="54612" r="59293" b="-386"/>
          <a:stretch>
            <a:fillRect/>
          </a:stretch>
        </p:blipFill>
        <p:spPr bwMode="auto">
          <a:xfrm>
            <a:off x="571472" y="2857496"/>
            <a:ext cx="1528093" cy="2928958"/>
          </a:xfrm>
          <a:prstGeom prst="rect">
            <a:avLst/>
          </a:prstGeom>
          <a:ln w="88900" cap="sq" cmpd="thickThin">
            <a:solidFill>
              <a:srgbClr val="000000"/>
            </a:solidFill>
            <a:prstDash val="solid"/>
            <a:miter lim="800000"/>
          </a:ln>
          <a:effectLst>
            <a:innerShdw blurRad="76200">
              <a:srgbClr val="000000"/>
            </a:innerShdw>
          </a:effectLst>
        </p:spPr>
      </p:pic>
      <p:sp>
        <p:nvSpPr>
          <p:cNvPr id="7" name="Text Placeholder 6"/>
          <p:cNvSpPr>
            <a:spLocks noGrp="1"/>
          </p:cNvSpPr>
          <p:nvPr>
            <p:ph type="body" sz="quarter" idx="3"/>
          </p:nvPr>
        </p:nvSpPr>
        <p:spPr>
          <a:xfrm>
            <a:off x="6012160" y="1711665"/>
            <a:ext cx="2643206" cy="639762"/>
          </a:xfrm>
        </p:spPr>
        <p:txBody>
          <a:bodyPr>
            <a:noAutofit/>
          </a:bodyPr>
          <a:lstStyle/>
          <a:p>
            <a:r>
              <a:rPr lang="fa-IR" sz="1800" b="1" dirty="0" smtClean="0"/>
              <a:t>ملکه یا ماده  یا بال دار</a:t>
            </a:r>
          </a:p>
          <a:p>
            <a:r>
              <a:rPr lang="fa-IR" sz="1800" b="1" dirty="0" smtClean="0"/>
              <a:t>          </a:t>
            </a:r>
            <a:endParaRPr lang="en-US" sz="1800" b="1" dirty="0"/>
          </a:p>
        </p:txBody>
      </p:sp>
      <p:pic>
        <p:nvPicPr>
          <p:cNvPr id="9" name="Picture 3" descr="C:\Users\almas_r_m\Desktop\New folder (6)\termite_anatomy.JPG"/>
          <p:cNvPicPr>
            <a:picLocks noGrp="1" noChangeAspect="1" noChangeArrowheads="1"/>
          </p:cNvPicPr>
          <p:nvPr>
            <p:ph sz="quarter" idx="4"/>
          </p:nvPr>
        </p:nvPicPr>
        <p:blipFill>
          <a:blip r:embed="rId2" cstate="print"/>
          <a:stretch>
            <a:fillRect/>
          </a:stretch>
        </p:blipFill>
        <p:spPr bwMode="auto">
          <a:xfrm>
            <a:off x="5625989" y="2736056"/>
            <a:ext cx="2790490" cy="3286125"/>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5" descr="C:\Users\almas_r_m\Desktop\New folder (6)\termite_anatomy.JPG"/>
          <p:cNvPicPr>
            <a:picLocks noChangeAspect="1" noChangeArrowheads="1"/>
          </p:cNvPicPr>
          <p:nvPr/>
        </p:nvPicPr>
        <p:blipFill>
          <a:blip r:embed="rId2" cstate="print"/>
          <a:srcRect r="51859" b="46966"/>
          <a:stretch>
            <a:fillRect/>
          </a:stretch>
        </p:blipFill>
        <p:spPr bwMode="auto">
          <a:xfrm>
            <a:off x="3286116" y="2943228"/>
            <a:ext cx="2125559" cy="2757494"/>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2483768" y="260934"/>
            <a:ext cx="6171598" cy="954107"/>
          </a:xfrm>
          <a:prstGeom prst="rect">
            <a:avLst/>
          </a:prstGeom>
        </p:spPr>
        <p:txBody>
          <a:bodyPr wrap="square">
            <a:spAutoFit/>
          </a:bodyPr>
          <a:lstStyle/>
          <a:p>
            <a:r>
              <a:rPr lang="fa-IR" sz="2800" dirty="0"/>
              <a:t/>
            </a:r>
            <a:br>
              <a:rPr lang="fa-IR" sz="2800" dirty="0"/>
            </a:br>
            <a:r>
              <a:rPr lang="fa-IR" sz="2800" dirty="0"/>
              <a:t>موریانه ها به سه گروه </a:t>
            </a:r>
            <a:r>
              <a:rPr lang="fa-IR" sz="2800" dirty="0" smtClean="0"/>
              <a:t> تقسیم میشوند</a:t>
            </a:r>
            <a:endParaRPr lang="en-US" sz="2800" dirty="0"/>
          </a:p>
        </p:txBody>
      </p:sp>
      <p:pic>
        <p:nvPicPr>
          <p:cNvPr id="4098" name="Picture 2" descr="https://encrypted-tbn0.gstatic.com/images?q=tbn:ANd9GcQTZpUgvZH3dL3nZLi9IZRK-ps9_XqyDL-S81xWBgKarzMyZqiE_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3662" y="2836295"/>
            <a:ext cx="1192743" cy="32194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0"/>
            <a:ext cx="3722752" cy="900649"/>
          </a:xfrm>
        </p:spPr>
        <p:txBody>
          <a:bodyPr>
            <a:normAutofit/>
          </a:bodyPr>
          <a:lstStyle/>
          <a:p>
            <a:pPr algn="r"/>
            <a:r>
              <a:rPr lang="fa-IR" sz="2800" dirty="0" smtClean="0"/>
              <a:t>خصوصیات</a:t>
            </a:r>
            <a:endParaRPr lang="en-US" sz="2800" dirty="0"/>
          </a:p>
        </p:txBody>
      </p:sp>
      <p:sp>
        <p:nvSpPr>
          <p:cNvPr id="3" name="Content Placeholder 2"/>
          <p:cNvSpPr>
            <a:spLocks noGrp="1"/>
          </p:cNvSpPr>
          <p:nvPr>
            <p:ph idx="1"/>
          </p:nvPr>
        </p:nvSpPr>
        <p:spPr>
          <a:xfrm>
            <a:off x="394127" y="1052736"/>
            <a:ext cx="8229600" cy="4768865"/>
          </a:xfrm>
        </p:spPr>
        <p:txBody>
          <a:bodyPr>
            <a:normAutofit/>
          </a:bodyPr>
          <a:lstStyle/>
          <a:p>
            <a:pPr algn="r"/>
            <a:r>
              <a:rPr lang="fa-IR" sz="2000" dirty="0" smtClean="0"/>
              <a:t>موريانه‌ها به‌صورت اجتماعي با تقسيم كار بين افراد طبقات مختلف، زندگي مي‌كنند. افراد اين طبقات از نظر ظاهر و رفتار متفاوت مي‌باشند و چرخه‌ي زندگي پيچيده‌اي را دارند. اين طبقات به مولدين بالغ، كارگرها و سربازها تقسيم مي‌شوند. </a:t>
            </a:r>
          </a:p>
          <a:p>
            <a:pPr algn="r"/>
            <a:r>
              <a:rPr lang="fa-IR" sz="2000" dirty="0" smtClean="0"/>
              <a:t>مولدين بالغ به رنگ خرمايي روشن تا قهوه‌اي مايل به قرمز تا سياه متغير مي‌باشد. اندازه‌ي حشرات كامل با بال‌ها از 7/12 ميليمتر تا 4/25 ميليمتر مي‌باشد. </a:t>
            </a:r>
          </a:p>
          <a:p>
            <a:pPr algn="r"/>
            <a:r>
              <a:rPr lang="fa-IR" sz="2000" dirty="0" smtClean="0"/>
              <a:t>از مشخصات ديگر چشم‌هاي كاملاً رشد يافته، بال‌هاي غشايي، دو جفت شاخك تسبيحي شكل و آرواره‌هاي بالايي كه به وضوح قابل مشاهده هستند، مي‌باشند.</a:t>
            </a:r>
          </a:p>
          <a:p>
            <a:pPr algn="r"/>
            <a:r>
              <a:rPr lang="fa-IR" sz="2000" dirty="0" smtClean="0"/>
              <a:t>موريانه‌ها چهار بال مساوي دارند كه معمولاً به سمت عقب روي بدن قرار مي‌گيرند. گاهي اوقات موريانه‌ها را از آن جهت كه شبيه مورچه‌ها به‌نظر مي‌رسند به‌عنوان مورچه‌هاي سفيد مي‌شناسند</a:t>
            </a:r>
            <a:endParaRPr lang="en-US" sz="2000" dirty="0" smtClean="0"/>
          </a:p>
          <a:p>
            <a:pPr algn="r"/>
            <a:r>
              <a:rPr lang="fa-IR" sz="2000" dirty="0" smtClean="0"/>
              <a:t>به موریانه ها معماران طبیعی گفته میشود.</a:t>
            </a:r>
            <a:endParaRPr lang="en-US" sz="2000" dirty="0"/>
          </a:p>
        </p:txBody>
      </p:sp>
      <p:pic>
        <p:nvPicPr>
          <p:cNvPr id="1026" name="Picture 2" descr="C:\Users\almas_r_m\Desktop\New folder (6)\229097_816.jpg"/>
          <p:cNvPicPr>
            <a:picLocks noChangeAspect="1" noChangeArrowheads="1"/>
          </p:cNvPicPr>
          <p:nvPr/>
        </p:nvPicPr>
        <p:blipFill>
          <a:blip r:embed="rId2" cstate="print"/>
          <a:srcRect/>
          <a:stretch>
            <a:fillRect/>
          </a:stretch>
        </p:blipFill>
        <p:spPr bwMode="auto">
          <a:xfrm>
            <a:off x="672867" y="4221088"/>
            <a:ext cx="2940553" cy="19621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C:\Users\almas_r_m\Desktop\New folder (6)\wood_02subswarmer_enl.jpeg"/>
          <p:cNvPicPr>
            <a:picLocks noChangeAspect="1" noChangeArrowheads="1"/>
          </p:cNvPicPr>
          <p:nvPr/>
        </p:nvPicPr>
        <p:blipFill>
          <a:blip r:embed="rId3" cstate="print"/>
          <a:srcRect/>
          <a:stretch>
            <a:fillRect/>
          </a:stretch>
        </p:blipFill>
        <p:spPr bwMode="auto">
          <a:xfrm>
            <a:off x="3910488" y="4317357"/>
            <a:ext cx="1162045" cy="17696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026"/>
                                        </p:tgtEl>
                                        <p:attrNameLst>
                                          <p:attrName>style.color</p:attrName>
                                        </p:attrNameLst>
                                      </p:cBhvr>
                                      <p:to>
                                        <a:schemeClr val="accent2"/>
                                      </p:to>
                                    </p:animClr>
                                    <p:animClr clrSpc="rgb" dir="cw">
                                      <p:cBhvr>
                                        <p:cTn id="7" dur="500" fill="hold"/>
                                        <p:tgtEl>
                                          <p:spTgt spid="1026"/>
                                        </p:tgtEl>
                                        <p:attrNameLst>
                                          <p:attrName>fillcolor</p:attrName>
                                        </p:attrNameLst>
                                      </p:cBhvr>
                                      <p:to>
                                        <a:schemeClr val="accent2"/>
                                      </p:to>
                                    </p:animClr>
                                    <p:set>
                                      <p:cBhvr>
                                        <p:cTn id="8" dur="500" fill="hold"/>
                                        <p:tgtEl>
                                          <p:spTgt spid="1026"/>
                                        </p:tgtEl>
                                        <p:attrNameLst>
                                          <p:attrName>fill.type</p:attrName>
                                        </p:attrNameLst>
                                      </p:cBhvr>
                                      <p:to>
                                        <p:strVal val="solid"/>
                                      </p:to>
                                    </p:set>
                                    <p:set>
                                      <p:cBhvr>
                                        <p:cTn id="9" dur="500" fill="hold"/>
                                        <p:tgtEl>
                                          <p:spTgt spid="102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27"/>
                                        </p:tgtEl>
                                        <p:attrNameLst>
                                          <p:attrName>ppt_w</p:attrName>
                                        </p:attrNameLst>
                                      </p:cBhvr>
                                      <p:tavLst>
                                        <p:tav tm="0">
                                          <p:val>
                                            <p:strVal val="ppt_w"/>
                                          </p:val>
                                        </p:tav>
                                        <p:tav tm="100000">
                                          <p:val>
                                            <p:fltVal val="0"/>
                                          </p:val>
                                        </p:tav>
                                      </p:tavLst>
                                    </p:anim>
                                    <p:anim calcmode="lin" valueType="num">
                                      <p:cBhvr>
                                        <p:cTn id="14" dur="500"/>
                                        <p:tgtEl>
                                          <p:spTgt spid="1027"/>
                                        </p:tgtEl>
                                        <p:attrNameLst>
                                          <p:attrName>ppt_h</p:attrName>
                                        </p:attrNameLst>
                                      </p:cBhvr>
                                      <p:tavLst>
                                        <p:tav tm="0">
                                          <p:val>
                                            <p:strVal val="ppt_h"/>
                                          </p:val>
                                        </p:tav>
                                        <p:tav tm="100000">
                                          <p:val>
                                            <p:fltVal val="0"/>
                                          </p:val>
                                        </p:tav>
                                      </p:tavLst>
                                    </p:anim>
                                    <p:animEffect transition="out" filter="fade">
                                      <p:cBhvr>
                                        <p:cTn id="15" dur="500"/>
                                        <p:tgtEl>
                                          <p:spTgt spid="1027"/>
                                        </p:tgtEl>
                                      </p:cBhvr>
                                    </p:animEffect>
                                    <p:set>
                                      <p:cBhvr>
                                        <p:cTn id="16"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052736"/>
            <a:ext cx="3888432" cy="3444984"/>
          </a:xfrm>
        </p:spPr>
        <p:txBody>
          <a:bodyPr>
            <a:noAutofit/>
          </a:bodyPr>
          <a:lstStyle/>
          <a:p>
            <a:pPr algn="r"/>
            <a:r>
              <a:rPr lang="fa-IR" sz="2800" dirty="0" smtClean="0"/>
              <a:t>موریانه ها دارای دو جفت شاخک تسبیحی شکل مستقیم هستند.</a:t>
            </a:r>
            <a:br>
              <a:rPr lang="fa-IR" sz="2800" dirty="0" smtClean="0"/>
            </a:br>
            <a:r>
              <a:rPr lang="fa-IR" sz="2800" dirty="0" smtClean="0"/>
              <a:t>کمر آنها در مقایسه با مورچه ها دارای پهنای بیشتری است.</a:t>
            </a:r>
            <a:br>
              <a:rPr lang="fa-IR" sz="2800" dirty="0" smtClean="0"/>
            </a:br>
            <a:r>
              <a:rPr lang="fa-IR" sz="2800" dirty="0" smtClean="0"/>
              <a:t>4 عدد بال نازک و خوابیده دارند که به سمت عقب روی بدن قرار می گیرند. </a:t>
            </a:r>
            <a:endParaRPr lang="en-US" sz="2800" dirty="0"/>
          </a:p>
        </p:txBody>
      </p:sp>
      <p:pic>
        <p:nvPicPr>
          <p:cNvPr id="2050" name="Picture 2" descr="C:\Users\almas_r_m\Desktop\New folder (6)\z.jpg"/>
          <p:cNvPicPr>
            <a:picLocks noGrp="1" noChangeAspect="1" noChangeArrowheads="1"/>
          </p:cNvPicPr>
          <p:nvPr>
            <p:ph idx="1"/>
          </p:nvPr>
        </p:nvPicPr>
        <p:blipFill>
          <a:blip r:embed="rId2" cstate="print"/>
          <a:srcRect/>
          <a:stretch>
            <a:fillRect/>
          </a:stretch>
        </p:blipFill>
        <p:spPr bwMode="auto">
          <a:xfrm>
            <a:off x="714348" y="1556792"/>
            <a:ext cx="3500462" cy="4248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2050"/>
                                        </p:tgtEl>
                                        <p:attrNameLst>
                                          <p:attrName>style.color</p:attrName>
                                        </p:attrNameLst>
                                      </p:cBhvr>
                                      <p:by>
                                        <p:hsl h="0" s="12549" l="25098"/>
                                      </p:by>
                                    </p:animClr>
                                    <p:animClr clrSpc="hsl" dir="cw">
                                      <p:cBhvr>
                                        <p:cTn id="7" dur="500" fill="hold"/>
                                        <p:tgtEl>
                                          <p:spTgt spid="2050"/>
                                        </p:tgtEl>
                                        <p:attrNameLst>
                                          <p:attrName>fillcolor</p:attrName>
                                        </p:attrNameLst>
                                      </p:cBhvr>
                                      <p:by>
                                        <p:hsl h="0" s="12549" l="25098"/>
                                      </p:by>
                                    </p:animClr>
                                    <p:animClr clrSpc="hsl" dir="cw">
                                      <p:cBhvr>
                                        <p:cTn id="8" dur="500" fill="hold"/>
                                        <p:tgtEl>
                                          <p:spTgt spid="2050"/>
                                        </p:tgtEl>
                                        <p:attrNameLst>
                                          <p:attrName>stroke.color</p:attrName>
                                        </p:attrNameLst>
                                      </p:cBhvr>
                                      <p:by>
                                        <p:hsl h="0" s="12549" l="25098"/>
                                      </p:by>
                                    </p:animClr>
                                    <p:set>
                                      <p:cBhvr>
                                        <p:cTn id="9" dur="500" fill="hold"/>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موریانه⁯ها برخلاف مگس⁯های خانگی، هیچ بالشتک چسبنده⁯ای در پاهایشان ندارند، بنابراین آن⁯ها نمی⁯توانند از شیشه پنجره بالا بروند و برای راه رفتن روی سطوح صاف با مشکل مواجه می⁯شوند</a:t>
            </a:r>
            <a:r>
              <a:rPr lang="en-US" dirty="0" smtClean="0"/>
              <a:t>.</a:t>
            </a:r>
            <a:br>
              <a:rPr lang="en-US" dirty="0" smtClean="0"/>
            </a:br>
            <a:r>
              <a:rPr lang="fa-IR" dirty="0" smtClean="0"/>
              <a:t>برای مقابله با این مشکل، هر چیزی را با مدفوعشان می⁯پوشانند، به این ترتیب یک سطح ناصاف برای آسان شدن راه رفتن بوجود می⁯آید</a:t>
            </a:r>
          </a:p>
          <a:p>
            <a:pPr algn="r" rtl="1"/>
            <a:endParaRPr lang="en-US" dirty="0"/>
          </a:p>
        </p:txBody>
      </p:sp>
      <p:pic>
        <p:nvPicPr>
          <p:cNvPr id="3074" name="Picture 2" descr="C:\Users\almas_r_m\Desktop\New folder (6)\da0fabaffa5e91e4d2c70cf1c8b0c44d.jpg"/>
          <p:cNvPicPr>
            <a:picLocks noChangeAspect="1" noChangeArrowheads="1"/>
          </p:cNvPicPr>
          <p:nvPr/>
        </p:nvPicPr>
        <p:blipFill>
          <a:blip r:embed="rId2" cstate="print"/>
          <a:srcRect/>
          <a:stretch>
            <a:fillRect/>
          </a:stretch>
        </p:blipFill>
        <p:spPr bwMode="auto">
          <a:xfrm>
            <a:off x="1043608" y="3356992"/>
            <a:ext cx="3286128" cy="25099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726</TotalTime>
  <Words>1963</Words>
  <Application>Microsoft Office PowerPoint</Application>
  <PresentationFormat>On-screen Show (4:3)</PresentationFormat>
  <Paragraphs>98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Retrospect</vt:lpstr>
      <vt:lpstr>انسان.طبیعت.معماری </vt:lpstr>
      <vt:lpstr>نعره هیچ شیری خانه های چوبی را خراب نمیکند من از سکوت موریانه میترسم</vt:lpstr>
      <vt:lpstr>Slide 3</vt:lpstr>
      <vt:lpstr> </vt:lpstr>
      <vt:lpstr>موریانه ها به سه گروه سرباز و کارگر و موریانه های بالدار تقسیم میشوند.   موریانه بالدار همان ملکه و شاه است.  طبقه کارگر وظیفه مراقبت از تخم ها و ساختن تونل های کلنی و در صورت خراب شدن تعمیر آنها و جمع آوری غذا را برعهده دارند. طبقه سرباز وظیفه دفاع از کلنی در برابر موریانه های دیگر و مورچه ها را بر عهده دارند. </vt:lpstr>
      <vt:lpstr>Slide 6</vt:lpstr>
      <vt:lpstr>خصوصیات</vt:lpstr>
      <vt:lpstr>موریانه ها دارای دو جفت شاخک تسبیحی شکل مستقیم هستند. کمر آنها در مقایسه با مورچه ها دارای پهنای بیشتری است. 4 عدد بال نازک و خوابیده دارند که به سمت عقب روی بدن قرار می گیرند. </vt:lpstr>
      <vt:lpstr>Slide 9</vt:lpstr>
      <vt:lpstr>Slide 10</vt:lpstr>
      <vt:lpstr>Slide 11</vt:lpstr>
      <vt:lpstr>موریانه ها در کجا لانه میسازند؟</vt:lpstr>
      <vt:lpstr>انواع شکل لانه موریانه </vt:lpstr>
      <vt:lpstr>لانه موریانه ها</vt:lpstr>
      <vt:lpstr>Slide 15</vt:lpstr>
      <vt:lpstr>شکل لانه</vt:lpstr>
      <vt:lpstr>Slide 17</vt:lpstr>
      <vt:lpstr>طبقات و ساختمان خانه موریانه ها به شرح زیر است:</vt:lpstr>
      <vt:lpstr>طبقات لانه                                   </vt:lpstr>
      <vt:lpstr>موقعیت لانه</vt:lpstr>
      <vt:lpstr>Slide 21</vt:lpstr>
      <vt:lpstr>Slide 22</vt:lpstr>
      <vt:lpstr>Slide 23</vt:lpstr>
      <vt:lpstr>انواع لانه </vt:lpstr>
      <vt:lpstr>لانه های درختی                             </vt:lpstr>
      <vt:lpstr>لانه های تپه ای                 </vt:lpstr>
      <vt:lpstr>Slide 27</vt:lpstr>
      <vt:lpstr>جهت قرارگیری لانه                       </vt:lpstr>
      <vt:lpstr>شرایط لانه سازی                           </vt:lpstr>
      <vt:lpstr> معماری لانه موریانه ها در تنظیم دمای لانه</vt:lpstr>
      <vt:lpstr>برش طولي از لانه موريانه ها </vt:lpstr>
      <vt:lpstr>Slide 32</vt:lpstr>
      <vt:lpstr>Slide 33</vt:lpstr>
      <vt:lpstr>نمونه هاي لانه سازي موريانه ها و به كار بردن آنها در فرم هاي معماري </vt:lpstr>
      <vt:lpstr>Slide 35</vt:lpstr>
      <vt:lpstr>Slide 36</vt:lpstr>
      <vt:lpstr>Slide 37</vt:lpstr>
      <vt:lpstr>Slide 38</vt:lpstr>
      <vt:lpstr>هتل destilux آنتالیا</vt:lpstr>
      <vt:lpstr>نتیجه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almas_r_m</dc:creator>
  <cp:lastModifiedBy>User</cp:lastModifiedBy>
  <cp:revision>95</cp:revision>
  <dcterms:created xsi:type="dcterms:W3CDTF">2014-04-21T15:45:09Z</dcterms:created>
  <dcterms:modified xsi:type="dcterms:W3CDTF">2017-11-11T20:39:50Z</dcterms:modified>
</cp:coreProperties>
</file>