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14"/>
  </p:notesMasterIdLst>
  <p:sldIdLst>
    <p:sldId id="267" r:id="rId2"/>
    <p:sldId id="266" r:id="rId3"/>
    <p:sldId id="268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6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0DC1E0F-B53B-499E-9276-AE2C8B8A2526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BD77C93-8E7E-4553-B0D3-99FDCBB3338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605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77C93-8E7E-4553-B0D3-99FDCBB3338F}" type="slidenum">
              <a:rPr lang="fa-IR" smtClean="0"/>
              <a:pPr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4216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AE6D100-A712-4BFD-92B1-EF81232C22DD}" type="datetimeFigureOut">
              <a:rPr lang="fa-IR" smtClean="0"/>
              <a:pPr/>
              <a:t>04/15/1438</a:t>
            </a:fld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3879DE7-4B76-4B0B-865E-A1007819E58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dissolve/>
  </p:transition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sm-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365803">
            <a:off x="2756643" y="474062"/>
            <a:ext cx="3623791" cy="5556130"/>
          </a:xfrm>
          <a:prstGeom prst="rect">
            <a:avLst/>
          </a:prstGeom>
          <a:noFill/>
          <a:effectLst>
            <a:outerShdw dist="56796" dir="1593903" algn="ctr" rotWithShape="0">
              <a:srgbClr val="FFFFFF"/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715140" y="3500438"/>
            <a:ext cx="1785950" cy="92869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ارگانها</a:t>
            </a:r>
            <a:endParaRPr lang="fa-IR" b="1" dirty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500034" y="438128"/>
            <a:ext cx="1785950" cy="92869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معاونت پستي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929058" y="2285992"/>
            <a:ext cx="1785950" cy="92869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مديريت</a:t>
            </a:r>
            <a:endParaRPr lang="fa-IR" b="1" dirty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715140" y="500042"/>
            <a:ext cx="1785950" cy="92869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بازارياب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5286388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درآمد</a:t>
            </a:r>
          </a:p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1-2-2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034" y="3429000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  واحد قرارداد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143108" y="1142984"/>
            <a:ext cx="2071699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2285984" y="5570554"/>
            <a:ext cx="2643206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357422" y="5857892"/>
            <a:ext cx="257176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" idx="5"/>
          </p:cNvCxnSpPr>
          <p:nvPr/>
        </p:nvCxnSpPr>
        <p:spPr>
          <a:xfrm rot="16200000" flipH="1">
            <a:off x="2413441" y="841813"/>
            <a:ext cx="1269488" cy="20474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85984" y="855644"/>
            <a:ext cx="44291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536547" y="2392355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677835" y="4749809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177769" y="2392355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 flipH="1" flipV="1">
            <a:off x="1036613" y="475060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0800000">
            <a:off x="2285984" y="1000109"/>
            <a:ext cx="4429156" cy="277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321437" y="2463793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H="1" flipV="1">
            <a:off x="6752050" y="2464190"/>
            <a:ext cx="20709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4394199" y="5607065"/>
            <a:ext cx="107157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 flipV="1">
            <a:off x="5786447" y="4357694"/>
            <a:ext cx="1310059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6072198" y="4429132"/>
            <a:ext cx="1857389" cy="14287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322233" y="3821909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2357422" y="5857892"/>
            <a:ext cx="23510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رسيد و پاسخ درخواست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2198690" y="5214950"/>
            <a:ext cx="273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واريز و ثبت هزينه هاي دريافتي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 rot="19259639">
            <a:off x="5416214" y="4583478"/>
            <a:ext cx="1744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600" b="1" dirty="0">
                <a:solidFill>
                  <a:schemeClr val="bg1"/>
                </a:solidFill>
              </a:rPr>
              <a:t>واريز هزينه پرداختي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4" name="Text Box 27"/>
          <p:cNvSpPr txBox="1">
            <a:spLocks noChangeArrowheads="1"/>
          </p:cNvSpPr>
          <p:nvPr/>
        </p:nvSpPr>
        <p:spPr bwMode="auto">
          <a:xfrm rot="19409581">
            <a:off x="6695234" y="5117511"/>
            <a:ext cx="75723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رسيد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59" name="Text Box 49"/>
          <p:cNvSpPr txBox="1">
            <a:spLocks noChangeArrowheads="1"/>
          </p:cNvSpPr>
          <p:nvPr/>
        </p:nvSpPr>
        <p:spPr bwMode="auto">
          <a:xfrm>
            <a:off x="4500562" y="5072074"/>
            <a:ext cx="1138237" cy="977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sz="1600" b="1" dirty="0">
                <a:solidFill>
                  <a:schemeClr val="bg1"/>
                </a:solidFill>
              </a:rPr>
              <a:t>باجه قبول</a:t>
            </a:r>
          </a:p>
          <a:p>
            <a:pPr defTabSz="911225">
              <a:spcBef>
                <a:spcPct val="50000"/>
              </a:spcBef>
            </a:pPr>
            <a:r>
              <a:rPr lang="fa-IR" sz="1600" b="1" dirty="0">
                <a:solidFill>
                  <a:schemeClr val="bg1"/>
                </a:solidFill>
              </a:rPr>
              <a:t>سطح 1</a:t>
            </a:r>
          </a:p>
          <a:p>
            <a:pPr defTabSz="911225">
              <a:spcBef>
                <a:spcPct val="50000"/>
              </a:spcBef>
            </a:pPr>
            <a:r>
              <a:rPr lang="fa-IR" sz="1600" b="1" dirty="0">
                <a:solidFill>
                  <a:schemeClr val="bg1"/>
                </a:solidFill>
              </a:rPr>
              <a:t>شماره 6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1" name="Text Box 30"/>
          <p:cNvSpPr txBox="1">
            <a:spLocks noChangeArrowheads="1"/>
          </p:cNvSpPr>
          <p:nvPr/>
        </p:nvSpPr>
        <p:spPr bwMode="auto">
          <a:xfrm>
            <a:off x="5786446" y="6145868"/>
            <a:ext cx="3071834" cy="4615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Batang" pitchFamily="18" charset="-127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DFD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سطح سه- بخش ويژه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936249" y="500042"/>
            <a:ext cx="1271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b="1" dirty="0" smtClean="0">
                <a:solidFill>
                  <a:schemeClr val="bg1"/>
                </a:solidFill>
              </a:rPr>
              <a:t>تعيين بازارياب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3613156" y="1077899"/>
            <a:ext cx="17446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اعلام بستن قرارداد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64" name="Text Box 45"/>
          <p:cNvSpPr txBox="1">
            <a:spLocks noChangeArrowheads="1"/>
          </p:cNvSpPr>
          <p:nvPr/>
        </p:nvSpPr>
        <p:spPr bwMode="auto">
          <a:xfrm rot="1994125">
            <a:off x="2917487" y="1455571"/>
            <a:ext cx="758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تاييديه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65" name="Text Box 31"/>
          <p:cNvSpPr txBox="1">
            <a:spLocks noChangeArrowheads="1"/>
          </p:cNvSpPr>
          <p:nvPr/>
        </p:nvSpPr>
        <p:spPr bwMode="auto">
          <a:xfrm rot="2016128">
            <a:off x="2297390" y="1978055"/>
            <a:ext cx="1289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600" b="1" dirty="0">
                <a:solidFill>
                  <a:schemeClr val="bg1"/>
                </a:solidFill>
              </a:rPr>
              <a:t>برآورد هزينه ها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6" name="Text Box 26"/>
          <p:cNvSpPr txBox="1">
            <a:spLocks noChangeArrowheads="1"/>
          </p:cNvSpPr>
          <p:nvPr/>
        </p:nvSpPr>
        <p:spPr bwMode="auto">
          <a:xfrm rot="16200000">
            <a:off x="1343800" y="2138363"/>
            <a:ext cx="75723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پاسخ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67" name="Text Box 22"/>
          <p:cNvSpPr txBox="1">
            <a:spLocks noChangeArrowheads="1"/>
          </p:cNvSpPr>
          <p:nvPr/>
        </p:nvSpPr>
        <p:spPr bwMode="auto">
          <a:xfrm rot="16200000">
            <a:off x="166664" y="2411401"/>
            <a:ext cx="17446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ثبت و در خواست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68" name="Text Box 29"/>
          <p:cNvSpPr txBox="1">
            <a:spLocks noChangeArrowheads="1"/>
          </p:cNvSpPr>
          <p:nvPr/>
        </p:nvSpPr>
        <p:spPr bwMode="auto">
          <a:xfrm rot="16200000">
            <a:off x="360338" y="4646626"/>
            <a:ext cx="121443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تاييديه واريز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 rot="5578202">
            <a:off x="1279583" y="4516153"/>
            <a:ext cx="117302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ثبت واريزي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70" name="Text Box 23"/>
          <p:cNvSpPr txBox="1">
            <a:spLocks noChangeArrowheads="1"/>
          </p:cNvSpPr>
          <p:nvPr/>
        </p:nvSpPr>
        <p:spPr bwMode="auto">
          <a:xfrm rot="16200000">
            <a:off x="6772294" y="2357430"/>
            <a:ext cx="7588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مذاكره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 rot="16200000">
            <a:off x="7760044" y="2334011"/>
            <a:ext cx="5501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700" b="1" dirty="0" smtClean="0">
                <a:solidFill>
                  <a:schemeClr val="bg1"/>
                </a:solidFill>
              </a:rPr>
              <a:t>پاسخ</a:t>
            </a:r>
            <a:endParaRPr lang="fa-IR" sz="17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642918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ectangle 2"/>
          <p:cNvSpPr/>
          <p:nvPr/>
        </p:nvSpPr>
        <p:spPr>
          <a:xfrm>
            <a:off x="5357818" y="642918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ectangle 3"/>
          <p:cNvSpPr/>
          <p:nvPr/>
        </p:nvSpPr>
        <p:spPr>
          <a:xfrm>
            <a:off x="6572264" y="3071810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5357818" y="4429132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2571736" y="5715016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857224" y="4214818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679423" y="2820983"/>
            <a:ext cx="278608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428330" y="2928140"/>
            <a:ext cx="300039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644762" y="857232"/>
            <a:ext cx="27130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2643174" y="1214423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499504" y="2785264"/>
            <a:ext cx="4286280" cy="1573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2750331" y="2750341"/>
            <a:ext cx="4214840" cy="15716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6322230" y="2250273"/>
            <a:ext cx="1643074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3" idx="3"/>
          </p:cNvCxnSpPr>
          <p:nvPr/>
        </p:nvCxnSpPr>
        <p:spPr>
          <a:xfrm>
            <a:off x="7143768" y="1035827"/>
            <a:ext cx="642942" cy="196454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117443" y="2820983"/>
            <a:ext cx="278608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4999834" y="2928934"/>
            <a:ext cx="300039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 Box 34"/>
          <p:cNvSpPr txBox="1">
            <a:spLocks noChangeArrowheads="1"/>
          </p:cNvSpPr>
          <p:nvPr/>
        </p:nvSpPr>
        <p:spPr bwMode="auto">
          <a:xfrm rot="16200000">
            <a:off x="984230" y="2587614"/>
            <a:ext cx="17446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برگشت مرسوله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 rot="16200000">
            <a:off x="933434" y="2505077"/>
            <a:ext cx="849304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 smtClean="0">
                <a:solidFill>
                  <a:schemeClr val="bg1"/>
                </a:solidFill>
              </a:rPr>
              <a:t>ارسال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8" name="Text Box 33"/>
          <p:cNvSpPr txBox="1">
            <a:spLocks noChangeArrowheads="1"/>
          </p:cNvSpPr>
          <p:nvPr/>
        </p:nvSpPr>
        <p:spPr bwMode="auto">
          <a:xfrm>
            <a:off x="2071670" y="214290"/>
            <a:ext cx="3929090" cy="415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تقسيم و جداسازي درون </a:t>
            </a:r>
            <a:r>
              <a:rPr lang="fa-IR" sz="2100" dirty="0" smtClean="0">
                <a:solidFill>
                  <a:schemeClr val="bg1"/>
                </a:solidFill>
              </a:rPr>
              <a:t>كيسه (منطقه بندی)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9" name="Text Box 35"/>
          <p:cNvSpPr txBox="1">
            <a:spLocks noChangeArrowheads="1"/>
          </p:cNvSpPr>
          <p:nvPr/>
        </p:nvSpPr>
        <p:spPr bwMode="auto">
          <a:xfrm>
            <a:off x="3000364" y="1285860"/>
            <a:ext cx="17446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برگشت مرسوله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50" name="Text Box 41"/>
          <p:cNvSpPr txBox="1">
            <a:spLocks noChangeArrowheads="1"/>
          </p:cNvSpPr>
          <p:nvPr/>
        </p:nvSpPr>
        <p:spPr bwMode="auto">
          <a:xfrm rot="16200000">
            <a:off x="5941232" y="2632862"/>
            <a:ext cx="8350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ارسال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51" name="Text Box 42"/>
          <p:cNvSpPr txBox="1">
            <a:spLocks noChangeArrowheads="1"/>
          </p:cNvSpPr>
          <p:nvPr/>
        </p:nvSpPr>
        <p:spPr bwMode="auto">
          <a:xfrm>
            <a:off x="7715272" y="2071678"/>
            <a:ext cx="8350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ارسال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54" name="Text Box 50"/>
          <p:cNvSpPr txBox="1">
            <a:spLocks noChangeArrowheads="1"/>
          </p:cNvSpPr>
          <p:nvPr/>
        </p:nvSpPr>
        <p:spPr bwMode="auto">
          <a:xfrm rot="16200000">
            <a:off x="6911996" y="2033576"/>
            <a:ext cx="9080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برگشت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55" name="Text Box 49"/>
          <p:cNvSpPr txBox="1">
            <a:spLocks noChangeArrowheads="1"/>
          </p:cNvSpPr>
          <p:nvPr/>
        </p:nvSpPr>
        <p:spPr bwMode="auto">
          <a:xfrm rot="16200000">
            <a:off x="5260984" y="2712509"/>
            <a:ext cx="9096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برگشت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56" name="Text Box 49"/>
          <p:cNvSpPr txBox="1">
            <a:spLocks noChangeArrowheads="1"/>
          </p:cNvSpPr>
          <p:nvPr/>
        </p:nvSpPr>
        <p:spPr bwMode="auto">
          <a:xfrm rot="17504658">
            <a:off x="4626878" y="3502726"/>
            <a:ext cx="9096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برگشت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57" name="Text Box 43"/>
          <p:cNvSpPr txBox="1">
            <a:spLocks noChangeArrowheads="1"/>
          </p:cNvSpPr>
          <p:nvPr/>
        </p:nvSpPr>
        <p:spPr bwMode="auto">
          <a:xfrm rot="17481997">
            <a:off x="3998725" y="3258003"/>
            <a:ext cx="8350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ارسال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357290" y="714356"/>
            <a:ext cx="8572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/>
            <a:r>
              <a:rPr lang="fa-IR" sz="24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توزيع</a:t>
            </a:r>
          </a:p>
          <a:p>
            <a:pPr algn="ctr" defTabSz="911225"/>
            <a:r>
              <a:rPr lang="fa-IR" sz="20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1-3-3</a:t>
            </a:r>
            <a:endParaRPr lang="en-US" sz="2000" dirty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715008" y="714356"/>
            <a:ext cx="11429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/>
            <a:r>
              <a:rPr lang="fa-IR" sz="20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معمولي</a:t>
            </a:r>
          </a:p>
          <a:p>
            <a:pPr algn="ctr" defTabSz="911225"/>
            <a:r>
              <a:rPr lang="fa-IR" sz="20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3-3-3</a:t>
            </a:r>
            <a:endParaRPr lang="en-US" sz="2000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000908" y="3143248"/>
            <a:ext cx="85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 rtl="0"/>
            <a:r>
              <a:rPr lang="fa-IR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سفارشي</a:t>
            </a:r>
          </a:p>
          <a:p>
            <a:pPr algn="ctr" defTabSz="911225" rtl="0"/>
            <a:r>
              <a:rPr lang="fa-IR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4-3-3</a:t>
            </a:r>
            <a:endParaRPr lang="en-US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857884" y="4500570"/>
            <a:ext cx="8572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 rtl="0"/>
            <a:r>
              <a:rPr lang="fa-IR" sz="20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امانات</a:t>
            </a:r>
          </a:p>
          <a:p>
            <a:pPr algn="ctr" defTabSz="911225" rtl="0"/>
            <a:r>
              <a:rPr lang="fa-IR" sz="20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5-3-3</a:t>
            </a:r>
            <a:endParaRPr lang="en-US" sz="2000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143240" y="5786454"/>
            <a:ext cx="7858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 rtl="0"/>
            <a:r>
              <a:rPr lang="fa-IR" sz="20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عادي</a:t>
            </a:r>
          </a:p>
          <a:p>
            <a:pPr algn="ctr" defTabSz="911225" rtl="0"/>
            <a:r>
              <a:rPr lang="fa-IR" sz="20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6-3-3</a:t>
            </a:r>
            <a:endParaRPr lang="en-US" sz="2000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285852" y="4286256"/>
            <a:ext cx="857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/>
            <a:r>
              <a:rPr lang="fa-IR" sz="20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پيشتاز</a:t>
            </a:r>
            <a:r>
              <a:rPr lang="fa-IR" sz="2000" b="1" dirty="0" smtClean="0">
                <a:latin typeface="Batang" pitchFamily="18" charset="-127"/>
                <a:cs typeface="Times New Roman" pitchFamily="18" charset="0"/>
              </a:rPr>
              <a:t> </a:t>
            </a:r>
          </a:p>
          <a:p>
            <a:pPr defTabSz="911225"/>
            <a:r>
              <a:rPr lang="fa-IR" sz="20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2-3-3</a:t>
            </a:r>
            <a:endParaRPr lang="en-US" sz="2000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35" name="Text Box 30"/>
          <p:cNvSpPr txBox="1">
            <a:spLocks noChangeArrowheads="1"/>
          </p:cNvSpPr>
          <p:nvPr/>
        </p:nvSpPr>
        <p:spPr bwMode="auto">
          <a:xfrm>
            <a:off x="4214810" y="6039276"/>
            <a:ext cx="4286280" cy="4615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Batang" pitchFamily="18" charset="-127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DFD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سطح سه- كيسه بندي ( توزيع)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785794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ectangle 2"/>
          <p:cNvSpPr/>
          <p:nvPr/>
        </p:nvSpPr>
        <p:spPr>
          <a:xfrm>
            <a:off x="7286644" y="3000372"/>
            <a:ext cx="1643074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ectangle 3"/>
          <p:cNvSpPr/>
          <p:nvPr/>
        </p:nvSpPr>
        <p:spPr>
          <a:xfrm>
            <a:off x="4214810" y="3000372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6858016" y="785794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3857620" y="714356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16" y="5072074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857224" y="3143248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857224" y="5643578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713554" y="2356636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1179489" y="2320917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643307" y="4786720"/>
            <a:ext cx="1713719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1072332" y="4785528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2643174" y="1285859"/>
            <a:ext cx="121444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643174" y="1071546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3" idx="2"/>
          </p:cNvCxnSpPr>
          <p:nvPr/>
        </p:nvCxnSpPr>
        <p:spPr>
          <a:xfrm rot="5400000">
            <a:off x="3841452" y="2234112"/>
            <a:ext cx="1496809" cy="3571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4072331" y="2214158"/>
            <a:ext cx="1428761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5786446" y="1643050"/>
            <a:ext cx="1500198" cy="13573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5251455" y="1392223"/>
            <a:ext cx="1714512" cy="15017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000760" y="357187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>
            <a:off x="6000760" y="328453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0"/>
          </p:cNvCxnSpPr>
          <p:nvPr/>
        </p:nvCxnSpPr>
        <p:spPr>
          <a:xfrm rot="16200000" flipV="1">
            <a:off x="6197215" y="3518297"/>
            <a:ext cx="1285884" cy="18216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572132" y="3786190"/>
            <a:ext cx="1857388" cy="12858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679423" y="3536157"/>
            <a:ext cx="785024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037009" y="3392487"/>
            <a:ext cx="785024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7143784" y="5140123"/>
            <a:ext cx="1071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 rtl="0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امانات</a:t>
            </a:r>
          </a:p>
          <a:p>
            <a:pPr algn="ctr" defTabSz="911225" rtl="0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5-3-3</a:t>
            </a:r>
            <a:endParaRPr lang="en-US" dirty="0">
              <a:solidFill>
                <a:srgbClr val="FFFF00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643834" y="3071810"/>
            <a:ext cx="1000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 rtl="0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سفارشي</a:t>
            </a:r>
          </a:p>
          <a:p>
            <a:pPr algn="ctr" defTabSz="911225" rtl="0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4-3-3</a:t>
            </a:r>
            <a:endParaRPr lang="en-US" dirty="0" smtClean="0">
              <a:solidFill>
                <a:srgbClr val="FFFF00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215206" y="857232"/>
            <a:ext cx="1000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 rtl="0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عادي</a:t>
            </a:r>
          </a:p>
          <a:p>
            <a:pPr algn="ctr" defTabSz="911225" rtl="0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6-3-3</a:t>
            </a:r>
            <a:endParaRPr lang="en-US" dirty="0" smtClean="0">
              <a:solidFill>
                <a:srgbClr val="FFFF00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214810" y="857232"/>
            <a:ext cx="7858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25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معمولي</a:t>
            </a:r>
          </a:p>
          <a:p>
            <a:pPr defTabSz="911225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3-3-3</a:t>
            </a:r>
            <a:endParaRPr lang="en-US" dirty="0" smtClean="0">
              <a:solidFill>
                <a:srgbClr val="FFFF00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643438" y="3068421"/>
            <a:ext cx="1142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 rtl="0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گشت نامه</a:t>
            </a:r>
          </a:p>
          <a:p>
            <a:pPr algn="ctr" defTabSz="911225" rtl="0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رساني</a:t>
            </a:r>
            <a:endParaRPr lang="en-US" dirty="0" smtClean="0">
              <a:solidFill>
                <a:srgbClr val="FFFF00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214414" y="3214686"/>
            <a:ext cx="1142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گشت نامه</a:t>
            </a:r>
          </a:p>
          <a:p>
            <a:pPr algn="ctr" defTabSz="911225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رساني</a:t>
            </a:r>
            <a:endParaRPr lang="en-US" dirty="0" smtClean="0">
              <a:solidFill>
                <a:srgbClr val="FFFF00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357290" y="857232"/>
            <a:ext cx="78580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توزيع</a:t>
            </a:r>
          </a:p>
          <a:p>
            <a:pPr algn="ctr" defTabSz="911225"/>
            <a:r>
              <a:rPr lang="fa-IR" sz="1600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1-3-3</a:t>
            </a:r>
            <a:endParaRPr lang="en-US" sz="1600" b="1" dirty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285868" y="5715016"/>
            <a:ext cx="85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پيشتاز</a:t>
            </a:r>
          </a:p>
          <a:p>
            <a:pPr algn="ctr" defTabSz="911225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2-3-3</a:t>
            </a:r>
            <a:endParaRPr lang="en-US" dirty="0" smtClean="0">
              <a:solidFill>
                <a:srgbClr val="FFFF00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60" name="Text Box 44"/>
          <p:cNvSpPr txBox="1">
            <a:spLocks noChangeArrowheads="1"/>
          </p:cNvSpPr>
          <p:nvPr/>
        </p:nvSpPr>
        <p:spPr bwMode="auto">
          <a:xfrm>
            <a:off x="1785918" y="428604"/>
            <a:ext cx="3189288" cy="323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ctr" defTabSz="911225">
              <a:spcBef>
                <a:spcPct val="50000"/>
              </a:spcBef>
            </a:pPr>
            <a:r>
              <a:rPr lang="fa-IR" sz="1500" b="1" dirty="0">
                <a:solidFill>
                  <a:schemeClr val="bg1"/>
                </a:solidFill>
              </a:rPr>
              <a:t>تقسيم و </a:t>
            </a:r>
            <a:r>
              <a:rPr lang="fa-IR" sz="1500" b="1" dirty="0" smtClean="0">
                <a:solidFill>
                  <a:schemeClr val="bg1"/>
                </a:solidFill>
              </a:rPr>
              <a:t>جداسازي </a:t>
            </a:r>
            <a:r>
              <a:rPr lang="fa-IR" sz="1500" b="1" dirty="0">
                <a:solidFill>
                  <a:schemeClr val="bg1"/>
                </a:solidFill>
              </a:rPr>
              <a:t>مرسولات درون كيسه</a:t>
            </a:r>
            <a:endParaRPr lang="en-US" sz="1500" b="1" dirty="0">
              <a:solidFill>
                <a:schemeClr val="bg1"/>
              </a:solidFill>
            </a:endParaRPr>
          </a:p>
        </p:txBody>
      </p:sp>
      <p:sp>
        <p:nvSpPr>
          <p:cNvPr id="68" name="Text Box 45"/>
          <p:cNvSpPr txBox="1">
            <a:spLocks noChangeArrowheads="1"/>
          </p:cNvSpPr>
          <p:nvPr/>
        </p:nvSpPr>
        <p:spPr bwMode="auto">
          <a:xfrm>
            <a:off x="2786050" y="1643050"/>
            <a:ext cx="8350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برگشت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69" name="Text Box 42"/>
          <p:cNvSpPr txBox="1">
            <a:spLocks noChangeArrowheads="1"/>
          </p:cNvSpPr>
          <p:nvPr/>
        </p:nvSpPr>
        <p:spPr bwMode="auto">
          <a:xfrm rot="16200000">
            <a:off x="719996" y="2220204"/>
            <a:ext cx="1206503" cy="353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ثبت </a:t>
            </a:r>
            <a:r>
              <a:rPr lang="fa-IR" sz="1700" b="1" dirty="0" smtClean="0">
                <a:solidFill>
                  <a:schemeClr val="bg1"/>
                </a:solidFill>
              </a:rPr>
              <a:t>و ارسال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70" name="Text Box 47"/>
          <p:cNvSpPr txBox="1">
            <a:spLocks noChangeArrowheads="1"/>
          </p:cNvSpPr>
          <p:nvPr/>
        </p:nvSpPr>
        <p:spPr bwMode="auto">
          <a:xfrm rot="16200000">
            <a:off x="1406757" y="2192584"/>
            <a:ext cx="1714512" cy="61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برگشت </a:t>
            </a:r>
            <a:r>
              <a:rPr lang="fa-IR" sz="1700" b="1" dirty="0" smtClean="0">
                <a:solidFill>
                  <a:schemeClr val="bg1"/>
                </a:solidFill>
              </a:rPr>
              <a:t>مرسوله بعد از یک دوره زمانی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71" name="Text Box 54"/>
          <p:cNvSpPr txBox="1">
            <a:spLocks noChangeArrowheads="1"/>
          </p:cNvSpPr>
          <p:nvPr/>
        </p:nvSpPr>
        <p:spPr bwMode="auto">
          <a:xfrm rot="16200000">
            <a:off x="3863181" y="2072469"/>
            <a:ext cx="10668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sz="1700" b="1" dirty="0" smtClean="0">
                <a:solidFill>
                  <a:schemeClr val="bg1"/>
                </a:solidFill>
              </a:rPr>
              <a:t>ثبت و ارسال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72" name="Text Box 55"/>
          <p:cNvSpPr txBox="1">
            <a:spLocks noChangeArrowheads="1"/>
          </p:cNvSpPr>
          <p:nvPr/>
        </p:nvSpPr>
        <p:spPr bwMode="auto">
          <a:xfrm rot="16200000">
            <a:off x="4272500" y="2013989"/>
            <a:ext cx="1643074" cy="61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sz="1700" b="1" dirty="0" smtClean="0">
                <a:solidFill>
                  <a:schemeClr val="bg1"/>
                </a:solidFill>
              </a:rPr>
              <a:t>برگشت مرسوله بعد از یک دوره زمانی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73" name="Text Box 48"/>
          <p:cNvSpPr txBox="1">
            <a:spLocks noChangeArrowheads="1"/>
          </p:cNvSpPr>
          <p:nvPr/>
        </p:nvSpPr>
        <p:spPr bwMode="auto">
          <a:xfrm rot="18751372">
            <a:off x="6276350" y="2219369"/>
            <a:ext cx="11366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ثبت برگشت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74" name="Text Box 51"/>
          <p:cNvSpPr txBox="1">
            <a:spLocks noChangeArrowheads="1"/>
          </p:cNvSpPr>
          <p:nvPr/>
        </p:nvSpPr>
        <p:spPr bwMode="auto">
          <a:xfrm rot="18695262">
            <a:off x="5657545" y="1671621"/>
            <a:ext cx="8350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ارسال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75" name="Text Box 50"/>
          <p:cNvSpPr txBox="1">
            <a:spLocks noChangeArrowheads="1"/>
          </p:cNvSpPr>
          <p:nvPr/>
        </p:nvSpPr>
        <p:spPr bwMode="auto">
          <a:xfrm>
            <a:off x="6215074" y="3500438"/>
            <a:ext cx="8350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ارسال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76" name="Text Box 49"/>
          <p:cNvSpPr txBox="1">
            <a:spLocks noChangeArrowheads="1"/>
          </p:cNvSpPr>
          <p:nvPr/>
        </p:nvSpPr>
        <p:spPr bwMode="auto">
          <a:xfrm>
            <a:off x="6143636" y="2857496"/>
            <a:ext cx="10604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ثبت برگشت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77" name="Text Box 52"/>
          <p:cNvSpPr txBox="1">
            <a:spLocks noChangeArrowheads="1"/>
          </p:cNvSpPr>
          <p:nvPr/>
        </p:nvSpPr>
        <p:spPr bwMode="auto">
          <a:xfrm rot="2020671">
            <a:off x="6576552" y="4171343"/>
            <a:ext cx="10588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ثبت برگشت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78" name="Text Box 53"/>
          <p:cNvSpPr txBox="1">
            <a:spLocks noChangeArrowheads="1"/>
          </p:cNvSpPr>
          <p:nvPr/>
        </p:nvSpPr>
        <p:spPr bwMode="auto">
          <a:xfrm rot="2231454">
            <a:off x="5974076" y="4339171"/>
            <a:ext cx="786674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000" dirty="0" smtClean="0">
                <a:solidFill>
                  <a:schemeClr val="bg1"/>
                </a:solidFill>
              </a:rPr>
              <a:t>ارسال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 rot="16200000">
            <a:off x="1530333" y="4751402"/>
            <a:ext cx="129063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>
                <a:solidFill>
                  <a:schemeClr val="bg1"/>
                </a:solidFill>
              </a:rPr>
              <a:t>ثبت برگشت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80" name="Text Box 43"/>
          <p:cNvSpPr txBox="1">
            <a:spLocks noChangeArrowheads="1"/>
          </p:cNvSpPr>
          <p:nvPr/>
        </p:nvSpPr>
        <p:spPr bwMode="auto">
          <a:xfrm rot="5400000">
            <a:off x="1335866" y="4599784"/>
            <a:ext cx="692141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700" b="1" dirty="0" smtClean="0">
                <a:solidFill>
                  <a:schemeClr val="bg1"/>
                </a:solidFill>
              </a:rPr>
              <a:t>ارسال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3857620" y="6215082"/>
            <a:ext cx="4714908" cy="40000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Batang" pitchFamily="18" charset="-127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DFD</a:t>
            </a:r>
            <a:r>
              <a:rPr lang="fa-I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سطح سه- بخش كيسه بندي ( </a:t>
            </a:r>
            <a:r>
              <a:rPr lang="fa-I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طرح</a:t>
            </a:r>
            <a:r>
              <a:rPr lang="fa-I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 </a:t>
            </a:r>
            <a:r>
              <a:rPr lang="fa-I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پيشنهادي</a:t>
            </a:r>
            <a:r>
              <a:rPr lang="fa-I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)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1670" y="766737"/>
            <a:ext cx="5121966" cy="804875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latin typeface="Andalus" pitchFamily="2" charset="-78"/>
                <a:cs typeface="Andalus" pitchFamily="2" charset="-78"/>
              </a:rPr>
              <a:t>پروژه مهندسی نرم افزار</a:t>
            </a:r>
            <a:endParaRPr lang="fa-IR" b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0364" y="1785926"/>
            <a:ext cx="3559838" cy="785818"/>
          </a:xfrm>
        </p:spPr>
        <p:txBody>
          <a:bodyPr>
            <a:normAutofit fontScale="77500" lnSpcReduction="20000"/>
          </a:bodyPr>
          <a:lstStyle/>
          <a:p>
            <a:r>
              <a:rPr lang="fa-IR" sz="4000" strike="sngStrike" dirty="0" smtClean="0">
                <a:solidFill>
                  <a:schemeClr val="bg1"/>
                </a:solidFill>
                <a:cs typeface="B Nazanin" pitchFamily="2" charset="-78"/>
              </a:rPr>
              <a:t>تحليل سيستم اداره پست</a:t>
            </a:r>
          </a:p>
          <a:p>
            <a:endParaRPr lang="fa-IR" sz="4000" strike="sngStrike" dirty="0"/>
          </a:p>
        </p:txBody>
      </p:sp>
      <p:sp>
        <p:nvSpPr>
          <p:cNvPr id="4" name="Rectangle 3"/>
          <p:cNvSpPr/>
          <p:nvPr/>
        </p:nvSpPr>
        <p:spPr>
          <a:xfrm>
            <a:off x="6500826" y="4110343"/>
            <a:ext cx="2127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1225">
              <a:spcBef>
                <a:spcPct val="50000"/>
              </a:spcBef>
              <a:defRPr/>
            </a:pPr>
            <a:r>
              <a:rPr lang="fa-IR" sz="2400" dirty="0" smtClean="0">
                <a:solidFill>
                  <a:srgbClr val="FFC000"/>
                </a:solidFill>
                <a:cs typeface="B Nazanin" pitchFamily="2" charset="-78"/>
              </a:rPr>
              <a:t>سازمان مشتری  اداره پست</a:t>
            </a:r>
            <a:endParaRPr lang="fa-IR" sz="2400" dirty="0">
              <a:solidFill>
                <a:srgbClr val="FFC000"/>
              </a:solidFill>
              <a:cs typeface="B Nazani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95321" y="4572008"/>
            <a:ext cx="2122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1225">
              <a:spcBef>
                <a:spcPct val="50000"/>
              </a:spcBef>
              <a:defRPr/>
            </a:pPr>
            <a:r>
              <a:rPr lang="fa-IR" sz="2400" dirty="0" smtClean="0">
                <a:solidFill>
                  <a:srgbClr val="FFC000"/>
                </a:solidFill>
                <a:cs typeface="B Nazanin" pitchFamily="2" charset="-78"/>
              </a:rPr>
              <a:t>گروه نرم افزاری </a:t>
            </a:r>
            <a:r>
              <a:rPr lang="en-US" sz="2400" dirty="0" smtClean="0">
                <a:solidFill>
                  <a:srgbClr val="FFC000"/>
                </a:solidFill>
                <a:cs typeface="B Nazanin" pitchFamily="2" charset="-78"/>
              </a:rPr>
              <a:t>RM+  </a:t>
            </a:r>
            <a:endParaRPr lang="fa-IR" sz="2400" dirty="0">
              <a:solidFill>
                <a:srgbClr val="FFC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72" y="1285860"/>
            <a:ext cx="3900486" cy="785818"/>
          </a:xfr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lang="fa-IR" sz="4800" strike="sngStrike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طريقه جمع آوري اطلاعات</a:t>
            </a:r>
            <a:endParaRPr lang="fa-IR" sz="4800" strike="sngStrike" dirty="0">
              <a:effectLst/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857628"/>
            <a:ext cx="8115328" cy="1425573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defTabSz="911225">
              <a:spcBef>
                <a:spcPct val="50000"/>
              </a:spcBef>
              <a:buNone/>
            </a:pPr>
            <a:r>
              <a:rPr lang="fa-IR" sz="2000" dirty="0" smtClean="0">
                <a:solidFill>
                  <a:schemeClr val="bg1"/>
                </a:solidFill>
              </a:rPr>
              <a:t>1- پرسيدن         الف) پرسشنامه  ب) مصاحبه</a:t>
            </a:r>
          </a:p>
          <a:p>
            <a:pPr defTabSz="911225">
              <a:spcBef>
                <a:spcPct val="50000"/>
              </a:spcBef>
              <a:buNone/>
            </a:pPr>
            <a:r>
              <a:rPr lang="fa-IR" sz="2000" dirty="0" smtClean="0">
                <a:solidFill>
                  <a:schemeClr val="bg1"/>
                </a:solidFill>
              </a:rPr>
              <a:t>2- مشاهده          الف) از طريق حضور فيزيكي و نزديك (حضوري)   </a:t>
            </a:r>
          </a:p>
          <a:p>
            <a:pPr defTabSz="911225">
              <a:spcBef>
                <a:spcPct val="50000"/>
              </a:spcBef>
              <a:buNone/>
            </a:pPr>
            <a:r>
              <a:rPr lang="fa-IR" sz="2000" dirty="0" smtClean="0">
                <a:solidFill>
                  <a:schemeClr val="bg1"/>
                </a:solidFill>
              </a:rPr>
              <a:t>3- الگوسازي      الف) استفاده از چارت سازماني نحوه كار اداره پست و پروژه مشابه </a:t>
            </a:r>
          </a:p>
          <a:p>
            <a:pPr>
              <a:buNone/>
            </a:pPr>
            <a:endParaRPr lang="fa-IR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3643306" y="2786058"/>
            <a:ext cx="2500330" cy="114300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 smtClean="0"/>
          </a:p>
        </p:txBody>
      </p:sp>
      <p:sp>
        <p:nvSpPr>
          <p:cNvPr id="8" name="Rectangle 7"/>
          <p:cNvSpPr/>
          <p:nvPr/>
        </p:nvSpPr>
        <p:spPr>
          <a:xfrm>
            <a:off x="642910" y="714356"/>
            <a:ext cx="2000264" cy="928694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6715140" y="357166"/>
            <a:ext cx="1928826" cy="92869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Rectangle 9"/>
          <p:cNvSpPr/>
          <p:nvPr/>
        </p:nvSpPr>
        <p:spPr>
          <a:xfrm>
            <a:off x="928662" y="5500702"/>
            <a:ext cx="214314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10"/>
          <p:cNvSpPr/>
          <p:nvPr/>
        </p:nvSpPr>
        <p:spPr>
          <a:xfrm>
            <a:off x="6429388" y="4786322"/>
            <a:ext cx="1714512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8" name="Straight Arrow Connector 17"/>
          <p:cNvCxnSpPr>
            <a:stCxn id="7" idx="7"/>
            <a:endCxn id="9" idx="2"/>
          </p:cNvCxnSpPr>
          <p:nvPr/>
        </p:nvCxnSpPr>
        <p:spPr>
          <a:xfrm rot="5400000" flipH="1" flipV="1">
            <a:off x="5894718" y="1168613"/>
            <a:ext cx="1667588" cy="19020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1"/>
            <a:endCxn id="8" idx="2"/>
          </p:cNvCxnSpPr>
          <p:nvPr/>
        </p:nvCxnSpPr>
        <p:spPr>
          <a:xfrm rot="16200000" flipV="1">
            <a:off x="2171058" y="1115034"/>
            <a:ext cx="1310398" cy="23664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3"/>
            <a:endCxn id="10" idx="0"/>
          </p:cNvCxnSpPr>
          <p:nvPr/>
        </p:nvCxnSpPr>
        <p:spPr>
          <a:xfrm rot="5400000">
            <a:off x="2135339" y="3626570"/>
            <a:ext cx="1739026" cy="20092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5"/>
            <a:endCxn id="11" idx="0"/>
          </p:cNvCxnSpPr>
          <p:nvPr/>
        </p:nvCxnSpPr>
        <p:spPr>
          <a:xfrm rot="16200000" flipH="1">
            <a:off x="6019734" y="3519412"/>
            <a:ext cx="1024646" cy="15091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428860" y="1643050"/>
            <a:ext cx="2000264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571604" y="3643314"/>
            <a:ext cx="2214578" cy="18573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 flipV="1">
            <a:off x="5357818" y="1285860"/>
            <a:ext cx="1643074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6251190" y="5178834"/>
            <a:ext cx="785818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3"/>
            <a:endCxn id="10" idx="0"/>
          </p:cNvCxnSpPr>
          <p:nvPr/>
        </p:nvCxnSpPr>
        <p:spPr>
          <a:xfrm rot="5400000">
            <a:off x="2135339" y="3626570"/>
            <a:ext cx="1739026" cy="20092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214414" y="1000108"/>
            <a:ext cx="732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1225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مشتري</a:t>
            </a:r>
            <a:endParaRPr lang="en-US" dirty="0" smtClean="0">
              <a:solidFill>
                <a:srgbClr val="FFFF00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302536" y="3244334"/>
            <a:ext cx="9838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>
              <a:defRPr/>
            </a:pPr>
            <a:r>
              <a:rPr lang="fa-IR" sz="2000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پست</a:t>
            </a:r>
            <a:endParaRPr lang="en-US" sz="2000" b="1" dirty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32" name="Text Box 315"/>
          <p:cNvSpPr txBox="1">
            <a:spLocks noChangeArrowheads="1"/>
          </p:cNvSpPr>
          <p:nvPr/>
        </p:nvSpPr>
        <p:spPr bwMode="auto">
          <a:xfrm rot="19114636">
            <a:off x="4618067" y="1897469"/>
            <a:ext cx="24368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ارائه مجوز هاي خاص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36" name="Text Box 314"/>
          <p:cNvSpPr txBox="1">
            <a:spLocks noChangeArrowheads="1"/>
          </p:cNvSpPr>
          <p:nvPr/>
        </p:nvSpPr>
        <p:spPr bwMode="auto">
          <a:xfrm rot="19057453">
            <a:off x="5832168" y="2099093"/>
            <a:ext cx="2362223" cy="415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گزارش كار و درخواست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286644" y="642918"/>
            <a:ext cx="744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1225"/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مديريت</a:t>
            </a:r>
            <a:endParaRPr lang="en-US" dirty="0" smtClean="0">
              <a:solidFill>
                <a:srgbClr val="FFFF00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571604" y="5702874"/>
            <a:ext cx="840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بازارياب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929454" y="5000636"/>
            <a:ext cx="958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1225"/>
            <a:r>
              <a:rPr lang="fa-IR" b="1" dirty="0" smtClean="0">
                <a:latin typeface="Batang" pitchFamily="18" charset="-127"/>
                <a:cs typeface="Times New Roman" pitchFamily="18" charset="0"/>
              </a:rPr>
              <a:t> </a:t>
            </a:r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پست</a:t>
            </a:r>
            <a:r>
              <a:rPr lang="fa-IR" b="1" dirty="0" smtClean="0">
                <a:latin typeface="Batang" pitchFamily="18" charset="-127"/>
                <a:cs typeface="Times New Roman" pitchFamily="18" charset="0"/>
              </a:rPr>
              <a:t> </a:t>
            </a:r>
            <a:r>
              <a:rPr lang="fa-IR" dirty="0" smtClean="0">
                <a:solidFill>
                  <a:srgbClr val="FFFF00"/>
                </a:solidFill>
                <a:latin typeface="Batang" pitchFamily="18" charset="-127"/>
                <a:cs typeface="Times New Roman" pitchFamily="18" charset="0"/>
              </a:rPr>
              <a:t>بانك</a:t>
            </a:r>
            <a:endParaRPr lang="en-US" dirty="0" smtClean="0">
              <a:solidFill>
                <a:srgbClr val="FFFF00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 rot="1763275">
            <a:off x="1898270" y="2203817"/>
            <a:ext cx="1524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رسيد پستي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 rot="1796665">
            <a:off x="2360881" y="1828559"/>
            <a:ext cx="2571768" cy="415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درخواست </a:t>
            </a:r>
            <a:r>
              <a:rPr lang="fa-IR" sz="2100" dirty="0" smtClean="0">
                <a:solidFill>
                  <a:schemeClr val="bg1"/>
                </a:solidFill>
              </a:rPr>
              <a:t>ارسال و </a:t>
            </a:r>
            <a:r>
              <a:rPr lang="fa-IR" sz="2100" dirty="0">
                <a:solidFill>
                  <a:schemeClr val="bg1"/>
                </a:solidFill>
              </a:rPr>
              <a:t>تحويل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 rot="19315727">
            <a:off x="1750888" y="4284090"/>
            <a:ext cx="152558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ارائه قرارداد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5" name="Text Box 311"/>
          <p:cNvSpPr txBox="1">
            <a:spLocks noChangeArrowheads="1"/>
          </p:cNvSpPr>
          <p:nvPr/>
        </p:nvSpPr>
        <p:spPr bwMode="auto">
          <a:xfrm rot="19218252">
            <a:off x="2036945" y="4685667"/>
            <a:ext cx="2071702" cy="415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درخواست مشتري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 rot="2178959">
            <a:off x="5689223" y="3768763"/>
            <a:ext cx="15240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بايگاني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6643702" y="6072206"/>
            <a:ext cx="2071702" cy="4615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Batang" pitchFamily="18" charset="-127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DFD</a:t>
            </a:r>
            <a:r>
              <a:rPr lang="fa-I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سطح صفر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00562" y="785794"/>
            <a:ext cx="1785950" cy="85725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ectangle 2"/>
          <p:cNvSpPr/>
          <p:nvPr/>
        </p:nvSpPr>
        <p:spPr>
          <a:xfrm>
            <a:off x="571472" y="714356"/>
            <a:ext cx="1928826" cy="85725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ectangle 3"/>
          <p:cNvSpPr/>
          <p:nvPr/>
        </p:nvSpPr>
        <p:spPr>
          <a:xfrm>
            <a:off x="571472" y="4929198"/>
            <a:ext cx="2000264" cy="71438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اداري</a:t>
            </a:r>
          </a:p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5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15206" y="571480"/>
            <a:ext cx="1643074" cy="71438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3643306" y="5000636"/>
            <a:ext cx="1785950" cy="71438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باجه قبول</a:t>
            </a:r>
          </a:p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2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29454" y="5000636"/>
            <a:ext cx="1928826" cy="71438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تجزيه و مبادلات</a:t>
            </a:r>
          </a:p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3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00892" y="2500306"/>
            <a:ext cx="1714512" cy="78579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خدمات پستي</a:t>
            </a:r>
          </a:p>
          <a:p>
            <a:pPr algn="ctr" defTabSz="911225"/>
            <a:r>
              <a:rPr lang="fa-IR" sz="16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1</a:t>
            </a:r>
            <a:endParaRPr lang="en-US" sz="1600" dirty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7073124" y="927876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-358016" y="3213892"/>
            <a:ext cx="328614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107522" y="3250008"/>
            <a:ext cx="321471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 flipV="1">
            <a:off x="2500298" y="1357297"/>
            <a:ext cx="2000264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500298" y="1000108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2714612" y="2928934"/>
            <a:ext cx="3357586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3214678" y="2928934"/>
            <a:ext cx="3357586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4643438" y="2643182"/>
            <a:ext cx="2357454" cy="23574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1"/>
          </p:cNvCxnSpPr>
          <p:nvPr/>
        </p:nvCxnSpPr>
        <p:spPr>
          <a:xfrm rot="10800000" flipV="1">
            <a:off x="4929190" y="2893202"/>
            <a:ext cx="2071702" cy="21074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429256" y="5214950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>
            <a:off x="5429256" y="5572140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 flipH="1" flipV="1">
            <a:off x="7393802" y="1607330"/>
            <a:ext cx="1214446" cy="5715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000100" y="857232"/>
            <a:ext cx="92867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امورمالي</a:t>
            </a:r>
          </a:p>
          <a:p>
            <a:pPr algn="ctr" defTabSz="911225"/>
            <a:r>
              <a:rPr lang="fa-IR" sz="16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4</a:t>
            </a:r>
            <a:endParaRPr lang="en-US" sz="1600" dirty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0" name="Text Box 62"/>
          <p:cNvSpPr txBox="1">
            <a:spLocks noChangeArrowheads="1"/>
          </p:cNvSpPr>
          <p:nvPr/>
        </p:nvSpPr>
        <p:spPr bwMode="auto">
          <a:xfrm>
            <a:off x="2643174" y="642918"/>
            <a:ext cx="1519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تعيين دستمزد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1" name="Text Box 63"/>
          <p:cNvSpPr txBox="1">
            <a:spLocks noChangeArrowheads="1"/>
          </p:cNvSpPr>
          <p:nvPr/>
        </p:nvSpPr>
        <p:spPr bwMode="auto">
          <a:xfrm>
            <a:off x="2714612" y="1357298"/>
            <a:ext cx="1519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رسيد واريزي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929190" y="928670"/>
            <a:ext cx="1000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حسابداري</a:t>
            </a:r>
          </a:p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6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563516" y="714356"/>
            <a:ext cx="1138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پایگاه عودت</a:t>
            </a:r>
          </a:p>
        </p:txBody>
      </p:sp>
      <p:sp>
        <p:nvSpPr>
          <p:cNvPr id="55" name="Text Box 65"/>
          <p:cNvSpPr txBox="1">
            <a:spLocks noChangeArrowheads="1"/>
          </p:cNvSpPr>
          <p:nvPr/>
        </p:nvSpPr>
        <p:spPr bwMode="auto">
          <a:xfrm rot="16200000">
            <a:off x="698474" y="2944809"/>
            <a:ext cx="684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تاييديه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6" name="Text Box 64"/>
          <p:cNvSpPr txBox="1">
            <a:spLocks noChangeArrowheads="1"/>
          </p:cNvSpPr>
          <p:nvPr/>
        </p:nvSpPr>
        <p:spPr bwMode="auto">
          <a:xfrm rot="16200000">
            <a:off x="1403330" y="2882894"/>
            <a:ext cx="989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درخواست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7" name="Text Box 69"/>
          <p:cNvSpPr txBox="1">
            <a:spLocks noChangeArrowheads="1"/>
          </p:cNvSpPr>
          <p:nvPr/>
        </p:nvSpPr>
        <p:spPr bwMode="auto">
          <a:xfrm rot="16958343">
            <a:off x="3121733" y="2932033"/>
            <a:ext cx="220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رسيد در آمد و غرامت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8" name="Text Box 68"/>
          <p:cNvSpPr txBox="1">
            <a:spLocks noChangeArrowheads="1"/>
          </p:cNvSpPr>
          <p:nvPr/>
        </p:nvSpPr>
        <p:spPr bwMode="auto">
          <a:xfrm rot="16966850">
            <a:off x="3321357" y="3012486"/>
            <a:ext cx="2808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واريز درآمد و درخواست غرامت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9" name="Text Box 59"/>
          <p:cNvSpPr txBox="1">
            <a:spLocks noChangeArrowheads="1"/>
          </p:cNvSpPr>
          <p:nvPr/>
        </p:nvSpPr>
        <p:spPr bwMode="auto">
          <a:xfrm rot="19131697">
            <a:off x="5561466" y="3947917"/>
            <a:ext cx="1063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درخواست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60" name="Text Box 60"/>
          <p:cNvSpPr txBox="1">
            <a:spLocks noChangeArrowheads="1"/>
          </p:cNvSpPr>
          <p:nvPr/>
        </p:nvSpPr>
        <p:spPr bwMode="auto">
          <a:xfrm rot="18828829">
            <a:off x="4753534" y="3451899"/>
            <a:ext cx="2001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پاسخ و برگشت مرسوله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61" name="Text Box 46"/>
          <p:cNvSpPr txBox="1">
            <a:spLocks noChangeArrowheads="1"/>
          </p:cNvSpPr>
          <p:nvPr/>
        </p:nvSpPr>
        <p:spPr bwMode="auto">
          <a:xfrm>
            <a:off x="5521337" y="5634056"/>
            <a:ext cx="836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برگشت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62" name="Text Box 27"/>
          <p:cNvSpPr txBox="1">
            <a:spLocks noChangeArrowheads="1"/>
          </p:cNvSpPr>
          <p:nvPr/>
        </p:nvSpPr>
        <p:spPr bwMode="auto">
          <a:xfrm>
            <a:off x="5249880" y="4705362"/>
            <a:ext cx="1822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آماده سازي و تحويل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65" name="Text Box 30"/>
          <p:cNvSpPr txBox="1">
            <a:spLocks noChangeArrowheads="1"/>
          </p:cNvSpPr>
          <p:nvPr/>
        </p:nvSpPr>
        <p:spPr bwMode="auto">
          <a:xfrm>
            <a:off x="6094453" y="6243708"/>
            <a:ext cx="2763827" cy="40000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latin typeface="Batang" pitchFamily="18" charset="-127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DFD</a:t>
            </a:r>
            <a:r>
              <a:rPr lang="fa-IR" sz="2000" b="1" dirty="0">
                <a:solidFill>
                  <a:srgbClr val="FF0000"/>
                </a:solidFill>
                <a:latin typeface="Batang" pitchFamily="18" charset="-127"/>
                <a:cs typeface="Times New Roman" pitchFamily="18" charset="0"/>
              </a:rPr>
              <a:t>سطح</a:t>
            </a:r>
            <a:r>
              <a:rPr lang="fa-I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 يك-خدمات پستي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66" name="Text Box 58"/>
          <p:cNvSpPr txBox="1">
            <a:spLocks noChangeArrowheads="1"/>
          </p:cNvSpPr>
          <p:nvPr/>
        </p:nvSpPr>
        <p:spPr bwMode="auto">
          <a:xfrm rot="17593144">
            <a:off x="6797990" y="1685612"/>
            <a:ext cx="1414459" cy="64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</a:pPr>
            <a:r>
              <a:rPr lang="fa-IR" sz="1800" b="1" dirty="0" smtClean="0">
                <a:solidFill>
                  <a:schemeClr val="bg1"/>
                </a:solidFill>
              </a:rPr>
              <a:t>ثبت مرسوله </a:t>
            </a:r>
            <a:r>
              <a:rPr lang="fa-IR" sz="1800" b="1" dirty="0">
                <a:solidFill>
                  <a:schemeClr val="bg1"/>
                </a:solidFill>
              </a:rPr>
              <a:t>عودت خورده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5786" y="857232"/>
            <a:ext cx="1714512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sz="2000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درآمد</a:t>
            </a:r>
          </a:p>
          <a:p>
            <a:pPr algn="ctr" defTabSz="911225"/>
            <a:r>
              <a:rPr lang="fa-IR" sz="2000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3-2</a:t>
            </a:r>
            <a:endParaRPr lang="en-US" sz="2000" b="1" dirty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16" y="857232"/>
            <a:ext cx="1928826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sz="2000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ويژه</a:t>
            </a:r>
          </a:p>
          <a:p>
            <a:pPr algn="ctr" defTabSz="911225"/>
            <a:r>
              <a:rPr lang="fa-IR" sz="2000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2-2</a:t>
            </a:r>
            <a:endParaRPr lang="en-US" sz="2000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348" y="4357694"/>
            <a:ext cx="1785950" cy="92869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sz="2000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متعارف </a:t>
            </a:r>
          </a:p>
          <a:p>
            <a:pPr algn="ctr" defTabSz="911225"/>
            <a:r>
              <a:rPr lang="fa-IR" sz="2000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1-2</a:t>
            </a:r>
            <a:endParaRPr lang="en-US" sz="2000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786314" y="3714752"/>
            <a:ext cx="2214578" cy="107157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sz="2000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مديريت</a:t>
            </a:r>
            <a:endParaRPr lang="en-US" sz="2000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365" y="3000769"/>
            <a:ext cx="271385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357952" y="3000372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500298" y="1071546"/>
            <a:ext cx="435771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2500298" y="1357298"/>
            <a:ext cx="428628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071670" y="1643050"/>
            <a:ext cx="3038962" cy="22286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285984" y="1643050"/>
            <a:ext cx="2928958" cy="21431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5951577" y="6172270"/>
            <a:ext cx="2835265" cy="40000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Batang" pitchFamily="18" charset="-127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DFD</a:t>
            </a:r>
            <a:r>
              <a:rPr lang="fa-I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سطح دو- باجه قبول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857488" y="642918"/>
            <a:ext cx="30988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رسيد درآمد و واريز غرامت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2500298" y="1428736"/>
            <a:ext cx="4357718" cy="415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algn="ct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واريز هزينه هاي دريافتي و درخواست غرامت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 rot="2081315">
            <a:off x="2820586" y="2408756"/>
            <a:ext cx="22637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ارائه مجوزهاي خاص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35" name="Text Box 30"/>
          <p:cNvSpPr txBox="1">
            <a:spLocks noChangeArrowheads="1"/>
          </p:cNvSpPr>
          <p:nvPr/>
        </p:nvSpPr>
        <p:spPr bwMode="auto">
          <a:xfrm rot="2085514">
            <a:off x="2751698" y="2809647"/>
            <a:ext cx="17319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درخواست مجوز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 rot="16200000">
            <a:off x="-365944" y="3196442"/>
            <a:ext cx="309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رسيد درآمد و پرداخت غرامت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 rot="16200000">
            <a:off x="338913" y="3125004"/>
            <a:ext cx="309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800" b="1" dirty="0">
                <a:solidFill>
                  <a:schemeClr val="bg1"/>
                </a:solidFill>
              </a:rPr>
              <a:t>واريز درآمد و درخواست غرامت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857232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رهسپاري</a:t>
            </a:r>
          </a:p>
          <a:p>
            <a:pPr algn="ctr" defTabSz="911225"/>
            <a:r>
              <a:rPr lang="fa-IR" sz="16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1-3</a:t>
            </a:r>
            <a:endParaRPr lang="en-US" sz="1600" dirty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86446" y="857232"/>
            <a:ext cx="1857388" cy="85725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ارسال</a:t>
            </a:r>
          </a:p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3-3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6182" y="4214818"/>
            <a:ext cx="2428892" cy="85725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كيسه بندي</a:t>
            </a:r>
          </a:p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2-3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>
            <a:endCxn id="4" idx="0"/>
          </p:cNvCxnSpPr>
          <p:nvPr/>
        </p:nvCxnSpPr>
        <p:spPr>
          <a:xfrm>
            <a:off x="1564168" y="1651857"/>
            <a:ext cx="3436460" cy="25629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1857356" y="1643049"/>
            <a:ext cx="3571900" cy="25717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2357422" y="1428737"/>
            <a:ext cx="342902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357422" y="1141396"/>
            <a:ext cx="342902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5880139" y="6172270"/>
            <a:ext cx="2978141" cy="40000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Batang" pitchFamily="18" charset="-127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DFD</a:t>
            </a:r>
            <a:r>
              <a:rPr lang="fa-I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سطح دو- تجزيه و مبادلات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2714612" y="714356"/>
            <a:ext cx="280828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جهت بخش هاي مختلف پست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071802" y="1428736"/>
            <a:ext cx="22780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مرسوله عودت خورده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 rot="2129235">
            <a:off x="3357554" y="2563277"/>
            <a:ext cx="9096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برگشت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 rot="2120938">
            <a:off x="2018678" y="2861535"/>
            <a:ext cx="21256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بسته بندي مرسوله</a:t>
            </a:r>
            <a:endParaRPr lang="en-US" sz="2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57224" y="714356"/>
            <a:ext cx="1785950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امورمالي</a:t>
            </a:r>
          </a:p>
          <a:p>
            <a:pPr algn="ctr" defTabSz="911225"/>
            <a:r>
              <a:rPr lang="fa-IR" sz="1600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1-6</a:t>
            </a:r>
            <a:endParaRPr lang="en-US" sz="1600" dirty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72264" y="714356"/>
            <a:ext cx="1643074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درآمد</a:t>
            </a:r>
          </a:p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3- 6</a:t>
            </a:r>
            <a:r>
              <a:rPr lang="fa-IR" dirty="0" smtClean="0">
                <a:latin typeface="Batang" pitchFamily="18" charset="-127"/>
                <a:cs typeface="Times New Roman" pitchFamily="18" charset="0"/>
              </a:rPr>
              <a:t> </a:t>
            </a:r>
            <a:endParaRPr lang="en-US" dirty="0"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4500570"/>
            <a:ext cx="1714512" cy="71438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حقوق و دستمزد</a:t>
            </a:r>
          </a:p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2- 6</a:t>
            </a:r>
            <a:r>
              <a:rPr lang="fa-IR" dirty="0" smtClean="0">
                <a:latin typeface="Batang" pitchFamily="18" charset="-127"/>
                <a:cs typeface="Times New Roman" pitchFamily="18" charset="0"/>
              </a:rPr>
              <a:t>  </a:t>
            </a:r>
            <a:endParaRPr lang="en-US" dirty="0"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500826" y="4429132"/>
            <a:ext cx="2000264" cy="92869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بانك امور مالي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643174" y="1142984"/>
            <a:ext cx="39290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49207" y="2964653"/>
            <a:ext cx="292895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6" idx="2"/>
          </p:cNvCxnSpPr>
          <p:nvPr/>
        </p:nvCxnSpPr>
        <p:spPr>
          <a:xfrm>
            <a:off x="2571736" y="4857760"/>
            <a:ext cx="3929090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6000760" y="2928934"/>
            <a:ext cx="285752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2928926" y="696913"/>
            <a:ext cx="296068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رسيد و پرداخت غرامت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 rot="16200000">
            <a:off x="6080304" y="2920828"/>
            <a:ext cx="2322499" cy="338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1600" b="1" dirty="0">
                <a:solidFill>
                  <a:schemeClr val="bg1"/>
                </a:solidFill>
              </a:rPr>
              <a:t>ثبت درآمد روزانه و درخواست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3857620" y="4929198"/>
            <a:ext cx="129063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درخواست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 rot="16200000">
            <a:off x="976292" y="2905126"/>
            <a:ext cx="1063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واريز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19" name="Text Box 30"/>
          <p:cNvSpPr txBox="1">
            <a:spLocks noChangeArrowheads="1"/>
          </p:cNvSpPr>
          <p:nvPr/>
        </p:nvSpPr>
        <p:spPr bwMode="auto">
          <a:xfrm>
            <a:off x="6286512" y="6243708"/>
            <a:ext cx="2500330" cy="40000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Batang" pitchFamily="18" charset="-127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DFD</a:t>
            </a:r>
            <a:r>
              <a:rPr lang="fa-I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سطح دو- حسابداري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28596" y="357166"/>
            <a:ext cx="1785950" cy="92869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مشتري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0100" y="5143512"/>
            <a:ext cx="2286016" cy="92869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 rtl="0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بارکد خوان</a:t>
            </a:r>
          </a:p>
          <a:p>
            <a:pPr algn="ctr" defTabSz="911225" rtl="0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1-1-2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86446" y="500042"/>
            <a:ext cx="1928826" cy="7858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سفارشي و امانات</a:t>
            </a:r>
          </a:p>
          <a:p>
            <a:pPr algn="ctr" defTabSz="911225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4-1-2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15140" y="2071678"/>
            <a:ext cx="2000264" cy="85725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 rtl="0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پيشتاز</a:t>
            </a:r>
          </a:p>
          <a:p>
            <a:pPr algn="ctr" defTabSz="911225" rtl="0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3-1-2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43702" y="3929066"/>
            <a:ext cx="1928826" cy="85725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1225" rtl="0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عادي</a:t>
            </a:r>
          </a:p>
          <a:p>
            <a:pPr algn="ctr" defTabSz="911225" rtl="0"/>
            <a:r>
              <a:rPr lang="fa-IR" b="1" dirty="0" smtClean="0">
                <a:solidFill>
                  <a:srgbClr val="FFFF66"/>
                </a:solidFill>
                <a:latin typeface="Batang" pitchFamily="18" charset="-127"/>
                <a:cs typeface="Times New Roman" pitchFamily="18" charset="0"/>
              </a:rPr>
              <a:t>2-1-2</a:t>
            </a:r>
            <a:endParaRPr lang="en-US" b="1" dirty="0" smtClean="0">
              <a:solidFill>
                <a:srgbClr val="FFFF66"/>
              </a:solidFill>
              <a:latin typeface="Batang" pitchFamily="18" charset="-127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-464379" y="2964653"/>
            <a:ext cx="378621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-178627" y="2964653"/>
            <a:ext cx="378621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2464579" y="1535893"/>
            <a:ext cx="3857652" cy="33575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2821769" y="1535893"/>
            <a:ext cx="3786214" cy="32861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3286116" y="2928933"/>
            <a:ext cx="4000528" cy="25003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286116" y="2928934"/>
            <a:ext cx="4286280" cy="2643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286910" y="4786322"/>
            <a:ext cx="3856858" cy="9985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 flipV="1">
            <a:off x="3286116" y="4786322"/>
            <a:ext cx="4500594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 Box 24"/>
          <p:cNvSpPr txBox="1">
            <a:spLocks noChangeArrowheads="1"/>
          </p:cNvSpPr>
          <p:nvPr/>
        </p:nvSpPr>
        <p:spPr bwMode="auto">
          <a:xfrm rot="4943835">
            <a:off x="1093678" y="2616772"/>
            <a:ext cx="17446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رسيد مرسوله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38" name="Text Box 25"/>
          <p:cNvSpPr txBox="1">
            <a:spLocks noChangeArrowheads="1"/>
          </p:cNvSpPr>
          <p:nvPr/>
        </p:nvSpPr>
        <p:spPr bwMode="auto">
          <a:xfrm rot="4950125">
            <a:off x="380831" y="2860377"/>
            <a:ext cx="17446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درخواست ارسال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 rot="18727323">
            <a:off x="3014459" y="2841886"/>
            <a:ext cx="257968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رسيد مرسوله و برگشت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0" name="Text Box 26"/>
          <p:cNvSpPr txBox="1">
            <a:spLocks noChangeArrowheads="1"/>
          </p:cNvSpPr>
          <p:nvPr/>
        </p:nvSpPr>
        <p:spPr bwMode="auto">
          <a:xfrm rot="18702630">
            <a:off x="4249865" y="3160519"/>
            <a:ext cx="11382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لفاف بندي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1" name="Text Box 31"/>
          <p:cNvSpPr txBox="1">
            <a:spLocks noChangeArrowheads="1"/>
          </p:cNvSpPr>
          <p:nvPr/>
        </p:nvSpPr>
        <p:spPr bwMode="auto">
          <a:xfrm rot="19702608">
            <a:off x="4142692" y="3677933"/>
            <a:ext cx="24288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رسيد مرسوله و برگشت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 rot="19742557">
            <a:off x="5168706" y="4110623"/>
            <a:ext cx="11366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لفاف بندي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3" name="Text Box 22"/>
          <p:cNvSpPr txBox="1">
            <a:spLocks noChangeArrowheads="1"/>
          </p:cNvSpPr>
          <p:nvPr/>
        </p:nvSpPr>
        <p:spPr bwMode="auto">
          <a:xfrm rot="20713856">
            <a:off x="4685839" y="4878250"/>
            <a:ext cx="113823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لفاف بندي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 rot="20777855">
            <a:off x="4268788" y="5368817"/>
            <a:ext cx="250348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6" tIns="45667" rIns="91336" bIns="45667">
            <a:spAutoFit/>
          </a:bodyPr>
          <a:lstStyle/>
          <a:p>
            <a:pPr algn="r" defTabSz="911225">
              <a:spcBef>
                <a:spcPct val="50000"/>
              </a:spcBef>
            </a:pPr>
            <a:r>
              <a:rPr lang="fa-IR" sz="2100" dirty="0">
                <a:solidFill>
                  <a:schemeClr val="bg1"/>
                </a:solidFill>
              </a:rPr>
              <a:t>رسيد مرسوله و برگشت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45" name="Text Box 30"/>
          <p:cNvSpPr txBox="1">
            <a:spLocks noChangeArrowheads="1"/>
          </p:cNvSpPr>
          <p:nvPr/>
        </p:nvSpPr>
        <p:spPr bwMode="auto">
          <a:xfrm>
            <a:off x="5786446" y="6182152"/>
            <a:ext cx="2978141" cy="40000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336" tIns="45667" rIns="91336" bIns="45667">
            <a:spAutoFit/>
          </a:bodyPr>
          <a:lstStyle/>
          <a:p>
            <a:pPr defTabSz="911225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Batang" pitchFamily="18" charset="-127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DFD</a:t>
            </a:r>
            <a:r>
              <a:rPr lang="fa-I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cs typeface="Times New Roman" pitchFamily="18" charset="0"/>
              </a:rPr>
              <a:t>سطح سه- بخش متعارف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588</TotalTime>
  <Words>441</Words>
  <Application>Microsoft Office PowerPoint</Application>
  <PresentationFormat>On-screen Show (4:3)</PresentationFormat>
  <Paragraphs>181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Batang</vt:lpstr>
      <vt:lpstr>Andalus</vt:lpstr>
      <vt:lpstr>Arabic Typesetting</vt:lpstr>
      <vt:lpstr>Arial</vt:lpstr>
      <vt:lpstr>B Nazanin</vt:lpstr>
      <vt:lpstr>Calibri</vt:lpstr>
      <vt:lpstr>Rockwell</vt:lpstr>
      <vt:lpstr>Times New Roman</vt:lpstr>
      <vt:lpstr>Wingdings 2</vt:lpstr>
      <vt:lpstr>Foundry</vt:lpstr>
      <vt:lpstr>PowerPoint Presentation</vt:lpstr>
      <vt:lpstr>پروژه مهندسی نرم افزار</vt:lpstr>
      <vt:lpstr>طريقه جمع آوري اطلاعات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</dc:creator>
  <cp:lastModifiedBy>MRT www.Win2Farsi.com</cp:lastModifiedBy>
  <cp:revision>72</cp:revision>
  <dcterms:created xsi:type="dcterms:W3CDTF">2009-07-03T12:44:15Z</dcterms:created>
  <dcterms:modified xsi:type="dcterms:W3CDTF">2017-01-13T11:58:58Z</dcterms:modified>
</cp:coreProperties>
</file>