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56" r:id="rId2"/>
    <p:sldId id="258" r:id="rId3"/>
    <p:sldId id="259" r:id="rId4"/>
    <p:sldId id="261" r:id="rId5"/>
    <p:sldId id="260"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70A8177-3625-4D1F-8496-CFDE822C11BE}">
          <p14:sldIdLst/>
        </p14:section>
        <p14:section name="Untitled Section" id="{DA5C208B-6A1A-4F30-A985-A4BC24485CDF}">
          <p14:sldIdLst>
            <p14:sldId id="256"/>
            <p14:sldId id="258"/>
            <p14:sldId id="259"/>
            <p14:sldId id="261"/>
            <p14:sldId id="260"/>
            <p14:sldId id="262"/>
            <p14:sldId id="263"/>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66" y="222"/>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76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a:defRPr sz="1200"/>
            </a:lvl1pPr>
          </a:lstStyle>
          <a:p>
            <a:fld id="{692D526B-C9E8-4175-84B2-12F7AE022513}" type="datetimeFigureOut">
              <a:rPr lang="fa-IR" smtClean="0"/>
              <a:t>09/19/1439</a:t>
            </a:fld>
            <a:endParaRPr lang="fa-I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a:defRPr sz="1200"/>
            </a:lvl1pPr>
          </a:lstStyle>
          <a:p>
            <a:fld id="{8AEFF033-ACA5-46B6-B4FC-BE5E9C326A8C}" type="slidenum">
              <a:rPr lang="fa-IR" smtClean="0"/>
              <a:t>‹#›</a:t>
            </a:fld>
            <a:endParaRPr lang="fa-IR"/>
          </a:p>
        </p:txBody>
      </p:sp>
    </p:spTree>
    <p:extLst>
      <p:ext uri="{BB962C8B-B14F-4D97-AF65-F5344CB8AC3E}">
        <p14:creationId xmlns:p14="http://schemas.microsoft.com/office/powerpoint/2010/main" val="2418618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74D2FD-0106-40A5-83BF-9B0E3D68CF9B}" type="datetimeFigureOut">
              <a:rPr lang="en-US" smtClean="0"/>
              <a:t>6/2/2018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43D5B2-486C-4783-A5F3-E7B1E171548A}" type="slidenum">
              <a:rPr lang="en-US" smtClean="0"/>
              <a:t>‹#›</a:t>
            </a:fld>
            <a:endParaRPr lang="en-US"/>
          </a:p>
        </p:txBody>
      </p:sp>
    </p:spTree>
    <p:extLst>
      <p:ext uri="{BB962C8B-B14F-4D97-AF65-F5344CB8AC3E}">
        <p14:creationId xmlns:p14="http://schemas.microsoft.com/office/powerpoint/2010/main" val="610065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43D5B2-486C-4783-A5F3-E7B1E171548A}" type="slidenum">
              <a:rPr lang="en-US" smtClean="0"/>
              <a:t>5</a:t>
            </a:fld>
            <a:endParaRPr lang="en-US"/>
          </a:p>
        </p:txBody>
      </p:sp>
    </p:spTree>
    <p:extLst>
      <p:ext uri="{BB962C8B-B14F-4D97-AF65-F5344CB8AC3E}">
        <p14:creationId xmlns:p14="http://schemas.microsoft.com/office/powerpoint/2010/main" val="259421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05D453-BA83-410D-8B09-954A918DC2B9}"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9838E-2EF9-4C55-BA94-D31A903B0BD8}" type="slidenum">
              <a:rPr lang="en-US" smtClean="0"/>
              <a:t>‹#›</a:t>
            </a:fld>
            <a:endParaRPr lang="en-US"/>
          </a:p>
        </p:txBody>
      </p:sp>
    </p:spTree>
    <p:extLst>
      <p:ext uri="{BB962C8B-B14F-4D97-AF65-F5344CB8AC3E}">
        <p14:creationId xmlns:p14="http://schemas.microsoft.com/office/powerpoint/2010/main" val="3686838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5D453-BA83-410D-8B09-954A918DC2B9}"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9838E-2EF9-4C55-BA94-D31A903B0BD8}" type="slidenum">
              <a:rPr lang="en-US" smtClean="0"/>
              <a:t>‹#›</a:t>
            </a:fld>
            <a:endParaRPr lang="en-US"/>
          </a:p>
        </p:txBody>
      </p:sp>
    </p:spTree>
    <p:extLst>
      <p:ext uri="{BB962C8B-B14F-4D97-AF65-F5344CB8AC3E}">
        <p14:creationId xmlns:p14="http://schemas.microsoft.com/office/powerpoint/2010/main" val="310121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5D453-BA83-410D-8B09-954A918DC2B9}"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9838E-2EF9-4C55-BA94-D31A903B0BD8}" type="slidenum">
              <a:rPr lang="en-US" smtClean="0"/>
              <a:t>‹#›</a:t>
            </a:fld>
            <a:endParaRPr lang="en-US"/>
          </a:p>
        </p:txBody>
      </p:sp>
    </p:spTree>
    <p:extLst>
      <p:ext uri="{BB962C8B-B14F-4D97-AF65-F5344CB8AC3E}">
        <p14:creationId xmlns:p14="http://schemas.microsoft.com/office/powerpoint/2010/main" val="107453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5D453-BA83-410D-8B09-954A918DC2B9}"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9838E-2EF9-4C55-BA94-D31A903B0BD8}" type="slidenum">
              <a:rPr lang="en-US" smtClean="0"/>
              <a:t>‹#›</a:t>
            </a:fld>
            <a:endParaRPr lang="en-US"/>
          </a:p>
        </p:txBody>
      </p:sp>
    </p:spTree>
    <p:extLst>
      <p:ext uri="{BB962C8B-B14F-4D97-AF65-F5344CB8AC3E}">
        <p14:creationId xmlns:p14="http://schemas.microsoft.com/office/powerpoint/2010/main" val="89022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05D453-BA83-410D-8B09-954A918DC2B9}" type="datetimeFigureOut">
              <a:rPr lang="en-US" smtClean="0"/>
              <a:t>6/2/2018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9838E-2EF9-4C55-BA94-D31A903B0BD8}" type="slidenum">
              <a:rPr lang="en-US" smtClean="0"/>
              <a:t>‹#›</a:t>
            </a:fld>
            <a:endParaRPr lang="en-US"/>
          </a:p>
        </p:txBody>
      </p:sp>
    </p:spTree>
    <p:extLst>
      <p:ext uri="{BB962C8B-B14F-4D97-AF65-F5344CB8AC3E}">
        <p14:creationId xmlns:p14="http://schemas.microsoft.com/office/powerpoint/2010/main" val="82166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05D453-BA83-410D-8B09-954A918DC2B9}" type="datetimeFigureOut">
              <a:rPr lang="en-US" smtClean="0"/>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9838E-2EF9-4C55-BA94-D31A903B0BD8}" type="slidenum">
              <a:rPr lang="en-US" smtClean="0"/>
              <a:t>‹#›</a:t>
            </a:fld>
            <a:endParaRPr lang="en-US"/>
          </a:p>
        </p:txBody>
      </p:sp>
    </p:spTree>
    <p:extLst>
      <p:ext uri="{BB962C8B-B14F-4D97-AF65-F5344CB8AC3E}">
        <p14:creationId xmlns:p14="http://schemas.microsoft.com/office/powerpoint/2010/main" val="378367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05D453-BA83-410D-8B09-954A918DC2B9}" type="datetimeFigureOut">
              <a:rPr lang="en-US" smtClean="0"/>
              <a:t>6/2/2018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B9838E-2EF9-4C55-BA94-D31A903B0BD8}" type="slidenum">
              <a:rPr lang="en-US" smtClean="0"/>
              <a:t>‹#›</a:t>
            </a:fld>
            <a:endParaRPr lang="en-US"/>
          </a:p>
        </p:txBody>
      </p:sp>
    </p:spTree>
    <p:extLst>
      <p:ext uri="{BB962C8B-B14F-4D97-AF65-F5344CB8AC3E}">
        <p14:creationId xmlns:p14="http://schemas.microsoft.com/office/powerpoint/2010/main" val="421251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05D453-BA83-410D-8B09-954A918DC2B9}" type="datetimeFigureOut">
              <a:rPr lang="en-US" smtClean="0"/>
              <a:t>6/2/2018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B9838E-2EF9-4C55-BA94-D31A903B0BD8}" type="slidenum">
              <a:rPr lang="en-US" smtClean="0"/>
              <a:t>‹#›</a:t>
            </a:fld>
            <a:endParaRPr lang="en-US"/>
          </a:p>
        </p:txBody>
      </p:sp>
    </p:spTree>
    <p:extLst>
      <p:ext uri="{BB962C8B-B14F-4D97-AF65-F5344CB8AC3E}">
        <p14:creationId xmlns:p14="http://schemas.microsoft.com/office/powerpoint/2010/main" val="50434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5D453-BA83-410D-8B09-954A918DC2B9}" type="datetimeFigureOut">
              <a:rPr lang="en-US" smtClean="0"/>
              <a:t>6/2/2018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B9838E-2EF9-4C55-BA94-D31A903B0BD8}" type="slidenum">
              <a:rPr lang="en-US" smtClean="0"/>
              <a:t>‹#›</a:t>
            </a:fld>
            <a:endParaRPr lang="en-US"/>
          </a:p>
        </p:txBody>
      </p:sp>
    </p:spTree>
    <p:extLst>
      <p:ext uri="{BB962C8B-B14F-4D97-AF65-F5344CB8AC3E}">
        <p14:creationId xmlns:p14="http://schemas.microsoft.com/office/powerpoint/2010/main" val="415684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5D453-BA83-410D-8B09-954A918DC2B9}" type="datetimeFigureOut">
              <a:rPr lang="en-US" smtClean="0"/>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9838E-2EF9-4C55-BA94-D31A903B0BD8}" type="slidenum">
              <a:rPr lang="en-US" smtClean="0"/>
              <a:t>‹#›</a:t>
            </a:fld>
            <a:endParaRPr lang="en-US"/>
          </a:p>
        </p:txBody>
      </p:sp>
    </p:spTree>
    <p:extLst>
      <p:ext uri="{BB962C8B-B14F-4D97-AF65-F5344CB8AC3E}">
        <p14:creationId xmlns:p14="http://schemas.microsoft.com/office/powerpoint/2010/main" val="3044334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05D453-BA83-410D-8B09-954A918DC2B9}" type="datetimeFigureOut">
              <a:rPr lang="en-US" smtClean="0"/>
              <a:t>6/2/2018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9838E-2EF9-4C55-BA94-D31A903B0BD8}" type="slidenum">
              <a:rPr lang="en-US" smtClean="0"/>
              <a:t>‹#›</a:t>
            </a:fld>
            <a:endParaRPr lang="en-US"/>
          </a:p>
        </p:txBody>
      </p:sp>
    </p:spTree>
    <p:extLst>
      <p:ext uri="{BB962C8B-B14F-4D97-AF65-F5344CB8AC3E}">
        <p14:creationId xmlns:p14="http://schemas.microsoft.com/office/powerpoint/2010/main" val="7451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4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5D453-BA83-410D-8B09-954A918DC2B9}" type="datetimeFigureOut">
              <a:rPr lang="en-US" smtClean="0"/>
              <a:t>6/2/2018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9838E-2EF9-4C55-BA94-D31A903B0BD8}" type="slidenum">
              <a:rPr lang="en-US" smtClean="0"/>
              <a:t>‹#›</a:t>
            </a:fld>
            <a:endParaRPr lang="en-US"/>
          </a:p>
        </p:txBody>
      </p:sp>
      <p:sp>
        <p:nvSpPr>
          <p:cNvPr id="7" name="Rectangle 6"/>
          <p:cNvSpPr/>
          <p:nvPr userDrawn="1"/>
        </p:nvSpPr>
        <p:spPr>
          <a:xfrm>
            <a:off x="-180528"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11755371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jp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jpe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descr="C:\Users\Tetra\Desktop\ali darjazini\infograph\نوروز\ppt\image\lg_Paisle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111879" y="-2734394"/>
            <a:ext cx="1905004" cy="7830994"/>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36579" y="886543"/>
            <a:ext cx="1173719" cy="338554"/>
          </a:xfrm>
          <a:prstGeom prst="rect">
            <a:avLst/>
          </a:prstGeom>
        </p:spPr>
        <p:txBody>
          <a:bodyPr wrap="none">
            <a:spAutoFit/>
          </a:bodyPr>
          <a:lstStyle/>
          <a:p>
            <a:pPr rtl="1"/>
            <a:r>
              <a:rPr lang="fa-IR" sz="1600" dirty="0" smtClean="0">
                <a:solidFill>
                  <a:srgbClr val="00B050"/>
                </a:solidFill>
                <a:latin typeface="IranNastaliq" pitchFamily="18" charset="0"/>
                <a:cs typeface="B Yekan" pitchFamily="2" charset="-78"/>
              </a:rPr>
              <a:t>زندگی دوباره</a:t>
            </a:r>
            <a:endParaRPr lang="en-US" sz="1600" dirty="0">
              <a:solidFill>
                <a:srgbClr val="00B050"/>
              </a:solidFill>
              <a:latin typeface="IranNastaliq" pitchFamily="18" charset="0"/>
              <a:cs typeface="B Yekan" pitchFamily="2" charset="-78"/>
            </a:endParaRPr>
          </a:p>
        </p:txBody>
      </p:sp>
      <p:sp>
        <p:nvSpPr>
          <p:cNvPr id="5" name="Rectangle 4"/>
          <p:cNvSpPr/>
          <p:nvPr/>
        </p:nvSpPr>
        <p:spPr>
          <a:xfrm>
            <a:off x="1148884" y="990600"/>
            <a:ext cx="2207656" cy="1107996"/>
          </a:xfrm>
          <a:prstGeom prst="rect">
            <a:avLst/>
          </a:prstGeom>
        </p:spPr>
        <p:txBody>
          <a:bodyPr wrap="none">
            <a:spAutoFit/>
          </a:bodyPr>
          <a:lstStyle/>
          <a:p>
            <a:pPr rtl="1"/>
            <a:r>
              <a:rPr lang="fa-IR" sz="6600" dirty="0" smtClean="0">
                <a:solidFill>
                  <a:schemeClr val="bg1"/>
                </a:solidFill>
                <a:latin typeface="IranNastaliq" pitchFamily="18" charset="0"/>
                <a:cs typeface="IranNastaliq" pitchFamily="18" charset="0"/>
              </a:rPr>
              <a:t>سین اوّل</a:t>
            </a:r>
            <a:endParaRPr lang="en-US" sz="6600" dirty="0">
              <a:solidFill>
                <a:schemeClr val="bg1"/>
              </a:solidFill>
              <a:latin typeface="IranNastaliq" pitchFamily="18" charset="0"/>
              <a:cs typeface="IranNastaliq" pitchFamily="18" charset="0"/>
            </a:endParaRPr>
          </a:p>
        </p:txBody>
      </p:sp>
      <p:sp>
        <p:nvSpPr>
          <p:cNvPr id="7" name="Rectangle 6"/>
          <p:cNvSpPr/>
          <p:nvPr/>
        </p:nvSpPr>
        <p:spPr>
          <a:xfrm>
            <a:off x="74468" y="39469"/>
            <a:ext cx="864339" cy="646331"/>
          </a:xfrm>
          <a:prstGeom prst="rect">
            <a:avLst/>
          </a:prstGeom>
        </p:spPr>
        <p:txBody>
          <a:bodyPr wrap="none">
            <a:spAutoFit/>
          </a:bodyPr>
          <a:lstStyle/>
          <a:p>
            <a:pPr rtl="1"/>
            <a:r>
              <a:rPr lang="fa-IR" sz="3600" dirty="0" smtClean="0">
                <a:solidFill>
                  <a:srgbClr val="00B050"/>
                </a:solidFill>
                <a:latin typeface="Magneto" pitchFamily="82" charset="0"/>
                <a:cs typeface="EntezareZohoor C3" pitchFamily="2" charset="-78"/>
              </a:rPr>
              <a:t>سبزه</a:t>
            </a:r>
            <a:endParaRPr lang="en-US" sz="2800" dirty="0">
              <a:solidFill>
                <a:srgbClr val="00B050"/>
              </a:solidFill>
              <a:latin typeface="Magneto" pitchFamily="82" charset="0"/>
              <a:cs typeface="EntezareZohoor C3" pitchFamily="2" charset="-78"/>
            </a:endParaRPr>
          </a:p>
        </p:txBody>
      </p:sp>
      <p:pic>
        <p:nvPicPr>
          <p:cNvPr id="2058" name="Picture 10" descr="C:\Users\Tetra\Desktop\ali darjazini\infograph\نوروز\ppt\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73" y="1541007"/>
            <a:ext cx="1511300" cy="8382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06919" y="5500687"/>
            <a:ext cx="1011815" cy="707886"/>
          </a:xfrm>
          <a:prstGeom prst="rect">
            <a:avLst/>
          </a:prstGeom>
        </p:spPr>
        <p:txBody>
          <a:bodyPr wrap="none">
            <a:spAutoFit/>
          </a:bodyPr>
          <a:lstStyle/>
          <a:p>
            <a:pPr rtl="1"/>
            <a:r>
              <a:rPr lang="fa-IR" sz="4000" dirty="0" smtClean="0">
                <a:solidFill>
                  <a:srgbClr val="0070C0"/>
                </a:solidFill>
                <a:latin typeface="Magneto" pitchFamily="82" charset="0"/>
                <a:cs typeface="EntezareZohoor 4 **" pitchFamily="2" charset="-78"/>
              </a:rPr>
              <a:t>قرآن</a:t>
            </a:r>
            <a:endParaRPr lang="en-US" sz="2800" dirty="0">
              <a:solidFill>
                <a:srgbClr val="0070C0"/>
              </a:solidFill>
              <a:latin typeface="Magneto" pitchFamily="82" charset="0"/>
              <a:cs typeface="EntezareZohoor 4 **" pitchFamily="2" charset="-78"/>
            </a:endParaRPr>
          </a:p>
        </p:txBody>
      </p:sp>
      <p:pic>
        <p:nvPicPr>
          <p:cNvPr id="2060" name="Picture 12" descr="C:\Users\Tetra\Desktop\ali darjazini\infograph\نوروز\ppt\image\qur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019800"/>
            <a:ext cx="719558" cy="8011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66800" y="2571389"/>
            <a:ext cx="7219532" cy="338554"/>
          </a:xfrm>
          <a:prstGeom prst="rect">
            <a:avLst/>
          </a:prstGeom>
        </p:spPr>
        <p:txBody>
          <a:bodyPr wrap="square">
            <a:spAutoFit/>
          </a:bodyPr>
          <a:lstStyle/>
          <a:p>
            <a:pPr algn="r" rtl="1"/>
            <a:r>
              <a:rPr lang="fa-IR" sz="1600" dirty="0">
                <a:cs typeface="B Koodak" pitchFamily="2" charset="-78"/>
              </a:rPr>
              <a:t>نوروز، تنها جشن بازمانده از ایران باستان است که رنگ‌وبویی اسلامی به خود </a:t>
            </a:r>
            <a:r>
              <a:rPr lang="fa-IR" sz="1600" dirty="0" smtClean="0">
                <a:cs typeface="B Koodak" pitchFamily="2" charset="-78"/>
              </a:rPr>
              <a:t>گرفته</a:t>
            </a:r>
            <a:r>
              <a:rPr lang="en-US" sz="1600" dirty="0" smtClean="0">
                <a:cs typeface="B Koodak" pitchFamily="2" charset="-78"/>
              </a:rPr>
              <a:t>.</a:t>
            </a:r>
            <a:endParaRPr lang="en-US" sz="1600" dirty="0">
              <a:cs typeface="B Koodak" pitchFamily="2" charset="-78"/>
            </a:endParaRPr>
          </a:p>
        </p:txBody>
      </p:sp>
      <p:sp>
        <p:nvSpPr>
          <p:cNvPr id="6" name="Rectangle 5"/>
          <p:cNvSpPr/>
          <p:nvPr/>
        </p:nvSpPr>
        <p:spPr>
          <a:xfrm>
            <a:off x="1905000" y="3124200"/>
            <a:ext cx="6358733" cy="584775"/>
          </a:xfrm>
          <a:prstGeom prst="rect">
            <a:avLst/>
          </a:prstGeom>
        </p:spPr>
        <p:txBody>
          <a:bodyPr wrap="square">
            <a:spAutoFit/>
          </a:bodyPr>
          <a:lstStyle/>
          <a:p>
            <a:pPr lvl="0" algn="just" rtl="1"/>
            <a:r>
              <a:rPr lang="fa-IR" sz="1600" dirty="0">
                <a:cs typeface="B Koodak" pitchFamily="2" charset="-78"/>
              </a:rPr>
              <a:t>افسانه‌های قدیمی، جمشید، چهارمین پادشاه پیشدادی را بنیانگذار نوروز می‌دانند. کسی که محبوبیتش باعث شد بنای باشکوه تخت‌جمشید با نام او خوانده شود.</a:t>
            </a:r>
            <a:endParaRPr lang="en-US" sz="1600" dirty="0">
              <a:cs typeface="B Koodak" pitchFamily="2" charset="-78"/>
            </a:endParaRPr>
          </a:p>
        </p:txBody>
      </p:sp>
      <p:sp>
        <p:nvSpPr>
          <p:cNvPr id="8" name="Rectangle 7"/>
          <p:cNvSpPr/>
          <p:nvPr/>
        </p:nvSpPr>
        <p:spPr>
          <a:xfrm>
            <a:off x="4038600" y="4781051"/>
            <a:ext cx="4191000" cy="830997"/>
          </a:xfrm>
          <a:prstGeom prst="rect">
            <a:avLst/>
          </a:prstGeom>
        </p:spPr>
        <p:txBody>
          <a:bodyPr wrap="square">
            <a:spAutoFit/>
          </a:bodyPr>
          <a:lstStyle/>
          <a:p>
            <a:pPr lvl="0" algn="just" rtl="1"/>
            <a:r>
              <a:rPr lang="fa-IR" sz="1600" dirty="0">
                <a:cs typeface="B Koodak" pitchFamily="2" charset="-78"/>
              </a:rPr>
              <a:t>تخت‌جمشید برای برگزاری جشن‌های نوروزی ساخته شده. که این امر اهمیت جشن نوروز در دوره‌ی هخامنشیان را نشان می‌دهد.</a:t>
            </a:r>
            <a:endParaRPr lang="en-US" sz="1600" dirty="0">
              <a:cs typeface="B Koodak" pitchFamily="2" charset="-78"/>
            </a:endParaRPr>
          </a:p>
        </p:txBody>
      </p:sp>
      <p:pic>
        <p:nvPicPr>
          <p:cNvPr id="2052" name="Picture 4" descr="C:\Users\Tetra\Desktop\ali darjazini\infograph\نوروز\ppt\image\d-dflkbnsdkjgdujhjhj2369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860509"/>
            <a:ext cx="1928025" cy="2680055"/>
          </a:xfrm>
          <a:prstGeom prst="rect">
            <a:avLst/>
          </a:prstGeom>
          <a:ln w="889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3" name="Picture 10" descr="C:\Users\Tetra\Desktop\ali darjazini\infograph\نوروز\ppt\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514600"/>
            <a:ext cx="663777" cy="36814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C:\Users\Tetra\Desktop\ali darjazini\infograph\نوروز\ppt\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4666" y="3125200"/>
            <a:ext cx="663777" cy="36814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Tetra\Desktop\ali darjazini\infograph\نوروز\ppt\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599" y="4726632"/>
            <a:ext cx="663777" cy="3681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038600" y="874693"/>
            <a:ext cx="4572000" cy="954107"/>
          </a:xfrm>
          <a:prstGeom prst="rect">
            <a:avLst/>
          </a:prstGeom>
        </p:spPr>
        <p:txBody>
          <a:bodyPr>
            <a:spAutoFit/>
          </a:bodyPr>
          <a:lstStyle/>
          <a:p>
            <a:pPr algn="r" rtl="1"/>
            <a:r>
              <a:rPr lang="ar-SA" sz="2800" b="1" dirty="0">
                <a:solidFill>
                  <a:schemeClr val="bg1"/>
                </a:solidFill>
                <a:cs typeface="B Tabassom" pitchFamily="2" charset="-78"/>
              </a:rPr>
              <a:t>نرم نرمک می رسد اینک بهار</a:t>
            </a:r>
            <a:endParaRPr lang="ar-SA" sz="2800" dirty="0">
              <a:solidFill>
                <a:schemeClr val="bg1"/>
              </a:solidFill>
              <a:cs typeface="B Tabassom" pitchFamily="2" charset="-78"/>
            </a:endParaRPr>
          </a:p>
          <a:p>
            <a:pPr algn="r" rtl="1"/>
            <a:r>
              <a:rPr lang="ar-SA" sz="2800" b="1" dirty="0">
                <a:solidFill>
                  <a:schemeClr val="bg1"/>
                </a:solidFill>
                <a:cs typeface="B Tabassom" pitchFamily="2" charset="-78"/>
              </a:rPr>
              <a:t>خوش به حال روزگار</a:t>
            </a:r>
            <a:endParaRPr lang="ar-SA" sz="2800" dirty="0">
              <a:solidFill>
                <a:schemeClr val="bg1"/>
              </a:solidFill>
              <a:effectLst/>
              <a:cs typeface="B Tabassom" pitchFamily="2" charset="-78"/>
            </a:endParaRPr>
          </a:p>
        </p:txBody>
      </p:sp>
    </p:spTree>
    <p:extLst>
      <p:ext uri="{BB962C8B-B14F-4D97-AF65-F5344CB8AC3E}">
        <p14:creationId xmlns:p14="http://schemas.microsoft.com/office/powerpoint/2010/main" val="6373249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1000"/>
                                        <p:tgtEl>
                                          <p:spTgt spid="2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ircle(in)">
                                      <p:cBhvr>
                                        <p:cTn id="16" dur="1000"/>
                                        <p:tgtEl>
                                          <p:spTgt spid="26"/>
                                        </p:tgtEl>
                                      </p:cBhvr>
                                    </p:animEffect>
                                  </p:childTnLst>
                                </p:cTn>
                              </p:par>
                              <p:par>
                                <p:cTn id="17" presetID="6" presetClass="entr" presetSubtype="16"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circle(in)">
                                      <p:cBhvr>
                                        <p:cTn id="19" dur="1000"/>
                                        <p:tgtEl>
                                          <p:spTgt spid="2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1000"/>
                                        <p:tgtEl>
                                          <p:spTgt spid="8"/>
                                        </p:tgtEl>
                                      </p:cBhvr>
                                    </p:animEffect>
                                  </p:childTnLst>
                                </p:cTn>
                              </p:par>
                              <p:par>
                                <p:cTn id="23" presetID="6" presetClass="entr" presetSubtype="16"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circle(in)">
                                      <p:cBhvr>
                                        <p:cTn id="25"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7" descr="Earth-lighting-equinox_EN"/>
          <p:cNvPicPr>
            <a:picLocks noChangeAspect="1" noChangeArrowheads="1"/>
          </p:cNvPicPr>
          <p:nvPr/>
        </p:nvPicPr>
        <p:blipFill>
          <a:blip r:embed="rId2" cstate="print">
            <a:extLst>
              <a:ext uri="{28A0092B-C50C-407E-A947-70E740481C1C}">
                <a14:useLocalDpi xmlns:a14="http://schemas.microsoft.com/office/drawing/2010/main" val="0"/>
              </a:ext>
            </a:extLst>
          </a:blip>
          <a:srcRect b="10413"/>
          <a:stretch>
            <a:fillRect/>
          </a:stretch>
        </p:blipFill>
        <p:spPr bwMode="auto">
          <a:xfrm>
            <a:off x="571862" y="2413806"/>
            <a:ext cx="3815589" cy="22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6200000">
            <a:off x="4079641" y="-2702157"/>
            <a:ext cx="1905004" cy="776652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148884" y="792065"/>
            <a:ext cx="2124299" cy="1107996"/>
          </a:xfrm>
          <a:prstGeom prst="rect">
            <a:avLst/>
          </a:prstGeom>
        </p:spPr>
        <p:txBody>
          <a:bodyPr wrap="none">
            <a:spAutoFit/>
          </a:bodyPr>
          <a:lstStyle/>
          <a:p>
            <a:pPr rtl="1"/>
            <a:r>
              <a:rPr lang="fa-IR" sz="6600" dirty="0" smtClean="0">
                <a:solidFill>
                  <a:schemeClr val="bg1"/>
                </a:solidFill>
                <a:latin typeface="IranNastaliq" pitchFamily="18" charset="0"/>
                <a:cs typeface="IranNastaliq" pitchFamily="18" charset="0"/>
              </a:rPr>
              <a:t>سین دوم</a:t>
            </a:r>
            <a:endParaRPr lang="en-US" sz="6600" dirty="0">
              <a:solidFill>
                <a:schemeClr val="bg1"/>
              </a:solidFill>
              <a:latin typeface="IranNastaliq" pitchFamily="18" charset="0"/>
              <a:cs typeface="IranNastaliq" pitchFamily="18" charset="0"/>
            </a:endParaRPr>
          </a:p>
        </p:txBody>
      </p:sp>
      <p:sp>
        <p:nvSpPr>
          <p:cNvPr id="10" name="Rectangle 9"/>
          <p:cNvSpPr/>
          <p:nvPr/>
        </p:nvSpPr>
        <p:spPr>
          <a:xfrm>
            <a:off x="120455" y="39469"/>
            <a:ext cx="930063" cy="646331"/>
          </a:xfrm>
          <a:prstGeom prst="rect">
            <a:avLst/>
          </a:prstGeom>
        </p:spPr>
        <p:txBody>
          <a:bodyPr wrap="none">
            <a:spAutoFit/>
          </a:bodyPr>
          <a:lstStyle/>
          <a:p>
            <a:pPr rtl="1"/>
            <a:r>
              <a:rPr lang="fa-IR" sz="3600" dirty="0" smtClean="0">
                <a:solidFill>
                  <a:srgbClr val="C00000"/>
                </a:solidFill>
                <a:latin typeface="Magneto" pitchFamily="82" charset="0"/>
                <a:cs typeface="EntezareZohoor C3" pitchFamily="2" charset="-78"/>
              </a:rPr>
              <a:t>سمنو</a:t>
            </a:r>
            <a:endParaRPr lang="en-US" sz="2800" dirty="0">
              <a:solidFill>
                <a:srgbClr val="C00000"/>
              </a:solidFill>
              <a:latin typeface="Magneto" pitchFamily="82" charset="0"/>
              <a:cs typeface="EntezareZohoor C3" pitchFamily="2" charset="-78"/>
            </a:endParaRPr>
          </a:p>
        </p:txBody>
      </p:sp>
      <p:sp>
        <p:nvSpPr>
          <p:cNvPr id="11" name="Rectangle 10"/>
          <p:cNvSpPr/>
          <p:nvPr/>
        </p:nvSpPr>
        <p:spPr>
          <a:xfrm rot="16200000">
            <a:off x="-30226" y="932801"/>
            <a:ext cx="1204176" cy="307777"/>
          </a:xfrm>
          <a:prstGeom prst="rect">
            <a:avLst/>
          </a:prstGeom>
        </p:spPr>
        <p:txBody>
          <a:bodyPr wrap="none">
            <a:spAutoFit/>
          </a:bodyPr>
          <a:lstStyle/>
          <a:p>
            <a:pPr rtl="1"/>
            <a:r>
              <a:rPr lang="fa-IR" sz="1400" dirty="0" smtClean="0">
                <a:solidFill>
                  <a:srgbClr val="C00000"/>
                </a:solidFill>
                <a:latin typeface="IranNastaliq" pitchFamily="18" charset="0"/>
                <a:cs typeface="B Yekan" pitchFamily="2" charset="-78"/>
              </a:rPr>
              <a:t>برکت و فراوانی</a:t>
            </a:r>
            <a:endParaRPr lang="en-US" sz="1400" dirty="0">
              <a:solidFill>
                <a:srgbClr val="C00000"/>
              </a:solidFill>
              <a:latin typeface="IranNastaliq" pitchFamily="18" charset="0"/>
              <a:cs typeface="B Yekan" pitchFamily="2" charset="-78"/>
            </a:endParaRPr>
          </a:p>
        </p:txBody>
      </p:sp>
      <p:pic>
        <p:nvPicPr>
          <p:cNvPr id="3075" name="Picture 3" descr="C:\Users\Tetra\Desktop\ali darjazini\infograph\نوروز\ppt\imag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24000"/>
            <a:ext cx="1511300" cy="8382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0889" y="5500687"/>
            <a:ext cx="1313180" cy="707886"/>
          </a:xfrm>
          <a:prstGeom prst="rect">
            <a:avLst/>
          </a:prstGeom>
        </p:spPr>
        <p:txBody>
          <a:bodyPr wrap="none">
            <a:spAutoFit/>
          </a:bodyPr>
          <a:lstStyle/>
          <a:p>
            <a:pPr rtl="1"/>
            <a:r>
              <a:rPr lang="fa-IR" sz="4000" dirty="0" smtClean="0">
                <a:solidFill>
                  <a:schemeClr val="accent2">
                    <a:lumMod val="75000"/>
                  </a:schemeClr>
                </a:solidFill>
                <a:latin typeface="Magneto" pitchFamily="82" charset="0"/>
                <a:cs typeface="EntezareZohoor 4 **" pitchFamily="2" charset="-78"/>
              </a:rPr>
              <a:t>ماهـِیـ</a:t>
            </a:r>
            <a:endParaRPr lang="en-US" sz="2800" dirty="0">
              <a:solidFill>
                <a:schemeClr val="accent2">
                  <a:lumMod val="75000"/>
                </a:schemeClr>
              </a:solidFill>
              <a:latin typeface="Magneto" pitchFamily="82" charset="0"/>
              <a:cs typeface="EntezareZohoor 4 **" pitchFamily="2" charset="-78"/>
            </a:endParaRPr>
          </a:p>
        </p:txBody>
      </p:sp>
      <p:pic>
        <p:nvPicPr>
          <p:cNvPr id="3076" name="Picture 4" descr="C:\Users\Tetra\Desktop\ali darjazini\infograph\نوروز\ppt\image\1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941" y="6096000"/>
            <a:ext cx="879408" cy="76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38397" y="2404646"/>
            <a:ext cx="5943603" cy="338554"/>
          </a:xfrm>
          <a:prstGeom prst="rect">
            <a:avLst/>
          </a:prstGeom>
        </p:spPr>
        <p:txBody>
          <a:bodyPr wrap="square">
            <a:spAutoFit/>
          </a:bodyPr>
          <a:lstStyle/>
          <a:p>
            <a:pPr lvl="0" algn="r" rtl="1"/>
            <a:r>
              <a:rPr lang="fa-IR" sz="1600" dirty="0">
                <a:cs typeface="B Koodak" pitchFamily="2" charset="-78"/>
              </a:rPr>
              <a:t>نوروز به هنگام اعتدال ربیعی (برابری شب و روز) و در روز اول فروردین آغاز می‌شود.</a:t>
            </a:r>
            <a:endParaRPr lang="en-US" sz="1600" dirty="0">
              <a:cs typeface="B Koodak" pitchFamily="2" charset="-78"/>
            </a:endParaRPr>
          </a:p>
        </p:txBody>
      </p:sp>
      <p:sp>
        <p:nvSpPr>
          <p:cNvPr id="4" name="Rectangle 3"/>
          <p:cNvSpPr/>
          <p:nvPr/>
        </p:nvSpPr>
        <p:spPr>
          <a:xfrm>
            <a:off x="4960745" y="3087770"/>
            <a:ext cx="3345055" cy="1569660"/>
          </a:xfrm>
          <a:prstGeom prst="rect">
            <a:avLst/>
          </a:prstGeom>
        </p:spPr>
        <p:txBody>
          <a:bodyPr wrap="square">
            <a:spAutoFit/>
          </a:bodyPr>
          <a:lstStyle/>
          <a:p>
            <a:pPr lvl="0" algn="just" rtl="1"/>
            <a:r>
              <a:rPr lang="fa-IR" sz="1600" dirty="0">
                <a:cs typeface="B Koodak" pitchFamily="2" charset="-78"/>
              </a:rPr>
              <a:t>نماد سال کهنه، «عجوزه خانمی» است که همیشه به هنگام تحویل سال به خواب می‌رود و از دیدار «عمو نوروز»، نماد سال جدید، محروم می‌ماند. و به شوق دیدار او، یک سال دیگر انتظار می‌کشد. این‌ها توجیهات یک افسانه‌ی اصفهانی برای گردش سال‌هاست. </a:t>
            </a:r>
            <a:endParaRPr lang="en-US" sz="1600" dirty="0">
              <a:cs typeface="B Koodak" pitchFamily="2" charset="-78"/>
            </a:endParaRPr>
          </a:p>
        </p:txBody>
      </p:sp>
      <p:sp>
        <p:nvSpPr>
          <p:cNvPr id="16" name="Rectangle 15"/>
          <p:cNvSpPr/>
          <p:nvPr/>
        </p:nvSpPr>
        <p:spPr>
          <a:xfrm>
            <a:off x="1114471" y="5029200"/>
            <a:ext cx="7175838" cy="830997"/>
          </a:xfrm>
          <a:prstGeom prst="rect">
            <a:avLst/>
          </a:prstGeom>
        </p:spPr>
        <p:txBody>
          <a:bodyPr wrap="square">
            <a:spAutoFit/>
          </a:bodyPr>
          <a:lstStyle/>
          <a:p>
            <a:pPr algn="r"/>
            <a:r>
              <a:rPr lang="fa-IR" sz="1600" dirty="0">
                <a:cs typeface="B Koodak" pitchFamily="2" charset="-78"/>
              </a:rPr>
              <a:t>نامگذاری سال‌ها به نام حیوانات، از طالع‌بینی چینی سرچشمه می‌گیرد و ریشه‌ی ایرانی ندارد</a:t>
            </a:r>
            <a:r>
              <a:rPr lang="fa-IR" sz="1600" dirty="0" smtClean="0">
                <a:cs typeface="B Koodak" pitchFamily="2" charset="-78"/>
              </a:rPr>
              <a:t>. </a:t>
            </a:r>
            <a:r>
              <a:rPr lang="fa-IR" sz="1600" dirty="0">
                <a:cs typeface="B Koodak" pitchFamily="2" charset="-78"/>
              </a:rPr>
              <a:t>اگر سال تولدتان را بر عدد 12 تقسیم کنید، باقی‌مانده، حیوان سال تولتان را مشخص می‌کند :</a:t>
            </a:r>
            <a:endParaRPr lang="en-US" sz="1600" dirty="0">
              <a:cs typeface="B Koodak" pitchFamily="2" charset="-78"/>
            </a:endParaRPr>
          </a:p>
          <a:p>
            <a:pPr lvl="0" algn="r"/>
            <a:endParaRPr lang="en-US" sz="1600" dirty="0">
              <a:cs typeface="B Koodak" pitchFamily="2" charset="-78"/>
            </a:endParaRPr>
          </a:p>
        </p:txBody>
      </p:sp>
      <p:graphicFrame>
        <p:nvGraphicFramePr>
          <p:cNvPr id="18" name="Table 17"/>
          <p:cNvGraphicFramePr>
            <a:graphicFrameLocks noGrp="1"/>
          </p:cNvGraphicFramePr>
          <p:nvPr>
            <p:extLst>
              <p:ext uri="{D42A27DB-BD31-4B8C-83A1-F6EECF244321}">
                <p14:modId xmlns:p14="http://schemas.microsoft.com/office/powerpoint/2010/main" val="3456960174"/>
              </p:ext>
            </p:extLst>
          </p:nvPr>
        </p:nvGraphicFramePr>
        <p:xfrm>
          <a:off x="1600200" y="5754243"/>
          <a:ext cx="7071993" cy="683514"/>
        </p:xfrm>
        <a:graphic>
          <a:graphicData uri="http://schemas.openxmlformats.org/drawingml/2006/table">
            <a:tbl>
              <a:tblPr rtl="1" firstRow="1" firstCol="1" bandRow="1">
                <a:tableStyleId>{72833802-FEF1-4C79-8D5D-14CF1EAF98D9}</a:tableStyleId>
              </a:tblPr>
              <a:tblGrid>
                <a:gridCol w="665797">
                  <a:extLst>
                    <a:ext uri="{9D8B030D-6E8A-4147-A177-3AD203B41FA5}">
                      <a16:colId xmlns:a16="http://schemas.microsoft.com/office/drawing/2014/main" xmlns="" val="20000"/>
                    </a:ext>
                  </a:extLst>
                </a:gridCol>
                <a:gridCol w="921385">
                  <a:extLst>
                    <a:ext uri="{9D8B030D-6E8A-4147-A177-3AD203B41FA5}">
                      <a16:colId xmlns:a16="http://schemas.microsoft.com/office/drawing/2014/main" xmlns="" val="20001"/>
                    </a:ext>
                  </a:extLst>
                </a:gridCol>
                <a:gridCol w="754697">
                  <a:extLst>
                    <a:ext uri="{9D8B030D-6E8A-4147-A177-3AD203B41FA5}">
                      <a16:colId xmlns:a16="http://schemas.microsoft.com/office/drawing/2014/main" xmlns="" val="20002"/>
                    </a:ext>
                  </a:extLst>
                </a:gridCol>
                <a:gridCol w="353060">
                  <a:extLst>
                    <a:ext uri="{9D8B030D-6E8A-4147-A177-3AD203B41FA5}">
                      <a16:colId xmlns:a16="http://schemas.microsoft.com/office/drawing/2014/main" xmlns="" val="20003"/>
                    </a:ext>
                  </a:extLst>
                </a:gridCol>
                <a:gridCol w="340360">
                  <a:extLst>
                    <a:ext uri="{9D8B030D-6E8A-4147-A177-3AD203B41FA5}">
                      <a16:colId xmlns:a16="http://schemas.microsoft.com/office/drawing/2014/main" xmlns="" val="20004"/>
                    </a:ext>
                  </a:extLst>
                </a:gridCol>
                <a:gridCol w="467360">
                  <a:extLst>
                    <a:ext uri="{9D8B030D-6E8A-4147-A177-3AD203B41FA5}">
                      <a16:colId xmlns:a16="http://schemas.microsoft.com/office/drawing/2014/main" xmlns="" val="20005"/>
                    </a:ext>
                  </a:extLst>
                </a:gridCol>
                <a:gridCol w="1040447">
                  <a:extLst>
                    <a:ext uri="{9D8B030D-6E8A-4147-A177-3AD203B41FA5}">
                      <a16:colId xmlns:a16="http://schemas.microsoft.com/office/drawing/2014/main" xmlns="" val="20006"/>
                    </a:ext>
                  </a:extLst>
                </a:gridCol>
                <a:gridCol w="429260">
                  <a:extLst>
                    <a:ext uri="{9D8B030D-6E8A-4147-A177-3AD203B41FA5}">
                      <a16:colId xmlns:a16="http://schemas.microsoft.com/office/drawing/2014/main" xmlns="" val="20007"/>
                    </a:ext>
                  </a:extLst>
                </a:gridCol>
                <a:gridCol w="556260">
                  <a:extLst>
                    <a:ext uri="{9D8B030D-6E8A-4147-A177-3AD203B41FA5}">
                      <a16:colId xmlns:a16="http://schemas.microsoft.com/office/drawing/2014/main" xmlns="" val="20008"/>
                    </a:ext>
                  </a:extLst>
                </a:gridCol>
                <a:gridCol w="519747">
                  <a:extLst>
                    <a:ext uri="{9D8B030D-6E8A-4147-A177-3AD203B41FA5}">
                      <a16:colId xmlns:a16="http://schemas.microsoft.com/office/drawing/2014/main" xmlns="" val="20009"/>
                    </a:ext>
                  </a:extLst>
                </a:gridCol>
                <a:gridCol w="267335">
                  <a:extLst>
                    <a:ext uri="{9D8B030D-6E8A-4147-A177-3AD203B41FA5}">
                      <a16:colId xmlns:a16="http://schemas.microsoft.com/office/drawing/2014/main" xmlns="" val="20010"/>
                    </a:ext>
                  </a:extLst>
                </a:gridCol>
                <a:gridCol w="403225">
                  <a:extLst>
                    <a:ext uri="{9D8B030D-6E8A-4147-A177-3AD203B41FA5}">
                      <a16:colId xmlns:a16="http://schemas.microsoft.com/office/drawing/2014/main" xmlns="" val="20011"/>
                    </a:ext>
                  </a:extLst>
                </a:gridCol>
                <a:gridCol w="353060">
                  <a:extLst>
                    <a:ext uri="{9D8B030D-6E8A-4147-A177-3AD203B41FA5}">
                      <a16:colId xmlns:a16="http://schemas.microsoft.com/office/drawing/2014/main" xmlns="" val="20012"/>
                    </a:ext>
                  </a:extLst>
                </a:gridCol>
              </a:tblGrid>
              <a:tr h="0">
                <a:tc>
                  <a:txBody>
                    <a:bodyPr/>
                    <a:lstStyle/>
                    <a:p>
                      <a:pPr marL="0" marR="0" algn="ctr" rtl="1">
                        <a:lnSpc>
                          <a:spcPct val="115000"/>
                        </a:lnSpc>
                        <a:spcBef>
                          <a:spcPts val="0"/>
                        </a:spcBef>
                        <a:spcAft>
                          <a:spcPts val="0"/>
                        </a:spcAft>
                      </a:pPr>
                      <a:r>
                        <a:rPr lang="fa-IR" sz="1300">
                          <a:effectLst/>
                          <a:cs typeface="B Koodak" pitchFamily="2" charset="-78"/>
                        </a:rPr>
                        <a:t>سال</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اژدها (نهنگ)</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گربه</a:t>
                      </a:r>
                      <a:endParaRPr lang="en-US" sz="1300">
                        <a:effectLst/>
                        <a:cs typeface="B Koodak" pitchFamily="2" charset="-78"/>
                      </a:endParaRPr>
                    </a:p>
                    <a:p>
                      <a:pPr marL="0" marR="0" algn="ctr" rtl="1">
                        <a:lnSpc>
                          <a:spcPct val="115000"/>
                        </a:lnSpc>
                        <a:spcBef>
                          <a:spcPts val="0"/>
                        </a:spcBef>
                        <a:spcAft>
                          <a:spcPts val="0"/>
                        </a:spcAft>
                      </a:pPr>
                      <a:r>
                        <a:rPr lang="fa-IR" sz="1300">
                          <a:effectLst/>
                          <a:cs typeface="B Koodak" pitchFamily="2" charset="-78"/>
                        </a:rPr>
                        <a:t>(خرگوش)</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ببر</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گاو</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موش</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خوک (گوسفند)</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سگ</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خروس</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میمون</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بز</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اسب</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مار</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0">
                <a:tc>
                  <a:txBody>
                    <a:bodyPr/>
                    <a:lstStyle/>
                    <a:p>
                      <a:pPr marL="0" marR="0" algn="ctr" rtl="1">
                        <a:lnSpc>
                          <a:spcPct val="115000"/>
                        </a:lnSpc>
                        <a:spcBef>
                          <a:spcPts val="0"/>
                        </a:spcBef>
                        <a:spcAft>
                          <a:spcPts val="0"/>
                        </a:spcAft>
                      </a:pPr>
                      <a:r>
                        <a:rPr lang="fa-IR" sz="1300">
                          <a:effectLst/>
                          <a:cs typeface="B Koodak" pitchFamily="2" charset="-78"/>
                        </a:rPr>
                        <a:t>باقی‌مانده</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11</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10</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9</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8</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7</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6</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5</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4</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3</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2</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a:effectLst/>
                          <a:cs typeface="B Koodak" pitchFamily="2" charset="-78"/>
                        </a:rPr>
                        <a:t>1</a:t>
                      </a:r>
                      <a:endParaRPr lang="en-US" sz="130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rtl="1">
                        <a:lnSpc>
                          <a:spcPct val="115000"/>
                        </a:lnSpc>
                        <a:spcBef>
                          <a:spcPts val="0"/>
                        </a:spcBef>
                        <a:spcAft>
                          <a:spcPts val="0"/>
                        </a:spcAft>
                      </a:pPr>
                      <a:r>
                        <a:rPr lang="fa-IR" sz="1300" dirty="0">
                          <a:effectLst/>
                          <a:cs typeface="B Koodak" pitchFamily="2" charset="-78"/>
                        </a:rPr>
                        <a:t>0</a:t>
                      </a:r>
                      <a:endParaRPr lang="en-US" sz="1300" dirty="0">
                        <a:effectLst/>
                        <a:latin typeface="Calibri"/>
                        <a:ea typeface="Calibri"/>
                        <a:cs typeface="B Koodak" pitchFamily="2" charset="-78"/>
                      </a:endParaRPr>
                    </a:p>
                  </a:txBody>
                  <a:tcPr marL="68580" marR="6858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bl>
          </a:graphicData>
        </a:graphic>
      </p:graphicFrame>
      <p:pic>
        <p:nvPicPr>
          <p:cNvPr id="21" name="Picture 3" descr="C:\Users\Tetra\Desktop\ali darjazini\infograph\نوروز\ppt\imag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0309" y="2404646"/>
            <a:ext cx="773601" cy="4290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Tetra\Desktop\ali darjazini\infograph\نوروز\ppt\imag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2601" y="3088667"/>
            <a:ext cx="773601" cy="4290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Tetra\Desktop\ali darjazini\infograph\نوروز\ppt\imag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2601" y="4995308"/>
            <a:ext cx="773601" cy="4290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22417" y="792065"/>
            <a:ext cx="5982401" cy="923330"/>
          </a:xfrm>
          <a:prstGeom prst="rect">
            <a:avLst/>
          </a:prstGeom>
        </p:spPr>
        <p:txBody>
          <a:bodyPr wrap="square">
            <a:spAutoFit/>
          </a:bodyPr>
          <a:lstStyle/>
          <a:p>
            <a:pPr algn="r" rtl="1"/>
            <a:r>
              <a:rPr lang="fa-IR" dirty="0">
                <a:solidFill>
                  <a:schemeClr val="bg1"/>
                </a:solidFill>
                <a:cs typeface="B Morvarid" pitchFamily="2" charset="-78"/>
              </a:rPr>
              <a:t>ز كوی یار می‌آید نسیم باد </a:t>
            </a:r>
            <a:r>
              <a:rPr lang="fa-IR" dirty="0" smtClean="0">
                <a:solidFill>
                  <a:schemeClr val="bg1"/>
                </a:solidFill>
                <a:cs typeface="B Morvarid" pitchFamily="2" charset="-78"/>
              </a:rPr>
              <a:t>نوروزی</a:t>
            </a:r>
          </a:p>
          <a:p>
            <a:pPr algn="r" rtl="1"/>
            <a:endParaRPr lang="fa-IR" dirty="0" smtClean="0">
              <a:solidFill>
                <a:schemeClr val="bg1"/>
              </a:solidFill>
              <a:cs typeface="B Morvarid" pitchFamily="2" charset="-78"/>
            </a:endParaRPr>
          </a:p>
          <a:p>
            <a:pPr algn="r" rtl="1"/>
            <a:r>
              <a:rPr lang="fa-IR" dirty="0" smtClean="0">
                <a:solidFill>
                  <a:schemeClr val="bg1"/>
                </a:solidFill>
                <a:cs typeface="B Morvarid" pitchFamily="2" charset="-78"/>
              </a:rPr>
              <a:t>از </a:t>
            </a:r>
            <a:r>
              <a:rPr lang="fa-IR" dirty="0">
                <a:solidFill>
                  <a:schemeClr val="bg1"/>
                </a:solidFill>
                <a:cs typeface="B Morvarid" pitchFamily="2" charset="-78"/>
              </a:rPr>
              <a:t>این باد ار مدد خواهی چراغ دل برافروزی</a:t>
            </a:r>
            <a:endParaRPr lang="en-US" dirty="0">
              <a:solidFill>
                <a:schemeClr val="bg1"/>
              </a:solidFill>
              <a:cs typeface="B Morvarid" pitchFamily="2" charset="-78"/>
            </a:endParaRPr>
          </a:p>
        </p:txBody>
      </p:sp>
    </p:spTree>
    <p:extLst>
      <p:ext uri="{BB962C8B-B14F-4D97-AF65-F5344CB8AC3E}">
        <p14:creationId xmlns:p14="http://schemas.microsoft.com/office/powerpoint/2010/main" val="16994811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circle(in)">
                                      <p:cBhvr>
                                        <p:cTn id="13" dur="1000"/>
                                        <p:tgtEl>
                                          <p:spTgt spid="21"/>
                                        </p:tgtEl>
                                      </p:cBhvr>
                                    </p:animEffect>
                                  </p:childTnLst>
                                </p:cTn>
                              </p:par>
                              <p:par>
                                <p:cTn id="14" presetID="6"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ircle(in)">
                                      <p:cBhvr>
                                        <p:cTn id="16" dur="1000"/>
                                        <p:tgtEl>
                                          <p:spTgt spid="24"/>
                                        </p:tgtEl>
                                      </p:cBhvr>
                                    </p:animEffect>
                                  </p:childTnLst>
                                </p:cTn>
                              </p:par>
                              <p:par>
                                <p:cTn id="17" presetID="6" presetClass="entr" presetSubtype="16"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ircle(in)">
                                      <p:cBhvr>
                                        <p:cTn id="19" dur="1000"/>
                                        <p:tgtEl>
                                          <p:spTgt spid="2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1000"/>
                                        <p:tgtEl>
                                          <p:spTgt spid="1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1000"/>
                                        <p:tgtEl>
                                          <p:spTgt spid="4"/>
                                        </p:tgtEl>
                                      </p:cBhvr>
                                    </p:animEffect>
                                  </p:childTnLst>
                                </p:cTn>
                              </p:par>
                              <p:par>
                                <p:cTn id="26" presetID="6" presetClass="entr" presetSubtype="16"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16200000">
            <a:off x="4117741" y="-2740256"/>
            <a:ext cx="1905004" cy="7842718"/>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148884" y="792065"/>
            <a:ext cx="2117887" cy="1107996"/>
          </a:xfrm>
          <a:prstGeom prst="rect">
            <a:avLst/>
          </a:prstGeom>
        </p:spPr>
        <p:txBody>
          <a:bodyPr wrap="none">
            <a:spAutoFit/>
          </a:bodyPr>
          <a:lstStyle/>
          <a:p>
            <a:pPr rtl="1"/>
            <a:r>
              <a:rPr lang="fa-IR" sz="6600" dirty="0" smtClean="0">
                <a:solidFill>
                  <a:schemeClr val="bg1"/>
                </a:solidFill>
                <a:latin typeface="IranNastaliq" pitchFamily="18" charset="0"/>
                <a:cs typeface="IranNastaliq" pitchFamily="18" charset="0"/>
              </a:rPr>
              <a:t>سین سوم</a:t>
            </a:r>
            <a:endParaRPr lang="en-US" sz="6600" dirty="0">
              <a:solidFill>
                <a:schemeClr val="bg1"/>
              </a:solidFill>
              <a:latin typeface="IranNastaliq" pitchFamily="18" charset="0"/>
              <a:cs typeface="IranNastaliq" pitchFamily="18" charset="0"/>
            </a:endParaRPr>
          </a:p>
        </p:txBody>
      </p:sp>
      <p:sp>
        <p:nvSpPr>
          <p:cNvPr id="10" name="Rectangle 9"/>
          <p:cNvSpPr/>
          <p:nvPr/>
        </p:nvSpPr>
        <p:spPr>
          <a:xfrm rot="16200000">
            <a:off x="263924" y="902024"/>
            <a:ext cx="615874" cy="369332"/>
          </a:xfrm>
          <a:prstGeom prst="rect">
            <a:avLst/>
          </a:prstGeom>
        </p:spPr>
        <p:txBody>
          <a:bodyPr wrap="none">
            <a:spAutoFit/>
          </a:bodyPr>
          <a:lstStyle/>
          <a:p>
            <a:pPr rtl="1"/>
            <a:r>
              <a:rPr lang="fa-IR" dirty="0" smtClean="0">
                <a:solidFill>
                  <a:schemeClr val="accent6">
                    <a:lumMod val="75000"/>
                  </a:schemeClr>
                </a:solidFill>
                <a:latin typeface="IranNastaliq" pitchFamily="18" charset="0"/>
                <a:cs typeface="B Yekan" pitchFamily="2" charset="-78"/>
              </a:rPr>
              <a:t>عشق</a:t>
            </a:r>
            <a:endParaRPr lang="en-US" sz="1600" dirty="0">
              <a:solidFill>
                <a:schemeClr val="accent6">
                  <a:lumMod val="75000"/>
                </a:schemeClr>
              </a:solidFill>
              <a:latin typeface="IranNastaliq" pitchFamily="18" charset="0"/>
              <a:cs typeface="B Yekan" pitchFamily="2" charset="-78"/>
            </a:endParaRPr>
          </a:p>
        </p:txBody>
      </p:sp>
      <p:sp>
        <p:nvSpPr>
          <p:cNvPr id="11" name="Rectangle 10"/>
          <p:cNvSpPr/>
          <p:nvPr/>
        </p:nvSpPr>
        <p:spPr>
          <a:xfrm>
            <a:off x="0" y="39469"/>
            <a:ext cx="1045479" cy="646331"/>
          </a:xfrm>
          <a:prstGeom prst="rect">
            <a:avLst/>
          </a:prstGeom>
        </p:spPr>
        <p:txBody>
          <a:bodyPr wrap="none">
            <a:spAutoFit/>
          </a:bodyPr>
          <a:lstStyle/>
          <a:p>
            <a:pPr rtl="1"/>
            <a:r>
              <a:rPr lang="fa-IR" sz="3600" dirty="0" smtClean="0">
                <a:solidFill>
                  <a:schemeClr val="accent6">
                    <a:lumMod val="75000"/>
                  </a:schemeClr>
                </a:solidFill>
                <a:latin typeface="Magneto" pitchFamily="82" charset="0"/>
                <a:cs typeface="EntezareZohoor C3" pitchFamily="2" charset="-78"/>
              </a:rPr>
              <a:t>سنجد</a:t>
            </a:r>
            <a:endParaRPr lang="en-US" sz="2800" dirty="0">
              <a:solidFill>
                <a:schemeClr val="accent6">
                  <a:lumMod val="75000"/>
                </a:schemeClr>
              </a:solidFill>
              <a:latin typeface="Magneto" pitchFamily="82" charset="0"/>
              <a:cs typeface="EntezareZohoor C3" pitchFamily="2" charset="-78"/>
            </a:endParaRPr>
          </a:p>
        </p:txBody>
      </p:sp>
      <p:pic>
        <p:nvPicPr>
          <p:cNvPr id="4098" name="Picture 2" descr="C:\Users\Tetra\Desktop\ali darjazini\infograph\نوروز\ppt\imag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90" y="1480961"/>
            <a:ext cx="15113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C:\Users\Tetra\Desktop\ali darjazini\infograph\نوروز\ppt\image\Fotolia_21558354_Subscription_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3396" y="6096000"/>
            <a:ext cx="1445907" cy="762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96490" y="5575300"/>
            <a:ext cx="1173719" cy="707886"/>
          </a:xfrm>
          <a:prstGeom prst="rect">
            <a:avLst/>
          </a:prstGeom>
        </p:spPr>
        <p:txBody>
          <a:bodyPr wrap="none">
            <a:spAutoFit/>
          </a:bodyPr>
          <a:lstStyle/>
          <a:p>
            <a:pPr rtl="1"/>
            <a:r>
              <a:rPr lang="fa-IR" sz="4000" dirty="0" smtClean="0">
                <a:solidFill>
                  <a:srgbClr val="0070C0"/>
                </a:solidFill>
                <a:latin typeface="Magneto" pitchFamily="82" charset="0"/>
                <a:cs typeface="EntezareZohoor 4 **" pitchFamily="2" charset="-78"/>
              </a:rPr>
              <a:t>سنبل</a:t>
            </a:r>
            <a:endParaRPr lang="en-US" sz="2800" dirty="0">
              <a:solidFill>
                <a:srgbClr val="0070C0"/>
              </a:solidFill>
              <a:latin typeface="Magneto" pitchFamily="82" charset="0"/>
              <a:cs typeface="EntezareZohoor 4 **" pitchFamily="2" charset="-78"/>
            </a:endParaRPr>
          </a:p>
        </p:txBody>
      </p:sp>
      <p:sp>
        <p:nvSpPr>
          <p:cNvPr id="3" name="Rectangle 2"/>
          <p:cNvSpPr/>
          <p:nvPr/>
        </p:nvSpPr>
        <p:spPr>
          <a:xfrm>
            <a:off x="1250095" y="2540935"/>
            <a:ext cx="2948320" cy="830997"/>
          </a:xfrm>
          <a:prstGeom prst="rect">
            <a:avLst/>
          </a:prstGeom>
        </p:spPr>
        <p:txBody>
          <a:bodyPr wrap="square">
            <a:spAutoFit/>
          </a:bodyPr>
          <a:lstStyle/>
          <a:p>
            <a:pPr lvl="0" algn="just" rtl="1"/>
            <a:r>
              <a:rPr lang="fa-IR" sz="1600" dirty="0">
                <a:cs typeface="B Koodak" pitchFamily="2" charset="-78"/>
              </a:rPr>
              <a:t>بیش از </a:t>
            </a:r>
            <a:r>
              <a:rPr lang="fa-IR" sz="1600" dirty="0" smtClean="0">
                <a:cs typeface="B Koodak" pitchFamily="2" charset="-78"/>
              </a:rPr>
              <a:t>300 میلیون نفر </a:t>
            </a:r>
            <a:r>
              <a:rPr lang="fa-IR" sz="1600" dirty="0">
                <a:cs typeface="B Koodak" pitchFamily="2" charset="-78"/>
              </a:rPr>
              <a:t>در جهان، نوروز را جشن می‌گیرند. کشورهایی که نوروز در آن‌ها جشن ملی است:</a:t>
            </a:r>
            <a:endParaRPr lang="en-US" sz="1600" dirty="0">
              <a:cs typeface="B Koodak" pitchFamily="2" charset="-78"/>
            </a:endParaRPr>
          </a:p>
        </p:txBody>
      </p:sp>
      <p:sp>
        <p:nvSpPr>
          <p:cNvPr id="4" name="Rectangle 3"/>
          <p:cNvSpPr/>
          <p:nvPr/>
        </p:nvSpPr>
        <p:spPr>
          <a:xfrm>
            <a:off x="4782391" y="2514600"/>
            <a:ext cx="3733801" cy="1077218"/>
          </a:xfrm>
          <a:prstGeom prst="rect">
            <a:avLst/>
          </a:prstGeom>
        </p:spPr>
        <p:txBody>
          <a:bodyPr wrap="square">
            <a:spAutoFit/>
          </a:bodyPr>
          <a:lstStyle/>
          <a:p>
            <a:pPr lvl="0" algn="just" rtl="1"/>
            <a:r>
              <a:rPr lang="ar-SA" sz="1600" dirty="0">
                <a:cs typeface="B Koodak" pitchFamily="2" charset="-78"/>
              </a:rPr>
              <a:t>با پیشنهاد جمهوری آذربایجان، مجمع عمومی سازمان ملل</a:t>
            </a:r>
            <a:r>
              <a:rPr lang="en-US" sz="1600" dirty="0">
                <a:cs typeface="B Koodak" pitchFamily="2" charset="-78"/>
              </a:rPr>
              <a:t> </a:t>
            </a:r>
            <a:r>
              <a:rPr lang="fa-IR" sz="1600" dirty="0">
                <a:cs typeface="B Koodak" pitchFamily="2" charset="-78"/>
              </a:rPr>
              <a:t>۲۱ </a:t>
            </a:r>
            <a:r>
              <a:rPr lang="ar-SA" sz="1600" dirty="0">
                <a:cs typeface="B Koodak" pitchFamily="2" charset="-78"/>
              </a:rPr>
              <a:t>ماه مارس(مصادف با اول فروردین) را به‌عنوان روز جهانی عید نوروز، با ریشه‌ی ایرانی</a:t>
            </a:r>
            <a:r>
              <a:rPr lang="en-US" sz="1600" dirty="0">
                <a:cs typeface="B Koodak" pitchFamily="2" charset="-78"/>
              </a:rPr>
              <a:t> </a:t>
            </a:r>
            <a:r>
              <a:rPr lang="ar-SA" sz="1600" dirty="0" smtClean="0">
                <a:cs typeface="B Koodak" pitchFamily="2" charset="-78"/>
              </a:rPr>
              <a:t>به‌</a:t>
            </a:r>
            <a:r>
              <a:rPr lang="fa-IR" sz="1600" dirty="0" smtClean="0">
                <a:cs typeface="B Koodak" pitchFamily="2" charset="-78"/>
              </a:rPr>
              <a:t> </a:t>
            </a:r>
            <a:r>
              <a:rPr lang="ar-SA" sz="1600" dirty="0" smtClean="0">
                <a:cs typeface="B Koodak" pitchFamily="2" charset="-78"/>
              </a:rPr>
              <a:t>رسمیت </a:t>
            </a:r>
            <a:r>
              <a:rPr lang="ar-SA" sz="1600" dirty="0">
                <a:cs typeface="B Koodak" pitchFamily="2" charset="-78"/>
              </a:rPr>
              <a:t>شناخت و در تقویم خود جای داد</a:t>
            </a:r>
            <a:r>
              <a:rPr lang="en-US" sz="1600" dirty="0">
                <a:cs typeface="B Koodak" pitchFamily="2" charset="-78"/>
              </a:rPr>
              <a:t>.</a:t>
            </a:r>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b="2545"/>
          <a:stretch>
            <a:fillRect/>
          </a:stretch>
        </p:blipFill>
        <p:spPr bwMode="auto">
          <a:xfrm>
            <a:off x="5270355" y="3649448"/>
            <a:ext cx="3090863" cy="2259013"/>
          </a:xfrm>
          <a:prstGeom prst="rect">
            <a:avLst/>
          </a:prstGeom>
          <a:ln w="889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856314" y="3348199"/>
            <a:ext cx="664256" cy="2824321"/>
            <a:chOff x="7939240" y="3748611"/>
            <a:chExt cx="625485" cy="2925496"/>
          </a:xfrm>
        </p:grpSpPr>
        <p:pic>
          <p:nvPicPr>
            <p:cNvPr id="15" name="Picture 18" descr="large_flag_of_pakistan.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39240" y="5232692"/>
              <a:ext cx="625485" cy="37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large_flag_of_turkey.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1355" y="4872554"/>
              <a:ext cx="613370" cy="36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3" descr="IranF.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51355" y="3748611"/>
              <a:ext cx="61337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large_flag_of_afghanistan.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51746" y="4484986"/>
              <a:ext cx="612979" cy="3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0" descr="large_flag_of_tajikistan.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51746" y="4124847"/>
              <a:ext cx="612979" cy="36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large_flag_of_azerbaijan.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51746" y="5603869"/>
              <a:ext cx="612979"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7" descr="large_flag_of_lebanon.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51746" y="6313967"/>
              <a:ext cx="612589" cy="36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2" descr="large_flag_of_turkmenistan.gif"/>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51746" y="5954236"/>
              <a:ext cx="612589" cy="36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p:nvPr/>
        </p:nvGrpSpPr>
        <p:grpSpPr>
          <a:xfrm>
            <a:off x="2678957" y="3338901"/>
            <a:ext cx="631122" cy="2833619"/>
            <a:chOff x="5967924" y="3752678"/>
            <a:chExt cx="631122" cy="2833619"/>
          </a:xfrm>
        </p:grpSpPr>
        <p:pic>
          <p:nvPicPr>
            <p:cNvPr id="29" name="Picture 23" descr="large_flag_of_uzbekistan.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970741" y="5866020"/>
              <a:ext cx="625093" cy="36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india-flag.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973952" y="4089646"/>
              <a:ext cx="625094" cy="36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5" descr="large_flag_of_kyrgyzstan.gif"/>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73952" y="3752678"/>
              <a:ext cx="625093" cy="33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Georgia-flag.gi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973560" y="4773613"/>
              <a:ext cx="625093" cy="36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6" descr="kazakhstan-flag.gif"/>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973560" y="4413473"/>
              <a:ext cx="625485" cy="36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china_flag_large.bmp"/>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973952" y="5133750"/>
              <a:ext cx="621882" cy="36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albania-flag.gif"/>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967924" y="6226159"/>
              <a:ext cx="627910" cy="36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9" descr="syria_flag.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970741" y="5493888"/>
              <a:ext cx="627912" cy="37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 name="Picture 2" descr="C:\Users\Tetra\Desktop\ali darjazini\infograph\نوروز\ppt\imag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1218" y="2514600"/>
            <a:ext cx="609601" cy="33809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Tetra\Desktop\ali darjazini\infograph\نوروز\ppt\imag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2790" y="2524322"/>
            <a:ext cx="609601" cy="338098"/>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1219200" y="3381186"/>
            <a:ext cx="628698" cy="369332"/>
          </a:xfrm>
          <a:prstGeom prst="rect">
            <a:avLst/>
          </a:prstGeom>
        </p:spPr>
        <p:txBody>
          <a:bodyPr wrap="none">
            <a:spAutoFit/>
          </a:bodyPr>
          <a:lstStyle/>
          <a:p>
            <a:pPr rtl="1"/>
            <a:r>
              <a:rPr lang="fa-IR" dirty="0" smtClean="0">
                <a:latin typeface="IranNastaliq" pitchFamily="18" charset="0"/>
                <a:cs typeface="B Arash" pitchFamily="2" charset="-78"/>
              </a:rPr>
              <a:t>ایران</a:t>
            </a:r>
            <a:endParaRPr lang="en-US" sz="2800" dirty="0">
              <a:latin typeface="IranNastaliq" pitchFamily="18" charset="0"/>
              <a:cs typeface="B Arash" pitchFamily="2" charset="-78"/>
            </a:endParaRPr>
          </a:p>
        </p:txBody>
      </p:sp>
      <p:sp>
        <p:nvSpPr>
          <p:cNvPr id="44" name="Rectangle 43"/>
          <p:cNvSpPr/>
          <p:nvPr/>
        </p:nvSpPr>
        <p:spPr>
          <a:xfrm>
            <a:off x="685800" y="3745468"/>
            <a:ext cx="1183337" cy="369332"/>
          </a:xfrm>
          <a:prstGeom prst="rect">
            <a:avLst/>
          </a:prstGeom>
        </p:spPr>
        <p:txBody>
          <a:bodyPr wrap="none">
            <a:spAutoFit/>
          </a:bodyPr>
          <a:lstStyle/>
          <a:p>
            <a:pPr rtl="1"/>
            <a:r>
              <a:rPr lang="fa-IR" dirty="0" smtClean="0">
                <a:latin typeface="IranNastaliq" pitchFamily="18" charset="0"/>
                <a:cs typeface="B Arash" pitchFamily="2" charset="-78"/>
              </a:rPr>
              <a:t>تاجیکستان</a:t>
            </a:r>
            <a:endParaRPr lang="en-US" sz="2800" dirty="0">
              <a:latin typeface="IranNastaliq" pitchFamily="18" charset="0"/>
              <a:cs typeface="B Arash" pitchFamily="2" charset="-78"/>
            </a:endParaRPr>
          </a:p>
        </p:txBody>
      </p:sp>
      <p:sp>
        <p:nvSpPr>
          <p:cNvPr id="45" name="Rectangle 44"/>
          <p:cNvSpPr/>
          <p:nvPr/>
        </p:nvSpPr>
        <p:spPr>
          <a:xfrm>
            <a:off x="3276600" y="3676732"/>
            <a:ext cx="420308" cy="369332"/>
          </a:xfrm>
          <a:prstGeom prst="rect">
            <a:avLst/>
          </a:prstGeom>
        </p:spPr>
        <p:txBody>
          <a:bodyPr wrap="none">
            <a:spAutoFit/>
          </a:bodyPr>
          <a:lstStyle/>
          <a:p>
            <a:pPr rtl="1"/>
            <a:r>
              <a:rPr lang="fa-IR" dirty="0" smtClean="0">
                <a:latin typeface="IranNastaliq" pitchFamily="18" charset="0"/>
                <a:cs typeface="B Arash" pitchFamily="2" charset="-78"/>
              </a:rPr>
              <a:t>هند</a:t>
            </a:r>
            <a:endParaRPr lang="en-US" sz="2800" dirty="0">
              <a:latin typeface="IranNastaliq" pitchFamily="18" charset="0"/>
              <a:cs typeface="B Arash" pitchFamily="2" charset="-78"/>
            </a:endParaRPr>
          </a:p>
        </p:txBody>
      </p:sp>
      <p:sp>
        <p:nvSpPr>
          <p:cNvPr id="46" name="Rectangle 45"/>
          <p:cNvSpPr/>
          <p:nvPr/>
        </p:nvSpPr>
        <p:spPr>
          <a:xfrm>
            <a:off x="3292997" y="3982069"/>
            <a:ext cx="898003" cy="369332"/>
          </a:xfrm>
          <a:prstGeom prst="rect">
            <a:avLst/>
          </a:prstGeom>
        </p:spPr>
        <p:txBody>
          <a:bodyPr wrap="none">
            <a:spAutoFit/>
          </a:bodyPr>
          <a:lstStyle/>
          <a:p>
            <a:pPr rtl="1"/>
            <a:r>
              <a:rPr lang="fa-IR" dirty="0" smtClean="0">
                <a:latin typeface="IranNastaliq" pitchFamily="18" charset="0"/>
                <a:cs typeface="B Arash" pitchFamily="2" charset="-78"/>
              </a:rPr>
              <a:t>قزاقستان</a:t>
            </a:r>
            <a:endParaRPr lang="en-US" sz="2800" dirty="0">
              <a:latin typeface="IranNastaliq" pitchFamily="18" charset="0"/>
              <a:cs typeface="B Arash" pitchFamily="2" charset="-78"/>
            </a:endParaRPr>
          </a:p>
        </p:txBody>
      </p:sp>
      <p:sp>
        <p:nvSpPr>
          <p:cNvPr id="47" name="Rectangle 46"/>
          <p:cNvSpPr/>
          <p:nvPr/>
        </p:nvSpPr>
        <p:spPr>
          <a:xfrm>
            <a:off x="3276600" y="4350864"/>
            <a:ext cx="1106393" cy="369332"/>
          </a:xfrm>
          <a:prstGeom prst="rect">
            <a:avLst/>
          </a:prstGeom>
        </p:spPr>
        <p:txBody>
          <a:bodyPr wrap="none">
            <a:spAutoFit/>
          </a:bodyPr>
          <a:lstStyle/>
          <a:p>
            <a:pPr rtl="1"/>
            <a:r>
              <a:rPr lang="fa-IR" dirty="0" smtClean="0">
                <a:latin typeface="IranNastaliq" pitchFamily="18" charset="0"/>
                <a:cs typeface="B Arash" pitchFamily="2" charset="-78"/>
              </a:rPr>
              <a:t>گرجستان</a:t>
            </a:r>
            <a:endParaRPr lang="en-US" sz="2800" dirty="0">
              <a:latin typeface="IranNastaliq" pitchFamily="18" charset="0"/>
              <a:cs typeface="B Arash" pitchFamily="2" charset="-78"/>
            </a:endParaRPr>
          </a:p>
        </p:txBody>
      </p:sp>
      <p:sp>
        <p:nvSpPr>
          <p:cNvPr id="48" name="Rectangle 47"/>
          <p:cNvSpPr/>
          <p:nvPr/>
        </p:nvSpPr>
        <p:spPr>
          <a:xfrm>
            <a:off x="3285841" y="3352800"/>
            <a:ext cx="981359" cy="369332"/>
          </a:xfrm>
          <a:prstGeom prst="rect">
            <a:avLst/>
          </a:prstGeom>
        </p:spPr>
        <p:txBody>
          <a:bodyPr wrap="none">
            <a:spAutoFit/>
          </a:bodyPr>
          <a:lstStyle/>
          <a:p>
            <a:pPr rtl="1"/>
            <a:r>
              <a:rPr lang="fa-IR" dirty="0" smtClean="0">
                <a:latin typeface="IranNastaliq" pitchFamily="18" charset="0"/>
                <a:cs typeface="B Arash" pitchFamily="2" charset="-78"/>
              </a:rPr>
              <a:t>قرقیزستان</a:t>
            </a:r>
            <a:endParaRPr lang="en-US" sz="2800" dirty="0">
              <a:latin typeface="IranNastaliq" pitchFamily="18" charset="0"/>
              <a:cs typeface="B Arash" pitchFamily="2" charset="-78"/>
            </a:endParaRPr>
          </a:p>
        </p:txBody>
      </p:sp>
      <p:sp>
        <p:nvSpPr>
          <p:cNvPr id="49" name="Rectangle 48"/>
          <p:cNvSpPr/>
          <p:nvPr/>
        </p:nvSpPr>
        <p:spPr>
          <a:xfrm>
            <a:off x="1219200" y="5867400"/>
            <a:ext cx="630301" cy="369332"/>
          </a:xfrm>
          <a:prstGeom prst="rect">
            <a:avLst/>
          </a:prstGeom>
        </p:spPr>
        <p:txBody>
          <a:bodyPr wrap="none">
            <a:spAutoFit/>
          </a:bodyPr>
          <a:lstStyle/>
          <a:p>
            <a:pPr rtl="1"/>
            <a:r>
              <a:rPr lang="fa-IR" dirty="0" smtClean="0">
                <a:latin typeface="IranNastaliq" pitchFamily="18" charset="0"/>
                <a:cs typeface="B Arash" pitchFamily="2" charset="-78"/>
              </a:rPr>
              <a:t>لبنان</a:t>
            </a:r>
            <a:endParaRPr lang="en-US" sz="2800" dirty="0">
              <a:latin typeface="IranNastaliq" pitchFamily="18" charset="0"/>
              <a:cs typeface="B Arash" pitchFamily="2" charset="-78"/>
            </a:endParaRPr>
          </a:p>
        </p:txBody>
      </p:sp>
      <p:sp>
        <p:nvSpPr>
          <p:cNvPr id="50" name="Rectangle 49"/>
          <p:cNvSpPr/>
          <p:nvPr/>
        </p:nvSpPr>
        <p:spPr>
          <a:xfrm>
            <a:off x="685800" y="5486400"/>
            <a:ext cx="1170513" cy="369332"/>
          </a:xfrm>
          <a:prstGeom prst="rect">
            <a:avLst/>
          </a:prstGeom>
        </p:spPr>
        <p:txBody>
          <a:bodyPr wrap="none">
            <a:spAutoFit/>
          </a:bodyPr>
          <a:lstStyle/>
          <a:p>
            <a:pPr rtl="1"/>
            <a:r>
              <a:rPr lang="fa-IR" dirty="0" smtClean="0">
                <a:latin typeface="IranNastaliq" pitchFamily="18" charset="0"/>
                <a:cs typeface="B Arash" pitchFamily="2" charset="-78"/>
              </a:rPr>
              <a:t>ترکمنستان</a:t>
            </a:r>
            <a:endParaRPr lang="en-US" sz="2800" dirty="0">
              <a:latin typeface="IranNastaliq" pitchFamily="18" charset="0"/>
              <a:cs typeface="B Arash" pitchFamily="2" charset="-78"/>
            </a:endParaRPr>
          </a:p>
        </p:txBody>
      </p:sp>
      <p:sp>
        <p:nvSpPr>
          <p:cNvPr id="51" name="Rectangle 50"/>
          <p:cNvSpPr/>
          <p:nvPr/>
        </p:nvSpPr>
        <p:spPr>
          <a:xfrm>
            <a:off x="838200" y="5181600"/>
            <a:ext cx="925253" cy="369332"/>
          </a:xfrm>
          <a:prstGeom prst="rect">
            <a:avLst/>
          </a:prstGeom>
        </p:spPr>
        <p:txBody>
          <a:bodyPr wrap="none">
            <a:spAutoFit/>
          </a:bodyPr>
          <a:lstStyle/>
          <a:p>
            <a:pPr rtl="1"/>
            <a:r>
              <a:rPr lang="fa-IR" dirty="0" smtClean="0">
                <a:latin typeface="IranNastaliq" pitchFamily="18" charset="0"/>
                <a:cs typeface="B Arash" pitchFamily="2" charset="-78"/>
              </a:rPr>
              <a:t>آذربایجان</a:t>
            </a:r>
            <a:endParaRPr lang="en-US" sz="2800" dirty="0">
              <a:latin typeface="IranNastaliq" pitchFamily="18" charset="0"/>
              <a:cs typeface="B Arash" pitchFamily="2" charset="-78"/>
            </a:endParaRPr>
          </a:p>
        </p:txBody>
      </p:sp>
      <p:sp>
        <p:nvSpPr>
          <p:cNvPr id="52" name="Rectangle 51"/>
          <p:cNvSpPr/>
          <p:nvPr/>
        </p:nvSpPr>
        <p:spPr>
          <a:xfrm>
            <a:off x="762000" y="4800600"/>
            <a:ext cx="1015021" cy="369332"/>
          </a:xfrm>
          <a:prstGeom prst="rect">
            <a:avLst/>
          </a:prstGeom>
        </p:spPr>
        <p:txBody>
          <a:bodyPr wrap="none">
            <a:spAutoFit/>
          </a:bodyPr>
          <a:lstStyle/>
          <a:p>
            <a:pPr rtl="1"/>
            <a:r>
              <a:rPr lang="fa-IR" dirty="0" smtClean="0">
                <a:latin typeface="IranNastaliq" pitchFamily="18" charset="0"/>
                <a:cs typeface="B Arash" pitchFamily="2" charset="-78"/>
              </a:rPr>
              <a:t>پاکستان</a:t>
            </a:r>
            <a:endParaRPr lang="en-US" sz="2800" dirty="0">
              <a:latin typeface="IranNastaliq" pitchFamily="18" charset="0"/>
              <a:cs typeface="B Arash" pitchFamily="2" charset="-78"/>
            </a:endParaRPr>
          </a:p>
        </p:txBody>
      </p:sp>
      <p:sp>
        <p:nvSpPr>
          <p:cNvPr id="53" name="Rectangle 52"/>
          <p:cNvSpPr/>
          <p:nvPr/>
        </p:nvSpPr>
        <p:spPr>
          <a:xfrm>
            <a:off x="1143000" y="4419600"/>
            <a:ext cx="675185" cy="369332"/>
          </a:xfrm>
          <a:prstGeom prst="rect">
            <a:avLst/>
          </a:prstGeom>
        </p:spPr>
        <p:txBody>
          <a:bodyPr wrap="none">
            <a:spAutoFit/>
          </a:bodyPr>
          <a:lstStyle/>
          <a:p>
            <a:pPr rtl="1"/>
            <a:r>
              <a:rPr lang="fa-IR" dirty="0" smtClean="0">
                <a:latin typeface="IranNastaliq" pitchFamily="18" charset="0"/>
                <a:cs typeface="B Arash" pitchFamily="2" charset="-78"/>
              </a:rPr>
              <a:t>ترکیه</a:t>
            </a:r>
            <a:endParaRPr lang="en-US" sz="2800" dirty="0">
              <a:latin typeface="IranNastaliq" pitchFamily="18" charset="0"/>
              <a:cs typeface="B Arash" pitchFamily="2" charset="-78"/>
            </a:endParaRPr>
          </a:p>
        </p:txBody>
      </p:sp>
      <p:sp>
        <p:nvSpPr>
          <p:cNvPr id="54" name="Rectangle 53"/>
          <p:cNvSpPr/>
          <p:nvPr/>
        </p:nvSpPr>
        <p:spPr>
          <a:xfrm>
            <a:off x="914400" y="4038600"/>
            <a:ext cx="931665" cy="369332"/>
          </a:xfrm>
          <a:prstGeom prst="rect">
            <a:avLst/>
          </a:prstGeom>
        </p:spPr>
        <p:txBody>
          <a:bodyPr wrap="none">
            <a:spAutoFit/>
          </a:bodyPr>
          <a:lstStyle/>
          <a:p>
            <a:pPr rtl="1"/>
            <a:r>
              <a:rPr lang="fa-IR" dirty="0" smtClean="0">
                <a:latin typeface="IranNastaliq" pitchFamily="18" charset="0"/>
                <a:cs typeface="B Arash" pitchFamily="2" charset="-78"/>
              </a:rPr>
              <a:t>افغانستان</a:t>
            </a:r>
            <a:endParaRPr lang="en-US" sz="2800" dirty="0">
              <a:latin typeface="IranNastaliq" pitchFamily="18" charset="0"/>
              <a:cs typeface="B Arash" pitchFamily="2" charset="-78"/>
            </a:endParaRPr>
          </a:p>
        </p:txBody>
      </p:sp>
      <p:sp>
        <p:nvSpPr>
          <p:cNvPr id="55" name="Rectangle 54"/>
          <p:cNvSpPr/>
          <p:nvPr/>
        </p:nvSpPr>
        <p:spPr>
          <a:xfrm>
            <a:off x="3348588" y="4720196"/>
            <a:ext cx="1223412" cy="369332"/>
          </a:xfrm>
          <a:prstGeom prst="rect">
            <a:avLst/>
          </a:prstGeom>
        </p:spPr>
        <p:txBody>
          <a:bodyPr wrap="none">
            <a:spAutoFit/>
          </a:bodyPr>
          <a:lstStyle/>
          <a:p>
            <a:pPr rtl="1"/>
            <a:r>
              <a:rPr lang="fa-IR" dirty="0" smtClean="0">
                <a:latin typeface="IranNastaliq" pitchFamily="18" charset="0"/>
                <a:cs typeface="B Arash" pitchFamily="2" charset="-78"/>
              </a:rPr>
              <a:t>شمالغرب چین</a:t>
            </a:r>
            <a:endParaRPr lang="en-US" sz="2800" dirty="0">
              <a:latin typeface="IranNastaliq" pitchFamily="18" charset="0"/>
              <a:cs typeface="B Arash" pitchFamily="2" charset="-78"/>
            </a:endParaRPr>
          </a:p>
        </p:txBody>
      </p:sp>
      <p:sp>
        <p:nvSpPr>
          <p:cNvPr id="56" name="Rectangle 55"/>
          <p:cNvSpPr/>
          <p:nvPr/>
        </p:nvSpPr>
        <p:spPr>
          <a:xfrm>
            <a:off x="3350476" y="5085324"/>
            <a:ext cx="535724" cy="369332"/>
          </a:xfrm>
          <a:prstGeom prst="rect">
            <a:avLst/>
          </a:prstGeom>
        </p:spPr>
        <p:txBody>
          <a:bodyPr wrap="none">
            <a:spAutoFit/>
          </a:bodyPr>
          <a:lstStyle/>
          <a:p>
            <a:pPr rtl="1"/>
            <a:r>
              <a:rPr lang="fa-IR" dirty="0" smtClean="0">
                <a:latin typeface="IranNastaliq" pitchFamily="18" charset="0"/>
                <a:cs typeface="B Arash" pitchFamily="2" charset="-78"/>
              </a:rPr>
              <a:t>سوریه</a:t>
            </a:r>
            <a:endParaRPr lang="en-US" sz="2800" dirty="0">
              <a:latin typeface="IranNastaliq" pitchFamily="18" charset="0"/>
              <a:cs typeface="B Arash" pitchFamily="2" charset="-78"/>
            </a:endParaRPr>
          </a:p>
        </p:txBody>
      </p:sp>
      <p:sp>
        <p:nvSpPr>
          <p:cNvPr id="57" name="Rectangle 56"/>
          <p:cNvSpPr/>
          <p:nvPr/>
        </p:nvSpPr>
        <p:spPr>
          <a:xfrm>
            <a:off x="3297921" y="5450452"/>
            <a:ext cx="1045479" cy="369332"/>
          </a:xfrm>
          <a:prstGeom prst="rect">
            <a:avLst/>
          </a:prstGeom>
        </p:spPr>
        <p:txBody>
          <a:bodyPr wrap="none">
            <a:spAutoFit/>
          </a:bodyPr>
          <a:lstStyle/>
          <a:p>
            <a:pPr rtl="1"/>
            <a:r>
              <a:rPr lang="fa-IR" dirty="0" smtClean="0">
                <a:latin typeface="IranNastaliq" pitchFamily="18" charset="0"/>
                <a:cs typeface="B Arash" pitchFamily="2" charset="-78"/>
              </a:rPr>
              <a:t>ازبکستان</a:t>
            </a:r>
            <a:endParaRPr lang="en-US" sz="2800" dirty="0">
              <a:latin typeface="IranNastaliq" pitchFamily="18" charset="0"/>
              <a:cs typeface="B Arash" pitchFamily="2" charset="-78"/>
            </a:endParaRPr>
          </a:p>
        </p:txBody>
      </p:sp>
      <p:sp>
        <p:nvSpPr>
          <p:cNvPr id="58" name="Rectangle 57"/>
          <p:cNvSpPr/>
          <p:nvPr/>
        </p:nvSpPr>
        <p:spPr>
          <a:xfrm>
            <a:off x="3368224" y="5835978"/>
            <a:ext cx="670376" cy="369332"/>
          </a:xfrm>
          <a:prstGeom prst="rect">
            <a:avLst/>
          </a:prstGeom>
        </p:spPr>
        <p:txBody>
          <a:bodyPr wrap="none">
            <a:spAutoFit/>
          </a:bodyPr>
          <a:lstStyle/>
          <a:p>
            <a:pPr rtl="1"/>
            <a:r>
              <a:rPr lang="fa-IR" dirty="0" smtClean="0">
                <a:latin typeface="IranNastaliq" pitchFamily="18" charset="0"/>
                <a:cs typeface="B Arash" pitchFamily="2" charset="-78"/>
              </a:rPr>
              <a:t>آلبانی</a:t>
            </a:r>
            <a:endParaRPr lang="en-US" sz="2800" dirty="0">
              <a:latin typeface="IranNastaliq" pitchFamily="18" charset="0"/>
              <a:cs typeface="B Arash" pitchFamily="2" charset="-78"/>
            </a:endParaRPr>
          </a:p>
        </p:txBody>
      </p:sp>
      <p:sp>
        <p:nvSpPr>
          <p:cNvPr id="59" name="Rectangle 58"/>
          <p:cNvSpPr/>
          <p:nvPr/>
        </p:nvSpPr>
        <p:spPr>
          <a:xfrm>
            <a:off x="5950805" y="5990925"/>
            <a:ext cx="1729961" cy="307777"/>
          </a:xfrm>
          <a:prstGeom prst="rect">
            <a:avLst/>
          </a:prstGeom>
        </p:spPr>
        <p:txBody>
          <a:bodyPr wrap="none">
            <a:spAutoFit/>
          </a:bodyPr>
          <a:lstStyle/>
          <a:p>
            <a:pPr rtl="1"/>
            <a:r>
              <a:rPr lang="fa-IR" sz="1400" dirty="0" smtClean="0">
                <a:latin typeface="IranNastaliq" pitchFamily="18" charset="0"/>
                <a:cs typeface="B Yekan" pitchFamily="2" charset="-78"/>
              </a:rPr>
              <a:t>جشن نوروز در نیویورک</a:t>
            </a:r>
            <a:endParaRPr lang="en-US" sz="1200" dirty="0">
              <a:latin typeface="IranNastaliq" pitchFamily="18" charset="0"/>
              <a:cs typeface="B Yekan" pitchFamily="2" charset="-78"/>
            </a:endParaRPr>
          </a:p>
        </p:txBody>
      </p:sp>
      <p:sp>
        <p:nvSpPr>
          <p:cNvPr id="9" name="Rectangle 8"/>
          <p:cNvSpPr/>
          <p:nvPr/>
        </p:nvSpPr>
        <p:spPr>
          <a:xfrm>
            <a:off x="4267200" y="778753"/>
            <a:ext cx="4572000" cy="830997"/>
          </a:xfrm>
          <a:prstGeom prst="rect">
            <a:avLst/>
          </a:prstGeom>
        </p:spPr>
        <p:txBody>
          <a:bodyPr>
            <a:spAutoFit/>
          </a:bodyPr>
          <a:lstStyle/>
          <a:p>
            <a:pPr algn="r" rtl="1"/>
            <a:r>
              <a:rPr lang="fa-IR" sz="2400" dirty="0">
                <a:solidFill>
                  <a:schemeClr val="bg1"/>
                </a:solidFill>
                <a:cs typeface="B Vosta" pitchFamily="2" charset="-78"/>
              </a:rPr>
              <a:t>برآمد باد صبح و بوی </a:t>
            </a:r>
            <a:r>
              <a:rPr lang="fa-IR" sz="2400" dirty="0" smtClean="0">
                <a:solidFill>
                  <a:schemeClr val="bg1"/>
                </a:solidFill>
                <a:cs typeface="B Vosta" pitchFamily="2" charset="-78"/>
              </a:rPr>
              <a:t>نوروز</a:t>
            </a:r>
            <a:r>
              <a:rPr lang="fa-IR" sz="2400" dirty="0">
                <a:solidFill>
                  <a:schemeClr val="bg1"/>
                </a:solidFill>
                <a:cs typeface="B Vosta" pitchFamily="2" charset="-78"/>
              </a:rPr>
              <a:t> </a:t>
            </a:r>
          </a:p>
          <a:p>
            <a:pPr algn="r" rtl="1"/>
            <a:r>
              <a:rPr lang="fa-IR" sz="2400" dirty="0" smtClean="0">
                <a:solidFill>
                  <a:schemeClr val="bg1"/>
                </a:solidFill>
                <a:cs typeface="B Vosta" pitchFamily="2" charset="-78"/>
              </a:rPr>
              <a:t>به </a:t>
            </a:r>
            <a:r>
              <a:rPr lang="fa-IR" sz="2400" dirty="0">
                <a:solidFill>
                  <a:schemeClr val="bg1"/>
                </a:solidFill>
                <a:cs typeface="B Vosta" pitchFamily="2" charset="-78"/>
              </a:rPr>
              <a:t>كام دوستان و بخت پیروز</a:t>
            </a:r>
            <a:endParaRPr lang="en-US" sz="2400" dirty="0">
              <a:solidFill>
                <a:schemeClr val="bg1"/>
              </a:solidFill>
              <a:cs typeface="B Vosta" pitchFamily="2" charset="-78"/>
            </a:endParaRPr>
          </a:p>
        </p:txBody>
      </p:sp>
    </p:spTree>
    <p:extLst>
      <p:ext uri="{BB962C8B-B14F-4D97-AF65-F5344CB8AC3E}">
        <p14:creationId xmlns:p14="http://schemas.microsoft.com/office/powerpoint/2010/main" val="33042343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circle(in)">
                                      <p:cBhvr>
                                        <p:cTn id="7" dur="1000"/>
                                        <p:tgtEl>
                                          <p:spTgt spid="4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circle(in)">
                                      <p:cBhvr>
                                        <p:cTn id="10" dur="1000"/>
                                        <p:tgtEl>
                                          <p:spTgt spid="4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circle(in)">
                                      <p:cBhvr>
                                        <p:cTn id="13" dur="1000"/>
                                        <p:tgtEl>
                                          <p:spTgt spid="4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circle(in)">
                                      <p:cBhvr>
                                        <p:cTn id="16" dur="1000"/>
                                        <p:tgtEl>
                                          <p:spTgt spid="4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circle(in)">
                                      <p:cBhvr>
                                        <p:cTn id="19" dur="1000"/>
                                        <p:tgtEl>
                                          <p:spTgt spid="4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circle(in)">
                                      <p:cBhvr>
                                        <p:cTn id="22" dur="1000"/>
                                        <p:tgtEl>
                                          <p:spTgt spid="4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circle(in)">
                                      <p:cBhvr>
                                        <p:cTn id="25" dur="1000"/>
                                        <p:tgtEl>
                                          <p:spTgt spid="4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circle(in)">
                                      <p:cBhvr>
                                        <p:cTn id="28" dur="1000"/>
                                        <p:tgtEl>
                                          <p:spTgt spid="5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circle(in)">
                                      <p:cBhvr>
                                        <p:cTn id="31" dur="1000"/>
                                        <p:tgtEl>
                                          <p:spTgt spid="5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circle(in)">
                                      <p:cBhvr>
                                        <p:cTn id="34" dur="1000"/>
                                        <p:tgtEl>
                                          <p:spTgt spid="52"/>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circle(in)">
                                      <p:cBhvr>
                                        <p:cTn id="37" dur="1000"/>
                                        <p:tgtEl>
                                          <p:spTgt spid="53"/>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circle(in)">
                                      <p:cBhvr>
                                        <p:cTn id="40" dur="1000"/>
                                        <p:tgtEl>
                                          <p:spTgt spid="54"/>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circle(in)">
                                      <p:cBhvr>
                                        <p:cTn id="43" dur="1000"/>
                                        <p:tgtEl>
                                          <p:spTgt spid="55"/>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circle(in)">
                                      <p:cBhvr>
                                        <p:cTn id="46" dur="1000"/>
                                        <p:tgtEl>
                                          <p:spTgt spid="56"/>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circle(in)">
                                      <p:cBhvr>
                                        <p:cTn id="49" dur="1000"/>
                                        <p:tgtEl>
                                          <p:spTgt spid="57"/>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circle(in)">
                                      <p:cBhvr>
                                        <p:cTn id="52" dur="1000"/>
                                        <p:tgtEl>
                                          <p:spTgt spid="58"/>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circle(in)">
                                      <p:cBhvr>
                                        <p:cTn id="55" dur="1000"/>
                                        <p:tgtEl>
                                          <p:spTgt spid="3"/>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circle(in)">
                                      <p:cBhvr>
                                        <p:cTn id="58" dur="1000"/>
                                        <p:tgtEl>
                                          <p:spTgt spid="4"/>
                                        </p:tgtEl>
                                      </p:cBhvr>
                                    </p:animEffect>
                                  </p:childTnLst>
                                </p:cTn>
                              </p:par>
                              <p:par>
                                <p:cTn id="59" presetID="6" presetClass="entr" presetSubtype="16"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circle(in)">
                                      <p:cBhvr>
                                        <p:cTn id="61" dur="1000"/>
                                        <p:tgtEl>
                                          <p:spTgt spid="42"/>
                                        </p:tgtEl>
                                      </p:cBhvr>
                                    </p:animEffect>
                                  </p:childTnLst>
                                </p:cTn>
                              </p:par>
                              <p:par>
                                <p:cTn id="62" presetID="6" presetClass="entr" presetSubtype="16"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circle(in)">
                                      <p:cBhvr>
                                        <p:cTn id="64" dur="1000"/>
                                        <p:tgtEl>
                                          <p:spTgt spid="40"/>
                                        </p:tgtEl>
                                      </p:cBhvr>
                                    </p:animEffect>
                                  </p:childTnLst>
                                </p:cTn>
                              </p:par>
                              <p:par>
                                <p:cTn id="65" presetID="6" presetClass="entr" presetSubtype="16"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circle(in)">
                                      <p:cBhvr>
                                        <p:cTn id="67" dur="1000"/>
                                        <p:tgtEl>
                                          <p:spTgt spid="5"/>
                                        </p:tgtEl>
                                      </p:cBhvr>
                                    </p:animEffect>
                                  </p:childTnLst>
                                </p:cTn>
                              </p:par>
                              <p:par>
                                <p:cTn id="68" presetID="6" presetClass="entr" presetSubtype="16" fill="hold"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circle(in)">
                                      <p:cBhvr>
                                        <p:cTn id="70" dur="1000"/>
                                        <p:tgtEl>
                                          <p:spTgt spid="8"/>
                                        </p:tgtEl>
                                      </p:cBhvr>
                                    </p:animEffect>
                                  </p:childTnLst>
                                </p:cTn>
                              </p:par>
                              <p:par>
                                <p:cTn id="71" presetID="6" presetClass="entr" presetSubtype="16"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circle(in)">
                                      <p:cBhvr>
                                        <p:cTn id="73" dur="1000"/>
                                        <p:tgtEl>
                                          <p:spTgt spid="19"/>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circle(in)">
                                      <p:cBhvr>
                                        <p:cTn id="76"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16200000">
            <a:off x="4117742" y="-2740259"/>
            <a:ext cx="1905004" cy="7842721"/>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148884" y="792065"/>
            <a:ext cx="2438488" cy="1107996"/>
          </a:xfrm>
          <a:prstGeom prst="rect">
            <a:avLst/>
          </a:prstGeom>
        </p:spPr>
        <p:txBody>
          <a:bodyPr wrap="none">
            <a:spAutoFit/>
          </a:bodyPr>
          <a:lstStyle/>
          <a:p>
            <a:pPr rtl="1"/>
            <a:r>
              <a:rPr lang="fa-IR" sz="6600" dirty="0" smtClean="0">
                <a:solidFill>
                  <a:schemeClr val="bg1"/>
                </a:solidFill>
                <a:latin typeface="IranNastaliq" pitchFamily="18" charset="0"/>
                <a:cs typeface="IranNastaliq" pitchFamily="18" charset="0"/>
              </a:rPr>
              <a:t>سین چهارم</a:t>
            </a:r>
            <a:endParaRPr lang="en-US" sz="6600" dirty="0">
              <a:solidFill>
                <a:schemeClr val="bg1"/>
              </a:solidFill>
              <a:latin typeface="IranNastaliq" pitchFamily="18" charset="0"/>
              <a:cs typeface="IranNastaliq" pitchFamily="18" charset="0"/>
            </a:endParaRPr>
          </a:p>
        </p:txBody>
      </p:sp>
      <p:sp>
        <p:nvSpPr>
          <p:cNvPr id="7" name="Rectangle 6"/>
          <p:cNvSpPr/>
          <p:nvPr/>
        </p:nvSpPr>
        <p:spPr>
          <a:xfrm rot="16200000">
            <a:off x="176560" y="902024"/>
            <a:ext cx="790601" cy="369332"/>
          </a:xfrm>
          <a:prstGeom prst="rect">
            <a:avLst/>
          </a:prstGeom>
        </p:spPr>
        <p:txBody>
          <a:bodyPr wrap="none">
            <a:spAutoFit/>
          </a:bodyPr>
          <a:lstStyle/>
          <a:p>
            <a:pPr rtl="1"/>
            <a:r>
              <a:rPr lang="fa-IR" dirty="0" smtClean="0">
                <a:solidFill>
                  <a:schemeClr val="tx2">
                    <a:lumMod val="60000"/>
                    <a:lumOff val="40000"/>
                  </a:schemeClr>
                </a:solidFill>
                <a:latin typeface="IranNastaliq" pitchFamily="18" charset="0"/>
                <a:cs typeface="B Yekan" pitchFamily="2" charset="-78"/>
              </a:rPr>
              <a:t>سلامتی</a:t>
            </a:r>
            <a:endParaRPr lang="en-US" sz="1600" dirty="0">
              <a:solidFill>
                <a:schemeClr val="tx2">
                  <a:lumMod val="60000"/>
                  <a:lumOff val="40000"/>
                </a:schemeClr>
              </a:solidFill>
              <a:latin typeface="IranNastaliq" pitchFamily="18" charset="0"/>
              <a:cs typeface="B Yekan" pitchFamily="2" charset="-78"/>
            </a:endParaRPr>
          </a:p>
        </p:txBody>
      </p:sp>
      <p:sp>
        <p:nvSpPr>
          <p:cNvPr id="8" name="Rectangle 7"/>
          <p:cNvSpPr/>
          <p:nvPr/>
        </p:nvSpPr>
        <p:spPr>
          <a:xfrm>
            <a:off x="152400" y="39469"/>
            <a:ext cx="857927" cy="646331"/>
          </a:xfrm>
          <a:prstGeom prst="rect">
            <a:avLst/>
          </a:prstGeom>
        </p:spPr>
        <p:txBody>
          <a:bodyPr wrap="none">
            <a:spAutoFit/>
          </a:bodyPr>
          <a:lstStyle/>
          <a:p>
            <a:pPr rtl="1"/>
            <a:r>
              <a:rPr lang="fa-IR" sz="3600" dirty="0" smtClean="0">
                <a:solidFill>
                  <a:schemeClr val="tx2">
                    <a:lumMod val="60000"/>
                    <a:lumOff val="40000"/>
                  </a:schemeClr>
                </a:solidFill>
                <a:latin typeface="Magneto" pitchFamily="82" charset="0"/>
                <a:cs typeface="EntezareZohoor C3" pitchFamily="2" charset="-78"/>
              </a:rPr>
              <a:t>سـیر</a:t>
            </a:r>
            <a:endParaRPr lang="en-US" sz="2800" dirty="0">
              <a:solidFill>
                <a:schemeClr val="tx2">
                  <a:lumMod val="60000"/>
                  <a:lumOff val="40000"/>
                </a:schemeClr>
              </a:solidFill>
              <a:latin typeface="Magneto" pitchFamily="82" charset="0"/>
              <a:cs typeface="EntezareZohoor C3" pitchFamily="2" charset="-78"/>
            </a:endParaRPr>
          </a:p>
        </p:txBody>
      </p:sp>
      <p:pic>
        <p:nvPicPr>
          <p:cNvPr id="5122" name="Picture 2" descr="C:\Users\Tetra\Desktop\ali darjazini\infograph\نوروز\ppt\imag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90" y="1487853"/>
            <a:ext cx="1511300" cy="8382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6919" y="5500687"/>
            <a:ext cx="816249" cy="707886"/>
          </a:xfrm>
          <a:prstGeom prst="rect">
            <a:avLst/>
          </a:prstGeom>
        </p:spPr>
        <p:txBody>
          <a:bodyPr wrap="none">
            <a:spAutoFit/>
          </a:bodyPr>
          <a:lstStyle/>
          <a:p>
            <a:pPr rtl="1"/>
            <a:r>
              <a:rPr lang="fa-IR" sz="4000" dirty="0" smtClean="0">
                <a:solidFill>
                  <a:schemeClr val="accent2">
                    <a:lumMod val="75000"/>
                  </a:schemeClr>
                </a:solidFill>
                <a:latin typeface="Magneto" pitchFamily="82" charset="0"/>
                <a:cs typeface="EntezareZohoor 4 **" pitchFamily="2" charset="-78"/>
              </a:rPr>
              <a:t>سکه</a:t>
            </a:r>
            <a:endParaRPr lang="en-US" sz="2800" dirty="0">
              <a:solidFill>
                <a:schemeClr val="accent2">
                  <a:lumMod val="75000"/>
                </a:schemeClr>
              </a:solidFill>
              <a:latin typeface="Magneto" pitchFamily="82" charset="0"/>
              <a:cs typeface="EntezareZohoor 4 **" pitchFamily="2" charset="-78"/>
            </a:endParaRPr>
          </a:p>
        </p:txBody>
      </p:sp>
      <p:pic>
        <p:nvPicPr>
          <p:cNvPr id="5125" name="Picture 5" descr="C:\Users\Tetra\Desktop\ali darjazini\infograph\نوروز\ppt\image\0206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056173"/>
            <a:ext cx="663966" cy="6494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33800" y="2667000"/>
            <a:ext cx="4724400" cy="1077218"/>
          </a:xfrm>
          <a:prstGeom prst="rect">
            <a:avLst/>
          </a:prstGeom>
        </p:spPr>
        <p:txBody>
          <a:bodyPr wrap="square">
            <a:spAutoFit/>
          </a:bodyPr>
          <a:lstStyle/>
          <a:p>
            <a:pPr lvl="0" algn="just" rtl="1"/>
            <a:r>
              <a:rPr lang="fa-IR" sz="1600" dirty="0">
                <a:cs typeface="B Koodak" pitchFamily="2" charset="-78"/>
              </a:rPr>
              <a:t>ایرانیان اعتقاد داشتند در شب آخرین چهارشنبه‌ی سال، روان درگذشتگان راه خانه را پیش می‌گیرند تا نوروز را در کنار خانواده باشند. برای همین بازماندگان آتش روشن می‌کردند تا رفتگان راه خانه را گم نکنند.</a:t>
            </a:r>
            <a:endParaRPr lang="en-US" sz="1600" dirty="0">
              <a:cs typeface="B Koodak" pitchFamily="2" charset="-78"/>
            </a:endParaRPr>
          </a:p>
        </p:txBody>
      </p:sp>
      <p:pic>
        <p:nvPicPr>
          <p:cNvPr id="3074" name="Picture 2" descr="C:\Users\Tetra\Desktop\ali darjazini\infograph\نوروز\ppt\image\4shanbenewfun.ir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2146" y="3259095"/>
            <a:ext cx="2215273" cy="2949478"/>
          </a:xfrm>
          <a:prstGeom prst="rect">
            <a:avLst/>
          </a:prstGeom>
          <a:ln w="889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8" name="Picture 2" descr="C:\Users\Tetra\Desktop\ali darjazini\infograph\نوروز\ppt\imag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150" y="2590800"/>
            <a:ext cx="755650" cy="4191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Tetra\Desktop\ali darjazini\infograph\نوروز\ppt\image\90574_28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917791" y="3880240"/>
            <a:ext cx="3352800" cy="2328333"/>
          </a:xfrm>
          <a:prstGeom prst="rect">
            <a:avLst/>
          </a:prstGeom>
          <a:ln w="889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621062" y="715865"/>
            <a:ext cx="3649529" cy="954107"/>
          </a:xfrm>
          <a:prstGeom prst="rect">
            <a:avLst/>
          </a:prstGeom>
        </p:spPr>
        <p:txBody>
          <a:bodyPr wrap="square">
            <a:spAutoFit/>
          </a:bodyPr>
          <a:lstStyle/>
          <a:p>
            <a:pPr algn="r" rtl="1"/>
            <a:r>
              <a:rPr lang="fa-IR" sz="2800" dirty="0">
                <a:solidFill>
                  <a:schemeClr val="bg1"/>
                </a:solidFill>
                <a:cs typeface="B Davat" pitchFamily="2" charset="-78"/>
              </a:rPr>
              <a:t>ای بلبل خوشنوا فغان كن </a:t>
            </a:r>
            <a:endParaRPr lang="fa-IR" sz="2800" dirty="0" smtClean="0">
              <a:solidFill>
                <a:schemeClr val="bg1"/>
              </a:solidFill>
              <a:cs typeface="B Davat" pitchFamily="2" charset="-78"/>
            </a:endParaRPr>
          </a:p>
          <a:p>
            <a:pPr algn="r" rtl="1"/>
            <a:r>
              <a:rPr lang="fa-IR" sz="2800" dirty="0" smtClean="0">
                <a:solidFill>
                  <a:schemeClr val="bg1"/>
                </a:solidFill>
                <a:cs typeface="B Davat" pitchFamily="2" charset="-78"/>
              </a:rPr>
              <a:t>عید </a:t>
            </a:r>
            <a:r>
              <a:rPr lang="fa-IR" sz="2800" dirty="0">
                <a:solidFill>
                  <a:schemeClr val="bg1"/>
                </a:solidFill>
                <a:cs typeface="B Davat" pitchFamily="2" charset="-78"/>
              </a:rPr>
              <a:t>است نوای عاشقان </a:t>
            </a:r>
            <a:r>
              <a:rPr lang="fa-IR" sz="2800" dirty="0" smtClean="0">
                <a:solidFill>
                  <a:schemeClr val="bg1"/>
                </a:solidFill>
                <a:cs typeface="B Davat" pitchFamily="2" charset="-78"/>
              </a:rPr>
              <a:t>كن</a:t>
            </a:r>
            <a:endParaRPr lang="en-US" sz="2800" dirty="0">
              <a:solidFill>
                <a:schemeClr val="bg1"/>
              </a:solidFill>
              <a:cs typeface="B Davat" pitchFamily="2" charset="-78"/>
            </a:endParaRPr>
          </a:p>
        </p:txBody>
      </p:sp>
    </p:spTree>
    <p:extLst>
      <p:ext uri="{BB962C8B-B14F-4D97-AF65-F5344CB8AC3E}">
        <p14:creationId xmlns:p14="http://schemas.microsoft.com/office/powerpoint/2010/main" val="1603355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1000"/>
                                        <p:tgtEl>
                                          <p:spTgt spid="3074"/>
                                        </p:tgtEl>
                                      </p:cBhvr>
                                    </p:animEffect>
                                  </p:childTnLst>
                                </p:cTn>
                              </p:par>
                              <p:par>
                                <p:cTn id="8" presetID="6" presetClass="entr" presetSubtype="16"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circle(in)">
                                      <p:cBhvr>
                                        <p:cTn id="10" dur="1000"/>
                                        <p:tgtEl>
                                          <p:spTgt spid="307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1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circle(in)">
                                      <p:cBhvr>
                                        <p:cTn id="1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6200000">
            <a:off x="4079641" y="-2702156"/>
            <a:ext cx="1905004" cy="7766518"/>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1148884" y="889337"/>
            <a:ext cx="1811714" cy="1015663"/>
          </a:xfrm>
          <a:prstGeom prst="rect">
            <a:avLst/>
          </a:prstGeom>
        </p:spPr>
        <p:txBody>
          <a:bodyPr wrap="none">
            <a:spAutoFit/>
          </a:bodyPr>
          <a:lstStyle/>
          <a:p>
            <a:pPr rtl="1"/>
            <a:r>
              <a:rPr lang="fa-IR" sz="6000" dirty="0" smtClean="0">
                <a:solidFill>
                  <a:srgbClr val="0070C0"/>
                </a:solidFill>
                <a:latin typeface="IranNastaliq" pitchFamily="18" charset="0"/>
                <a:cs typeface="IranNastaliq" pitchFamily="18" charset="0"/>
              </a:rPr>
              <a:t>سین پنجم</a:t>
            </a:r>
            <a:endParaRPr lang="en-US" sz="6000" dirty="0">
              <a:solidFill>
                <a:srgbClr val="0070C0"/>
              </a:solidFill>
              <a:latin typeface="IranNastaliq" pitchFamily="18" charset="0"/>
              <a:cs typeface="IranNastaliq" pitchFamily="18" charset="0"/>
            </a:endParaRPr>
          </a:p>
        </p:txBody>
      </p:sp>
      <p:sp>
        <p:nvSpPr>
          <p:cNvPr id="7" name="Rectangle 6"/>
          <p:cNvSpPr/>
          <p:nvPr/>
        </p:nvSpPr>
        <p:spPr>
          <a:xfrm rot="16200000">
            <a:off x="88395" y="902024"/>
            <a:ext cx="966931" cy="369332"/>
          </a:xfrm>
          <a:prstGeom prst="rect">
            <a:avLst/>
          </a:prstGeom>
        </p:spPr>
        <p:txBody>
          <a:bodyPr wrap="none">
            <a:spAutoFit/>
          </a:bodyPr>
          <a:lstStyle/>
          <a:p>
            <a:pPr rtl="1"/>
            <a:r>
              <a:rPr lang="fa-IR" dirty="0" smtClean="0">
                <a:solidFill>
                  <a:srgbClr val="C00000"/>
                </a:solidFill>
                <a:latin typeface="IranNastaliq" pitchFamily="18" charset="0"/>
                <a:cs typeface="B Yekan" pitchFamily="2" charset="-78"/>
              </a:rPr>
              <a:t>امیدواری</a:t>
            </a:r>
            <a:endParaRPr lang="en-US" dirty="0">
              <a:solidFill>
                <a:srgbClr val="C00000"/>
              </a:solidFill>
              <a:latin typeface="IranNastaliq" pitchFamily="18" charset="0"/>
              <a:cs typeface="B Yekan" pitchFamily="2" charset="-78"/>
            </a:endParaRPr>
          </a:p>
        </p:txBody>
      </p:sp>
      <p:sp>
        <p:nvSpPr>
          <p:cNvPr id="12" name="Rectangle 11"/>
          <p:cNvSpPr/>
          <p:nvPr/>
        </p:nvSpPr>
        <p:spPr>
          <a:xfrm>
            <a:off x="120455" y="39469"/>
            <a:ext cx="987771" cy="646331"/>
          </a:xfrm>
          <a:prstGeom prst="rect">
            <a:avLst/>
          </a:prstGeom>
        </p:spPr>
        <p:txBody>
          <a:bodyPr wrap="none">
            <a:spAutoFit/>
          </a:bodyPr>
          <a:lstStyle/>
          <a:p>
            <a:pPr rtl="1"/>
            <a:r>
              <a:rPr lang="fa-IR" sz="3600" dirty="0" smtClean="0">
                <a:solidFill>
                  <a:srgbClr val="C00000"/>
                </a:solidFill>
                <a:latin typeface="Magneto" pitchFamily="82" charset="0"/>
                <a:cs typeface="EntezareZohoor C3" pitchFamily="2" charset="-78"/>
              </a:rPr>
              <a:t>سماق</a:t>
            </a:r>
            <a:endParaRPr lang="en-US" sz="2800" dirty="0">
              <a:solidFill>
                <a:srgbClr val="C00000"/>
              </a:solidFill>
              <a:latin typeface="Magneto" pitchFamily="82" charset="0"/>
              <a:cs typeface="EntezareZohoor C3" pitchFamily="2" charset="-78"/>
            </a:endParaRPr>
          </a:p>
        </p:txBody>
      </p:sp>
      <p:pic>
        <p:nvPicPr>
          <p:cNvPr id="6146" name="Picture 2" descr="C:\Users\Tetra\Desktop\ali darjazini\infograph\نوروز\ppt\image\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1570156"/>
            <a:ext cx="1511300" cy="8382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6919" y="5500687"/>
            <a:ext cx="891591" cy="707886"/>
          </a:xfrm>
          <a:prstGeom prst="rect">
            <a:avLst/>
          </a:prstGeom>
        </p:spPr>
        <p:txBody>
          <a:bodyPr wrap="none">
            <a:spAutoFit/>
          </a:bodyPr>
          <a:lstStyle/>
          <a:p>
            <a:pPr rtl="1"/>
            <a:r>
              <a:rPr lang="fa-IR" sz="4000" dirty="0" smtClean="0">
                <a:solidFill>
                  <a:srgbClr val="0070C0"/>
                </a:solidFill>
                <a:latin typeface="Magneto" pitchFamily="82" charset="0"/>
                <a:cs typeface="EntezareZohoor 4 **" pitchFamily="2" charset="-78"/>
              </a:rPr>
              <a:t>آینه</a:t>
            </a:r>
            <a:endParaRPr lang="en-US" sz="2800" dirty="0">
              <a:solidFill>
                <a:srgbClr val="0070C0"/>
              </a:solidFill>
              <a:latin typeface="Magneto" pitchFamily="82" charset="0"/>
              <a:cs typeface="EntezareZohoor 4 **" pitchFamily="2" charset="-78"/>
            </a:endParaRPr>
          </a:p>
        </p:txBody>
      </p:sp>
      <p:pic>
        <p:nvPicPr>
          <p:cNvPr id="6147" name="Picture 3" descr="C:\Users\Tetra\Desktop\ali darjazini\infograph\نوروز\ppt\image\108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00" y="6074134"/>
            <a:ext cx="587900" cy="78386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733800" y="2486561"/>
            <a:ext cx="4572000" cy="1323439"/>
          </a:xfrm>
          <a:prstGeom prst="rect">
            <a:avLst/>
          </a:prstGeom>
        </p:spPr>
        <p:txBody>
          <a:bodyPr>
            <a:spAutoFit/>
          </a:bodyPr>
          <a:lstStyle/>
          <a:p>
            <a:pPr lvl="0" algn="just" rtl="1"/>
            <a:r>
              <a:rPr lang="fa-IR" sz="1600" dirty="0">
                <a:cs typeface="B Koodak" pitchFamily="2" charset="-78"/>
              </a:rPr>
              <a:t>خاستگاه سیزده‌به در کاملاً روشن نیست. اما نحسی سیزده از دوران اساطیری جهان است. در سیزدهمین روز سال، حوادثی سهمگین به همراه زلزله، زمین را ویران کرد. مردم هم با احتمال وقوع دوباره‌ی زلزله در آن روز، برای فرار از آوار ویرانی، از هر سقفی می‌گریختند و به دامان طبیعت پناه می‌بردند.</a:t>
            </a:r>
            <a:endParaRPr lang="en-US" sz="1600" dirty="0">
              <a:cs typeface="B Koodak" pitchFamily="2" charset="-78"/>
            </a:endParaRPr>
          </a:p>
        </p:txBody>
      </p:sp>
      <p:sp>
        <p:nvSpPr>
          <p:cNvPr id="19" name="Rectangle 18"/>
          <p:cNvSpPr/>
          <p:nvPr/>
        </p:nvSpPr>
        <p:spPr>
          <a:xfrm>
            <a:off x="1295400" y="5722203"/>
            <a:ext cx="4572000" cy="830997"/>
          </a:xfrm>
          <a:prstGeom prst="rect">
            <a:avLst/>
          </a:prstGeom>
        </p:spPr>
        <p:txBody>
          <a:bodyPr>
            <a:spAutoFit/>
          </a:bodyPr>
          <a:lstStyle/>
          <a:p>
            <a:pPr lvl="0" algn="just" rtl="1"/>
            <a:r>
              <a:rPr lang="fa-IR" sz="1600" dirty="0">
                <a:cs typeface="B Koodak" pitchFamily="2" charset="-78"/>
              </a:rPr>
              <a:t>سیزده فروردین همان روزی است که آرش کما‌نگیر تمام توانش را خرج تیری ساخت که مرز ایران و توران را در آن‌سوی توران معین کرد. و پس از رها شدن تیر جان به جان‌آفرین تسلیم کرد.</a:t>
            </a:r>
            <a:endParaRPr lang="en-US" sz="1600" dirty="0">
              <a:cs typeface="B Koodak" pitchFamily="2" charset="-78"/>
            </a:endParaRPr>
          </a:p>
        </p:txBody>
      </p:sp>
      <p:pic>
        <p:nvPicPr>
          <p:cNvPr id="20" name="Picture 2" descr="C:\Users\Tetra\Desktop\ali darjazini\infograph\نوروز\ppt\image\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8056" y="2438400"/>
            <a:ext cx="617346" cy="34239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Tetra\Desktop\ali darjazini\infograph\نوروز\ppt\image\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454" y="5753606"/>
            <a:ext cx="617346" cy="34239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Tetra\Desktop\ali darjazini\infograph\نوروز\ppt\image\2c86hh1m4snkt2uzcv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7018" y="2514600"/>
            <a:ext cx="2114550" cy="2819400"/>
          </a:xfrm>
          <a:prstGeom prst="rect">
            <a:avLst/>
          </a:prstGeom>
          <a:ln w="889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099" name="Picture 3" descr="C:\Users\Tetra\Desktop\ali darjazini\infograph\نوروز\ppt\image\1_8601130106_L6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3934691"/>
            <a:ext cx="2671236" cy="1696235"/>
          </a:xfrm>
          <a:prstGeom prst="rect">
            <a:avLst/>
          </a:prstGeom>
          <a:ln w="889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806127" y="765604"/>
            <a:ext cx="4572000" cy="830997"/>
          </a:xfrm>
          <a:prstGeom prst="rect">
            <a:avLst/>
          </a:prstGeom>
        </p:spPr>
        <p:txBody>
          <a:bodyPr>
            <a:spAutoFit/>
          </a:bodyPr>
          <a:lstStyle/>
          <a:p>
            <a:pPr algn="r" rtl="1"/>
            <a:r>
              <a:rPr lang="fa-IR" sz="2400" b="1" dirty="0">
                <a:solidFill>
                  <a:srgbClr val="0070C0"/>
                </a:solidFill>
                <a:cs typeface="B Badr" pitchFamily="2" charset="-78"/>
              </a:rPr>
              <a:t>باد نوروز وزیـــده است به كوه و صحرا </a:t>
            </a:r>
            <a:endParaRPr lang="en-US" sz="2400" b="1" dirty="0" smtClean="0">
              <a:solidFill>
                <a:srgbClr val="0070C0"/>
              </a:solidFill>
              <a:cs typeface="B Badr" pitchFamily="2" charset="-78"/>
            </a:endParaRPr>
          </a:p>
          <a:p>
            <a:pPr algn="r" rtl="1"/>
            <a:r>
              <a:rPr lang="fa-IR" sz="2400" b="1" dirty="0" smtClean="0">
                <a:solidFill>
                  <a:srgbClr val="0070C0"/>
                </a:solidFill>
                <a:cs typeface="B Badr" pitchFamily="2" charset="-78"/>
              </a:rPr>
              <a:t>جامه </a:t>
            </a:r>
            <a:r>
              <a:rPr lang="fa-IR" sz="2400" b="1" dirty="0">
                <a:solidFill>
                  <a:srgbClr val="0070C0"/>
                </a:solidFill>
                <a:cs typeface="B Badr" pitchFamily="2" charset="-78"/>
              </a:rPr>
              <a:t>عیـــد بپـــوشنـــد، چه شاه و چه گدا</a:t>
            </a:r>
            <a:endParaRPr lang="en-US" sz="2400" b="1" dirty="0">
              <a:solidFill>
                <a:srgbClr val="0070C0"/>
              </a:solidFill>
              <a:cs typeface="B Badr" pitchFamily="2" charset="-78"/>
            </a:endParaRPr>
          </a:p>
        </p:txBody>
      </p:sp>
    </p:spTree>
    <p:extLst>
      <p:ext uri="{BB962C8B-B14F-4D97-AF65-F5344CB8AC3E}">
        <p14:creationId xmlns:p14="http://schemas.microsoft.com/office/powerpoint/2010/main" val="70321228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1000"/>
                                        <p:tgtEl>
                                          <p:spTgt spid="409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1000"/>
                                        <p:tgtEl>
                                          <p:spTgt spid="1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in)">
                                      <p:cBhvr>
                                        <p:cTn id="13" dur="1000"/>
                                        <p:tgtEl>
                                          <p:spTgt spid="18"/>
                                        </p:tgtEl>
                                      </p:cBhvr>
                                    </p:animEffect>
                                  </p:childTnLst>
                                </p:cTn>
                              </p:par>
                              <p:par>
                                <p:cTn id="14" presetID="6" presetClass="entr" presetSubtype="16" fill="hold" nodeType="withEffect">
                                  <p:stCondLst>
                                    <p:cond delay="0"/>
                                  </p:stCondLst>
                                  <p:childTnLst>
                                    <p:set>
                                      <p:cBhvr>
                                        <p:cTn id="15" dur="1" fill="hold">
                                          <p:stCondLst>
                                            <p:cond delay="0"/>
                                          </p:stCondLst>
                                        </p:cTn>
                                        <p:tgtEl>
                                          <p:spTgt spid="4099"/>
                                        </p:tgtEl>
                                        <p:attrNameLst>
                                          <p:attrName>style.visibility</p:attrName>
                                        </p:attrNameLst>
                                      </p:cBhvr>
                                      <p:to>
                                        <p:strVal val="visible"/>
                                      </p:to>
                                    </p:set>
                                    <p:animEffect transition="in" filter="circle(in)">
                                      <p:cBhvr>
                                        <p:cTn id="16" dur="1000"/>
                                        <p:tgtEl>
                                          <p:spTgt spid="4099"/>
                                        </p:tgtEl>
                                      </p:cBhvr>
                                    </p:animEffect>
                                  </p:childTnLst>
                                </p:cTn>
                              </p:par>
                              <p:par>
                                <p:cTn id="17" presetID="6" presetClass="entr" presetSubtype="16"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in)">
                                      <p:cBhvr>
                                        <p:cTn id="1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16200000">
            <a:off x="4079640" y="-2702156"/>
            <a:ext cx="1905004" cy="7766517"/>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148884" y="792065"/>
            <a:ext cx="2215671" cy="1107996"/>
          </a:xfrm>
          <a:prstGeom prst="rect">
            <a:avLst/>
          </a:prstGeom>
        </p:spPr>
        <p:txBody>
          <a:bodyPr wrap="none">
            <a:spAutoFit/>
          </a:bodyPr>
          <a:lstStyle/>
          <a:p>
            <a:pPr rtl="1"/>
            <a:r>
              <a:rPr lang="fa-IR" sz="6600" dirty="0" smtClean="0">
                <a:solidFill>
                  <a:schemeClr val="bg1"/>
                </a:solidFill>
                <a:latin typeface="IranNastaliq" pitchFamily="18" charset="0"/>
                <a:cs typeface="IranNastaliq" pitchFamily="18" charset="0"/>
              </a:rPr>
              <a:t>سین ششم</a:t>
            </a:r>
            <a:endParaRPr lang="en-US" sz="6600" dirty="0">
              <a:solidFill>
                <a:schemeClr val="bg1"/>
              </a:solidFill>
              <a:latin typeface="IranNastaliq" pitchFamily="18" charset="0"/>
              <a:cs typeface="IranNastaliq" pitchFamily="18" charset="0"/>
            </a:endParaRPr>
          </a:p>
        </p:txBody>
      </p:sp>
      <p:sp>
        <p:nvSpPr>
          <p:cNvPr id="7" name="Rectangle 6"/>
          <p:cNvSpPr/>
          <p:nvPr/>
        </p:nvSpPr>
        <p:spPr>
          <a:xfrm rot="16200000">
            <a:off x="155721" y="886635"/>
            <a:ext cx="832279" cy="400110"/>
          </a:xfrm>
          <a:prstGeom prst="rect">
            <a:avLst/>
          </a:prstGeom>
        </p:spPr>
        <p:txBody>
          <a:bodyPr wrap="none">
            <a:spAutoFit/>
          </a:bodyPr>
          <a:lstStyle/>
          <a:p>
            <a:pPr rtl="1"/>
            <a:r>
              <a:rPr lang="fa-IR" sz="2000" dirty="0" smtClean="0">
                <a:solidFill>
                  <a:srgbClr val="FF0000"/>
                </a:solidFill>
                <a:latin typeface="IranNastaliq" pitchFamily="18" charset="0"/>
                <a:cs typeface="B Yekan" pitchFamily="2" charset="-78"/>
              </a:rPr>
              <a:t>ز یبایی</a:t>
            </a:r>
            <a:endParaRPr lang="en-US" sz="1600" dirty="0">
              <a:solidFill>
                <a:srgbClr val="FF0000"/>
              </a:solidFill>
              <a:latin typeface="IranNastaliq" pitchFamily="18" charset="0"/>
              <a:cs typeface="B Yekan" pitchFamily="2" charset="-78"/>
            </a:endParaRPr>
          </a:p>
        </p:txBody>
      </p:sp>
      <p:sp>
        <p:nvSpPr>
          <p:cNvPr id="8" name="Rectangle 7"/>
          <p:cNvSpPr/>
          <p:nvPr/>
        </p:nvSpPr>
        <p:spPr>
          <a:xfrm>
            <a:off x="120455" y="39469"/>
            <a:ext cx="912429" cy="646331"/>
          </a:xfrm>
          <a:prstGeom prst="rect">
            <a:avLst/>
          </a:prstGeom>
        </p:spPr>
        <p:txBody>
          <a:bodyPr wrap="none">
            <a:spAutoFit/>
          </a:bodyPr>
          <a:lstStyle/>
          <a:p>
            <a:pPr rtl="1"/>
            <a:r>
              <a:rPr lang="fa-IR" sz="3600" dirty="0" smtClean="0">
                <a:solidFill>
                  <a:srgbClr val="FF0000"/>
                </a:solidFill>
                <a:latin typeface="Magneto" pitchFamily="82" charset="0"/>
                <a:cs typeface="EntezareZohoor C3" pitchFamily="2" charset="-78"/>
              </a:rPr>
              <a:t>سیب</a:t>
            </a:r>
            <a:endParaRPr lang="en-US" sz="2800" dirty="0">
              <a:solidFill>
                <a:srgbClr val="FF0000"/>
              </a:solidFill>
              <a:latin typeface="Magneto" pitchFamily="82" charset="0"/>
              <a:cs typeface="EntezareZohoor C3" pitchFamily="2" charset="-78"/>
            </a:endParaRPr>
          </a:p>
        </p:txBody>
      </p:sp>
      <p:pic>
        <p:nvPicPr>
          <p:cNvPr id="7170" name="Picture 2" descr="C:\Users\Tetra\Desktop\ali darjazini\infograph\نوروز\ppt\image\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81" y="1480961"/>
            <a:ext cx="1511300" cy="838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9920" y="5500687"/>
            <a:ext cx="1112805" cy="707886"/>
          </a:xfrm>
          <a:prstGeom prst="rect">
            <a:avLst/>
          </a:prstGeom>
        </p:spPr>
        <p:txBody>
          <a:bodyPr wrap="none">
            <a:spAutoFit/>
          </a:bodyPr>
          <a:lstStyle/>
          <a:p>
            <a:pPr rtl="1"/>
            <a:r>
              <a:rPr lang="fa-IR" sz="4000" dirty="0" smtClean="0">
                <a:solidFill>
                  <a:schemeClr val="accent2">
                    <a:lumMod val="75000"/>
                  </a:schemeClr>
                </a:solidFill>
                <a:latin typeface="Magneto" pitchFamily="82" charset="0"/>
                <a:cs typeface="EntezareZohoor 4 **" pitchFamily="2" charset="-78"/>
              </a:rPr>
              <a:t>نــان</a:t>
            </a:r>
            <a:endParaRPr lang="en-US" sz="2800" dirty="0">
              <a:solidFill>
                <a:schemeClr val="accent2">
                  <a:lumMod val="75000"/>
                </a:schemeClr>
              </a:solidFill>
              <a:latin typeface="Magneto" pitchFamily="82" charset="0"/>
              <a:cs typeface="EntezareZohoor 4 **" pitchFamily="2" charset="-78"/>
            </a:endParaRPr>
          </a:p>
        </p:txBody>
      </p:sp>
      <p:pic>
        <p:nvPicPr>
          <p:cNvPr id="7171" name="Picture 3" descr="C:\Users\Tetra\Desktop\ali darjazini\infograph\نوروز\ppt\image\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017872"/>
            <a:ext cx="1032884" cy="8401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14800" y="2601756"/>
            <a:ext cx="4191000" cy="1077218"/>
          </a:xfrm>
          <a:prstGeom prst="rect">
            <a:avLst/>
          </a:prstGeom>
        </p:spPr>
        <p:txBody>
          <a:bodyPr wrap="square">
            <a:spAutoFit/>
          </a:bodyPr>
          <a:lstStyle/>
          <a:p>
            <a:pPr lvl="0" algn="just" rtl="1"/>
            <a:r>
              <a:rPr lang="fa-IR" sz="1600" dirty="0">
                <a:cs typeface="B Koodak" pitchFamily="2" charset="-78"/>
              </a:rPr>
              <a:t>عبدالله مستوفی بخت‌گشایی تهرانی‌های دوره‌ی قاجار در روز سیزده‌به‌در را به زیبایی شرح می‌دهد: « دخترهای دم بخت، برای پیدا کردن شوهر، به سبزه گره می‌زدند و می‌گفتند: سیزده‌به‌در، سال دگر، خانه‌ی شوهر، بچه به بر.»</a:t>
            </a:r>
            <a:endParaRPr lang="en-US" sz="1600" dirty="0">
              <a:cs typeface="B Koodak" pitchFamily="2" charset="-78"/>
            </a:endParaRPr>
          </a:p>
        </p:txBody>
      </p:sp>
      <p:sp>
        <p:nvSpPr>
          <p:cNvPr id="9" name="Rectangle 8"/>
          <p:cNvSpPr/>
          <p:nvPr/>
        </p:nvSpPr>
        <p:spPr>
          <a:xfrm>
            <a:off x="4038599" y="5269855"/>
            <a:ext cx="4141933" cy="584775"/>
          </a:xfrm>
          <a:prstGeom prst="rect">
            <a:avLst/>
          </a:prstGeom>
        </p:spPr>
        <p:txBody>
          <a:bodyPr wrap="square">
            <a:spAutoFit/>
          </a:bodyPr>
          <a:lstStyle/>
          <a:p>
            <a:pPr lvl="0" algn="just" rtl="1"/>
            <a:r>
              <a:rPr lang="fa-IR" sz="1600" dirty="0">
                <a:cs typeface="B Koodak" pitchFamily="2" charset="-78"/>
              </a:rPr>
              <a:t>روز سیزده‌به‌در سبزه‌های عید را به آب روان می‌سپارند تا پیغام برکت و شکوفایی دوباره را به طبیعت برسانند.</a:t>
            </a:r>
            <a:endParaRPr lang="en-US" sz="1600" dirty="0">
              <a:cs typeface="B Koodak" pitchFamily="2" charset="-78"/>
            </a:endParaRPr>
          </a:p>
        </p:txBody>
      </p:sp>
      <p:pic>
        <p:nvPicPr>
          <p:cNvPr id="5122" name="Picture 2" descr="C:\Users\Tetra\Desktop\ali darjazini\infograph\نوروز\ppt\image\d-jvjfjgjf45861302zdfjhlj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2319" y="2699996"/>
            <a:ext cx="2550280" cy="1705931"/>
          </a:xfrm>
          <a:prstGeom prst="rect">
            <a:avLst/>
          </a:prstGeom>
          <a:ln w="889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8" name="Picture 2" descr="C:\Users\Tetra\Desktop\ali darjazini\infograph\نوروز\ppt\image\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751" y="2533650"/>
            <a:ext cx="75565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Tetra\Desktop\ali darjazini\infograph\نوروز\ppt\image\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9072" y="5143142"/>
            <a:ext cx="755650" cy="4191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Tetra\Desktop\ali darjazini\infograph\نوروز\ppt\image\13bdar[newfun.i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5391" y="4665322"/>
            <a:ext cx="2557207" cy="1817283"/>
          </a:xfrm>
          <a:prstGeom prst="rect">
            <a:avLst/>
          </a:prstGeom>
          <a:ln w="88900" cap="sq" cmpd="thickThin">
            <a:solidFill>
              <a:schemeClr val="accent1">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4567216" y="834630"/>
            <a:ext cx="3938899" cy="646331"/>
          </a:xfrm>
          <a:prstGeom prst="rect">
            <a:avLst/>
          </a:prstGeom>
        </p:spPr>
        <p:txBody>
          <a:bodyPr wrap="none">
            <a:spAutoFit/>
          </a:bodyPr>
          <a:lstStyle/>
          <a:p>
            <a:r>
              <a:rPr lang="fa-IR" sz="3600" dirty="0">
                <a:solidFill>
                  <a:srgbClr val="FFFF00"/>
                </a:solidFill>
                <a:latin typeface="IranNastaliq" pitchFamily="18" charset="0"/>
                <a:cs typeface="IranNastaliq" pitchFamily="18" charset="0"/>
              </a:rPr>
              <a:t>عید آمد و عید آمد وان بخت سعید آمد</a:t>
            </a:r>
            <a:endParaRPr lang="en-US" sz="3600" dirty="0">
              <a:solidFill>
                <a:srgbClr val="FFFF00"/>
              </a:solidFill>
              <a:latin typeface="IranNastaliq" pitchFamily="18" charset="0"/>
              <a:cs typeface="IranNastaliq" pitchFamily="18" charset="0"/>
            </a:endParaRPr>
          </a:p>
        </p:txBody>
      </p:sp>
    </p:spTree>
    <p:extLst>
      <p:ext uri="{BB962C8B-B14F-4D97-AF65-F5344CB8AC3E}">
        <p14:creationId xmlns:p14="http://schemas.microsoft.com/office/powerpoint/2010/main" val="16033556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1000"/>
                                        <p:tgtEl>
                                          <p:spTgt spid="5122"/>
                                        </p:tgtEl>
                                      </p:cBhvr>
                                    </p:animEffect>
                                  </p:childTnLst>
                                </p:cTn>
                              </p:par>
                              <p:par>
                                <p:cTn id="8" presetID="6" presetClass="entr" presetSubtype="16"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circle(in)">
                                      <p:cBhvr>
                                        <p:cTn id="10" dur="1000"/>
                                        <p:tgtEl>
                                          <p:spTgt spid="512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1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1000"/>
                                        <p:tgtEl>
                                          <p:spTgt spid="19"/>
                                        </p:tgtEl>
                                      </p:cBhvr>
                                    </p:animEffect>
                                  </p:childTnLst>
                                </p:cTn>
                              </p:par>
                              <p:par>
                                <p:cTn id="17" presetID="6" presetClass="entr" presetSubtype="16"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1000"/>
                                        <p:tgtEl>
                                          <p:spTgt spid="1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8884" y="228600"/>
            <a:ext cx="7690315" cy="198120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148884" y="792065"/>
            <a:ext cx="2188420" cy="1107996"/>
          </a:xfrm>
          <a:prstGeom prst="rect">
            <a:avLst/>
          </a:prstGeom>
        </p:spPr>
        <p:txBody>
          <a:bodyPr wrap="none">
            <a:spAutoFit/>
          </a:bodyPr>
          <a:lstStyle/>
          <a:p>
            <a:pPr rtl="1"/>
            <a:r>
              <a:rPr lang="fa-IR" sz="6600" dirty="0" smtClean="0">
                <a:solidFill>
                  <a:schemeClr val="bg1"/>
                </a:solidFill>
                <a:latin typeface="IranNastaliq" pitchFamily="18" charset="0"/>
                <a:cs typeface="IranNastaliq" pitchFamily="18" charset="0"/>
              </a:rPr>
              <a:t>سین هفتم</a:t>
            </a:r>
            <a:endParaRPr lang="en-US" sz="6600" dirty="0">
              <a:solidFill>
                <a:schemeClr val="bg1"/>
              </a:solidFill>
              <a:latin typeface="IranNastaliq" pitchFamily="18" charset="0"/>
              <a:cs typeface="IranNastaliq" pitchFamily="18" charset="0"/>
            </a:endParaRPr>
          </a:p>
        </p:txBody>
      </p:sp>
      <p:sp>
        <p:nvSpPr>
          <p:cNvPr id="7" name="Rectangle 6"/>
          <p:cNvSpPr/>
          <p:nvPr/>
        </p:nvSpPr>
        <p:spPr>
          <a:xfrm rot="16200000">
            <a:off x="-220275" y="998925"/>
            <a:ext cx="1321196" cy="338554"/>
          </a:xfrm>
          <a:prstGeom prst="rect">
            <a:avLst/>
          </a:prstGeom>
        </p:spPr>
        <p:txBody>
          <a:bodyPr wrap="none">
            <a:spAutoFit/>
          </a:bodyPr>
          <a:lstStyle/>
          <a:p>
            <a:pPr rtl="1"/>
            <a:r>
              <a:rPr lang="fa-IR" sz="1600" dirty="0" smtClean="0">
                <a:solidFill>
                  <a:schemeClr val="accent4">
                    <a:lumMod val="75000"/>
                  </a:schemeClr>
                </a:solidFill>
                <a:latin typeface="IranNastaliq" pitchFamily="18" charset="0"/>
                <a:cs typeface="B Yekan" pitchFamily="2" charset="-78"/>
              </a:rPr>
              <a:t>صبر و شکیبایی</a:t>
            </a:r>
            <a:endParaRPr lang="en-US" sz="1600" dirty="0">
              <a:solidFill>
                <a:schemeClr val="accent4">
                  <a:lumMod val="75000"/>
                </a:schemeClr>
              </a:solidFill>
              <a:latin typeface="IranNastaliq" pitchFamily="18" charset="0"/>
              <a:cs typeface="B Yekan" pitchFamily="2" charset="-78"/>
            </a:endParaRPr>
          </a:p>
        </p:txBody>
      </p:sp>
      <p:sp>
        <p:nvSpPr>
          <p:cNvPr id="10" name="Rectangle 9"/>
          <p:cNvSpPr/>
          <p:nvPr/>
        </p:nvSpPr>
        <p:spPr>
          <a:xfrm>
            <a:off x="120455" y="39469"/>
            <a:ext cx="902811" cy="646331"/>
          </a:xfrm>
          <a:prstGeom prst="rect">
            <a:avLst/>
          </a:prstGeom>
        </p:spPr>
        <p:txBody>
          <a:bodyPr wrap="none">
            <a:spAutoFit/>
          </a:bodyPr>
          <a:lstStyle/>
          <a:p>
            <a:pPr rtl="1"/>
            <a:r>
              <a:rPr lang="fa-IR" sz="3600" dirty="0" smtClean="0">
                <a:solidFill>
                  <a:schemeClr val="accent4">
                    <a:lumMod val="75000"/>
                  </a:schemeClr>
                </a:solidFill>
                <a:latin typeface="Magneto" pitchFamily="82" charset="0"/>
                <a:cs typeface="EntezareZohoor C3" pitchFamily="2" charset="-78"/>
              </a:rPr>
              <a:t>سرکه</a:t>
            </a:r>
            <a:endParaRPr lang="en-US" sz="2800" dirty="0">
              <a:solidFill>
                <a:schemeClr val="accent4">
                  <a:lumMod val="75000"/>
                </a:schemeClr>
              </a:solidFill>
              <a:latin typeface="Magneto" pitchFamily="82" charset="0"/>
              <a:cs typeface="EntezareZohoor C3" pitchFamily="2" charset="-78"/>
            </a:endParaRPr>
          </a:p>
        </p:txBody>
      </p:sp>
      <p:pic>
        <p:nvPicPr>
          <p:cNvPr id="8194" name="Picture 2" descr="C:\Users\Tetra\Desktop\ali darjazini\infograph\نوروز\ppt\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1511300" cy="8382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6200" y="5499099"/>
            <a:ext cx="1726755" cy="523220"/>
          </a:xfrm>
          <a:prstGeom prst="rect">
            <a:avLst/>
          </a:prstGeom>
        </p:spPr>
        <p:txBody>
          <a:bodyPr wrap="none">
            <a:spAutoFit/>
          </a:bodyPr>
          <a:lstStyle/>
          <a:p>
            <a:pPr rtl="1"/>
            <a:r>
              <a:rPr lang="fa-IR" sz="2800" dirty="0" smtClean="0">
                <a:solidFill>
                  <a:srgbClr val="0070C0"/>
                </a:solidFill>
                <a:latin typeface="Magneto" pitchFamily="82" charset="0"/>
                <a:cs typeface="EntezareZohoor 4 **" pitchFamily="2" charset="-78"/>
              </a:rPr>
              <a:t>تخم‌مرغ‌رنگی</a:t>
            </a:r>
            <a:endParaRPr lang="en-US" sz="2800" dirty="0">
              <a:solidFill>
                <a:srgbClr val="0070C0"/>
              </a:solidFill>
              <a:latin typeface="Magneto" pitchFamily="82" charset="0"/>
              <a:cs typeface="EntezareZohoor 4 **" pitchFamily="2" charset="-78"/>
            </a:endParaRPr>
          </a:p>
        </p:txBody>
      </p:sp>
      <p:pic>
        <p:nvPicPr>
          <p:cNvPr id="8195" name="Picture 3" descr="C:\Users\Tetra\Desktop\ali darjazini\infograph\نوروز\ppt\image\pea01_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891860"/>
            <a:ext cx="1384300" cy="9710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83557" y="3013369"/>
            <a:ext cx="5707494" cy="1477328"/>
          </a:xfrm>
          <a:prstGeom prst="rect">
            <a:avLst/>
          </a:prstGeom>
        </p:spPr>
        <p:txBody>
          <a:bodyPr wrap="square">
            <a:spAutoFit/>
          </a:bodyPr>
          <a:lstStyle/>
          <a:p>
            <a:pPr lvl="0" algn="r" rtl="1"/>
            <a:r>
              <a:rPr lang="ar-SA" dirty="0">
                <a:cs typeface="B Koodak" pitchFamily="2" charset="-78"/>
              </a:rPr>
              <a:t>در روایتی از امام صادق(ع) نقل است، نوروز روزی است که:</a:t>
            </a:r>
            <a:endParaRPr lang="en-US" dirty="0">
              <a:cs typeface="B Koodak" pitchFamily="2" charset="-78"/>
            </a:endParaRPr>
          </a:p>
          <a:p>
            <a:pPr marL="742950" lvl="1" indent="-285750" algn="r" rtl="1">
              <a:buFont typeface="Courier New" pitchFamily="49" charset="0"/>
              <a:buChar char="o"/>
            </a:pPr>
            <a:r>
              <a:rPr lang="fa-IR" dirty="0">
                <a:cs typeface="B Koodak" pitchFamily="2" charset="-78"/>
              </a:rPr>
              <a:t>کشتی نوح(ع) بر زمین قرار گرفت</a:t>
            </a:r>
            <a:endParaRPr lang="en-US" dirty="0">
              <a:cs typeface="B Koodak" pitchFamily="2" charset="-78"/>
            </a:endParaRPr>
          </a:p>
          <a:p>
            <a:pPr marL="742950" lvl="1" indent="-285750" algn="r" rtl="1">
              <a:buFont typeface="Courier New" pitchFamily="49" charset="0"/>
              <a:buChar char="o"/>
            </a:pPr>
            <a:r>
              <a:rPr lang="fa-IR" dirty="0">
                <a:cs typeface="B Koodak" pitchFamily="2" charset="-78"/>
              </a:rPr>
              <a:t>ابراهیم(ع) بت‌های کفار را شکست</a:t>
            </a:r>
            <a:endParaRPr lang="en-US" dirty="0">
              <a:cs typeface="B Koodak" pitchFamily="2" charset="-78"/>
            </a:endParaRPr>
          </a:p>
          <a:p>
            <a:pPr marL="742950" lvl="1" indent="-285750" algn="r" rtl="1">
              <a:buFont typeface="Courier New" pitchFamily="49" charset="0"/>
              <a:buChar char="o"/>
            </a:pPr>
            <a:r>
              <a:rPr lang="fa-IR" dirty="0">
                <a:cs typeface="B Koodak" pitchFamily="2" charset="-78"/>
              </a:rPr>
              <a:t>جبرئیل بر پیامبر(ص) به وحی نازل شد</a:t>
            </a:r>
            <a:endParaRPr lang="en-US" dirty="0">
              <a:cs typeface="B Koodak" pitchFamily="2" charset="-78"/>
            </a:endParaRPr>
          </a:p>
          <a:p>
            <a:pPr marL="742950" lvl="1" indent="-285750" algn="r" rtl="1">
              <a:buFont typeface="Courier New" pitchFamily="49" charset="0"/>
              <a:buChar char="o"/>
            </a:pPr>
            <a:r>
              <a:rPr lang="fa-IR" dirty="0">
                <a:cs typeface="B Koodak" pitchFamily="2" charset="-78"/>
              </a:rPr>
              <a:t>پیامبر(ص)، امیرالمؤمنین را به جانشینی و خلافت خود برگزید.</a:t>
            </a:r>
            <a:endParaRPr lang="en-US" dirty="0">
              <a:cs typeface="B Koodak" pitchFamily="2" charset="-78"/>
            </a:endParaRPr>
          </a:p>
        </p:txBody>
      </p:sp>
      <p:pic>
        <p:nvPicPr>
          <p:cNvPr id="20" name="Picture 2" descr="C:\Users\Tetra\Desktop\ali darjazini\infograph\نوروز\ppt\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6386944" y="3013369"/>
            <a:ext cx="75565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C:\Users\Tetra\Desktop\ali darjazini\infograph\نوروز\ppt\image\eyde-ghadi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646518"/>
            <a:ext cx="3167734" cy="23758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810000" y="507604"/>
            <a:ext cx="4572000" cy="1569660"/>
          </a:xfrm>
          <a:prstGeom prst="rect">
            <a:avLst/>
          </a:prstGeom>
        </p:spPr>
        <p:txBody>
          <a:bodyPr>
            <a:spAutoFit/>
          </a:bodyPr>
          <a:lstStyle/>
          <a:p>
            <a:pPr algn="r" rtl="1"/>
            <a:r>
              <a:rPr lang="fa-IR" sz="3200" dirty="0">
                <a:solidFill>
                  <a:schemeClr val="bg1"/>
                </a:solidFill>
                <a:latin typeface="IranNastaliq" pitchFamily="18" charset="0"/>
                <a:cs typeface="IranNastaliq" pitchFamily="18" charset="0"/>
              </a:rPr>
              <a:t>عید آمد و آن ماه دل افروز نیامد </a:t>
            </a:r>
            <a:endParaRPr lang="en-US" sz="3200" dirty="0" smtClean="0">
              <a:solidFill>
                <a:schemeClr val="bg1"/>
              </a:solidFill>
              <a:latin typeface="IranNastaliq" pitchFamily="18" charset="0"/>
              <a:cs typeface="IranNastaliq" pitchFamily="18" charset="0"/>
            </a:endParaRPr>
          </a:p>
          <a:p>
            <a:pPr algn="r" rtl="1"/>
            <a:endParaRPr lang="fa-IR" sz="3200" dirty="0" smtClean="0">
              <a:solidFill>
                <a:schemeClr val="bg1"/>
              </a:solidFill>
              <a:latin typeface="IranNastaliq" pitchFamily="18" charset="0"/>
              <a:cs typeface="IranNastaliq" pitchFamily="18" charset="0"/>
            </a:endParaRPr>
          </a:p>
          <a:p>
            <a:pPr algn="r" rtl="1"/>
            <a:r>
              <a:rPr lang="fa-IR" sz="3200" dirty="0" smtClean="0">
                <a:solidFill>
                  <a:schemeClr val="bg1"/>
                </a:solidFill>
                <a:latin typeface="IranNastaliq" pitchFamily="18" charset="0"/>
                <a:cs typeface="IranNastaliq" pitchFamily="18" charset="0"/>
              </a:rPr>
              <a:t>دل </a:t>
            </a:r>
            <a:r>
              <a:rPr lang="fa-IR" sz="3200" dirty="0">
                <a:solidFill>
                  <a:schemeClr val="bg1"/>
                </a:solidFill>
                <a:latin typeface="IranNastaliq" pitchFamily="18" charset="0"/>
                <a:cs typeface="IranNastaliq" pitchFamily="18" charset="0"/>
              </a:rPr>
              <a:t>خون شد و آن یار جگر سوز نیامد</a:t>
            </a:r>
            <a:endParaRPr lang="en-US" sz="3200" dirty="0">
              <a:solidFill>
                <a:schemeClr val="bg1"/>
              </a:solidFill>
              <a:latin typeface="IranNastaliq" pitchFamily="18" charset="0"/>
              <a:cs typeface="IranNastaliq" pitchFamily="18" charset="0"/>
            </a:endParaRPr>
          </a:p>
        </p:txBody>
      </p:sp>
    </p:spTree>
    <p:extLst>
      <p:ext uri="{BB962C8B-B14F-4D97-AF65-F5344CB8AC3E}">
        <p14:creationId xmlns:p14="http://schemas.microsoft.com/office/powerpoint/2010/main" val="16033556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1000"/>
                                        <p:tgtEl>
                                          <p:spTgt spid="20"/>
                                        </p:tgtEl>
                                      </p:cBhvr>
                                    </p:animEffect>
                                  </p:childTnLst>
                                </p:cTn>
                              </p:par>
                              <p:par>
                                <p:cTn id="11" presetID="6" presetClass="entr" presetSubtype="16" fill="hold" nodeType="withEffect">
                                  <p:stCondLst>
                                    <p:cond delay="0"/>
                                  </p:stCondLst>
                                  <p:childTnLst>
                                    <p:set>
                                      <p:cBhvr>
                                        <p:cTn id="12" dur="1" fill="hold">
                                          <p:stCondLst>
                                            <p:cond delay="0"/>
                                          </p:stCondLst>
                                        </p:cTn>
                                        <p:tgtEl>
                                          <p:spTgt spid="1025"/>
                                        </p:tgtEl>
                                        <p:attrNameLst>
                                          <p:attrName>style.visibility</p:attrName>
                                        </p:attrNameLst>
                                      </p:cBhvr>
                                      <p:to>
                                        <p:strVal val="visible"/>
                                      </p:to>
                                    </p:set>
                                    <p:animEffect transition="in" filter="circle(in)">
                                      <p:cBhvr>
                                        <p:cTn id="13" dur="1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C:\Users\Tetra\Desktop\ali darjazini\infograph\نوروز\ppt\image\232786.851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33400"/>
            <a:ext cx="9144000" cy="6324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7910809" y="5624809"/>
            <a:ext cx="2097049" cy="369332"/>
          </a:xfrm>
          <a:prstGeom prst="rect">
            <a:avLst/>
          </a:prstGeom>
        </p:spPr>
        <p:txBody>
          <a:bodyPr wrap="none">
            <a:spAutoFit/>
          </a:bodyPr>
          <a:lstStyle/>
          <a:p>
            <a:pPr rtl="1"/>
            <a:r>
              <a:rPr lang="fa-IR" dirty="0" smtClean="0">
                <a:solidFill>
                  <a:schemeClr val="bg1"/>
                </a:solidFill>
                <a:latin typeface="Magneto" pitchFamily="82" charset="0"/>
                <a:cs typeface="B Koodak" pitchFamily="2" charset="-78"/>
              </a:rPr>
              <a:t>به‌کوشش : علی درجزینی</a:t>
            </a:r>
            <a:endParaRPr lang="en-US" sz="1400" dirty="0">
              <a:solidFill>
                <a:schemeClr val="bg1"/>
              </a:solidFill>
              <a:latin typeface="Magneto" pitchFamily="82" charset="0"/>
              <a:cs typeface="B Koodak" pitchFamily="2" charset="-78"/>
            </a:endParaRPr>
          </a:p>
        </p:txBody>
      </p:sp>
    </p:spTree>
    <p:extLst>
      <p:ext uri="{BB962C8B-B14F-4D97-AF65-F5344CB8AC3E}">
        <p14:creationId xmlns:p14="http://schemas.microsoft.com/office/powerpoint/2010/main" val="1005063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796</TotalTime>
  <Words>648</Words>
  <Application>Microsoft Office PowerPoint</Application>
  <PresentationFormat>On-screen Show (4:3)</PresentationFormat>
  <Paragraphs>107</Paragraphs>
  <Slides>8</Slides>
  <Notes>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8</vt:i4>
      </vt:variant>
    </vt:vector>
  </HeadingPairs>
  <TitlesOfParts>
    <vt:vector size="26" baseType="lpstr">
      <vt:lpstr>Arial</vt:lpstr>
      <vt:lpstr>B Arash</vt:lpstr>
      <vt:lpstr>B Badr</vt:lpstr>
      <vt:lpstr>B Davat</vt:lpstr>
      <vt:lpstr>B Koodak</vt:lpstr>
      <vt:lpstr>B Morvarid</vt:lpstr>
      <vt:lpstr>B Tabassom</vt:lpstr>
      <vt:lpstr>B Titr</vt:lpstr>
      <vt:lpstr>B Vosta</vt:lpstr>
      <vt:lpstr>B Yekan</vt:lpstr>
      <vt:lpstr>Calibri</vt:lpstr>
      <vt:lpstr>Courier New</vt:lpstr>
      <vt:lpstr>EntezareZohoor 4 **</vt:lpstr>
      <vt:lpstr>EntezareZohoor C3</vt:lpstr>
      <vt:lpstr>IranNastaliq</vt:lpstr>
      <vt:lpstr>Magneto</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Tetra</dc:creator>
  <cp:lastModifiedBy>omid</cp:lastModifiedBy>
  <cp:revision>60</cp:revision>
  <dcterms:created xsi:type="dcterms:W3CDTF">2012-03-13T14:50:43Z</dcterms:created>
  <dcterms:modified xsi:type="dcterms:W3CDTF">2018-06-02T07:18:41Z</dcterms:modified>
</cp:coreProperties>
</file>