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3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yan Gostar\Desktop\تزیین-خانه-با-لوزی-های-کاموایی-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381000"/>
            <a:ext cx="4876800" cy="1938992"/>
          </a:xfrm>
          <a:prstGeom prst="rect">
            <a:avLst/>
          </a:prstGeom>
          <a:noFill/>
        </p:spPr>
        <p:txBody>
          <a:bodyPr wrap="square" rtlCol="1">
            <a:spAutoFit/>
          </a:bodyPr>
          <a:lstStyle/>
          <a:p>
            <a:pPr algn="ctr"/>
            <a:r>
              <a:rPr lang="fa-IR" sz="8800" b="1" dirty="0">
                <a:solidFill>
                  <a:schemeClr val="accent1">
                    <a:lumMod val="50000"/>
                  </a:schemeClr>
                </a:solidFill>
                <a:latin typeface="Microsoft Uighur" pitchFamily="2" charset="-78"/>
                <a:cs typeface="Microsoft Uighur" pitchFamily="2" charset="-78"/>
              </a:rPr>
              <a:t>«</a:t>
            </a:r>
            <a:r>
              <a:rPr lang="fa-IR" sz="7200" b="1" dirty="0">
                <a:solidFill>
                  <a:schemeClr val="accent1">
                    <a:lumMod val="50000"/>
                  </a:schemeClr>
                </a:solidFill>
                <a:latin typeface="Microsoft Uighur" pitchFamily="2" charset="-78"/>
                <a:cs typeface="Microsoft Uighur" pitchFamily="2" charset="-78"/>
              </a:rPr>
              <a:t>مساحت لوزی</a:t>
            </a:r>
            <a:r>
              <a:rPr lang="fa-IR" sz="8800" b="1" dirty="0">
                <a:solidFill>
                  <a:schemeClr val="accent1">
                    <a:lumMod val="50000"/>
                  </a:schemeClr>
                </a:solidFill>
                <a:latin typeface="Microsoft Uighur" pitchFamily="2" charset="-78"/>
                <a:cs typeface="Microsoft Uighur" pitchFamily="2" charset="-78"/>
              </a:rPr>
              <a:t>»</a:t>
            </a:r>
          </a:p>
          <a:p>
            <a:pPr algn="ctr"/>
            <a:endParaRPr lang="fa-IR" sz="3200" dirty="0"/>
          </a:p>
        </p:txBody>
      </p:sp>
      <p:sp>
        <p:nvSpPr>
          <p:cNvPr id="6" name="TextBox 5"/>
          <p:cNvSpPr txBox="1"/>
          <p:nvPr/>
        </p:nvSpPr>
        <p:spPr>
          <a:xfrm>
            <a:off x="0" y="4575711"/>
            <a:ext cx="1676400" cy="523220"/>
          </a:xfrm>
          <a:prstGeom prst="rect">
            <a:avLst/>
          </a:prstGeom>
          <a:noFill/>
        </p:spPr>
        <p:txBody>
          <a:bodyPr wrap="square" rtlCol="1">
            <a:spAutoFit/>
          </a:bodyPr>
          <a:lstStyle/>
          <a:p>
            <a:pPr algn="ctr"/>
            <a:r>
              <a:rPr lang="fa-IR" sz="2800" b="1" dirty="0">
                <a:solidFill>
                  <a:schemeClr val="accent1">
                    <a:lumMod val="50000"/>
                  </a:schemeClr>
                </a:solidFill>
                <a:latin typeface="Microsoft Uighur" pitchFamily="2" charset="-78"/>
                <a:cs typeface="Microsoft Uighur" pitchFamily="2" charset="-78"/>
              </a:rPr>
              <a:t>تهیه کننده:</a:t>
            </a:r>
          </a:p>
        </p:txBody>
      </p:sp>
      <p:sp>
        <p:nvSpPr>
          <p:cNvPr id="7" name="TextBox 6"/>
          <p:cNvSpPr txBox="1"/>
          <p:nvPr/>
        </p:nvSpPr>
        <p:spPr>
          <a:xfrm>
            <a:off x="7086600" y="3048000"/>
            <a:ext cx="2057400" cy="954107"/>
          </a:xfrm>
          <a:prstGeom prst="rect">
            <a:avLst/>
          </a:prstGeom>
          <a:noFill/>
        </p:spPr>
        <p:txBody>
          <a:bodyPr wrap="square" rtlCol="1">
            <a:spAutoFit/>
          </a:bodyPr>
          <a:lstStyle/>
          <a:p>
            <a:r>
              <a:rPr lang="fa-IR" sz="2800" b="1" dirty="0">
                <a:solidFill>
                  <a:schemeClr val="accent1">
                    <a:lumMod val="50000"/>
                  </a:schemeClr>
                </a:solidFill>
                <a:latin typeface="Microsoft Uighur" pitchFamily="2" charset="-78"/>
                <a:cs typeface="Microsoft Uighur" pitchFamily="2" charset="-78"/>
              </a:rPr>
              <a:t>استاد راهنما</a:t>
            </a:r>
            <a:r>
              <a:rPr lang="fa-IR" sz="2800" dirty="0">
                <a:latin typeface="Microsoft Uighur" pitchFamily="2" charset="-78"/>
                <a:cs typeface="Microsoft Uighur" pitchFamily="2" charset="-78"/>
              </a:rPr>
              <a:t>:</a:t>
            </a:r>
          </a:p>
          <a:p>
            <a:endParaRPr lang="fa-IR" sz="2800" dirty="0">
              <a:latin typeface="Microsoft Uighur" pitchFamily="2" charset="-78"/>
              <a:cs typeface="Microsoft Uighur" pitchFamily="2" charset="-78"/>
            </a:endParaRPr>
          </a:p>
        </p:txBody>
      </p:sp>
      <p:sp>
        <p:nvSpPr>
          <p:cNvPr id="5" name="Diamond 4"/>
          <p:cNvSpPr/>
          <p:nvPr/>
        </p:nvSpPr>
        <p:spPr>
          <a:xfrm>
            <a:off x="533400" y="762000"/>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Diamond 8"/>
          <p:cNvSpPr/>
          <p:nvPr/>
        </p:nvSpPr>
        <p:spPr>
          <a:xfrm>
            <a:off x="-152400" y="2773572"/>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Diamond 9"/>
          <p:cNvSpPr/>
          <p:nvPr/>
        </p:nvSpPr>
        <p:spPr>
          <a:xfrm>
            <a:off x="4953000" y="1100792"/>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Diamond 10"/>
          <p:cNvSpPr/>
          <p:nvPr/>
        </p:nvSpPr>
        <p:spPr>
          <a:xfrm>
            <a:off x="3581400" y="2604052"/>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Diamond 11"/>
          <p:cNvSpPr/>
          <p:nvPr/>
        </p:nvSpPr>
        <p:spPr>
          <a:xfrm>
            <a:off x="4058478" y="3878712"/>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Diamond 12"/>
          <p:cNvSpPr/>
          <p:nvPr/>
        </p:nvSpPr>
        <p:spPr>
          <a:xfrm>
            <a:off x="7658100" y="3650112"/>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Diamond 13"/>
          <p:cNvSpPr/>
          <p:nvPr/>
        </p:nvSpPr>
        <p:spPr>
          <a:xfrm>
            <a:off x="7315200" y="2218944"/>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Diamond 14"/>
          <p:cNvSpPr/>
          <p:nvPr/>
        </p:nvSpPr>
        <p:spPr>
          <a:xfrm>
            <a:off x="1447800" y="4837321"/>
            <a:ext cx="9144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3828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descr="C:\Users\Rayan Gostar\Desktop\بادبادک-با-ماکارونی-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81000"/>
            <a:ext cx="2667000" cy="707886"/>
          </a:xfrm>
          <a:prstGeom prst="rect">
            <a:avLst/>
          </a:prstGeom>
          <a:noFill/>
        </p:spPr>
        <p:txBody>
          <a:bodyPr wrap="square" rtlCol="1">
            <a:spAutoFit/>
          </a:bodyPr>
          <a:lstStyle/>
          <a:p>
            <a:pPr algn="r"/>
            <a:r>
              <a:rPr lang="fa-IR" sz="4000" b="1" dirty="0">
                <a:latin typeface="Microsoft Uighur" pitchFamily="2" charset="-78"/>
                <a:cs typeface="Microsoft Uighur" pitchFamily="2" charset="-78"/>
              </a:rPr>
              <a:t>اجرای  فعالیت:</a:t>
            </a:r>
          </a:p>
        </p:txBody>
      </p:sp>
      <p:sp>
        <p:nvSpPr>
          <p:cNvPr id="5" name="TextBox 4"/>
          <p:cNvSpPr txBox="1"/>
          <p:nvPr/>
        </p:nvSpPr>
        <p:spPr>
          <a:xfrm>
            <a:off x="457200" y="1295400"/>
            <a:ext cx="8153400" cy="3970318"/>
          </a:xfrm>
          <a:prstGeom prst="rect">
            <a:avLst/>
          </a:prstGeom>
          <a:noFill/>
        </p:spPr>
        <p:txBody>
          <a:bodyPr wrap="square" rtlCol="1">
            <a:spAutoFit/>
          </a:bodyPr>
          <a:lstStyle/>
          <a:p>
            <a:pPr algn="r"/>
            <a:r>
              <a:rPr lang="fa-IR" sz="2800" b="1" dirty="0">
                <a:latin typeface="Microsoft Uighur" pitchFamily="2" charset="-78"/>
                <a:cs typeface="Microsoft Uighur" pitchFamily="2" charset="-78"/>
              </a:rPr>
              <a:t>معلم درس را با طرح یک معما شروع می کند به این صورت که:</a:t>
            </a:r>
          </a:p>
          <a:p>
            <a:pPr algn="r"/>
            <a:r>
              <a:rPr lang="fa-IR" sz="2800" b="1" dirty="0">
                <a:latin typeface="Microsoft Uighur" pitchFamily="2" charset="-78"/>
                <a:cs typeface="Microsoft Uighur" pitchFamily="2" charset="-78"/>
              </a:rPr>
              <a:t>من در مسیر آمدن به اینجا با حسین آقا همسایه کناریمان رو به رو شدم که با عباس آقا باغبان صحبت می کرد حسین آقا یک باغچه لوزی شکل دم درخانه شان درست کرده بود و میخواست داخل آن سبزی بکارد عباس آقا به او می گفت :.ابتدا باید مساحت باغچه را حساب کنی تاببینیم چقدربایدبذرسبزی بخریم اماهیچ کدام نمی دانستند مساحت لوزی را چگونه بدست بیاورند برای همین از من کمک خواستند.من هم به آنها گفتم اتفاقا من هم امروز میخواهم با دانش آموزان در مورد نحوه محاسبه لوزی صحبت کنم . بنابراین پس از برگشت از مدرسه به شما کمک می کنم . معلم رو به دانش آموزان می گویدخوب حالا آماده هستید تا محاسبه مساحت لوزی را یاد بگیریم؟ پس لطفا در گروه های خود بنشینید و آماده شوید.</a:t>
            </a:r>
          </a:p>
        </p:txBody>
      </p:sp>
    </p:spTree>
    <p:extLst>
      <p:ext uri="{BB962C8B-B14F-4D97-AF65-F5344CB8AC3E}">
        <p14:creationId xmlns:p14="http://schemas.microsoft.com/office/powerpoint/2010/main" val="205370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ayan Gostar\Desktop\Screenshot_۲۰۱۵-۱۱-۲۷-۲۲-۱۲-۱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0"/>
            <a:ext cx="286702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610600" cy="3108543"/>
          </a:xfrm>
          <a:prstGeom prst="rect">
            <a:avLst/>
          </a:prstGeom>
          <a:noFill/>
        </p:spPr>
        <p:txBody>
          <a:bodyPr wrap="square" rtlCol="1">
            <a:spAutoFit/>
          </a:bodyPr>
          <a:lstStyle/>
          <a:p>
            <a:pPr algn="r"/>
            <a:r>
              <a:rPr lang="fa-IR" sz="2800" b="1" dirty="0">
                <a:latin typeface="Microsoft Uighur" pitchFamily="2" charset="-78"/>
                <a:cs typeface="Microsoft Uighur" pitchFamily="2" charset="-78"/>
              </a:rPr>
              <a:t>سپس معلم به هر گروه دو لوزی کاملا هم اندازه و در دو رنگ متفاوت می دهد و از دانش آموزان می خواهد تا به هم گرو هیشان مساحت و محیط لوزی ها را نشان دهند .پس از طی این مراحل معلم از دانش آموزان می خواهد تا در گروه خود قطر های هر دو لوزی را بکشند و یک لوزی را از روی قطر هایش برش بزنند و سپس با  قطعاتی که دارند یک مستطیل بسازند در تمامی مراحل معلم از گروه ها باز دید میکند.سپس از دانش آموزان می پرسد چه اتفاقی افتاد؟ دانش آموزان در گروه خود بحث میکنند و پاسخ های مختلفی میدهند و معلم آنها  را به سمت این موضوع که یک مستطیل از دو لوزی تشکیل شده سوق می دهد .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47677"/>
            <a:ext cx="2193925"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4876800"/>
            <a:ext cx="20447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1" y="4114800"/>
            <a:ext cx="2795588" cy="194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7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descr="C:\Users\Rayan Gostar\Desktop\بادبادک-با-ماکارون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 y="-1"/>
            <a:ext cx="913973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57200"/>
            <a:ext cx="8153400" cy="4154984"/>
          </a:xfrm>
          <a:prstGeom prst="rect">
            <a:avLst/>
          </a:prstGeom>
          <a:noFill/>
        </p:spPr>
        <p:txBody>
          <a:bodyPr wrap="square" rtlCol="1">
            <a:spAutoFit/>
          </a:bodyPr>
          <a:lstStyle/>
          <a:p>
            <a:pPr algn="r"/>
            <a:r>
              <a:rPr lang="fa-IR" sz="2400" b="1" dirty="0">
                <a:latin typeface="Microsoft Uighur" pitchFamily="2" charset="-78"/>
                <a:cs typeface="Microsoft Uighur" pitchFamily="2" charset="-78"/>
              </a:rPr>
              <a:t>در ادامه معلم میپرسد در گروه خود بررسی کنید که قطر بزرگ و قطر کوچک در لوزی با چه چیزی در مستطیل برابرند ؟پس از ارایه نتیجه گیری هر گروه در کلاس دانش آموزان معلم در یک جمع بندی می گوید همانطور که در درمستطیل های گروه تان مشاهده می کنید عرض مستطیل با قطر کوچک و طول آن با قطر بزرگ برابر است.سپس معلم تصویر یک مستطیل با لوزی وسط آن و قطر هایش را روی تخته و رو به دانش آموزان می گوید مساحت مستطیل چه بود دانش آموزان پاسخ می دهند.معلم از یک نفر از دانش آموزان میخواهد تا آن را روی تخته بنویسد. سپس می پرسد هرمستطیل از چند لوزی تشکیل شده بود؟ دو لوزی پس مساحت هر لوزی چه کسر از مساحت مستطیل است ؟ یک دوم. سپس به دانش آموزان می گوید طول مستطیل برابر چه بود ؟قطر بزرگ لوزی. عرض مستطیل برابر چه بود؟ قطر کوچک لوزی و آنها را جایگزین طول و عرض در رابطه مساحت مساحت اولی را خودش محاسبه کرده و برای دانش آموزان توضیح می دهد و در ادامه از هر گروه یک نفر پای تخته میآید و مساحت لوزی ها را محاسبه میکند درنهایت دانش آموزان کتاب خود را باز کرده و تمرینات آن را حل میکنند.مستطیل می کند بسیار عالی حالا ما به مساحت لوزی دست یافتیم.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88536"/>
            <a:ext cx="27924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Brace 11"/>
          <p:cNvSpPr/>
          <p:nvPr/>
        </p:nvSpPr>
        <p:spPr>
          <a:xfrm>
            <a:off x="3048000" y="4953000"/>
            <a:ext cx="304800" cy="1066800"/>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3" name="Right Brace 12"/>
          <p:cNvSpPr/>
          <p:nvPr/>
        </p:nvSpPr>
        <p:spPr>
          <a:xfrm>
            <a:off x="2082006" y="4953000"/>
            <a:ext cx="203994" cy="1066800"/>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cxnSp>
        <p:nvCxnSpPr>
          <p:cNvPr id="17" name="Straight Arrow Connector 16"/>
          <p:cNvCxnSpPr/>
          <p:nvPr/>
        </p:nvCxnSpPr>
        <p:spPr>
          <a:xfrm flipH="1">
            <a:off x="914400" y="6096000"/>
            <a:ext cx="21336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914400" y="5334000"/>
            <a:ext cx="21336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149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ayan Gostar\Desktop\Screenshot_۲۰۱۵-۱۱-۲۷-۲۲-۱۲-۰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2" y="3657600"/>
            <a:ext cx="4126491"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5552" y="694418"/>
            <a:ext cx="6934200" cy="1754326"/>
          </a:xfrm>
          <a:prstGeom prst="rect">
            <a:avLst/>
          </a:prstGeom>
          <a:noFill/>
        </p:spPr>
        <p:txBody>
          <a:bodyPr wrap="square" rtlCol="1">
            <a:spAutoFit/>
          </a:bodyPr>
          <a:lstStyle/>
          <a:p>
            <a:pPr algn="r"/>
            <a:r>
              <a:rPr lang="fa-IR" sz="5400" b="1" dirty="0">
                <a:latin typeface="Microsoft Uighur" pitchFamily="2" charset="-78"/>
                <a:cs typeface="Microsoft Uighur" pitchFamily="2" charset="-78"/>
              </a:rPr>
              <a:t>مساحت مستطیل        طول     عرض</a:t>
            </a:r>
          </a:p>
          <a:p>
            <a:pPr algn="r"/>
            <a:r>
              <a:rPr lang="fa-IR" sz="4400" b="1" dirty="0">
                <a:latin typeface="Microsoft Uighur" pitchFamily="2" charset="-78"/>
                <a:cs typeface="Microsoft Uighur" pitchFamily="2" charset="-78"/>
              </a:rPr>
              <a:t>قطر بزرگ      قطر کوچک</a:t>
            </a:r>
            <a:r>
              <a:rPr lang="en-US" sz="5400" b="1" dirty="0">
                <a:latin typeface="Microsoft Uighur" pitchFamily="2" charset="-78"/>
                <a:cs typeface="Microsoft Uighur" pitchFamily="2" charset="-78"/>
              </a:rPr>
              <a:t> </a:t>
            </a:r>
            <a:r>
              <a:rPr lang="fa-IR" sz="5400" b="1" dirty="0">
                <a:latin typeface="Microsoft Uighur" pitchFamily="2" charset="-78"/>
                <a:cs typeface="Microsoft Uighur" pitchFamily="2" charset="-78"/>
              </a:rPr>
              <a:t>مساحت لوزی     1 </a:t>
            </a:r>
          </a:p>
        </p:txBody>
      </p:sp>
      <p:sp>
        <p:nvSpPr>
          <p:cNvPr id="5" name="Multiply 4"/>
          <p:cNvSpPr/>
          <p:nvPr/>
        </p:nvSpPr>
        <p:spPr>
          <a:xfrm>
            <a:off x="2971800" y="803296"/>
            <a:ext cx="609600" cy="838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Equal 6"/>
          <p:cNvSpPr/>
          <p:nvPr/>
        </p:nvSpPr>
        <p:spPr>
          <a:xfrm>
            <a:off x="4401207" y="955696"/>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8" name="Minus 7"/>
          <p:cNvSpPr/>
          <p:nvPr/>
        </p:nvSpPr>
        <p:spPr>
          <a:xfrm>
            <a:off x="4883368" y="2029644"/>
            <a:ext cx="457200" cy="4191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568" y="1828800"/>
            <a:ext cx="4762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08152" y="2239194"/>
            <a:ext cx="238125" cy="923330"/>
          </a:xfrm>
          <a:prstGeom prst="rect">
            <a:avLst/>
          </a:prstGeom>
          <a:noFill/>
        </p:spPr>
        <p:txBody>
          <a:bodyPr wrap="square" rtlCol="1">
            <a:spAutoFit/>
          </a:bodyPr>
          <a:lstStyle/>
          <a:p>
            <a:r>
              <a:rPr lang="fa-IR" sz="5400" b="1" dirty="0"/>
              <a:t>2</a:t>
            </a:r>
          </a:p>
        </p:txBody>
      </p:sp>
      <p:sp>
        <p:nvSpPr>
          <p:cNvPr id="12" name="Multiply 11"/>
          <p:cNvSpPr/>
          <p:nvPr/>
        </p:nvSpPr>
        <p:spPr>
          <a:xfrm>
            <a:off x="3037490" y="1626015"/>
            <a:ext cx="609600" cy="838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35340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descr="C:\Users\Rayan Gostar\Desktop\downloadfi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61872"/>
            <a:ext cx="2971800" cy="584775"/>
          </a:xfrm>
          <a:prstGeom prst="rect">
            <a:avLst/>
          </a:prstGeom>
          <a:noFill/>
        </p:spPr>
        <p:txBody>
          <a:bodyPr wrap="square" rtlCol="1">
            <a:spAutoFit/>
          </a:bodyPr>
          <a:lstStyle/>
          <a:p>
            <a:pPr algn="r"/>
            <a:r>
              <a:rPr lang="fa-IR" sz="3200" b="1" dirty="0">
                <a:latin typeface="Microsoft Uighur" pitchFamily="2" charset="-78"/>
                <a:cs typeface="Microsoft Uighur" pitchFamily="2" charset="-78"/>
              </a:rPr>
              <a:t>ارزشیابی پایانی:</a:t>
            </a:r>
          </a:p>
        </p:txBody>
      </p:sp>
      <p:sp>
        <p:nvSpPr>
          <p:cNvPr id="5" name="TextBox 4"/>
          <p:cNvSpPr txBox="1"/>
          <p:nvPr/>
        </p:nvSpPr>
        <p:spPr>
          <a:xfrm>
            <a:off x="990600" y="1981200"/>
            <a:ext cx="7391400" cy="1077218"/>
          </a:xfrm>
          <a:prstGeom prst="rect">
            <a:avLst/>
          </a:prstGeom>
          <a:noFill/>
        </p:spPr>
        <p:txBody>
          <a:bodyPr wrap="square" rtlCol="1">
            <a:spAutoFit/>
          </a:bodyPr>
          <a:lstStyle/>
          <a:p>
            <a:pPr algn="r"/>
            <a:r>
              <a:rPr lang="fa-IR" sz="3200" b="1" dirty="0">
                <a:latin typeface="Microsoft Uighur" pitchFamily="2" charset="-78"/>
                <a:cs typeface="Microsoft Uighur" pitchFamily="2" charset="-78"/>
              </a:rPr>
              <a:t>معلم به رفع اشکال احتمالی دانش آموزان پرداخته وازدانش آموزانمی خواهد چند لوزی کشیده با اندازه های مختلف و مساحت آن را به دست آورند.</a:t>
            </a:r>
          </a:p>
        </p:txBody>
      </p:sp>
    </p:spTree>
    <p:extLst>
      <p:ext uri="{BB962C8B-B14F-4D97-AF65-F5344CB8AC3E}">
        <p14:creationId xmlns:p14="http://schemas.microsoft.com/office/powerpoint/2010/main" val="70944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0575" y="2180631"/>
            <a:ext cx="4572000" cy="2554545"/>
          </a:xfrm>
          <a:prstGeom prst="rect">
            <a:avLst/>
          </a:prstGeom>
          <a:noFill/>
        </p:spPr>
        <p:txBody>
          <a:bodyPr wrap="square" rtlCol="1">
            <a:spAutoFit/>
          </a:bodyPr>
          <a:lstStyle/>
          <a:p>
            <a:pPr algn="ctr"/>
            <a:r>
              <a:rPr lang="fa-IR" sz="4000" b="1" dirty="0">
                <a:solidFill>
                  <a:schemeClr val="accent2">
                    <a:lumMod val="50000"/>
                  </a:schemeClr>
                </a:solidFill>
                <a:latin typeface="Arabic Typesetting" pitchFamily="66" charset="-78"/>
                <a:cs typeface="Arabic Typesetting" pitchFamily="66" charset="-78"/>
              </a:rPr>
              <a:t>موضوع :مساحت لوزی</a:t>
            </a:r>
          </a:p>
          <a:p>
            <a:pPr algn="ctr"/>
            <a:r>
              <a:rPr lang="fa-IR" sz="4000" b="1" dirty="0">
                <a:solidFill>
                  <a:schemeClr val="accent2">
                    <a:lumMod val="50000"/>
                  </a:schemeClr>
                </a:solidFill>
                <a:latin typeface="Arabic Typesetting" pitchFamily="66" charset="-78"/>
                <a:cs typeface="Arabic Typesetting" pitchFamily="66" charset="-78"/>
              </a:rPr>
              <a:t>استاد راهنما: جناب آقای مراد ولی زاده</a:t>
            </a:r>
          </a:p>
          <a:p>
            <a:pPr algn="ctr"/>
            <a:r>
              <a:rPr lang="fa-IR" sz="4000" b="1" dirty="0">
                <a:solidFill>
                  <a:schemeClr val="accent2">
                    <a:lumMod val="50000"/>
                  </a:schemeClr>
                </a:solidFill>
                <a:latin typeface="Arabic Typesetting" pitchFamily="66" charset="-78"/>
                <a:cs typeface="Arabic Typesetting" pitchFamily="66" charset="-78"/>
              </a:rPr>
              <a:t>تهیه کننده: فهیمه قادری</a:t>
            </a:r>
          </a:p>
          <a:p>
            <a:pPr algn="ctr"/>
            <a:r>
              <a:rPr lang="fa-IR" sz="4000" b="1" dirty="0">
                <a:solidFill>
                  <a:schemeClr val="accent2">
                    <a:lumMod val="50000"/>
                  </a:schemeClr>
                </a:solidFill>
                <a:latin typeface="Arabic Typesetting" pitchFamily="66" charset="-78"/>
                <a:cs typeface="Arabic Typesetting" pitchFamily="66" charset="-78"/>
              </a:rPr>
              <a:t>آذرماه 1394</a:t>
            </a:r>
          </a:p>
        </p:txBody>
      </p:sp>
      <p:pic>
        <p:nvPicPr>
          <p:cNvPr id="1028" name="Picture 4" descr="C:\Users\Rayan Gostar\Desktop\k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1077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21361" y="3103960"/>
            <a:ext cx="6306535" cy="923330"/>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fa-IR"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Uighur" pitchFamily="2" charset="-78"/>
                <a:cs typeface="Microsoft Uighur" pitchFamily="2" charset="-78"/>
              </a:rPr>
              <a:t>آشنایی با نحوه محاسبه مساحت لوزی</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Uighur" pitchFamily="2" charset="-78"/>
              <a:cs typeface="Microsoft Uighur" pitchFamily="2" charset="-78"/>
            </a:endParaRPr>
          </a:p>
        </p:txBody>
      </p:sp>
      <p:sp>
        <p:nvSpPr>
          <p:cNvPr id="16" name="Rectangle 15"/>
          <p:cNvSpPr/>
          <p:nvPr/>
        </p:nvSpPr>
        <p:spPr>
          <a:xfrm>
            <a:off x="5836031" y="1905000"/>
            <a:ext cx="1871025" cy="923330"/>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fa-IR"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Uighur" pitchFamily="2" charset="-78"/>
                <a:cs typeface="Microsoft Uighur" pitchFamily="2" charset="-78"/>
              </a:rPr>
              <a:t>آرمان کلی:</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Uighur" pitchFamily="2" charset="-78"/>
              <a:cs typeface="Microsoft Uighur" pitchFamily="2" charset="-78"/>
            </a:endParaRPr>
          </a:p>
        </p:txBody>
      </p:sp>
    </p:spTree>
    <p:extLst>
      <p:ext uri="{BB962C8B-B14F-4D97-AF65-F5344CB8AC3E}">
        <p14:creationId xmlns:p14="http://schemas.microsoft.com/office/powerpoint/2010/main" val="2265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yan Gostar\Desktop\570x455_1439997623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58825" y="2967335"/>
            <a:ext cx="4226350"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Your text here</a:t>
            </a:r>
          </a:p>
        </p:txBody>
      </p:sp>
      <p:sp>
        <p:nvSpPr>
          <p:cNvPr id="8" name="TextBox 7"/>
          <p:cNvSpPr txBox="1"/>
          <p:nvPr/>
        </p:nvSpPr>
        <p:spPr>
          <a:xfrm>
            <a:off x="6400800" y="381000"/>
            <a:ext cx="2362200" cy="830997"/>
          </a:xfrm>
          <a:prstGeom prst="rect">
            <a:avLst/>
          </a:prstGeom>
          <a:noFill/>
        </p:spPr>
        <p:txBody>
          <a:bodyPr wrap="square" rtlCol="1">
            <a:spAutoFit/>
          </a:bodyPr>
          <a:lstStyle/>
          <a:p>
            <a:r>
              <a:rPr lang="fa-I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Microsoft Uighur" pitchFamily="2" charset="-78"/>
                <a:cs typeface="Microsoft Uighur" pitchFamily="2" charset="-78"/>
              </a:rPr>
              <a:t>اهداف جزیی</a:t>
            </a:r>
            <a:r>
              <a:rPr lang="fa-IR" dirty="0"/>
              <a:t>:</a:t>
            </a:r>
          </a:p>
        </p:txBody>
      </p:sp>
      <p:sp>
        <p:nvSpPr>
          <p:cNvPr id="9" name="Rectangle 8"/>
          <p:cNvSpPr/>
          <p:nvPr/>
        </p:nvSpPr>
        <p:spPr>
          <a:xfrm>
            <a:off x="2458825" y="2967335"/>
            <a:ext cx="4226350"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Your text here</a:t>
            </a:r>
          </a:p>
        </p:txBody>
      </p:sp>
      <p:sp>
        <p:nvSpPr>
          <p:cNvPr id="10" name="TextBox 9"/>
          <p:cNvSpPr txBox="1"/>
          <p:nvPr/>
        </p:nvSpPr>
        <p:spPr>
          <a:xfrm>
            <a:off x="990600" y="1371600"/>
            <a:ext cx="7772400" cy="267765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fa-IR" sz="2800" b="1" dirty="0">
                <a:latin typeface="Microsoft Uighur" pitchFamily="2" charset="-78"/>
                <a:cs typeface="Microsoft Uighur" pitchFamily="2" charset="-78"/>
              </a:rPr>
              <a:t>انتظار می رود دانش آموز در پایان این درس: </a:t>
            </a:r>
          </a:p>
          <a:p>
            <a:pPr algn="r"/>
            <a:r>
              <a:rPr lang="fa-IR" sz="2800" b="1" dirty="0">
                <a:latin typeface="Microsoft Uighur" pitchFamily="2" charset="-78"/>
                <a:cs typeface="Microsoft Uighur" pitchFamily="2" charset="-78"/>
              </a:rPr>
              <a:t>1-مساحت لوزی را از طریق رابطه قطر بزرگ در قطر کوچک تقسیم بردو به دست آورد.</a:t>
            </a:r>
          </a:p>
          <a:p>
            <a:pPr algn="r" rtl="1"/>
            <a:r>
              <a:rPr lang="fa-IR" sz="2800" b="1" dirty="0">
                <a:latin typeface="Microsoft Uighur" pitchFamily="2" charset="-78"/>
                <a:cs typeface="Microsoft Uighur" pitchFamily="2" charset="-78"/>
              </a:rPr>
              <a:t>2-مساحت لوزی را بتوانند بیان کنند.</a:t>
            </a:r>
            <a:endParaRPr lang="en-US" sz="2800" b="1" dirty="0">
              <a:latin typeface="Microsoft Uighur" pitchFamily="2" charset="-78"/>
              <a:cs typeface="Microsoft Uighur" pitchFamily="2" charset="-78"/>
            </a:endParaRPr>
          </a:p>
          <a:p>
            <a:pPr algn="r" rtl="1"/>
            <a:r>
              <a:rPr lang="fa-IR" sz="2800" b="1" dirty="0">
                <a:latin typeface="Microsoft Uighur" pitchFamily="2" charset="-78"/>
                <a:cs typeface="Microsoft Uighur" pitchFamily="2" charset="-78"/>
              </a:rPr>
              <a:t> 3-با استفاده از مساحت لوزی مساحت مستطیل را نتیجه گیری کنند.</a:t>
            </a:r>
            <a:endParaRPr lang="en-US" sz="2800" b="1" dirty="0">
              <a:latin typeface="Microsoft Uighur" pitchFamily="2" charset="-78"/>
              <a:cs typeface="Microsoft Uighur" pitchFamily="2" charset="-78"/>
            </a:endParaRPr>
          </a:p>
          <a:p>
            <a:pPr algn="r" rtl="1"/>
            <a:r>
              <a:rPr lang="fa-IR" sz="2800" b="1" dirty="0">
                <a:latin typeface="Microsoft Uighur" pitchFamily="2" charset="-78"/>
                <a:cs typeface="Microsoft Uighur" pitchFamily="2" charset="-78"/>
              </a:rPr>
              <a:t>4-به مباحث مربوط به لوزی علاقه نشان دهند.</a:t>
            </a:r>
            <a:endParaRPr lang="en-US" sz="2800" b="1" dirty="0">
              <a:latin typeface="Microsoft Uighur" pitchFamily="2" charset="-78"/>
              <a:cs typeface="Microsoft Uighur" pitchFamily="2" charset="-78"/>
            </a:endParaRPr>
          </a:p>
          <a:p>
            <a:pPr algn="r"/>
            <a:endParaRPr lang="fa-IR" sz="2800" b="1" dirty="0">
              <a:latin typeface="Microsoft Uighur" pitchFamily="2" charset="-78"/>
              <a:cs typeface="Microsoft Uighur" pitchFamily="2" charset="-78"/>
            </a:endParaRPr>
          </a:p>
        </p:txBody>
      </p:sp>
    </p:spTree>
    <p:extLst>
      <p:ext uri="{BB962C8B-B14F-4D97-AF65-F5344CB8AC3E}">
        <p14:creationId xmlns:p14="http://schemas.microsoft.com/office/powerpoint/2010/main" val="213796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yan Gostar\Desktop\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406495"/>
            <a:ext cx="3048000" cy="707886"/>
          </a:xfrm>
          <a:prstGeom prst="rect">
            <a:avLst/>
          </a:prstGeom>
          <a:noFill/>
        </p:spPr>
        <p:txBody>
          <a:bodyPr wrap="square" rtlCol="1">
            <a:spAutoFit/>
          </a:bodyPr>
          <a:lstStyle/>
          <a:p>
            <a:pPr algn="r"/>
            <a:r>
              <a:rPr lang="fa-IR" sz="4000" b="1" dirty="0">
                <a:latin typeface="Microsoft Uighur" pitchFamily="2" charset="-78"/>
                <a:cs typeface="Microsoft Uighur" pitchFamily="2" charset="-78"/>
              </a:rPr>
              <a:t>اهداف رفتاری:</a:t>
            </a:r>
          </a:p>
        </p:txBody>
      </p:sp>
      <p:sp>
        <p:nvSpPr>
          <p:cNvPr id="5" name="TextBox 4"/>
          <p:cNvSpPr txBox="1"/>
          <p:nvPr/>
        </p:nvSpPr>
        <p:spPr>
          <a:xfrm>
            <a:off x="762000" y="1219200"/>
            <a:ext cx="7924800" cy="1569660"/>
          </a:xfrm>
          <a:prstGeom prst="rect">
            <a:avLst/>
          </a:prstGeom>
          <a:noFill/>
        </p:spPr>
        <p:txBody>
          <a:bodyPr wrap="square" rtlCol="1">
            <a:spAutoFit/>
          </a:bodyPr>
          <a:lstStyle/>
          <a:p>
            <a:pPr algn="r"/>
            <a:r>
              <a:rPr lang="fa-IR" sz="3200" dirty="0">
                <a:latin typeface="Microsoft Uighur" pitchFamily="2" charset="-78"/>
                <a:cs typeface="Microsoft Uighur" pitchFamily="2" charset="-78"/>
              </a:rPr>
              <a:t>انتظار می رود دانش آموز در پایان این درس بتواند:</a:t>
            </a:r>
          </a:p>
          <a:p>
            <a:pPr algn="r"/>
            <a:r>
              <a:rPr lang="fa-IR" sz="3200" dirty="0">
                <a:latin typeface="Microsoft Uighur" pitchFamily="2" charset="-78"/>
                <a:cs typeface="Microsoft Uighur" pitchFamily="2" charset="-78"/>
              </a:rPr>
              <a:t>1-مساحت شکل ها یا مسایل مطرح شده در باره لوزی را بدست آورد.</a:t>
            </a:r>
          </a:p>
          <a:p>
            <a:pPr algn="r"/>
            <a:r>
              <a:rPr lang="fa-IR" sz="3200" dirty="0">
                <a:latin typeface="Microsoft Uighur" pitchFamily="2" charset="-78"/>
                <a:cs typeface="Microsoft Uighur" pitchFamily="2" charset="-78"/>
              </a:rPr>
              <a:t>2- تمرینات کتاب را به خوبی حل کند.</a:t>
            </a:r>
          </a:p>
        </p:txBody>
      </p:sp>
    </p:spTree>
    <p:extLst>
      <p:ext uri="{BB962C8B-B14F-4D97-AF65-F5344CB8AC3E}">
        <p14:creationId xmlns:p14="http://schemas.microsoft.com/office/powerpoint/2010/main" val="36486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5122" name="Picture 2" descr="C:\Users\Rayan Gostar\Desktop\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381000"/>
            <a:ext cx="3276600" cy="646331"/>
          </a:xfrm>
          <a:prstGeom prst="rect">
            <a:avLst/>
          </a:prstGeom>
          <a:noFill/>
        </p:spPr>
        <p:txBody>
          <a:bodyPr wrap="square" rtlCol="1">
            <a:spAutoFit/>
          </a:bodyPr>
          <a:lstStyle/>
          <a:p>
            <a:pPr algn="r"/>
            <a:r>
              <a:rPr lang="fa-IR" sz="3600" b="1" dirty="0">
                <a:latin typeface="Microsoft Uighur" pitchFamily="2" charset="-78"/>
                <a:cs typeface="Microsoft Uighur" pitchFamily="2" charset="-78"/>
              </a:rPr>
              <a:t>آزمون تشخیصی</a:t>
            </a:r>
            <a:r>
              <a:rPr lang="fa-IR" dirty="0"/>
              <a:t>:</a:t>
            </a:r>
          </a:p>
        </p:txBody>
      </p:sp>
      <p:sp>
        <p:nvSpPr>
          <p:cNvPr id="6" name="TextBox 5"/>
          <p:cNvSpPr txBox="1"/>
          <p:nvPr/>
        </p:nvSpPr>
        <p:spPr>
          <a:xfrm>
            <a:off x="990600" y="1371600"/>
            <a:ext cx="6858000" cy="1569660"/>
          </a:xfrm>
          <a:prstGeom prst="rect">
            <a:avLst/>
          </a:prstGeom>
          <a:noFill/>
        </p:spPr>
        <p:txBody>
          <a:bodyPr wrap="square" rtlCol="1">
            <a:spAutoFit/>
          </a:bodyPr>
          <a:lstStyle/>
          <a:p>
            <a:pPr algn="r"/>
            <a:r>
              <a:rPr lang="fa-IR" sz="3200" b="1" dirty="0">
                <a:latin typeface="Microsoft Uighur" pitchFamily="2" charset="-78"/>
                <a:cs typeface="Microsoft Uighur" pitchFamily="2" charset="-78"/>
              </a:rPr>
              <a:t>معلم چند سوال از دانش آموزان می پرسد:</a:t>
            </a:r>
          </a:p>
          <a:p>
            <a:pPr algn="r"/>
            <a:r>
              <a:rPr lang="fa-IR" sz="3200" b="1" dirty="0">
                <a:latin typeface="Microsoft Uighur" pitchFamily="2" charset="-78"/>
                <a:cs typeface="Microsoft Uighur" pitchFamily="2" charset="-78"/>
              </a:rPr>
              <a:t>مساحت چیست؟</a:t>
            </a:r>
          </a:p>
          <a:p>
            <a:pPr algn="r"/>
            <a:r>
              <a:rPr lang="fa-IR" sz="3200" b="1" dirty="0">
                <a:latin typeface="Microsoft Uighur" pitchFamily="2" charset="-78"/>
                <a:cs typeface="Microsoft Uighur" pitchFamily="2" charset="-78"/>
              </a:rPr>
              <a:t>مساحت مستطیل را بیان کنید؟</a:t>
            </a:r>
          </a:p>
        </p:txBody>
      </p:sp>
    </p:spTree>
    <p:extLst>
      <p:ext uri="{BB962C8B-B14F-4D97-AF65-F5344CB8AC3E}">
        <p14:creationId xmlns:p14="http://schemas.microsoft.com/office/powerpoint/2010/main" val="92272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7" name="Picture 3" descr="C:\Users\Rayan Gostar\Desktop\11351939_799558566824114_115322767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381000"/>
            <a:ext cx="2362200" cy="646331"/>
          </a:xfrm>
          <a:prstGeom prst="rect">
            <a:avLst/>
          </a:prstGeom>
          <a:noFill/>
        </p:spPr>
        <p:txBody>
          <a:bodyPr wrap="square" rtlCol="1">
            <a:spAutoFit/>
          </a:bodyPr>
          <a:lstStyle/>
          <a:p>
            <a:pPr algn="r"/>
            <a:r>
              <a:rPr lang="fa-IR" sz="3600" b="1" dirty="0"/>
              <a:t>پیش نیاز:</a:t>
            </a:r>
          </a:p>
        </p:txBody>
      </p:sp>
      <p:sp>
        <p:nvSpPr>
          <p:cNvPr id="8" name="TextBox 7"/>
          <p:cNvSpPr txBox="1"/>
          <p:nvPr/>
        </p:nvSpPr>
        <p:spPr>
          <a:xfrm>
            <a:off x="1143000" y="1831134"/>
            <a:ext cx="6629400" cy="95410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fa-IR" sz="2800" b="1" dirty="0">
                <a:latin typeface="Microsoft Uighur" pitchFamily="2" charset="-78"/>
                <a:cs typeface="Microsoft Uighur" pitchFamily="2" charset="-78"/>
              </a:rPr>
              <a:t>جلسه قبل از دانش آموزان خواسته می شود تا هر گروه  دو مستطیل هم اندازه و در دو رنگ مختلف با خود به کلاس بیاورند.</a:t>
            </a:r>
          </a:p>
        </p:txBody>
      </p:sp>
    </p:spTree>
    <p:extLst>
      <p:ext uri="{BB962C8B-B14F-4D97-AF65-F5344CB8AC3E}">
        <p14:creationId xmlns:p14="http://schemas.microsoft.com/office/powerpoint/2010/main" val="123451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endParaRPr lang="fa-IR"/>
          </a:p>
        </p:txBody>
      </p:sp>
      <p:sp>
        <p:nvSpPr>
          <p:cNvPr id="3" name="Content Placeholder 2"/>
          <p:cNvSpPr>
            <a:spLocks noGrp="1"/>
          </p:cNvSpPr>
          <p:nvPr>
            <p:ph idx="1"/>
          </p:nvPr>
        </p:nvSpPr>
        <p:spPr>
          <a:xfrm>
            <a:off x="457200" y="1600200"/>
            <a:ext cx="8229600" cy="4525963"/>
          </a:xfrm>
        </p:spPr>
        <p:txBody>
          <a:bodyPr/>
          <a:lstStyle/>
          <a:p>
            <a:endParaRPr lang="fa-IR"/>
          </a:p>
        </p:txBody>
      </p:sp>
      <p:pic>
        <p:nvPicPr>
          <p:cNvPr id="7170" name="Picture 2" descr="C:\Users\Rayan Gostar\Desktop\تزیین-اتاق-با-لوزی-های-رنگی-600x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5924" y="325821"/>
            <a:ext cx="2362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r"/>
            <a:r>
              <a:rPr lang="fa-IR" sz="3600" b="1" dirty="0">
                <a:latin typeface="Microsoft Uighur" pitchFamily="2" charset="-78"/>
                <a:cs typeface="Microsoft Uighur" pitchFamily="2" charset="-78"/>
              </a:rPr>
              <a:t>انتخاب محتوا:</a:t>
            </a:r>
          </a:p>
        </p:txBody>
      </p:sp>
      <p:sp>
        <p:nvSpPr>
          <p:cNvPr id="5" name="TextBox 4"/>
          <p:cNvSpPr txBox="1"/>
          <p:nvPr/>
        </p:nvSpPr>
        <p:spPr>
          <a:xfrm>
            <a:off x="990600" y="1524000"/>
            <a:ext cx="7543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r"/>
            <a:r>
              <a:rPr lang="fa-IR" sz="3200" b="1" dirty="0">
                <a:latin typeface="Microsoft Uighur" pitchFamily="2" charset="-78"/>
                <a:cs typeface="Microsoft Uighur" pitchFamily="2" charset="-78"/>
              </a:rPr>
              <a:t>کتاب ریاضی پنجم دبستان 1394صفحه 106-107</a:t>
            </a:r>
          </a:p>
        </p:txBody>
      </p:sp>
    </p:spTree>
    <p:extLst>
      <p:ext uri="{BB962C8B-B14F-4D97-AF65-F5344CB8AC3E}">
        <p14:creationId xmlns:p14="http://schemas.microsoft.com/office/powerpoint/2010/main" val="87370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descr="C:\Users\Rayan Gostar\Desktop\طرحهای-بافتنی-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33400"/>
            <a:ext cx="8077200" cy="769441"/>
          </a:xfrm>
          <a:prstGeom prst="rect">
            <a:avLst/>
          </a:prstGeom>
          <a:noFill/>
        </p:spPr>
        <p:txBody>
          <a:bodyPr wrap="square" rtlCol="1">
            <a:spAutoFit/>
          </a:bodyPr>
          <a:lstStyle/>
          <a:p>
            <a:pPr algn="r"/>
            <a:r>
              <a:rPr lang="fa-IR" sz="4400" b="1" dirty="0">
                <a:latin typeface="Microsoft Uighur" pitchFamily="2" charset="-78"/>
                <a:cs typeface="Microsoft Uighur" pitchFamily="2" charset="-78"/>
              </a:rPr>
              <a:t>طراحی فعالیت:</a:t>
            </a:r>
          </a:p>
        </p:txBody>
      </p:sp>
      <p:sp>
        <p:nvSpPr>
          <p:cNvPr id="5" name="TextBox 4"/>
          <p:cNvSpPr txBox="1"/>
          <p:nvPr/>
        </p:nvSpPr>
        <p:spPr>
          <a:xfrm>
            <a:off x="381000" y="1524000"/>
            <a:ext cx="8077200" cy="2062103"/>
          </a:xfrm>
          <a:prstGeom prst="rect">
            <a:avLst/>
          </a:prstGeom>
          <a:noFill/>
        </p:spPr>
        <p:txBody>
          <a:bodyPr wrap="square" rtlCol="1">
            <a:spAutoFit/>
          </a:bodyPr>
          <a:lstStyle/>
          <a:p>
            <a:pPr algn="r"/>
            <a:r>
              <a:rPr lang="fa-IR" sz="3200" b="1" dirty="0">
                <a:latin typeface="Microsoft Uighur" pitchFamily="2" charset="-78"/>
                <a:cs typeface="Microsoft Uighur" pitchFamily="2" charset="-78"/>
              </a:rPr>
              <a:t>1- طراحی داستان</a:t>
            </a:r>
          </a:p>
          <a:p>
            <a:pPr algn="r"/>
            <a:r>
              <a:rPr lang="fa-IR" sz="3200" b="1" dirty="0">
                <a:latin typeface="Microsoft Uighur" pitchFamily="2" charset="-78"/>
                <a:cs typeface="Microsoft Uighur" pitchFamily="2" charset="-78"/>
              </a:rPr>
              <a:t>2-گروه بندی دانش آموزان و بررسی لوزی دانش آموزان</a:t>
            </a:r>
          </a:p>
          <a:p>
            <a:pPr algn="r"/>
            <a:r>
              <a:rPr lang="fa-IR" sz="3200" b="1" dirty="0">
                <a:latin typeface="Microsoft Uighur" pitchFamily="2" charset="-78"/>
                <a:cs typeface="Microsoft Uighur" pitchFamily="2" charset="-78"/>
              </a:rPr>
              <a:t>3- برش یک لوزی و ساختن مستطیل با قطعات لوزی</a:t>
            </a:r>
          </a:p>
          <a:p>
            <a:pPr algn="r"/>
            <a:r>
              <a:rPr lang="fa-IR" sz="3200" b="1" dirty="0">
                <a:latin typeface="Microsoft Uighur" pitchFamily="2" charset="-78"/>
                <a:cs typeface="Microsoft Uighur" pitchFamily="2" charset="-78"/>
              </a:rPr>
              <a:t>4-دست یافتن به مساحت لوزی از روی مساحت مستطیل</a:t>
            </a:r>
          </a:p>
        </p:txBody>
      </p:sp>
    </p:spTree>
    <p:extLst>
      <p:ext uri="{BB962C8B-B14F-4D97-AF65-F5344CB8AC3E}">
        <p14:creationId xmlns:p14="http://schemas.microsoft.com/office/powerpoint/2010/main" val="92928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9218" name="Picture 2" descr="C:\Users\Rayan Gostar\Desktop\lozbad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304800"/>
            <a:ext cx="4267200" cy="646331"/>
          </a:xfrm>
          <a:prstGeom prst="rect">
            <a:avLst/>
          </a:prstGeom>
          <a:noFill/>
        </p:spPr>
        <p:txBody>
          <a:bodyPr wrap="square" rtlCol="1">
            <a:spAutoFit/>
          </a:bodyPr>
          <a:lstStyle/>
          <a:p>
            <a:pPr algn="r"/>
            <a:r>
              <a:rPr lang="fa-IR" sz="3600" b="1" dirty="0">
                <a:latin typeface="Microsoft Uighur" pitchFamily="2" charset="-78"/>
                <a:cs typeface="Microsoft Uighur" pitchFamily="2" charset="-78"/>
              </a:rPr>
              <a:t>انتخاب رسانه:</a:t>
            </a:r>
          </a:p>
        </p:txBody>
      </p:sp>
      <p:sp>
        <p:nvSpPr>
          <p:cNvPr id="5" name="TextBox 4"/>
          <p:cNvSpPr txBox="1"/>
          <p:nvPr/>
        </p:nvSpPr>
        <p:spPr>
          <a:xfrm>
            <a:off x="914400" y="1447800"/>
            <a:ext cx="7620000" cy="1200329"/>
          </a:xfrm>
          <a:prstGeom prst="rect">
            <a:avLst/>
          </a:prstGeom>
          <a:noFill/>
        </p:spPr>
        <p:txBody>
          <a:bodyPr wrap="square" rtlCol="1">
            <a:spAutoFit/>
          </a:bodyPr>
          <a:lstStyle/>
          <a:p>
            <a:pPr algn="r"/>
            <a:r>
              <a:rPr lang="fa-IR" sz="3600" b="1" dirty="0">
                <a:latin typeface="Microsoft Uighur" pitchFamily="2" charset="-78"/>
                <a:cs typeface="Microsoft Uighur" pitchFamily="2" charset="-78"/>
              </a:rPr>
              <a:t>کتاب, تخته آموزشی, ماژیک,مستطیل های هم اندازه با دو رنگ ساخته شده توسط دانش آموزان</a:t>
            </a:r>
          </a:p>
        </p:txBody>
      </p:sp>
    </p:spTree>
    <p:extLst>
      <p:ext uri="{BB962C8B-B14F-4D97-AF65-F5344CB8AC3E}">
        <p14:creationId xmlns:p14="http://schemas.microsoft.com/office/powerpoint/2010/main" val="3830246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816</Words>
  <Application>Microsoft Office PowerPoint</Application>
  <PresentationFormat>On-screen Show (4:3)</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Calibri</vt:lpstr>
      <vt:lpstr>Microsoft Uighur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Gostar</dc:creator>
  <cp:lastModifiedBy>Meisam</cp:lastModifiedBy>
  <cp:revision>26</cp:revision>
  <dcterms:created xsi:type="dcterms:W3CDTF">2006-08-16T00:00:00Z</dcterms:created>
  <dcterms:modified xsi:type="dcterms:W3CDTF">2016-12-11T10:12:24Z</dcterms:modified>
</cp:coreProperties>
</file>