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handoutMasterIdLst>
    <p:handoutMasterId r:id="rId39"/>
  </p:handoutMasterIdLst>
  <p:sldIdLst>
    <p:sldId id="294" r:id="rId2"/>
    <p:sldId id="257" r:id="rId3"/>
    <p:sldId id="258" r:id="rId4"/>
    <p:sldId id="259" r:id="rId5"/>
    <p:sldId id="260" r:id="rId6"/>
    <p:sldId id="261" r:id="rId7"/>
    <p:sldId id="283" r:id="rId8"/>
    <p:sldId id="262" r:id="rId9"/>
    <p:sldId id="263" r:id="rId10"/>
    <p:sldId id="264" r:id="rId11"/>
    <p:sldId id="265"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6595" autoAdjust="0"/>
  </p:normalViewPr>
  <p:slideViewPr>
    <p:cSldViewPr>
      <p:cViewPr varScale="1">
        <p:scale>
          <a:sx n="60" d="100"/>
          <a:sy n="60" d="100"/>
        </p:scale>
        <p:origin x="8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EF8E65-AFE3-463E-846F-240DA9C84B1B}" type="datetimeFigureOut">
              <a:rPr lang="en-US" smtClean="0"/>
              <a:pPr/>
              <a:t>1/27/2022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خط کشی زمین های ورزشی</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A867F6-5C82-4B78-AED0-AEA97A97DA62}" type="slidenum">
              <a:rPr lang="en-US" smtClean="0"/>
              <a:pPr/>
              <a:t>‹#›</a:t>
            </a:fld>
            <a:endParaRPr lang="en-US"/>
          </a:p>
        </p:txBody>
      </p:sp>
    </p:spTree>
    <p:extLst>
      <p:ext uri="{BB962C8B-B14F-4D97-AF65-F5344CB8AC3E}">
        <p14:creationId xmlns:p14="http://schemas.microsoft.com/office/powerpoint/2010/main" val="12882544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A4601-2EE4-42F0-9D10-523D2CECFEE4}" type="datetimeFigureOut">
              <a:rPr lang="en-US" smtClean="0"/>
              <a:pPr/>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خط کشی زمین های ورزشی</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36582-BEBB-4157-8DEC-42EFC75585A0}" type="slidenum">
              <a:rPr lang="en-US" smtClean="0"/>
              <a:pPr/>
              <a:t>‹#›</a:t>
            </a:fld>
            <a:endParaRPr lang="en-US"/>
          </a:p>
        </p:txBody>
      </p:sp>
    </p:spTree>
    <p:extLst>
      <p:ext uri="{BB962C8B-B14F-4D97-AF65-F5344CB8AC3E}">
        <p14:creationId xmlns:p14="http://schemas.microsoft.com/office/powerpoint/2010/main" val="10004150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A36582-BEBB-4157-8DEC-42EFC75585A0}" type="slidenum">
              <a:rPr lang="en-US" smtClean="0"/>
              <a:pPr/>
              <a:t>2</a:t>
            </a:fld>
            <a:endParaRPr lang="en-US"/>
          </a:p>
        </p:txBody>
      </p:sp>
      <p:sp>
        <p:nvSpPr>
          <p:cNvPr id="5" name="Footer Placeholder 4"/>
          <p:cNvSpPr>
            <a:spLocks noGrp="1"/>
          </p:cNvSpPr>
          <p:nvPr>
            <p:ph type="ftr" sz="quarter" idx="11"/>
          </p:nvPr>
        </p:nvSpPr>
        <p:spPr/>
        <p:txBody>
          <a:bodyPr/>
          <a:lstStyle/>
          <a:p>
            <a:r>
              <a:rPr lang="fa-IR" smtClean="0"/>
              <a:t>خط کشی زمین های ورزشی</a:t>
            </a:r>
            <a:endParaRPr lang="en-US"/>
          </a:p>
        </p:txBody>
      </p:sp>
    </p:spTree>
    <p:extLst>
      <p:ext uri="{BB962C8B-B14F-4D97-AF65-F5344CB8AC3E}">
        <p14:creationId xmlns:p14="http://schemas.microsoft.com/office/powerpoint/2010/main" val="291924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FB2874-18A0-4874-A970-740216F10AA7}"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868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03132-4AAC-44EF-A282-8D9917CADA71}"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2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B475F-6CED-49B8-A2AB-9B2B0F070D44}"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998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8ECF8DE-F4C2-4ED4-8214-D806F395CC03}"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330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F5F3A69-A652-41F3-B8FF-65F89C3EC875}"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3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AB0493-52C7-4FCD-B5AE-A49D30EE3E05}"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78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DCC802-AC69-4A36-8C2E-3A5E05704894}"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93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5C446-AB12-4F86-807C-CFEA4213F0EC}"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418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39508-F90C-44A5-8895-A066CF7B602C}"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06208-E4F7-40B9-9ACF-1FEB2BB7882C}"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349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31FEB-9192-43EC-A2DE-94C3A18676FE}" type="datetime1">
              <a:rPr lang="en-US" smtClean="0"/>
              <a:t>1/27/2022</a:t>
            </a:fld>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59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F68994-DB00-4F57-84B7-5A1F17106C26}"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27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12EBCE-84F7-490A-9516-5811251C52CB}" type="datetime1">
              <a:rPr lang="en-US" smtClean="0"/>
              <a:t>1/27/2022</a:t>
            </a:fld>
            <a:endParaRPr lang="en-US"/>
          </a:p>
        </p:txBody>
      </p:sp>
      <p:sp>
        <p:nvSpPr>
          <p:cNvPr id="8" name="Footer Placeholder 7"/>
          <p:cNvSpPr>
            <a:spLocks noGrp="1"/>
          </p:cNvSpPr>
          <p:nvPr>
            <p:ph type="ftr" sz="quarter" idx="11"/>
          </p:nvPr>
        </p:nvSpPr>
        <p:spPr/>
        <p:txBody>
          <a:bodyPr/>
          <a:lstStyle/>
          <a:p>
            <a:r>
              <a:rPr lang="en-US" smtClean="0"/>
              <a:t>Telegram.me/daneshjoo3dsmax</a:t>
            </a: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397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2540BD-5E24-4492-A285-3D2BA9F64804}" type="datetime1">
              <a:rPr lang="en-US" smtClean="0"/>
              <a:t>1/27/2022</a:t>
            </a:fld>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67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4CB71-AC64-4C68-BC5D-5BEF9284D7FF}" type="datetime1">
              <a:rPr lang="en-US" smtClean="0"/>
              <a:t>1/27/2022</a:t>
            </a:fld>
            <a:endParaRPr lang="en-US"/>
          </a:p>
        </p:txBody>
      </p:sp>
      <p:sp>
        <p:nvSpPr>
          <p:cNvPr id="3" name="Footer Placeholder 2"/>
          <p:cNvSpPr>
            <a:spLocks noGrp="1"/>
          </p:cNvSpPr>
          <p:nvPr>
            <p:ph type="ftr" sz="quarter" idx="11"/>
          </p:nvPr>
        </p:nvSpPr>
        <p:spPr/>
        <p:txBody>
          <a:bodyPr/>
          <a:lstStyle/>
          <a:p>
            <a:r>
              <a:rPr lang="en-US" smtClean="0"/>
              <a:t>Telegram.me/daneshjoo3dsmax</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665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35058-C13B-4E9D-977E-7AB35A4DF1AA}"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84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89D4D-255D-4C55-959E-A2EE8839D2D7}" type="datetime1">
              <a:rPr lang="en-US" smtClean="0"/>
              <a:t>1/27/2022</a:t>
            </a:fld>
            <a:endParaRPr lang="en-US"/>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570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500">
              <a:schemeClr val="accent1">
                <a:lumMod val="20000"/>
                <a:lumOff val="80000"/>
              </a:schemeClr>
            </a:gs>
            <a:gs pos="0">
              <a:schemeClr val="bg2">
                <a:tint val="90000"/>
                <a:satMod val="92000"/>
                <a:lumMod val="120000"/>
              </a:schemeClr>
            </a:gs>
            <a:gs pos="100000">
              <a:schemeClr val="accent1">
                <a:lumMod val="75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3339508-F90C-44A5-8895-A066CF7B602C}" type="datetime1">
              <a:rPr lang="en-US" smtClean="0"/>
              <a:t>1/27/2022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Telegram.me/daneshjoo3dsmax</a:t>
            </a: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777923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362200"/>
            <a:ext cx="9067800" cy="2031325"/>
          </a:xfrm>
          <a:prstGeom prst="rect">
            <a:avLst/>
          </a:prstGeom>
          <a:noFill/>
        </p:spPr>
        <p:txBody>
          <a:bodyPr wrap="square" rtlCol="0">
            <a:spAutoFit/>
          </a:bodyPr>
          <a:lstStyle/>
          <a:p>
            <a:pPr algn="ctr"/>
            <a:endParaRPr lang="fa-IR" sz="3600" b="1" dirty="0" smtClean="0">
              <a:cs typeface="B Nazanin" pitchFamily="2" charset="-78"/>
            </a:endParaRPr>
          </a:p>
          <a:p>
            <a:pPr algn="ctr"/>
            <a:r>
              <a:rPr lang="fa-IR" sz="5400" b="1" dirty="0" smtClean="0">
                <a:cs typeface="B Nazanin" pitchFamily="2" charset="-78"/>
              </a:rPr>
              <a:t>محوطه سازی مکانهای ورزشی</a:t>
            </a:r>
          </a:p>
          <a:p>
            <a:pPr algn="ctr"/>
            <a:endParaRPr lang="fa-IR" sz="3600" b="1" dirty="0" smtClean="0">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426035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11" name="TextBox 10"/>
          <p:cNvSpPr txBox="1"/>
          <p:nvPr/>
        </p:nvSpPr>
        <p:spPr>
          <a:xfrm>
            <a:off x="304800" y="304800"/>
            <a:ext cx="8458200" cy="3785652"/>
          </a:xfrm>
          <a:prstGeom prst="rect">
            <a:avLst/>
          </a:prstGeom>
          <a:noFill/>
        </p:spPr>
        <p:txBody>
          <a:bodyPr wrap="square" rtlCol="0">
            <a:spAutoFit/>
          </a:bodyPr>
          <a:lstStyle/>
          <a:p>
            <a:pPr algn="r" rtl="1"/>
            <a:r>
              <a:rPr lang="fa-IR" sz="3600" dirty="0" smtClean="0">
                <a:solidFill>
                  <a:schemeClr val="accent1"/>
                </a:solidFill>
                <a:cs typeface="B Nazanin" pitchFamily="2" charset="-78"/>
              </a:rPr>
              <a:t>فضای اطراف میدان بازی</a:t>
            </a:r>
          </a:p>
          <a:p>
            <a:pPr algn="r" rtl="1"/>
            <a:endParaRPr lang="fa-IR" sz="3600" dirty="0" smtClean="0">
              <a:cs typeface="B Nazanin" pitchFamily="2" charset="-78"/>
            </a:endParaRPr>
          </a:p>
          <a:p>
            <a:pPr algn="r" rtl="1"/>
            <a:r>
              <a:rPr lang="fa-IR" sz="2400" dirty="0" smtClean="0">
                <a:cs typeface="B Nazanin" pitchFamily="2" charset="-78"/>
              </a:rPr>
              <a:t>حداقل دو متر فضای خالی باید در اطراف خطوط حاشیه ای زمین بازی باید وجود داشته باشد.فاصله 2 متری باید بین زمین های مجاور وجود داشته باشد.</a:t>
            </a:r>
          </a:p>
          <a:p>
            <a:pPr algn="r" rtl="1"/>
            <a:r>
              <a:rPr lang="fa-IR" sz="2400" dirty="0" smtClean="0">
                <a:cs typeface="B Nazanin" pitchFamily="2" charset="-78"/>
              </a:rPr>
              <a:t>حداقل ارتفاع سالن در مسابقات بین المللی 12 متر و برای بازیهای باشگاهی به 9.14 تقلیل میابد.</a:t>
            </a:r>
          </a:p>
          <a:p>
            <a:pPr algn="r" rtl="1"/>
            <a:r>
              <a:rPr lang="fa-IR" sz="2400" dirty="0" smtClean="0">
                <a:cs typeface="B Nazanin" pitchFamily="2" charset="-78"/>
              </a:rPr>
              <a:t>به طور کلی ورزش بدمینتون ورزشی ارام است. به همین منظور ورودی تماشاگران در جهات طولی زمین تعبیه میشود.</a:t>
            </a:r>
          </a:p>
          <a:p>
            <a:pPr algn="r" rtl="1"/>
            <a:r>
              <a:rPr lang="fa-IR" sz="2400" dirty="0" smtClean="0">
                <a:cs typeface="B Nazanin" pitchFamily="2" charset="-78"/>
              </a:rPr>
              <a:t>زمین های بدمینتون را میتوان به دو یا چهار واحد همجوار طراحی کرد.</a:t>
            </a:r>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 name="TextBox 7"/>
          <p:cNvSpPr txBox="1"/>
          <p:nvPr/>
        </p:nvSpPr>
        <p:spPr>
          <a:xfrm>
            <a:off x="304800" y="304800"/>
            <a:ext cx="8458200" cy="6001643"/>
          </a:xfrm>
          <a:prstGeom prst="rect">
            <a:avLst/>
          </a:prstGeom>
          <a:noFill/>
        </p:spPr>
        <p:txBody>
          <a:bodyPr wrap="square" rtlCol="0">
            <a:spAutoFit/>
          </a:bodyPr>
          <a:lstStyle/>
          <a:p>
            <a:pPr algn="r" rtl="1"/>
            <a:r>
              <a:rPr lang="fa-IR" sz="3600" dirty="0" smtClean="0">
                <a:solidFill>
                  <a:schemeClr val="accent1"/>
                </a:solidFill>
                <a:cs typeface="B Nazanin" pitchFamily="2" charset="-78"/>
              </a:rPr>
              <a:t>بسکتبال</a:t>
            </a:r>
            <a:endParaRPr lang="fa-IR" sz="3200" dirty="0" smtClean="0">
              <a:solidFill>
                <a:schemeClr val="accent1"/>
              </a:solidFill>
              <a:cs typeface="B Nazanin" pitchFamily="2" charset="-78"/>
            </a:endParaRPr>
          </a:p>
          <a:p>
            <a:pPr algn="r" rtl="1"/>
            <a:r>
              <a:rPr lang="fa-IR" sz="3600" dirty="0" smtClean="0">
                <a:solidFill>
                  <a:schemeClr val="accent1"/>
                </a:solidFill>
                <a:cs typeface="B Nazanin" pitchFamily="2" charset="-78"/>
              </a:rPr>
              <a:t>ابعاد زمین</a:t>
            </a:r>
          </a:p>
          <a:p>
            <a:pPr algn="r" rtl="1"/>
            <a:r>
              <a:rPr lang="fa-IR" sz="2400" dirty="0" smtClean="0">
                <a:cs typeface="B Nazanin" pitchFamily="2" charset="-78"/>
              </a:rPr>
              <a:t>زمین بازی یک سطح صاف،سخت و بدون مانع است که طول ان 28 متر وغرض ان 15 متر است.ارتفاع سقف حداقل 7 متر است.در صورتی که چند زمین بسکتبال در کنار هم قرار گرفتند باید بین انها حدهقل 3 متر فاصله یاشد.ورودی بازیکنان با تماشاگران باید جدا از هم باشد و جایگاه تماشاگران در دو امتداد طولی زمین باشد.</a:t>
            </a:r>
          </a:p>
          <a:p>
            <a:pPr algn="r" rtl="1"/>
            <a:r>
              <a:rPr lang="fa-IR" sz="3600" dirty="0" smtClean="0">
                <a:solidFill>
                  <a:schemeClr val="accent1"/>
                </a:solidFill>
                <a:cs typeface="B Nazanin" pitchFamily="2" charset="-78"/>
              </a:rPr>
              <a:t>خطوط زمین</a:t>
            </a:r>
          </a:p>
          <a:p>
            <a:pPr algn="r" rtl="1"/>
            <a:r>
              <a:rPr lang="fa-IR" sz="2400" dirty="0" smtClean="0">
                <a:cs typeface="B Nazanin" pitchFamily="2" charset="-78"/>
              </a:rPr>
              <a:t>تمام خطوط دارای رنگ یکسان هستند ( ترجیحا سفید ) و پهنای انها 5 سانتی متر است.خطوط بازی جزو محدوده زمین بازی محسوب نمیشود. هر گونه مانعی باید حداقل 2 متر هز خطوط بازی فاصله داشته باشد.</a:t>
            </a:r>
          </a:p>
          <a:p>
            <a:pPr algn="r" rtl="1"/>
            <a:endParaRPr lang="fa-IR" sz="2400" dirty="0" smtClean="0">
              <a:cs typeface="B Nazanin" pitchFamily="2" charset="-78"/>
            </a:endParaRPr>
          </a:p>
          <a:p>
            <a:pPr algn="r" rtl="1"/>
            <a:endParaRPr lang="fa-IR" sz="2800" dirty="0" smtClean="0">
              <a:cs typeface="B Nazanin" pitchFamily="2" charset="-78"/>
            </a:endParaRPr>
          </a:p>
          <a:p>
            <a:pPr algn="r" rtl="1"/>
            <a:endParaRPr lang="fa-IR" sz="2800" dirty="0" smtClean="0">
              <a:cs typeface="B Nazanin" pitchFamily="2" charset="-78"/>
            </a:endParaRPr>
          </a:p>
          <a:p>
            <a:pPr algn="r" rtl="1"/>
            <a:endParaRPr lang="fa-IR" sz="2800" dirty="0" smtClean="0">
              <a:cs typeface="B Nazanin" pitchFamily="2" charset="-78"/>
            </a:endParaRPr>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7" name="Picture 1" descr="C:\Users\mehdi\Desktop\basketball-court-diagra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381000"/>
            <a:ext cx="8382000" cy="6063198"/>
          </a:xfrm>
          <a:prstGeom prst="rect">
            <a:avLst/>
          </a:prstGeom>
          <a:noFill/>
        </p:spPr>
        <p:txBody>
          <a:bodyPr wrap="square" rtlCol="0">
            <a:spAutoFit/>
          </a:bodyPr>
          <a:lstStyle/>
          <a:p>
            <a:pPr algn="r"/>
            <a:r>
              <a:rPr lang="fa-IR" sz="3600" dirty="0" smtClean="0">
                <a:solidFill>
                  <a:schemeClr val="accent1"/>
                </a:solidFill>
                <a:cs typeface="B Nazanin" pitchFamily="2" charset="-78"/>
              </a:rPr>
              <a:t>منطقه محدود شده (سه ثانیه )</a:t>
            </a:r>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fa-IR" sz="3600" dirty="0" smtClean="0"/>
          </a:p>
          <a:p>
            <a:pPr algn="r"/>
            <a:endParaRPr lang="en-US" sz="2800" dirty="0"/>
          </a:p>
        </p:txBody>
      </p:sp>
      <p:pic>
        <p:nvPicPr>
          <p:cNvPr id="23553" name="Picture 1" descr="C:\Users\mehdi\Desktop\ابعاد زمین ورزشی\Free-throw-and-restricted-area.gif"/>
          <p:cNvPicPr>
            <a:picLocks noChangeAspect="1" noChangeArrowheads="1"/>
          </p:cNvPicPr>
          <p:nvPr/>
        </p:nvPicPr>
        <p:blipFill>
          <a:blip r:embed="rId2" cstate="print"/>
          <a:srcRect/>
          <a:stretch>
            <a:fillRect/>
          </a:stretch>
        </p:blipFill>
        <p:spPr bwMode="auto">
          <a:xfrm>
            <a:off x="838200" y="1295400"/>
            <a:ext cx="7620000" cy="5562600"/>
          </a:xfrm>
          <a:prstGeom prst="rect">
            <a:avLst/>
          </a:prstGeom>
          <a:noFill/>
        </p:spPr>
      </p:pic>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291152" y="0"/>
            <a:ext cx="8610600" cy="6186309"/>
          </a:xfrm>
          <a:prstGeom prst="rect">
            <a:avLst/>
          </a:prstGeom>
          <a:noFill/>
        </p:spPr>
        <p:txBody>
          <a:bodyPr wrap="square" rtlCol="0">
            <a:spAutoFit/>
          </a:bodyPr>
          <a:lstStyle/>
          <a:p>
            <a:pPr algn="r" rtl="1"/>
            <a:r>
              <a:rPr lang="fa-IR" sz="3600" dirty="0" smtClean="0"/>
              <a:t>تخته و پایه</a:t>
            </a:r>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fa-IR" sz="3600" dirty="0" smtClean="0"/>
          </a:p>
          <a:p>
            <a:pPr algn="r" rtl="1"/>
            <a:endParaRPr lang="en-US" sz="3600" dirty="0"/>
          </a:p>
        </p:txBody>
      </p:sp>
      <p:pic>
        <p:nvPicPr>
          <p:cNvPr id="22536" name="Picture 8" descr="C:\Users\mehdi\Desktop\43-6.jpg"/>
          <p:cNvPicPr>
            <a:picLocks noChangeAspect="1" noChangeArrowheads="1"/>
          </p:cNvPicPr>
          <p:nvPr/>
        </p:nvPicPr>
        <p:blipFill>
          <a:blip r:embed="rId2" cstate="print"/>
          <a:srcRect/>
          <a:stretch>
            <a:fillRect/>
          </a:stretch>
        </p:blipFill>
        <p:spPr bwMode="auto">
          <a:xfrm>
            <a:off x="548986" y="638895"/>
            <a:ext cx="8122227" cy="609167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304800" y="228600"/>
            <a:ext cx="8610600" cy="7294305"/>
          </a:xfrm>
          <a:prstGeom prst="rect">
            <a:avLst/>
          </a:prstGeom>
          <a:noFill/>
        </p:spPr>
        <p:txBody>
          <a:bodyPr wrap="square" rtlCol="0">
            <a:spAutoFit/>
          </a:bodyPr>
          <a:lstStyle/>
          <a:p>
            <a:pPr algn="r" rtl="1"/>
            <a:r>
              <a:rPr lang="fa-IR" sz="3600" dirty="0" smtClean="0">
                <a:solidFill>
                  <a:schemeClr val="accent1"/>
                </a:solidFill>
                <a:cs typeface="B Nazanin" pitchFamily="2" charset="-78"/>
              </a:rPr>
              <a:t>حلقه و تور</a:t>
            </a:r>
          </a:p>
          <a:p>
            <a:pPr algn="r" rtl="1"/>
            <a:r>
              <a:rPr lang="fa-IR" sz="2400" dirty="0" smtClean="0">
                <a:cs typeface="B Nazanin" pitchFamily="2" charset="-78"/>
              </a:rPr>
              <a:t>حلقه ها از فولاد سخت ساخته میشوند و قطر داخلی انها 450 تا 459 میلی متر است.</a:t>
            </a:r>
          </a:p>
          <a:p>
            <a:pPr algn="r" rtl="1"/>
            <a:r>
              <a:rPr lang="fa-IR" sz="2400" dirty="0" smtClean="0">
                <a:cs typeface="B Nazanin" pitchFamily="2" charset="-78"/>
              </a:rPr>
              <a:t>انها به شکلی به ساختار حمایتی اتصال میابند که نیروی وارده به حلقه به خود تخته انتقال نیابد.</a:t>
            </a: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fa-IR" sz="3600" dirty="0" smtClean="0">
              <a:cs typeface="B Nazanin" pitchFamily="2" charset="-78"/>
            </a:endParaRPr>
          </a:p>
          <a:p>
            <a:pPr algn="r" rtl="1"/>
            <a:endParaRPr lang="en-US" sz="3600" dirty="0">
              <a:cs typeface="B Nazanin" pitchFamily="2" charset="-78"/>
            </a:endParaRPr>
          </a:p>
        </p:txBody>
      </p:sp>
      <p:pic>
        <p:nvPicPr>
          <p:cNvPr id="21506" name="Picture 2" descr="C:\Users\mehdi\Desktop\45-3.jpg"/>
          <p:cNvPicPr>
            <a:picLocks noChangeAspect="1" noChangeArrowheads="1"/>
          </p:cNvPicPr>
          <p:nvPr/>
        </p:nvPicPr>
        <p:blipFill>
          <a:blip r:embed="rId2" cstate="print"/>
          <a:srcRect/>
          <a:stretch>
            <a:fillRect/>
          </a:stretch>
        </p:blipFill>
        <p:spPr bwMode="auto">
          <a:xfrm>
            <a:off x="990600" y="2057400"/>
            <a:ext cx="1365250" cy="1155700"/>
          </a:xfrm>
          <a:prstGeom prst="rect">
            <a:avLst/>
          </a:prstGeom>
          <a:noFill/>
        </p:spPr>
      </p:pic>
      <p:pic>
        <p:nvPicPr>
          <p:cNvPr id="21507" name="Picture 3" descr="C:\Users\mehdi\Desktop\45-4.jpg"/>
          <p:cNvPicPr>
            <a:picLocks noChangeAspect="1" noChangeArrowheads="1"/>
          </p:cNvPicPr>
          <p:nvPr/>
        </p:nvPicPr>
        <p:blipFill>
          <a:blip r:embed="rId3" cstate="print"/>
          <a:srcRect/>
          <a:stretch>
            <a:fillRect/>
          </a:stretch>
        </p:blipFill>
        <p:spPr bwMode="auto">
          <a:xfrm>
            <a:off x="3124200" y="2057400"/>
            <a:ext cx="1358900" cy="1189037"/>
          </a:xfrm>
          <a:prstGeom prst="rect">
            <a:avLst/>
          </a:prstGeom>
          <a:noFill/>
        </p:spPr>
      </p:pic>
      <p:pic>
        <p:nvPicPr>
          <p:cNvPr id="21508" name="Picture 4" descr="C:\Users\mehdi\Desktop\45-5.jpg"/>
          <p:cNvPicPr>
            <a:picLocks noChangeAspect="1" noChangeArrowheads="1"/>
          </p:cNvPicPr>
          <p:nvPr/>
        </p:nvPicPr>
        <p:blipFill>
          <a:blip r:embed="rId4" cstate="print"/>
          <a:srcRect/>
          <a:stretch>
            <a:fillRect/>
          </a:stretch>
        </p:blipFill>
        <p:spPr bwMode="auto">
          <a:xfrm>
            <a:off x="4800600" y="2057400"/>
            <a:ext cx="1457325" cy="1085850"/>
          </a:xfrm>
          <a:prstGeom prst="rect">
            <a:avLst/>
          </a:prstGeom>
          <a:noFill/>
        </p:spPr>
      </p:pic>
      <p:pic>
        <p:nvPicPr>
          <p:cNvPr id="21510" name="Picture 6" descr="C:\Users\mehdi\Desktop\45-7.jpg"/>
          <p:cNvPicPr>
            <a:picLocks noChangeAspect="1" noChangeArrowheads="1"/>
          </p:cNvPicPr>
          <p:nvPr/>
        </p:nvPicPr>
        <p:blipFill>
          <a:blip r:embed="rId5" cstate="print"/>
          <a:srcRect/>
          <a:stretch>
            <a:fillRect/>
          </a:stretch>
        </p:blipFill>
        <p:spPr bwMode="auto">
          <a:xfrm>
            <a:off x="1219200" y="4419600"/>
            <a:ext cx="1679575" cy="990600"/>
          </a:xfrm>
          <a:prstGeom prst="rect">
            <a:avLst/>
          </a:prstGeom>
          <a:noFill/>
        </p:spPr>
      </p:pic>
      <p:sp>
        <p:nvSpPr>
          <p:cNvPr id="16" name="TextBox 15"/>
          <p:cNvSpPr txBox="1"/>
          <p:nvPr/>
        </p:nvSpPr>
        <p:spPr>
          <a:xfrm>
            <a:off x="1219200" y="5410200"/>
            <a:ext cx="1905000" cy="369332"/>
          </a:xfrm>
          <a:prstGeom prst="rect">
            <a:avLst/>
          </a:prstGeom>
          <a:noFill/>
        </p:spPr>
        <p:txBody>
          <a:bodyPr wrap="square" rtlCol="0">
            <a:spAutoFit/>
          </a:bodyPr>
          <a:lstStyle/>
          <a:p>
            <a:r>
              <a:rPr lang="fa-IR" dirty="0" smtClean="0"/>
              <a:t>1050*1800*15</a:t>
            </a:r>
            <a:endParaRPr lang="en-US" dirty="0"/>
          </a:p>
        </p:txBody>
      </p:sp>
      <p:pic>
        <p:nvPicPr>
          <p:cNvPr id="21511" name="Picture 7" descr="C:\Users\mehdi\Desktop\45-8.jpg"/>
          <p:cNvPicPr>
            <a:picLocks noChangeAspect="1" noChangeArrowheads="1"/>
          </p:cNvPicPr>
          <p:nvPr/>
        </p:nvPicPr>
        <p:blipFill>
          <a:blip r:embed="rId6" cstate="print"/>
          <a:srcRect/>
          <a:stretch>
            <a:fillRect/>
          </a:stretch>
        </p:blipFill>
        <p:spPr bwMode="auto">
          <a:xfrm>
            <a:off x="4495800" y="4038600"/>
            <a:ext cx="1600200" cy="1066800"/>
          </a:xfrm>
          <a:prstGeom prst="rect">
            <a:avLst/>
          </a:prstGeom>
          <a:noFill/>
        </p:spPr>
      </p:pic>
      <p:sp>
        <p:nvSpPr>
          <p:cNvPr id="18" name="TextBox 17"/>
          <p:cNvSpPr txBox="1"/>
          <p:nvPr/>
        </p:nvSpPr>
        <p:spPr>
          <a:xfrm>
            <a:off x="4495800" y="5410200"/>
            <a:ext cx="1676400" cy="369332"/>
          </a:xfrm>
          <a:prstGeom prst="rect">
            <a:avLst/>
          </a:prstGeom>
          <a:noFill/>
        </p:spPr>
        <p:txBody>
          <a:bodyPr wrap="square" rtlCol="0">
            <a:spAutoFit/>
          </a:bodyPr>
          <a:lstStyle/>
          <a:p>
            <a:r>
              <a:rPr lang="fa-IR" dirty="0" smtClean="0"/>
              <a:t>1300*900*20</a:t>
            </a:r>
            <a:endParaRPr lang="en-US" dirty="0"/>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228600" y="304801"/>
            <a:ext cx="8686800" cy="5632311"/>
          </a:xfrm>
          <a:prstGeom prst="rect">
            <a:avLst/>
          </a:prstGeom>
          <a:noFill/>
        </p:spPr>
        <p:txBody>
          <a:bodyPr wrap="square" rtlCol="0">
            <a:spAutoFit/>
          </a:bodyPr>
          <a:lstStyle/>
          <a:p>
            <a:pPr algn="r"/>
            <a:r>
              <a:rPr lang="fa-IR" sz="3600" dirty="0" smtClean="0">
                <a:solidFill>
                  <a:schemeClr val="accent1"/>
                </a:solidFill>
                <a:cs typeface="B Nazanin" pitchFamily="2" charset="-78"/>
              </a:rPr>
              <a:t>تنیس</a:t>
            </a:r>
          </a:p>
          <a:p>
            <a:pPr algn="r"/>
            <a:r>
              <a:rPr lang="fa-IR" sz="3600" dirty="0" smtClean="0">
                <a:solidFill>
                  <a:schemeClr val="accent1"/>
                </a:solidFill>
                <a:cs typeface="B Nazanin" pitchFamily="2" charset="-78"/>
              </a:rPr>
              <a:t>ابعاد و اندازه ها</a:t>
            </a:r>
          </a:p>
          <a:p>
            <a:pPr algn="r"/>
            <a:r>
              <a:rPr lang="fa-IR" sz="2400" dirty="0" smtClean="0">
                <a:cs typeface="B Nazanin" pitchFamily="2" charset="-78"/>
              </a:rPr>
              <a:t>زمین بازی یک نفره با طول 23.77 و عرض 8.23 میباشد.زمین بازی دو نفره دارای طول مشابه و عرض 10.97 میباشد.زمین در بخش میانی با یک تور به ارتفاع </a:t>
            </a:r>
          </a:p>
          <a:p>
            <a:pPr algn="r"/>
            <a:r>
              <a:rPr lang="fa-IR" sz="2400" dirty="0" smtClean="0">
                <a:cs typeface="B Nazanin" pitchFamily="2" charset="-78"/>
              </a:rPr>
              <a:t>مشخص به دو قسمت تقسیم میشود. </a:t>
            </a:r>
          </a:p>
          <a:p>
            <a:pPr algn="r"/>
            <a:r>
              <a:rPr lang="fa-IR" sz="2400" dirty="0" smtClean="0">
                <a:cs typeface="B Nazanin" pitchFamily="2" charset="-78"/>
              </a:rPr>
              <a:t>شکاف های تور باید به قدری باشند ته توپ نتواند از ان عبور کند.</a:t>
            </a:r>
          </a:p>
          <a:p>
            <a:pPr algn="r"/>
            <a:r>
              <a:rPr lang="fa-IR" sz="2400" dirty="0" smtClean="0">
                <a:cs typeface="B Nazanin" pitchFamily="2" charset="-78"/>
              </a:rPr>
              <a:t>تمام اندازه های زمین از قسمت بیرونی محسوب میشود.خطوط دارای رنگ مشابهی هستند.</a:t>
            </a:r>
          </a:p>
          <a:p>
            <a:pPr algn="r"/>
            <a:r>
              <a:rPr lang="fa-IR" sz="2400" dirty="0" smtClean="0">
                <a:cs typeface="B Nazanin" pitchFamily="2" charset="-78"/>
              </a:rPr>
              <a:t>خطوط سرویس ، دو خط هستند که بین خطوط کناری زمین یک نفره ،به فاصله 6.4 متر از تور و موازی با ان قرار دارد.</a:t>
            </a:r>
          </a:p>
          <a:p>
            <a:pPr algn="r"/>
            <a:r>
              <a:rPr lang="fa-IR" sz="2400" dirty="0" smtClean="0">
                <a:cs typeface="B Nazanin" pitchFamily="2" charset="-78"/>
              </a:rPr>
              <a:t>منطقه بین خط سرویس و تور توسط خط مرکزی سرویس به دو قسمت مساوی منطقه تقسیم میشود،که زمین سرویس نام دارد.</a:t>
            </a:r>
          </a:p>
          <a:p>
            <a:pPr algn="r"/>
            <a:r>
              <a:rPr lang="fa-IR" sz="2400" dirty="0" smtClean="0">
                <a:cs typeface="B Nazanin" pitchFamily="2" charset="-78"/>
              </a:rPr>
              <a:t>در مسابقات بین المللی،حداقل فاصله بین خطوط انتهای زمین تا نرده بازی 6.4 متر است و حداقل فاصله بین خطوط جانبی زمین تا نرده 3.66 متر است.</a:t>
            </a:r>
          </a:p>
          <a:p>
            <a:pPr algn="r"/>
            <a:r>
              <a:rPr lang="fa-IR" sz="2400" dirty="0" smtClean="0">
                <a:cs typeface="B Nazanin" pitchFamily="2" charset="-78"/>
              </a:rPr>
              <a:t>در مسابقاتی کهدر فضای سرپوشیده برگزار میشود،حداقل ارتفاع سقف 9.14 متر است.</a:t>
            </a:r>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pic>
        <p:nvPicPr>
          <p:cNvPr id="8" name="Picture 2" descr="C:\Users\mehdi\Desktop\depositphotos_12388058-Tennis-court-with-dimensio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304800" y="152400"/>
            <a:ext cx="8610600" cy="6186309"/>
          </a:xfrm>
          <a:prstGeom prst="rect">
            <a:avLst/>
          </a:prstGeom>
          <a:noFill/>
        </p:spPr>
        <p:txBody>
          <a:bodyPr wrap="square" rtlCol="0">
            <a:spAutoFit/>
          </a:bodyPr>
          <a:lstStyle/>
          <a:p>
            <a:pPr algn="r"/>
            <a:r>
              <a:rPr lang="fa-IR" sz="3600" dirty="0" smtClean="0">
                <a:solidFill>
                  <a:schemeClr val="accent1"/>
                </a:solidFill>
                <a:cs typeface="B Nazanin" pitchFamily="2" charset="-78"/>
              </a:rPr>
              <a:t>سطح زمین</a:t>
            </a:r>
          </a:p>
          <a:p>
            <a:pPr algn="r"/>
            <a:r>
              <a:rPr lang="fa-IR" sz="2400" dirty="0" smtClean="0">
                <a:cs typeface="B Nazanin" pitchFamily="2" charset="-78"/>
              </a:rPr>
              <a:t>جدول زیر توسط فدراسیون بین المللی تنیس ارایه شده است،که انواع کف پ.ش را توضیح میدهد:</a:t>
            </a: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p:txBody>
      </p:sp>
      <p:graphicFrame>
        <p:nvGraphicFramePr>
          <p:cNvPr id="10" name="Table 9"/>
          <p:cNvGraphicFramePr>
            <a:graphicFrameLocks noGrp="1"/>
          </p:cNvGraphicFramePr>
          <p:nvPr/>
        </p:nvGraphicFramePr>
        <p:xfrm>
          <a:off x="1524000" y="1397000"/>
          <a:ext cx="6096000" cy="4663440"/>
        </p:xfrm>
        <a:graphic>
          <a:graphicData uri="http://schemas.openxmlformats.org/drawingml/2006/table">
            <a:tbl>
              <a:tblPr firstRow="1" bandRow="1">
                <a:tableStyleId>{BC89EF96-8CEA-46FF-86C4-4CE0E7609802}</a:tableStyleId>
              </a:tblPr>
              <a:tblGrid>
                <a:gridCol w="3048000"/>
                <a:gridCol w="3048000"/>
              </a:tblGrid>
              <a:tr h="315383">
                <a:tc>
                  <a:txBody>
                    <a:bodyPr/>
                    <a:lstStyle/>
                    <a:p>
                      <a:pPr algn="ctr"/>
                      <a:r>
                        <a:rPr lang="fa-IR" dirty="0" smtClean="0"/>
                        <a:t>توضیحات</a:t>
                      </a:r>
                      <a:endParaRPr lang="en-US" dirty="0">
                        <a:cs typeface="B Nazanin" pitchFamily="2" charset="-78"/>
                      </a:endParaRPr>
                    </a:p>
                  </a:txBody>
                  <a:tcPr/>
                </a:tc>
                <a:tc>
                  <a:txBody>
                    <a:bodyPr/>
                    <a:lstStyle/>
                    <a:p>
                      <a:pPr algn="ctr"/>
                      <a:r>
                        <a:rPr lang="fa-IR" dirty="0" smtClean="0"/>
                        <a:t>نوع سطوح</a:t>
                      </a:r>
                      <a:endParaRPr lang="en-US" dirty="0">
                        <a:cs typeface="B Nazanin" pitchFamily="2" charset="-78"/>
                      </a:endParaRPr>
                    </a:p>
                  </a:txBody>
                  <a:tcPr/>
                </a:tc>
              </a:tr>
              <a:tr h="315383">
                <a:tc>
                  <a:txBody>
                    <a:bodyPr/>
                    <a:lstStyle/>
                    <a:p>
                      <a:pPr algn="r"/>
                      <a:r>
                        <a:rPr lang="fa-IR" dirty="0" smtClean="0"/>
                        <a:t>بافته شده،رنگی،روکش رزین</a:t>
                      </a:r>
                      <a:endParaRPr lang="en-US" dirty="0">
                        <a:cs typeface="B Nazanin" pitchFamily="2" charset="-78"/>
                      </a:endParaRPr>
                    </a:p>
                  </a:txBody>
                  <a:tcPr/>
                </a:tc>
                <a:tc>
                  <a:txBody>
                    <a:bodyPr/>
                    <a:lstStyle/>
                    <a:p>
                      <a:pPr algn="r"/>
                      <a:r>
                        <a:rPr lang="fa-IR" dirty="0" smtClean="0"/>
                        <a:t>اکریلیک</a:t>
                      </a:r>
                      <a:endParaRPr lang="en-US" dirty="0">
                        <a:cs typeface="B Nazanin" pitchFamily="2" charset="-78"/>
                      </a:endParaRPr>
                    </a:p>
                  </a:txBody>
                  <a:tcPr/>
                </a:tc>
              </a:tr>
              <a:tr h="315383">
                <a:tc>
                  <a:txBody>
                    <a:bodyPr/>
                    <a:lstStyle/>
                    <a:p>
                      <a:pPr algn="r" rtl="1"/>
                      <a:r>
                        <a:rPr lang="fa-IR" dirty="0" smtClean="0"/>
                        <a:t>سطح مصنوع یشبیه خاک</a:t>
                      </a:r>
                      <a:endParaRPr lang="en-US" dirty="0">
                        <a:cs typeface="B Nazanin" pitchFamily="2" charset="-78"/>
                      </a:endParaRPr>
                    </a:p>
                  </a:txBody>
                  <a:tcPr/>
                </a:tc>
                <a:tc>
                  <a:txBody>
                    <a:bodyPr/>
                    <a:lstStyle/>
                    <a:p>
                      <a:pPr algn="r"/>
                      <a:r>
                        <a:rPr lang="fa-IR" dirty="0" smtClean="0"/>
                        <a:t>خاک مصنوعی</a:t>
                      </a:r>
                      <a:endParaRPr lang="en-US" dirty="0">
                        <a:cs typeface="B Nazanin" pitchFamily="2" charset="-78"/>
                      </a:endParaRPr>
                    </a:p>
                  </a:txBody>
                  <a:tcPr/>
                </a:tc>
              </a:tr>
              <a:tr h="315383">
                <a:tc>
                  <a:txBody>
                    <a:bodyPr/>
                    <a:lstStyle/>
                    <a:p>
                      <a:pPr algn="r"/>
                      <a:r>
                        <a:rPr lang="fa-IR" dirty="0" smtClean="0"/>
                        <a:t>سطح مصنوعی شبیه چمن</a:t>
                      </a:r>
                      <a:endParaRPr lang="en-US" dirty="0">
                        <a:cs typeface="B Nazanin" pitchFamily="2" charset="-78"/>
                      </a:endParaRPr>
                    </a:p>
                  </a:txBody>
                  <a:tcPr/>
                </a:tc>
                <a:tc>
                  <a:txBody>
                    <a:bodyPr/>
                    <a:lstStyle/>
                    <a:p>
                      <a:pPr algn="r"/>
                      <a:r>
                        <a:rPr lang="fa-IR" dirty="0" smtClean="0"/>
                        <a:t>چمن مصنوعی</a:t>
                      </a:r>
                      <a:endParaRPr lang="en-US" dirty="0">
                        <a:cs typeface="B Nazanin" pitchFamily="2" charset="-78"/>
                      </a:endParaRPr>
                    </a:p>
                  </a:txBody>
                  <a:tcPr/>
                </a:tc>
              </a:tr>
              <a:tr h="315383">
                <a:tc>
                  <a:txBody>
                    <a:bodyPr/>
                    <a:lstStyle/>
                    <a:p>
                      <a:pPr algn="r"/>
                      <a:r>
                        <a:rPr lang="fa-IR" dirty="0" smtClean="0"/>
                        <a:t>قیر در ان به کار رفته است</a:t>
                      </a:r>
                      <a:endParaRPr lang="en-US" dirty="0">
                        <a:cs typeface="B Nazanin" pitchFamily="2" charset="-78"/>
                      </a:endParaRPr>
                    </a:p>
                  </a:txBody>
                  <a:tcPr/>
                </a:tc>
                <a:tc>
                  <a:txBody>
                    <a:bodyPr/>
                    <a:lstStyle/>
                    <a:p>
                      <a:pPr algn="r"/>
                      <a:r>
                        <a:rPr lang="fa-IR" dirty="0" smtClean="0"/>
                        <a:t>اسفالت</a:t>
                      </a:r>
                      <a:endParaRPr lang="en-US" dirty="0">
                        <a:cs typeface="B Nazanin" pitchFamily="2" charset="-78"/>
                      </a:endParaRPr>
                    </a:p>
                  </a:txBody>
                  <a:tcPr/>
                </a:tc>
              </a:tr>
              <a:tr h="315383">
                <a:tc>
                  <a:txBody>
                    <a:bodyPr/>
                    <a:lstStyle/>
                    <a:p>
                      <a:pPr algn="r"/>
                      <a:r>
                        <a:rPr lang="fa-IR" dirty="0" smtClean="0"/>
                        <a:t>منسوجاتی از جنس پلیمری </a:t>
                      </a:r>
                      <a:endParaRPr lang="en-US" dirty="0">
                        <a:cs typeface="B Nazanin" pitchFamily="2" charset="-78"/>
                      </a:endParaRPr>
                    </a:p>
                  </a:txBody>
                  <a:tcPr/>
                </a:tc>
                <a:tc>
                  <a:txBody>
                    <a:bodyPr/>
                    <a:lstStyle/>
                    <a:p>
                      <a:pPr algn="r"/>
                      <a:r>
                        <a:rPr lang="fa-IR" dirty="0" smtClean="0"/>
                        <a:t>موکت</a:t>
                      </a:r>
                      <a:endParaRPr lang="en-US" dirty="0">
                        <a:cs typeface="B Nazanin" pitchFamily="2" charset="-78"/>
                      </a:endParaRPr>
                    </a:p>
                  </a:txBody>
                  <a:tcPr/>
                </a:tc>
              </a:tr>
              <a:tr h="315383">
                <a:tc>
                  <a:txBody>
                    <a:bodyPr/>
                    <a:lstStyle/>
                    <a:p>
                      <a:pPr algn="r"/>
                      <a:r>
                        <a:rPr lang="fa-IR" dirty="0" smtClean="0"/>
                        <a:t>از توده خاک تشکیل شده است</a:t>
                      </a:r>
                      <a:endParaRPr lang="en-US" dirty="0">
                        <a:cs typeface="B Nazanin" pitchFamily="2" charset="-78"/>
                      </a:endParaRPr>
                    </a:p>
                  </a:txBody>
                  <a:tcPr/>
                </a:tc>
                <a:tc>
                  <a:txBody>
                    <a:bodyPr/>
                    <a:lstStyle/>
                    <a:p>
                      <a:pPr algn="r"/>
                      <a:r>
                        <a:rPr lang="fa-IR" dirty="0" smtClean="0"/>
                        <a:t>خاک</a:t>
                      </a:r>
                      <a:endParaRPr lang="en-US" dirty="0">
                        <a:cs typeface="B Nazanin" pitchFamily="2" charset="-78"/>
                      </a:endParaRPr>
                    </a:p>
                  </a:txBody>
                  <a:tcPr/>
                </a:tc>
              </a:tr>
              <a:tr h="315383">
                <a:tc>
                  <a:txBody>
                    <a:bodyPr/>
                    <a:lstStyle/>
                    <a:p>
                      <a:pPr algn="r"/>
                      <a:r>
                        <a:rPr lang="fa-IR" dirty="0" smtClean="0"/>
                        <a:t>از سیمان تشکیل شده است</a:t>
                      </a:r>
                      <a:endParaRPr lang="en-US" dirty="0">
                        <a:cs typeface="B Nazanin" pitchFamily="2" charset="-78"/>
                      </a:endParaRPr>
                    </a:p>
                  </a:txBody>
                  <a:tcPr/>
                </a:tc>
                <a:tc>
                  <a:txBody>
                    <a:bodyPr/>
                    <a:lstStyle/>
                    <a:p>
                      <a:pPr algn="r"/>
                      <a:r>
                        <a:rPr lang="fa-IR" dirty="0" smtClean="0"/>
                        <a:t>بتن</a:t>
                      </a:r>
                      <a:endParaRPr lang="en-US" dirty="0">
                        <a:cs typeface="B Nazanin" pitchFamily="2" charset="-78"/>
                      </a:endParaRPr>
                    </a:p>
                  </a:txBody>
                  <a:tcPr/>
                </a:tc>
              </a:tr>
              <a:tr h="315383">
                <a:tc>
                  <a:txBody>
                    <a:bodyPr/>
                    <a:lstStyle/>
                    <a:p>
                      <a:pPr algn="r"/>
                      <a:r>
                        <a:rPr lang="fa-IR" dirty="0" smtClean="0"/>
                        <a:t>از چمن تشکیل شده است</a:t>
                      </a:r>
                      <a:endParaRPr lang="en-US" dirty="0">
                        <a:cs typeface="B Nazanin" pitchFamily="2" charset="-78"/>
                      </a:endParaRPr>
                    </a:p>
                  </a:txBody>
                  <a:tcPr/>
                </a:tc>
                <a:tc>
                  <a:txBody>
                    <a:bodyPr/>
                    <a:lstStyle/>
                    <a:p>
                      <a:pPr algn="r"/>
                      <a:r>
                        <a:rPr lang="fa-IR" dirty="0" smtClean="0"/>
                        <a:t>چمن</a:t>
                      </a:r>
                      <a:endParaRPr lang="en-US" dirty="0">
                        <a:cs typeface="B Nazanin" pitchFamily="2" charset="-78"/>
                      </a:endParaRPr>
                    </a:p>
                  </a:txBody>
                  <a:tcPr/>
                </a:tc>
              </a:tr>
              <a:tr h="315383">
                <a:tc>
                  <a:txBody>
                    <a:bodyPr/>
                    <a:lstStyle/>
                    <a:p>
                      <a:pPr algn="r"/>
                      <a:r>
                        <a:rPr lang="fa-IR" dirty="0" smtClean="0"/>
                        <a:t>موزاییک،چوب،برزنت</a:t>
                      </a:r>
                      <a:endParaRPr lang="en-US" dirty="0">
                        <a:cs typeface="B Nazanin" pitchFamily="2" charset="-78"/>
                      </a:endParaRPr>
                    </a:p>
                  </a:txBody>
                  <a:tcPr/>
                </a:tc>
                <a:tc>
                  <a:txBody>
                    <a:bodyPr/>
                    <a:lstStyle/>
                    <a:p>
                      <a:pPr algn="r"/>
                      <a:r>
                        <a:rPr lang="fa-IR" dirty="0" smtClean="0"/>
                        <a:t>سایر</a:t>
                      </a:r>
                      <a:endParaRPr lang="en-US" dirty="0">
                        <a:cs typeface="B Nazanin" pitchFamily="2" charset="-78"/>
                      </a:endParaRPr>
                    </a:p>
                  </a:txBody>
                  <a:tcPr/>
                </a:tc>
              </a:tr>
              <a:tr h="315383">
                <a:tc>
                  <a:txBody>
                    <a:bodyPr/>
                    <a:lstStyle/>
                    <a:p>
                      <a:endParaRPr lang="en-US">
                        <a:cs typeface="B Nazanin" pitchFamily="2" charset="-78"/>
                      </a:endParaRPr>
                    </a:p>
                  </a:txBody>
                  <a:tcPr/>
                </a:tc>
                <a:tc>
                  <a:txBody>
                    <a:bodyPr/>
                    <a:lstStyle/>
                    <a:p>
                      <a:endParaRPr lang="en-US">
                        <a:cs typeface="B Nazanin" pitchFamily="2" charset="-78"/>
                      </a:endParaRPr>
                    </a:p>
                  </a:txBody>
                  <a:tcPr/>
                </a:tc>
              </a:tr>
              <a:tr h="315383">
                <a:tc>
                  <a:txBody>
                    <a:bodyPr/>
                    <a:lstStyle/>
                    <a:p>
                      <a:endParaRPr lang="en-US" dirty="0">
                        <a:cs typeface="B Nazanin" pitchFamily="2" charset="-78"/>
                      </a:endParaRPr>
                    </a:p>
                  </a:txBody>
                  <a:tcPr/>
                </a:tc>
                <a:tc>
                  <a:txBody>
                    <a:bodyPr/>
                    <a:lstStyle/>
                    <a:p>
                      <a:endParaRPr lang="en-US" dirty="0">
                        <a:cs typeface="B Nazanin" pitchFamily="2" charset="-78"/>
                      </a:endParaRPr>
                    </a:p>
                  </a:txBody>
                  <a:tcPr/>
                </a:tc>
              </a:tr>
            </a:tbl>
          </a:graphicData>
        </a:graphic>
      </p:graphicFrame>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75" y="381000"/>
            <a:ext cx="8610600" cy="6309420"/>
          </a:xfrm>
          <a:prstGeom prst="rect">
            <a:avLst/>
          </a:prstGeom>
          <a:noFill/>
        </p:spPr>
        <p:txBody>
          <a:bodyPr wrap="square" rtlCol="0">
            <a:spAutoFit/>
          </a:bodyPr>
          <a:lstStyle/>
          <a:p>
            <a:pPr algn="r"/>
            <a:r>
              <a:rPr lang="fa-IR" sz="3600" dirty="0" smtClean="0">
                <a:solidFill>
                  <a:schemeClr val="tx2"/>
                </a:solidFill>
                <a:cs typeface="B Nazanin" pitchFamily="2" charset="-78"/>
              </a:rPr>
              <a:t>خط کشی زمین های ورزشی</a:t>
            </a:r>
          </a:p>
          <a:p>
            <a:pPr algn="r"/>
            <a:r>
              <a:rPr lang="fa-IR" sz="3200" dirty="0" smtClean="0">
                <a:cs typeface="B Nazanin" pitchFamily="2" charset="-78"/>
              </a:rPr>
              <a:t>زمین های سرپوشیده</a:t>
            </a:r>
          </a:p>
          <a:p>
            <a:pPr algn="r"/>
            <a:endParaRPr lang="fa-IR" sz="2400" dirty="0" smtClean="0">
              <a:cs typeface="B Nazanin" pitchFamily="2" charset="-78"/>
            </a:endParaRPr>
          </a:p>
          <a:p>
            <a:pPr algn="r"/>
            <a:r>
              <a:rPr lang="fa-IR" sz="2400" dirty="0" smtClean="0">
                <a:cs typeface="B Nazanin" pitchFamily="2" charset="-78"/>
              </a:rPr>
              <a:t>قبل از خط کشی باید طرح ان به دقت در نظر گرفته شود تا از نزدیک شدن بیش از حد خطوط به هم جلوگیری شود.</a:t>
            </a:r>
          </a:p>
          <a:p>
            <a:pPr algn="r"/>
            <a:r>
              <a:rPr lang="fa-IR" sz="2400" dirty="0" smtClean="0">
                <a:cs typeface="B Nazanin" pitchFamily="2" charset="-78"/>
              </a:rPr>
              <a:t>جدول زیر ویژگی های خطوط در سالن سرپوشیده را نشان میدهد:</a:t>
            </a: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a:p>
            <a:pPr algn="r"/>
            <a:endParaRPr lang="fa-IR" sz="2400" dirty="0" smtClean="0">
              <a:cs typeface="B Nazanin" pitchFamily="2" charset="-78"/>
            </a:endParaRPr>
          </a:p>
        </p:txBody>
      </p:sp>
      <p:graphicFrame>
        <p:nvGraphicFramePr>
          <p:cNvPr id="13" name="Table 12"/>
          <p:cNvGraphicFramePr>
            <a:graphicFrameLocks noGrp="1"/>
          </p:cNvGraphicFramePr>
          <p:nvPr/>
        </p:nvGraphicFramePr>
        <p:xfrm>
          <a:off x="1524000" y="3276600"/>
          <a:ext cx="6096000" cy="2966720"/>
        </p:xfrm>
        <a:graphic>
          <a:graphicData uri="http://schemas.openxmlformats.org/drawingml/2006/table">
            <a:tbl>
              <a:tblPr firstRow="1" bandRow="1">
                <a:tableStyleId>{BC89EF96-8CEA-46FF-86C4-4CE0E7609802}</a:tableStyleId>
              </a:tblPr>
              <a:tblGrid>
                <a:gridCol w="2032000"/>
                <a:gridCol w="2032000"/>
                <a:gridCol w="2032000"/>
              </a:tblGrid>
              <a:tr h="370840">
                <a:tc>
                  <a:txBody>
                    <a:bodyPr/>
                    <a:lstStyle/>
                    <a:p>
                      <a:pPr algn="r"/>
                      <a:r>
                        <a:rPr lang="fa-IR" dirty="0" smtClean="0"/>
                        <a:t>عرض خطوط</a:t>
                      </a:r>
                      <a:endParaRPr lang="en-US" dirty="0">
                        <a:cs typeface="B Nazanin" pitchFamily="2" charset="-78"/>
                      </a:endParaRPr>
                    </a:p>
                  </a:txBody>
                  <a:tcPr/>
                </a:tc>
                <a:tc>
                  <a:txBody>
                    <a:bodyPr/>
                    <a:lstStyle/>
                    <a:p>
                      <a:pPr algn="r"/>
                      <a:r>
                        <a:rPr lang="fa-IR" dirty="0" smtClean="0"/>
                        <a:t>رنگ خطوط</a:t>
                      </a:r>
                      <a:endParaRPr lang="en-US" dirty="0">
                        <a:cs typeface="B Nazanin" pitchFamily="2" charset="-78"/>
                      </a:endParaRPr>
                    </a:p>
                  </a:txBody>
                  <a:tcPr/>
                </a:tc>
                <a:tc>
                  <a:txBody>
                    <a:bodyPr/>
                    <a:lstStyle/>
                    <a:p>
                      <a:pPr algn="r"/>
                      <a:r>
                        <a:rPr lang="fa-IR" dirty="0" smtClean="0"/>
                        <a:t>ورزش</a:t>
                      </a:r>
                      <a:endParaRPr lang="en-US" dirty="0">
                        <a:cs typeface="B Nazanin" pitchFamily="2" charset="-78"/>
                      </a:endParaRPr>
                    </a:p>
                  </a:txBody>
                  <a:tcPr/>
                </a:tc>
              </a:tr>
              <a:tr h="370840">
                <a:tc>
                  <a:txBody>
                    <a:bodyPr/>
                    <a:lstStyle/>
                    <a:p>
                      <a:pPr algn="r"/>
                      <a:r>
                        <a:rPr lang="fa-IR" dirty="0" smtClean="0"/>
                        <a:t>40</a:t>
                      </a:r>
                      <a:r>
                        <a:rPr lang="fa-IR" baseline="0" dirty="0" smtClean="0"/>
                        <a:t> میلی متر</a:t>
                      </a:r>
                      <a:endParaRPr lang="en-US" dirty="0">
                        <a:cs typeface="B Nazanin" pitchFamily="2" charset="-78"/>
                      </a:endParaRPr>
                    </a:p>
                  </a:txBody>
                  <a:tcPr/>
                </a:tc>
                <a:tc>
                  <a:txBody>
                    <a:bodyPr/>
                    <a:lstStyle/>
                    <a:p>
                      <a:pPr algn="r"/>
                      <a:r>
                        <a:rPr lang="fa-IR" dirty="0" smtClean="0"/>
                        <a:t>سفید</a:t>
                      </a:r>
                      <a:endParaRPr lang="fa-IR" dirty="0" smtClean="0">
                        <a:cs typeface="B Nazanin" pitchFamily="2" charset="-78"/>
                      </a:endParaRPr>
                    </a:p>
                  </a:txBody>
                  <a:tcPr/>
                </a:tc>
                <a:tc>
                  <a:txBody>
                    <a:bodyPr/>
                    <a:lstStyle/>
                    <a:p>
                      <a:pPr algn="r" rtl="1"/>
                      <a:r>
                        <a:rPr lang="fa-IR" dirty="0" smtClean="0"/>
                        <a:t>بدمینتون</a:t>
                      </a:r>
                      <a:endParaRPr lang="en-US" dirty="0">
                        <a:cs typeface="B Nazanin" pitchFamily="2" charset="-78"/>
                      </a:endParaRPr>
                    </a:p>
                  </a:txBody>
                  <a:tcPr/>
                </a:tc>
              </a:tr>
              <a:tr h="370840">
                <a:tc>
                  <a:txBody>
                    <a:bodyPr/>
                    <a:lstStyle/>
                    <a:p>
                      <a:pPr algn="r"/>
                      <a:r>
                        <a:rPr lang="fa-IR" dirty="0" smtClean="0"/>
                        <a:t>50</a:t>
                      </a:r>
                      <a:r>
                        <a:rPr lang="fa-IR" baseline="0" dirty="0" smtClean="0"/>
                        <a:t> میلی متر</a:t>
                      </a:r>
                      <a:endParaRPr lang="en-US" dirty="0">
                        <a:cs typeface="B Nazanin" pitchFamily="2" charset="-78"/>
                      </a:endParaRPr>
                    </a:p>
                  </a:txBody>
                  <a:tcPr/>
                </a:tc>
                <a:tc>
                  <a:txBody>
                    <a:bodyPr/>
                    <a:lstStyle/>
                    <a:p>
                      <a:pPr algn="r"/>
                      <a:r>
                        <a:rPr lang="fa-IR" dirty="0" smtClean="0"/>
                        <a:t>سیاه</a:t>
                      </a:r>
                      <a:endParaRPr lang="en-US" dirty="0">
                        <a:cs typeface="B Nazanin" pitchFamily="2" charset="-78"/>
                      </a:endParaRPr>
                    </a:p>
                  </a:txBody>
                  <a:tcPr/>
                </a:tc>
                <a:tc>
                  <a:txBody>
                    <a:bodyPr/>
                    <a:lstStyle/>
                    <a:p>
                      <a:pPr algn="r" rtl="1"/>
                      <a:r>
                        <a:rPr lang="fa-IR" dirty="0" smtClean="0"/>
                        <a:t>بسکتبال</a:t>
                      </a:r>
                      <a:endParaRPr lang="en-US" dirty="0">
                        <a:cs typeface="B Nazanin" pitchFamily="2" charset="-78"/>
                      </a:endParaRPr>
                    </a:p>
                  </a:txBody>
                  <a:tcPr/>
                </a:tc>
              </a:tr>
              <a:tr h="370840">
                <a:tc>
                  <a:txBody>
                    <a:bodyPr/>
                    <a:lstStyle/>
                    <a:p>
                      <a:pPr algn="r"/>
                      <a:r>
                        <a:rPr lang="fa-IR" dirty="0" smtClean="0"/>
                        <a:t>50</a:t>
                      </a:r>
                      <a:r>
                        <a:rPr lang="fa-IR" baseline="0" dirty="0" smtClean="0"/>
                        <a:t> میلی متر</a:t>
                      </a:r>
                      <a:endParaRPr lang="en-US" dirty="0">
                        <a:cs typeface="B Nazanin" pitchFamily="2" charset="-78"/>
                      </a:endParaRPr>
                    </a:p>
                  </a:txBody>
                  <a:tcPr/>
                </a:tc>
                <a:tc>
                  <a:txBody>
                    <a:bodyPr/>
                    <a:lstStyle/>
                    <a:p>
                      <a:pPr algn="r"/>
                      <a:r>
                        <a:rPr lang="fa-IR" dirty="0" smtClean="0"/>
                        <a:t>پرتغالی</a:t>
                      </a:r>
                      <a:endParaRPr lang="en-US" dirty="0">
                        <a:cs typeface="B Nazanin" pitchFamily="2" charset="-78"/>
                      </a:endParaRPr>
                    </a:p>
                  </a:txBody>
                  <a:tcPr/>
                </a:tc>
                <a:tc>
                  <a:txBody>
                    <a:bodyPr/>
                    <a:lstStyle/>
                    <a:p>
                      <a:pPr algn="r" rtl="1"/>
                      <a:r>
                        <a:rPr lang="fa-IR" dirty="0" smtClean="0"/>
                        <a:t>هندبال</a:t>
                      </a:r>
                      <a:endParaRPr lang="en-US" dirty="0">
                        <a:cs typeface="B Nazanin" pitchFamily="2" charset="-78"/>
                      </a:endParaRPr>
                    </a:p>
                  </a:txBody>
                  <a:tcPr/>
                </a:tc>
              </a:tr>
              <a:tr h="370840">
                <a:tc>
                  <a:txBody>
                    <a:bodyPr/>
                    <a:lstStyle/>
                    <a:p>
                      <a:pPr algn="r"/>
                      <a:r>
                        <a:rPr lang="fa-IR" dirty="0" smtClean="0"/>
                        <a:t>50 میلی متر</a:t>
                      </a:r>
                      <a:endParaRPr lang="en-US" dirty="0">
                        <a:cs typeface="B Nazanin" pitchFamily="2" charset="-78"/>
                      </a:endParaRPr>
                    </a:p>
                  </a:txBody>
                  <a:tcPr/>
                </a:tc>
                <a:tc>
                  <a:txBody>
                    <a:bodyPr/>
                    <a:lstStyle/>
                    <a:p>
                      <a:pPr algn="r"/>
                      <a:r>
                        <a:rPr lang="fa-IR" dirty="0" smtClean="0"/>
                        <a:t>ابی روشن</a:t>
                      </a:r>
                      <a:endParaRPr lang="en-US" dirty="0">
                        <a:cs typeface="B Nazanin" pitchFamily="2" charset="-78"/>
                      </a:endParaRPr>
                    </a:p>
                  </a:txBody>
                  <a:tcPr/>
                </a:tc>
                <a:tc>
                  <a:txBody>
                    <a:bodyPr/>
                    <a:lstStyle/>
                    <a:p>
                      <a:pPr algn="r"/>
                      <a:r>
                        <a:rPr lang="fa-IR" dirty="0" smtClean="0"/>
                        <a:t>هاکی</a:t>
                      </a:r>
                      <a:endParaRPr lang="en-US" dirty="0">
                        <a:cs typeface="B Nazanin" pitchFamily="2" charset="-78"/>
                      </a:endParaRPr>
                    </a:p>
                  </a:txBody>
                  <a:tcPr/>
                </a:tc>
              </a:tr>
              <a:tr h="370840">
                <a:tc>
                  <a:txBody>
                    <a:bodyPr/>
                    <a:lstStyle/>
                    <a:p>
                      <a:pPr algn="r"/>
                      <a:r>
                        <a:rPr lang="fa-IR" dirty="0" smtClean="0"/>
                        <a:t>50 میلی متر</a:t>
                      </a:r>
                      <a:endParaRPr lang="en-US" dirty="0">
                        <a:cs typeface="B Nazanin" pitchFamily="2" charset="-78"/>
                      </a:endParaRPr>
                    </a:p>
                  </a:txBody>
                  <a:tcPr/>
                </a:tc>
                <a:tc>
                  <a:txBody>
                    <a:bodyPr/>
                    <a:lstStyle/>
                    <a:p>
                      <a:pPr algn="r"/>
                      <a:r>
                        <a:rPr lang="fa-IR" dirty="0" smtClean="0"/>
                        <a:t>رنگ دلخواه</a:t>
                      </a:r>
                      <a:endParaRPr lang="en-US" dirty="0">
                        <a:cs typeface="B Nazanin" pitchFamily="2" charset="-78"/>
                      </a:endParaRPr>
                    </a:p>
                  </a:txBody>
                  <a:tcPr/>
                </a:tc>
                <a:tc>
                  <a:txBody>
                    <a:bodyPr/>
                    <a:lstStyle/>
                    <a:p>
                      <a:pPr algn="r"/>
                      <a:r>
                        <a:rPr lang="fa-IR" dirty="0" smtClean="0"/>
                        <a:t>فوتسال</a:t>
                      </a:r>
                      <a:endParaRPr lang="en-US" dirty="0">
                        <a:cs typeface="B Nazanin" pitchFamily="2" charset="-78"/>
                      </a:endParaRPr>
                    </a:p>
                  </a:txBody>
                  <a:tcPr/>
                </a:tc>
              </a:tr>
              <a:tr h="370840">
                <a:tc>
                  <a:txBody>
                    <a:bodyPr/>
                    <a:lstStyle/>
                    <a:p>
                      <a:pPr algn="r"/>
                      <a:r>
                        <a:rPr lang="fa-IR" dirty="0" smtClean="0"/>
                        <a:t>50 میلی متر</a:t>
                      </a:r>
                      <a:endParaRPr lang="en-US" dirty="0">
                        <a:cs typeface="B Nazanin" pitchFamily="2" charset="-78"/>
                      </a:endParaRPr>
                    </a:p>
                  </a:txBody>
                  <a:tcPr/>
                </a:tc>
                <a:tc>
                  <a:txBody>
                    <a:bodyPr/>
                    <a:lstStyle/>
                    <a:p>
                      <a:pPr algn="r"/>
                      <a:r>
                        <a:rPr lang="fa-IR" dirty="0" smtClean="0"/>
                        <a:t>زرد</a:t>
                      </a:r>
                      <a:endParaRPr lang="en-US" dirty="0">
                        <a:cs typeface="B Nazanin" pitchFamily="2" charset="-78"/>
                      </a:endParaRPr>
                    </a:p>
                  </a:txBody>
                  <a:tcPr/>
                </a:tc>
                <a:tc>
                  <a:txBody>
                    <a:bodyPr/>
                    <a:lstStyle/>
                    <a:p>
                      <a:pPr algn="r"/>
                      <a:r>
                        <a:rPr lang="fa-IR" dirty="0" smtClean="0"/>
                        <a:t>تنیس</a:t>
                      </a:r>
                      <a:endParaRPr lang="en-US" dirty="0">
                        <a:cs typeface="B Nazanin" pitchFamily="2" charset="-78"/>
                      </a:endParaRPr>
                    </a:p>
                  </a:txBody>
                  <a:tcPr/>
                </a:tc>
              </a:tr>
              <a:tr h="370840">
                <a:tc>
                  <a:txBody>
                    <a:bodyPr/>
                    <a:lstStyle/>
                    <a:p>
                      <a:pPr algn="r"/>
                      <a:r>
                        <a:rPr lang="fa-IR" dirty="0" smtClean="0"/>
                        <a:t>50 میلی متر</a:t>
                      </a:r>
                      <a:endParaRPr lang="en-US" dirty="0">
                        <a:cs typeface="B Nazanin" pitchFamily="2" charset="-78"/>
                      </a:endParaRPr>
                    </a:p>
                  </a:txBody>
                  <a:tcPr/>
                </a:tc>
                <a:tc>
                  <a:txBody>
                    <a:bodyPr/>
                    <a:lstStyle/>
                    <a:p>
                      <a:pPr algn="r"/>
                      <a:r>
                        <a:rPr lang="fa-IR" dirty="0" smtClean="0"/>
                        <a:t>سبز</a:t>
                      </a:r>
                      <a:endParaRPr lang="en-US" dirty="0">
                        <a:cs typeface="B Nazanin" pitchFamily="2" charset="-78"/>
                      </a:endParaRPr>
                    </a:p>
                  </a:txBody>
                  <a:tcPr/>
                </a:tc>
                <a:tc>
                  <a:txBody>
                    <a:bodyPr/>
                    <a:lstStyle/>
                    <a:p>
                      <a:pPr algn="r"/>
                      <a:r>
                        <a:rPr lang="fa-IR" dirty="0" smtClean="0"/>
                        <a:t>والیبال</a:t>
                      </a:r>
                      <a:endParaRPr lang="en-US"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6" name="TextBox 5"/>
          <p:cNvSpPr txBox="1"/>
          <p:nvPr/>
        </p:nvSpPr>
        <p:spPr>
          <a:xfrm>
            <a:off x="299508" y="490210"/>
            <a:ext cx="8610600" cy="4708981"/>
          </a:xfrm>
          <a:prstGeom prst="rect">
            <a:avLst/>
          </a:prstGeom>
          <a:noFill/>
        </p:spPr>
        <p:txBody>
          <a:bodyPr wrap="square" rtlCol="0">
            <a:spAutoFit/>
          </a:bodyPr>
          <a:lstStyle/>
          <a:p>
            <a:pPr algn="r"/>
            <a:r>
              <a:rPr lang="fa-IR" sz="3600" dirty="0" smtClean="0">
                <a:solidFill>
                  <a:schemeClr val="accent1"/>
                </a:solidFill>
                <a:cs typeface="B Nazanin" pitchFamily="2" charset="-78"/>
              </a:rPr>
              <a:t>ملاحظات محیطی ویژه ورزش</a:t>
            </a:r>
          </a:p>
          <a:p>
            <a:pPr algn="r"/>
            <a:endParaRPr lang="fa-IR" sz="2400" dirty="0" smtClean="0">
              <a:cs typeface="B Nazanin" pitchFamily="2" charset="-78"/>
            </a:endParaRPr>
          </a:p>
          <a:p>
            <a:pPr algn="r"/>
            <a:r>
              <a:rPr lang="fa-IR" sz="2400" dirty="0" smtClean="0">
                <a:cs typeface="B Nazanin" pitchFamily="2" charset="-78"/>
              </a:rPr>
              <a:t>روشنایی زمین تنیس و اطراف ان باید به گونه ای باشد که توپ و زمین بازی با هر سرعتی به وضوح قابل مشاهده و استفاده باشد. استفاره از رنگ های سفید و زرد در </a:t>
            </a:r>
          </a:p>
          <a:p>
            <a:pPr algn="r"/>
            <a:r>
              <a:rPr lang="fa-IR" sz="2400" dirty="0" smtClean="0">
                <a:cs typeface="B Nazanin" pitchFamily="2" charset="-78"/>
              </a:rPr>
              <a:t>صورتی که در بازی اخلال ایجاد نکند،مجاز میباشد.</a:t>
            </a:r>
          </a:p>
          <a:p>
            <a:pPr algn="r"/>
            <a:r>
              <a:rPr lang="fa-IR" sz="2400" dirty="0" smtClean="0">
                <a:cs typeface="B Nazanin" pitchFamily="2" charset="-78"/>
              </a:rPr>
              <a:t>دمای مناسب برای سالن تنیس 15 درجه سانتیگراد میباشد.از انجا که سکوت در بازی تنیس از اهمیت بالایی برخوردار است،لذا کنترل صدا اهمیت زیادی دارد.</a:t>
            </a:r>
          </a:p>
          <a:p>
            <a:pPr algn="r"/>
            <a:r>
              <a:rPr lang="fa-IR" sz="2400" dirty="0" smtClean="0">
                <a:cs typeface="B Nazanin" pitchFamily="2" charset="-78"/>
              </a:rPr>
              <a:t>پیشنهاد میشود فضای سالن برای این ورزش دارای بازگشت صوتی دارای 1.6 ثانیه و با فرکانس بین 500 تا 1000 هرتز باشد.</a:t>
            </a:r>
          </a:p>
          <a:p>
            <a:pPr algn="r"/>
            <a:r>
              <a:rPr lang="fa-IR" sz="2400" dirty="0" smtClean="0">
                <a:cs typeface="B Nazanin" pitchFamily="2" charset="-78"/>
              </a:rPr>
              <a:t>برای زمین روباز ممکن است در ساعات مختلف روز در انها بازی انجام شود، ت.جه به نور خورشید بسیار ضروری است. امتداد شمال شرقی – جنوب غربی و یا شمال به </a:t>
            </a:r>
          </a:p>
          <a:p>
            <a:pPr algn="r"/>
            <a:r>
              <a:rPr lang="fa-IR" sz="2400" dirty="0" smtClean="0">
                <a:cs typeface="B Nazanin" pitchFamily="2" charset="-78"/>
              </a:rPr>
              <a:t>جنوب جهات مناسبی برای احداث زمین بازی میباشند.</a:t>
            </a:r>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3048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graphicFrame>
        <p:nvGraphicFramePr>
          <p:cNvPr id="10" name="Table 9"/>
          <p:cNvGraphicFramePr>
            <a:graphicFrameLocks noGrp="1"/>
          </p:cNvGraphicFramePr>
          <p:nvPr/>
        </p:nvGraphicFramePr>
        <p:xfrm>
          <a:off x="1524000" y="609600"/>
          <a:ext cx="6096000" cy="6675120"/>
        </p:xfrm>
        <a:graphic>
          <a:graphicData uri="http://schemas.openxmlformats.org/drawingml/2006/table">
            <a:tbl>
              <a:tblPr firstRow="1" bandRow="1">
                <a:tableStyleId>{BC89EF96-8CEA-46FF-86C4-4CE0E7609802}</a:tableStyleId>
              </a:tblPr>
              <a:tblGrid>
                <a:gridCol w="1524000"/>
                <a:gridCol w="1524000"/>
                <a:gridCol w="1524000"/>
                <a:gridCol w="1524000"/>
              </a:tblGrid>
              <a:tr h="363982">
                <a:tc>
                  <a:txBody>
                    <a:bodyPr/>
                    <a:lstStyle/>
                    <a:p>
                      <a:pPr algn="ctr"/>
                      <a:r>
                        <a:rPr lang="fa-IR" dirty="0" smtClean="0"/>
                        <a:t>مضرات</a:t>
                      </a:r>
                      <a:endParaRPr lang="en-US" dirty="0">
                        <a:cs typeface="B Nazanin" pitchFamily="2" charset="-78"/>
                      </a:endParaRPr>
                    </a:p>
                  </a:txBody>
                  <a:tcPr/>
                </a:tc>
                <a:tc>
                  <a:txBody>
                    <a:bodyPr/>
                    <a:lstStyle/>
                    <a:p>
                      <a:pPr algn="ctr"/>
                      <a:r>
                        <a:rPr lang="fa-IR" dirty="0" smtClean="0"/>
                        <a:t>مزایا</a:t>
                      </a:r>
                      <a:endParaRPr lang="en-US" dirty="0">
                        <a:cs typeface="B Nazanin" pitchFamily="2" charset="-78"/>
                      </a:endParaRPr>
                    </a:p>
                  </a:txBody>
                  <a:tcPr/>
                </a:tc>
                <a:tc>
                  <a:txBody>
                    <a:bodyPr/>
                    <a:lstStyle/>
                    <a:p>
                      <a:pPr algn="ctr"/>
                      <a:r>
                        <a:rPr lang="fa-IR" dirty="0" smtClean="0"/>
                        <a:t>شرح سیستم</a:t>
                      </a:r>
                      <a:endParaRPr lang="en-US" dirty="0">
                        <a:cs typeface="B Nazanin" pitchFamily="2" charset="-78"/>
                      </a:endParaRPr>
                    </a:p>
                  </a:txBody>
                  <a:tcPr/>
                </a:tc>
                <a:tc>
                  <a:txBody>
                    <a:bodyPr/>
                    <a:lstStyle/>
                    <a:p>
                      <a:pPr algn="ctr"/>
                      <a:r>
                        <a:rPr lang="fa-IR" dirty="0" smtClean="0"/>
                        <a:t>سیستم روشنایی</a:t>
                      </a:r>
                      <a:endParaRPr lang="en-US" dirty="0">
                        <a:cs typeface="B Nazanin" pitchFamily="2" charset="-78"/>
                      </a:endParaRPr>
                    </a:p>
                  </a:txBody>
                  <a:tcPr/>
                </a:tc>
              </a:tr>
              <a:tr h="1435985">
                <a:tc>
                  <a:txBody>
                    <a:bodyPr/>
                    <a:lstStyle/>
                    <a:p>
                      <a:pPr algn="r"/>
                      <a:r>
                        <a:rPr lang="fa-IR" dirty="0" smtClean="0"/>
                        <a:t>بروز مشکل در موقعی که باید روشنایی چند زمین تامین شود</a:t>
                      </a:r>
                      <a:endParaRPr lang="en-US" b="1" dirty="0">
                        <a:cs typeface="B Nazanin" pitchFamily="2" charset="-78"/>
                      </a:endParaRPr>
                    </a:p>
                  </a:txBody>
                  <a:tcPr/>
                </a:tc>
                <a:tc>
                  <a:txBody>
                    <a:bodyPr/>
                    <a:lstStyle/>
                    <a:p>
                      <a:pPr algn="r"/>
                      <a:r>
                        <a:rPr lang="fa-IR" dirty="0" smtClean="0"/>
                        <a:t>درخشندگی کمتر،ارتفاع کمتر چراغها و</a:t>
                      </a:r>
                      <a:r>
                        <a:rPr lang="fa-IR" baseline="0" dirty="0" smtClean="0"/>
                        <a:t> کنترل بهتر نور تایید شده به اطراف</a:t>
                      </a:r>
                      <a:endParaRPr lang="en-US" b="1" dirty="0">
                        <a:cs typeface="B Nazanin" pitchFamily="2" charset="-78"/>
                      </a:endParaRPr>
                    </a:p>
                  </a:txBody>
                  <a:tcPr/>
                </a:tc>
                <a:tc>
                  <a:txBody>
                    <a:bodyPr/>
                    <a:lstStyle/>
                    <a:p>
                      <a:pPr algn="r"/>
                      <a:r>
                        <a:rPr lang="fa-IR" dirty="0" smtClean="0"/>
                        <a:t>4تا</a:t>
                      </a:r>
                      <a:r>
                        <a:rPr lang="fa-IR" baseline="0" dirty="0" smtClean="0"/>
                        <a:t> 6 چراق روشنایی در کنار زمین قرار میگیرد</a:t>
                      </a:r>
                      <a:endParaRPr lang="en-US" b="1" dirty="0">
                        <a:cs typeface="B Nazanin" pitchFamily="2" charset="-78"/>
                      </a:endParaRPr>
                    </a:p>
                  </a:txBody>
                  <a:tcPr/>
                </a:tc>
                <a:tc>
                  <a:txBody>
                    <a:bodyPr/>
                    <a:lstStyle/>
                    <a:p>
                      <a:pPr algn="r"/>
                      <a:r>
                        <a:rPr lang="fa-IR" dirty="0" smtClean="0"/>
                        <a:t>روشنایی جانبی</a:t>
                      </a:r>
                      <a:endParaRPr lang="en-US" b="1" dirty="0">
                        <a:cs typeface="B Nazanin" pitchFamily="2" charset="-78"/>
                      </a:endParaRPr>
                    </a:p>
                  </a:txBody>
                  <a:tcPr/>
                </a:tc>
              </a:tr>
              <a:tr h="1705233">
                <a:tc>
                  <a:txBody>
                    <a:bodyPr/>
                    <a:lstStyle/>
                    <a:p>
                      <a:pPr algn="r"/>
                      <a:r>
                        <a:rPr lang="fa-IR" dirty="0" smtClean="0"/>
                        <a:t>درخشندگی زیاد، بلند بودن چراغها،دشواری در کنترل نور تابیده شده در اطراف</a:t>
                      </a:r>
                      <a:endParaRPr lang="en-US" b="1" dirty="0">
                        <a:cs typeface="B Nazanin" pitchFamily="2" charset="-78"/>
                      </a:endParaRPr>
                    </a:p>
                  </a:txBody>
                  <a:tcPr/>
                </a:tc>
                <a:tc>
                  <a:txBody>
                    <a:bodyPr/>
                    <a:lstStyle/>
                    <a:p>
                      <a:pPr algn="r"/>
                      <a:r>
                        <a:rPr lang="fa-IR" dirty="0" smtClean="0"/>
                        <a:t>میزان بالای روشنایی در سطح  توپ،مناسب برای دو یا چند زمین</a:t>
                      </a:r>
                      <a:endParaRPr lang="en-US" b="1" dirty="0">
                        <a:cs typeface="B Nazanin" pitchFamily="2" charset="-78"/>
                      </a:endParaRPr>
                    </a:p>
                  </a:txBody>
                  <a:tcPr/>
                </a:tc>
                <a:tc>
                  <a:txBody>
                    <a:bodyPr/>
                    <a:lstStyle/>
                    <a:p>
                      <a:pPr algn="r"/>
                      <a:r>
                        <a:rPr lang="fa-IR" dirty="0" smtClean="0"/>
                        <a:t>تنها 4 نورافکن که در چهار گوشه زمین قرار دارد</a:t>
                      </a:r>
                      <a:endParaRPr lang="en-US" b="1" dirty="0">
                        <a:cs typeface="B Nazanin" pitchFamily="2" charset="-78"/>
                      </a:endParaRPr>
                    </a:p>
                  </a:txBody>
                  <a:tcPr/>
                </a:tc>
                <a:tc>
                  <a:txBody>
                    <a:bodyPr/>
                    <a:lstStyle/>
                    <a:p>
                      <a:pPr algn="r"/>
                      <a:r>
                        <a:rPr lang="fa-IR" dirty="0" smtClean="0"/>
                        <a:t>رشنایی کرنر(گوشه ای)</a:t>
                      </a:r>
                      <a:endParaRPr lang="en-US" b="1" dirty="0">
                        <a:cs typeface="B Nazanin" pitchFamily="2" charset="-78"/>
                      </a:endParaRPr>
                    </a:p>
                  </a:txBody>
                  <a:tcPr/>
                </a:tc>
              </a:tr>
              <a:tr h="7924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dirty="0" smtClean="0"/>
                        <a:t>درخشندگی کمتر،ارتفاع کمتر چراغها،کنترل اسان تر نور تابیده شده در اطراف</a:t>
                      </a:r>
                      <a:endParaRPr lang="en-US" dirty="0" smtClean="0"/>
                    </a:p>
                    <a:p>
                      <a:pPr algn="r"/>
                      <a:endParaRPr lang="en-US" b="1" dirty="0">
                        <a:cs typeface="B Nazanin" pitchFamily="2" charset="-78"/>
                      </a:endParaRPr>
                    </a:p>
                  </a:txBody>
                  <a:tcPr/>
                </a:tc>
                <a:tc>
                  <a:txBody>
                    <a:bodyPr/>
                    <a:lstStyle/>
                    <a:p>
                      <a:pPr algn="r"/>
                      <a:r>
                        <a:rPr lang="fa-IR" dirty="0" smtClean="0"/>
                        <a:t>درخشندگی کمتر،ارتفاع کمتر چراغها،کنترل اسان تر نور تابیده شده در اطراف</a:t>
                      </a:r>
                      <a:endParaRPr lang="en-US" b="1" dirty="0">
                        <a:cs typeface="B Nazanin" pitchFamily="2" charset="-78"/>
                      </a:endParaRPr>
                    </a:p>
                  </a:txBody>
                  <a:tcPr/>
                </a:tc>
                <a:tc>
                  <a:txBody>
                    <a:bodyPr/>
                    <a:lstStyle/>
                    <a:p>
                      <a:pPr algn="r"/>
                      <a:r>
                        <a:rPr lang="fa-IR" dirty="0" smtClean="0"/>
                        <a:t>ترکیب روشنایی جانبی و گوشه ای در چند زمین</a:t>
                      </a:r>
                      <a:endParaRPr lang="en-US" b="1" dirty="0">
                        <a:cs typeface="B Nazanin" pitchFamily="2" charset="-78"/>
                      </a:endParaRPr>
                    </a:p>
                  </a:txBody>
                  <a:tcPr/>
                </a:tc>
                <a:tc>
                  <a:txBody>
                    <a:bodyPr/>
                    <a:lstStyle/>
                    <a:p>
                      <a:pPr algn="r"/>
                      <a:r>
                        <a:rPr lang="fa-IR" dirty="0" smtClean="0"/>
                        <a:t>روشنایی هیبرید(ترکیبی)</a:t>
                      </a:r>
                      <a:endParaRPr lang="en-US" b="1" dirty="0">
                        <a:cs typeface="B Nazanin" pitchFamily="2" charset="-78"/>
                      </a:endParaRPr>
                    </a:p>
                  </a:txBody>
                  <a:tcPr/>
                </a:tc>
              </a:tr>
            </a:tbl>
          </a:graphicData>
        </a:graphic>
      </p:graphicFrame>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609600" y="5334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10" name="TextBox 9"/>
          <p:cNvSpPr txBox="1"/>
          <p:nvPr/>
        </p:nvSpPr>
        <p:spPr>
          <a:xfrm>
            <a:off x="228600" y="228600"/>
            <a:ext cx="8610600" cy="5447645"/>
          </a:xfrm>
          <a:prstGeom prst="rect">
            <a:avLst/>
          </a:prstGeom>
          <a:noFill/>
        </p:spPr>
        <p:txBody>
          <a:bodyPr wrap="square" rtlCol="0">
            <a:spAutoFit/>
          </a:bodyPr>
          <a:lstStyle/>
          <a:p>
            <a:pPr algn="r" rtl="1"/>
            <a:r>
              <a:rPr lang="fa-IR" sz="3600" dirty="0" smtClean="0">
                <a:solidFill>
                  <a:schemeClr val="accent1"/>
                </a:solidFill>
                <a:cs typeface="B Nazanin" pitchFamily="2" charset="-78"/>
              </a:rPr>
              <a:t>دوچرخه سواری در پیست</a:t>
            </a:r>
          </a:p>
          <a:p>
            <a:pPr algn="r" rtl="1"/>
            <a:r>
              <a:rPr lang="fa-IR" sz="2400" dirty="0" smtClean="0">
                <a:cs typeface="B Nazanin" pitchFamily="2" charset="-78"/>
              </a:rPr>
              <a:t>این رقابتها در مجموعه ورزشی که ولدوروم نامیده میشود،صورت میگیرد.ولدوروم پیستی بیضی شکل،باگوشه های شیبدار دلرای انحنای داخلی است که دوچرخه سواری با سرعت بالا را تسهیل میکند.این پیست میتواند از چوب،بتن و اسفالت و یا سایر باشد.</a:t>
            </a:r>
          </a:p>
          <a:p>
            <a:pPr algn="r" rtl="1"/>
            <a:r>
              <a:rPr lang="fa-IR" sz="2400" dirty="0" smtClean="0">
                <a:cs typeface="B Nazanin" pitchFamily="2" charset="-78"/>
              </a:rPr>
              <a:t>لبه ی داخلی پیست از دو قوس که به وسیله دو خط مستقیم موازی به هم متصل میشوند،تشکیل مشیود.</a:t>
            </a:r>
          </a:p>
          <a:p>
            <a:pPr algn="r" rtl="1"/>
            <a:r>
              <a:rPr lang="fa-IR" sz="3600" dirty="0" smtClean="0">
                <a:solidFill>
                  <a:schemeClr val="accent1"/>
                </a:solidFill>
                <a:cs typeface="B Nazanin" pitchFamily="2" charset="-78"/>
              </a:rPr>
              <a:t>ابعاد مسیر</a:t>
            </a:r>
          </a:p>
          <a:p>
            <a:pPr algn="r" rtl="1"/>
            <a:r>
              <a:rPr lang="fa-IR" sz="2400" dirty="0" smtClean="0">
                <a:cs typeface="B Nazanin" pitchFamily="2" charset="-78"/>
              </a:rPr>
              <a:t>استاندارد ولودروم برای مسابقات المپیک،محیطی به طول 250 متر است.طول ولدروم از 133 تا 500 متر است.عرض مسیر از 5 تا 10 متر،بسته به نوع مسابقه است.</a:t>
            </a:r>
          </a:p>
          <a:p>
            <a:pPr algn="r" rtl="1"/>
            <a:r>
              <a:rPr lang="fa-IR" sz="3600" dirty="0" smtClean="0">
                <a:solidFill>
                  <a:schemeClr val="accent1"/>
                </a:solidFill>
                <a:cs typeface="B Nazanin" pitchFamily="2" charset="-78"/>
              </a:rPr>
              <a:t>نوار ابی و ناحیه ایمنی</a:t>
            </a:r>
          </a:p>
          <a:p>
            <a:pPr algn="r" rtl="1"/>
            <a:r>
              <a:rPr lang="fa-IR" sz="2400" dirty="0" smtClean="0">
                <a:cs typeface="B Nazanin" pitchFamily="2" charset="-78"/>
              </a:rPr>
              <a:t>نوار ابی در طول پیست وجود دارد که پهنای ان تقریبا 10 درصد پهنای پیست است. بلافاصله پس از ان،نهحیه ای به نام ناحیه ی ایمنی وجود دارد. پهنای نوار ابی و ناحیه ی ایمنی در مجموع در یک چیست 250 متری حداقل 4 متر است.</a:t>
            </a:r>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609600" y="5334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10" name="TextBox 9"/>
          <p:cNvSpPr txBox="1"/>
          <p:nvPr/>
        </p:nvSpPr>
        <p:spPr>
          <a:xfrm>
            <a:off x="762000" y="6858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11" name="TextBox 10"/>
          <p:cNvSpPr txBox="1"/>
          <p:nvPr/>
        </p:nvSpPr>
        <p:spPr>
          <a:xfrm>
            <a:off x="228600" y="304800"/>
            <a:ext cx="8610600" cy="1200329"/>
          </a:xfrm>
          <a:prstGeom prst="rect">
            <a:avLst/>
          </a:prstGeom>
          <a:noFill/>
        </p:spPr>
        <p:txBody>
          <a:bodyPr wrap="square" rtlCol="0">
            <a:spAutoFit/>
          </a:bodyPr>
          <a:lstStyle/>
          <a:p>
            <a:pPr algn="r" rtl="1"/>
            <a:r>
              <a:rPr lang="fa-IR" sz="3600" dirty="0" smtClean="0">
                <a:solidFill>
                  <a:schemeClr val="accent1"/>
                </a:solidFill>
                <a:cs typeface="B Nazanin" pitchFamily="2" charset="-78"/>
              </a:rPr>
              <a:t>خط کشی ها</a:t>
            </a:r>
          </a:p>
          <a:p>
            <a:pPr algn="r" rtl="1"/>
            <a:endParaRPr lang="en-US" sz="3600" dirty="0">
              <a:cs typeface="B Nazanin" pitchFamily="2" charset="-78"/>
            </a:endParaRPr>
          </a:p>
        </p:txBody>
      </p:sp>
      <p:pic>
        <p:nvPicPr>
          <p:cNvPr id="1026" name="Picture 2" descr="C:\Users\mehdi\Desktop\Cycling-track-markings.gif"/>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49016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356948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119901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402702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1419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276393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304800" y="381000"/>
            <a:ext cx="8610600" cy="6186309"/>
          </a:xfrm>
          <a:prstGeom prst="rect">
            <a:avLst/>
          </a:prstGeom>
          <a:noFill/>
          <a:ln>
            <a:solidFill>
              <a:schemeClr val="accent1"/>
            </a:solidFill>
          </a:ln>
        </p:spPr>
        <p:txBody>
          <a:bodyPr wrap="square" rtlCol="0">
            <a:spAutoFit/>
          </a:bodyPr>
          <a:lstStyle/>
          <a:p>
            <a:pPr algn="r"/>
            <a:r>
              <a:rPr lang="fa-IR" sz="3600" dirty="0" smtClean="0">
                <a:solidFill>
                  <a:schemeClr val="accent1"/>
                </a:solidFill>
                <a:cs typeface="B Nazanin" pitchFamily="2" charset="-78"/>
              </a:rPr>
              <a:t>خط کشی زمین های ورزشی</a:t>
            </a:r>
          </a:p>
          <a:p>
            <a:pPr algn="r"/>
            <a:endParaRPr lang="fa-IR" sz="2400" dirty="0" smtClean="0">
              <a:cs typeface="B Nazanin" pitchFamily="2" charset="-78"/>
            </a:endParaRPr>
          </a:p>
          <a:p>
            <a:pPr algn="r" rtl="1"/>
            <a:r>
              <a:rPr lang="fa-IR" sz="2400" dirty="0" smtClean="0">
                <a:cs typeface="B Nazanin" pitchFamily="2" charset="-78"/>
              </a:rPr>
              <a:t>در اینجا نمونه ای از خط کشی سالن چند منظوره را مشاهده کرد:</a:t>
            </a: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p:txBody>
      </p:sp>
      <p:pic>
        <p:nvPicPr>
          <p:cNvPr id="1026" name="Picture 2" descr="C:\Users\mehdi\Desktop\1.jpg"/>
          <p:cNvPicPr>
            <a:picLocks noChangeAspect="1" noChangeArrowheads="1"/>
          </p:cNvPicPr>
          <p:nvPr/>
        </p:nvPicPr>
        <p:blipFill>
          <a:blip r:embed="rId2" cstate="print"/>
          <a:srcRect/>
          <a:stretch>
            <a:fillRect/>
          </a:stretch>
        </p:blipFill>
        <p:spPr bwMode="auto">
          <a:xfrm>
            <a:off x="0" y="1676400"/>
            <a:ext cx="9144000"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105397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4236950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4281993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936280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2222902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304800" y="304800"/>
            <a:ext cx="8610600" cy="1015663"/>
          </a:xfrm>
          <a:prstGeom prst="rect">
            <a:avLst/>
          </a:prstGeom>
          <a:noFill/>
        </p:spPr>
        <p:txBody>
          <a:bodyPr wrap="square" rtlCol="0">
            <a:spAutoFit/>
          </a:bodyPr>
          <a:lstStyle/>
          <a:p>
            <a:pPr algn="r"/>
            <a:r>
              <a:rPr lang="fa-IR" sz="3600" dirty="0" smtClean="0"/>
              <a:t>منابع</a:t>
            </a:r>
          </a:p>
          <a:p>
            <a:pPr algn="r"/>
            <a:endParaRPr lang="en-US" sz="2400" dirty="0"/>
          </a:p>
        </p:txBody>
      </p:sp>
      <p:sp>
        <p:nvSpPr>
          <p:cNvPr id="7" name="TextBox 6"/>
          <p:cNvSpPr txBox="1"/>
          <p:nvPr/>
        </p:nvSpPr>
        <p:spPr>
          <a:xfrm>
            <a:off x="381000" y="1143000"/>
            <a:ext cx="8458200" cy="2308324"/>
          </a:xfrm>
          <a:prstGeom prst="rect">
            <a:avLst/>
          </a:prstGeom>
          <a:noFill/>
        </p:spPr>
        <p:txBody>
          <a:bodyPr wrap="square" rtlCol="0">
            <a:spAutoFit/>
          </a:bodyPr>
          <a:lstStyle/>
          <a:p>
            <a:pPr algn="r" rtl="1"/>
            <a:r>
              <a:rPr lang="fa-IR" sz="2400" dirty="0" smtClean="0">
                <a:cs typeface="B Nazanin" pitchFamily="2" charset="-78"/>
              </a:rPr>
              <a:t>کتاب استانداردها و ابعاد فضاها و اماکن رشته های ورزشی ازدکتر حمید رضا طاهری،کیوان شعبانی مقدم و کوروش نانکلی</a:t>
            </a:r>
          </a:p>
          <a:p>
            <a:pPr algn="r" rtl="1"/>
            <a:endParaRPr lang="fa-IR" sz="2400" dirty="0" smtClean="0">
              <a:cs typeface="B Nazanin" pitchFamily="2" charset="-78"/>
            </a:endParaRPr>
          </a:p>
          <a:p>
            <a:pPr algn="r" rtl="1"/>
            <a:r>
              <a:rPr lang="en-US" sz="2400" dirty="0" smtClean="0">
                <a:cs typeface="B Nazanin" pitchFamily="2" charset="-78"/>
              </a:rPr>
              <a:t>dsr.wa.gov.au</a:t>
            </a:r>
            <a:endParaRPr lang="fa-IR" sz="2400" dirty="0" smtClean="0">
              <a:cs typeface="B Nazanin" pitchFamily="2" charset="-78"/>
            </a:endParaRPr>
          </a:p>
          <a:p>
            <a:pPr algn="r" rtl="1"/>
            <a:endParaRPr lang="fa-IR" sz="2400" dirty="0" smtClean="0">
              <a:cs typeface="B Nazanin" pitchFamily="2" charset="-78"/>
            </a:endParaRPr>
          </a:p>
          <a:p>
            <a:pPr algn="r" rtl="1"/>
            <a:endParaRPr lang="fa-IR" sz="2400" dirty="0" smtClean="0">
              <a:cs typeface="B Nazanin" pitchFamily="2" charset="-78"/>
            </a:endParaRPr>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3884" y="1676400"/>
            <a:ext cx="9144000" cy="3657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r>
              <a:rPr lang="fa-IR" sz="2700" b="1" smtClean="0">
                <a:solidFill>
                  <a:srgbClr val="0070C0"/>
                </a:solidFill>
                <a:latin typeface="Adobe Garamond Pro Bold" panose="02020702060506020403" pitchFamily="18" charset="0"/>
              </a:rPr>
              <a:t>برای دانلود فایلهای بیشتر عضو کانال تلگرام ما شوید:</a:t>
            </a:r>
            <a:endParaRPr lang="en-US" sz="2700" b="1" smtClean="0">
              <a:solidFill>
                <a:srgbClr val="0070C0"/>
              </a:solidFill>
              <a:latin typeface="Adobe Garamond Pro Bold" panose="02020702060506020403" pitchFamily="18" charset="0"/>
            </a:endParaRPr>
          </a:p>
          <a:p>
            <a:pPr algn="ctr"/>
            <a:endParaRPr lang="en-US" sz="2700" b="1" smtClean="0">
              <a:solidFill>
                <a:srgbClr val="0070C0"/>
              </a:solidFill>
              <a:latin typeface="Adobe Garamond Pro Bold" panose="02020702060506020403" pitchFamily="18" charset="0"/>
            </a:endParaRPr>
          </a:p>
          <a:p>
            <a:pPr algn="ctr"/>
            <a:r>
              <a:rPr lang="en-US" sz="4400" b="1" u="sng" smtClean="0">
                <a:solidFill>
                  <a:srgbClr val="0070C0"/>
                </a:solidFill>
                <a:latin typeface="Adobe Garamond Pro Bold" panose="02020702060506020403" pitchFamily="18" charset="0"/>
              </a:rPr>
              <a:t>Telegram.me/daneshjoo3dsmax</a:t>
            </a:r>
            <a:endParaRPr lang="fa-IR" sz="4400" b="1" u="sng" dirty="0" smtClean="0">
              <a:solidFill>
                <a:srgbClr val="0070C0"/>
              </a:solidFill>
              <a:latin typeface="Adobe Garamond Pro Bold" panose="02020702060506020403" pitchFamily="18" charset="0"/>
            </a:endParaRPr>
          </a:p>
        </p:txBody>
      </p:sp>
      <p:sp>
        <p:nvSpPr>
          <p:cNvPr id="5" name="TextBox 4"/>
          <p:cNvSpPr txBox="1"/>
          <p:nvPr/>
        </p:nvSpPr>
        <p:spPr>
          <a:xfrm>
            <a:off x="252484" y="1295400"/>
            <a:ext cx="8815316" cy="2514600"/>
          </a:xfrm>
          <a:prstGeom prst="rect">
            <a:avLst/>
          </a:prstGeom>
          <a:noFill/>
          <a:ln w="76200">
            <a:solidFill>
              <a:srgbClr val="FF0000"/>
            </a:solidFill>
          </a:ln>
        </p:spPr>
        <p:txBody>
          <a:bodyPr wrap="square" rtlCol="0">
            <a:spAutoFit/>
          </a:bodyPr>
          <a:lstStyle/>
          <a:p>
            <a:endParaRPr lang="en-US" dirty="0"/>
          </a:p>
        </p:txBody>
      </p:sp>
      <p:sp>
        <p:nvSpPr>
          <p:cNvPr id="6" name="Footer Placeholder 5"/>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1423328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 name="TextBox 7"/>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pic>
        <p:nvPicPr>
          <p:cNvPr id="2050" name="Picture 2" descr="C:\Users\mehdi\Desktop\Dezeen_Sportcentrum-Nieuw-Zuilen-by-Koppert-and-Koenis-Architects_SS_9B.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8" name="TextBox 7"/>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228600" y="381000"/>
            <a:ext cx="8534400" cy="5816977"/>
          </a:xfrm>
          <a:prstGeom prst="rect">
            <a:avLst/>
          </a:prstGeom>
          <a:noFill/>
        </p:spPr>
        <p:txBody>
          <a:bodyPr wrap="square" rtlCol="0">
            <a:spAutoFit/>
          </a:bodyPr>
          <a:lstStyle/>
          <a:p>
            <a:pPr algn="r" rtl="1"/>
            <a:r>
              <a:rPr lang="fa-IR" sz="3600" dirty="0" smtClean="0">
                <a:solidFill>
                  <a:schemeClr val="accent1"/>
                </a:solidFill>
                <a:cs typeface="B Nazanin" pitchFamily="2" charset="-78"/>
              </a:rPr>
              <a:t>نحوه ی ترسیم خطوط زمین ورزشی</a:t>
            </a:r>
          </a:p>
          <a:p>
            <a:pPr algn="r" rtl="1"/>
            <a:endParaRPr lang="fa-IR" sz="2400" dirty="0" smtClean="0">
              <a:cs typeface="B Nazanin" pitchFamily="2" charset="-78"/>
            </a:endParaRPr>
          </a:p>
          <a:p>
            <a:pPr algn="r" rtl="1"/>
            <a:r>
              <a:rPr lang="fa-IR" sz="2400" dirty="0" smtClean="0">
                <a:cs typeface="B Nazanin" pitchFamily="2" charset="-78"/>
              </a:rPr>
              <a:t>قبل از ترسیم خطوط ابتدا لازم است مرکز زمین ( کادر) مشخص شود.این کار با قرار دادن 2 طناب در قطر زمین صورت میگیرد.</a:t>
            </a:r>
          </a:p>
          <a:p>
            <a:pPr algn="r" rtl="1"/>
            <a:r>
              <a:rPr lang="fa-IR" sz="2400" dirty="0" smtClean="0">
                <a:cs typeface="B Nazanin" pitchFamily="2" charset="-78"/>
              </a:rPr>
              <a:t>سپس قطر زمین ورزشی مورد نظر توسط فرمول تععین قطر محاسبه میشود.حال باید دو طناب به اندازه ی قطر این زمین انتخاب شود و با زدن نقطه میانی انها را بدست اورد. سپس نقطه میانی هر دو طناب را باید طوری بر هم منطبق کرد که به شکل ضربدر بر روی نقطه مرکزی ( کل زمین ) قرار گیرد. </a:t>
            </a:r>
          </a:p>
          <a:p>
            <a:pPr algn="r" rtl="1"/>
            <a:r>
              <a:rPr lang="fa-IR" sz="2400" dirty="0" smtClean="0">
                <a:cs typeface="B Nazanin" pitchFamily="2" charset="-78"/>
              </a:rPr>
              <a:t>فاصله دو سر طناب باید طوری تنظیم شود که با یک عرض یا یک طول از زمین ورزشی مورد نظر مساوی شود. در این هنگام چهار نقطه مشخص شده قطرها نشانه گذاری میشود.</a:t>
            </a:r>
          </a:p>
          <a:p>
            <a:pPr algn="r" rtl="1"/>
            <a:r>
              <a:rPr lang="fa-IR" sz="2400" dirty="0" smtClean="0">
                <a:cs typeface="B Nazanin" pitchFamily="2" charset="-78"/>
              </a:rPr>
              <a:t>حال با اتصال این چهار نقطه به هم میتوان چهار ضلع زمین ورزش را بدست اورد.</a:t>
            </a:r>
          </a:p>
          <a:p>
            <a:pPr algn="r" rtl="1"/>
            <a:endParaRPr lang="fa-IR" sz="2400" dirty="0" smtClean="0">
              <a:cs typeface="B Nazanin" pitchFamily="2" charset="-78"/>
            </a:endParaRPr>
          </a:p>
          <a:p>
            <a:pPr algn="r" rtl="1"/>
            <a:endParaRPr lang="fa-IR" sz="2400" dirty="0" smtClean="0"/>
          </a:p>
          <a:p>
            <a:pPr algn="r" rtl="1"/>
            <a:endParaRPr lang="fa-IR" sz="2400" dirty="0" smtClean="0"/>
          </a:p>
          <a:p>
            <a:pPr algn="r" rtl="1"/>
            <a:endParaRPr lang="fa-I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TextBox 7"/>
          <p:cNvSpPr txBox="1"/>
          <p:nvPr/>
        </p:nvSpPr>
        <p:spPr>
          <a:xfrm>
            <a:off x="304800" y="2286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9" name="TextBox 8"/>
          <p:cNvSpPr txBox="1"/>
          <p:nvPr/>
        </p:nvSpPr>
        <p:spPr>
          <a:xfrm>
            <a:off x="457200" y="381000"/>
            <a:ext cx="8610600" cy="523220"/>
          </a:xfrm>
          <a:prstGeom prst="rect">
            <a:avLst/>
          </a:prstGeom>
          <a:noFill/>
        </p:spPr>
        <p:txBody>
          <a:bodyPr wrap="square" rtlCol="0">
            <a:spAutoFit/>
          </a:bodyPr>
          <a:lstStyle/>
          <a:p>
            <a:pPr algn="r"/>
            <a:endParaRPr lang="fa-IR" sz="2800" dirty="0" smtClean="0">
              <a:cs typeface="B Nazanin" pitchFamily="2" charset="-78"/>
            </a:endParaRPr>
          </a:p>
        </p:txBody>
      </p:sp>
      <p:sp>
        <p:nvSpPr>
          <p:cNvPr id="12" name="TextBox 11"/>
          <p:cNvSpPr txBox="1"/>
          <p:nvPr/>
        </p:nvSpPr>
        <p:spPr>
          <a:xfrm>
            <a:off x="175146" y="344606"/>
            <a:ext cx="8534400" cy="6186309"/>
          </a:xfrm>
          <a:prstGeom prst="rect">
            <a:avLst/>
          </a:prstGeom>
          <a:noFill/>
        </p:spPr>
        <p:txBody>
          <a:bodyPr wrap="square" rtlCol="0">
            <a:spAutoFit/>
          </a:bodyPr>
          <a:lstStyle/>
          <a:p>
            <a:pPr algn="r" rtl="1"/>
            <a:r>
              <a:rPr lang="fa-IR" sz="3600" dirty="0" smtClean="0">
                <a:solidFill>
                  <a:schemeClr val="accent1"/>
                </a:solidFill>
              </a:rPr>
              <a:t>زمین های روباز</a:t>
            </a:r>
          </a:p>
          <a:p>
            <a:pPr algn="r" rtl="1"/>
            <a:endParaRPr lang="fa-IR" sz="2400" dirty="0" smtClean="0"/>
          </a:p>
          <a:p>
            <a:pPr algn="r" rtl="1"/>
            <a:r>
              <a:rPr lang="fa-IR" sz="2400" dirty="0" smtClean="0"/>
              <a:t>ترکیب رنگ های مناسب با توجه به نوع ورزشی که در زمین های رو باز صورت میگیرد از اهمیت زیادی برخوردار است.</a:t>
            </a:r>
          </a:p>
          <a:p>
            <a:pPr algn="r" rtl="1"/>
            <a:r>
              <a:rPr lang="fa-IR" sz="2400" dirty="0" smtClean="0"/>
              <a:t>معمولآ در ورزش های مختلف از رنگ سفید و سپس به ترتیب از رنگ های زرد،ابی و قرمز استفاده میشود.</a:t>
            </a:r>
          </a:p>
          <a:p>
            <a:pPr algn="r" rtl="1"/>
            <a:r>
              <a:rPr lang="fa-IR" sz="2400" dirty="0" smtClean="0"/>
              <a:t>جدول زیر معمولا طرح رنگ برای سطوح تیره ( مانند اندود قیر یا بتنی ) به کار میرود:</a:t>
            </a:r>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en-US" sz="2400" dirty="0"/>
          </a:p>
        </p:txBody>
      </p:sp>
      <p:graphicFrame>
        <p:nvGraphicFramePr>
          <p:cNvPr id="14" name="Table 13"/>
          <p:cNvGraphicFramePr>
            <a:graphicFrameLocks noGrp="1"/>
          </p:cNvGraphicFramePr>
          <p:nvPr/>
        </p:nvGraphicFramePr>
        <p:xfrm>
          <a:off x="1676400" y="4038600"/>
          <a:ext cx="6096000" cy="1752600"/>
        </p:xfrm>
        <a:graphic>
          <a:graphicData uri="http://schemas.openxmlformats.org/drawingml/2006/table">
            <a:tbl>
              <a:tblPr firstRow="1" bandRow="1">
                <a:tableStyleId>{BC89EF96-8CEA-46FF-86C4-4CE0E7609802}</a:tableStyleId>
              </a:tblPr>
              <a:tblGrid>
                <a:gridCol w="2032000"/>
                <a:gridCol w="2032000"/>
                <a:gridCol w="2032000"/>
              </a:tblGrid>
              <a:tr h="370840">
                <a:tc>
                  <a:txBody>
                    <a:bodyPr/>
                    <a:lstStyle/>
                    <a:p>
                      <a:pPr algn="ctr" rtl="1"/>
                      <a:r>
                        <a:rPr lang="fa-IR" dirty="0" smtClean="0"/>
                        <a:t>زمین کسابقه</a:t>
                      </a:r>
                      <a:endParaRPr lang="en-US" dirty="0"/>
                    </a:p>
                  </a:txBody>
                  <a:tcPr/>
                </a:tc>
                <a:tc>
                  <a:txBody>
                    <a:bodyPr/>
                    <a:lstStyle/>
                    <a:p>
                      <a:pPr algn="ctr"/>
                      <a:r>
                        <a:rPr lang="fa-IR" dirty="0" smtClean="0"/>
                        <a:t>زمین بازی یا تمرین</a:t>
                      </a:r>
                      <a:endParaRPr lang="en-US" dirty="0"/>
                    </a:p>
                  </a:txBody>
                  <a:tcPr/>
                </a:tc>
                <a:tc>
                  <a:txBody>
                    <a:bodyPr/>
                    <a:lstStyle/>
                    <a:p>
                      <a:pPr algn="ctr" rtl="1"/>
                      <a:r>
                        <a:rPr lang="fa-IR" dirty="0" smtClean="0"/>
                        <a:t>ورزش</a:t>
                      </a:r>
                      <a:endParaRPr lang="en-US" dirty="0"/>
                    </a:p>
                  </a:txBody>
                  <a:tcPr/>
                </a:tc>
              </a:tr>
              <a:tr h="370840">
                <a:tc>
                  <a:txBody>
                    <a:bodyPr/>
                    <a:lstStyle/>
                    <a:p>
                      <a:pPr algn="ctr"/>
                      <a:r>
                        <a:rPr lang="fa-IR" dirty="0" smtClean="0"/>
                        <a:t>زرد </a:t>
                      </a:r>
                      <a:endParaRPr lang="en-US" dirty="0"/>
                    </a:p>
                  </a:txBody>
                  <a:tcPr/>
                </a:tc>
                <a:tc>
                  <a:txBody>
                    <a:bodyPr/>
                    <a:lstStyle/>
                    <a:p>
                      <a:pPr algn="ctr"/>
                      <a:r>
                        <a:rPr lang="fa-IR" dirty="0" smtClean="0"/>
                        <a:t>زرد</a:t>
                      </a:r>
                      <a:endParaRPr lang="en-US" dirty="0"/>
                    </a:p>
                  </a:txBody>
                  <a:tcPr/>
                </a:tc>
                <a:tc>
                  <a:txBody>
                    <a:bodyPr/>
                    <a:lstStyle/>
                    <a:p>
                      <a:pPr algn="ctr" rtl="1"/>
                      <a:r>
                        <a:rPr lang="fa-IR" dirty="0" smtClean="0"/>
                        <a:t>بسکتبال</a:t>
                      </a:r>
                      <a:endParaRPr lang="en-US" dirty="0"/>
                    </a:p>
                  </a:txBody>
                  <a:tcPr/>
                </a:tc>
              </a:tr>
              <a:tr h="370840">
                <a:tc>
                  <a:txBody>
                    <a:bodyPr/>
                    <a:lstStyle/>
                    <a:p>
                      <a:pPr algn="ctr"/>
                      <a:r>
                        <a:rPr lang="fa-IR" dirty="0" smtClean="0"/>
                        <a:t>سفید</a:t>
                      </a:r>
                      <a:endParaRPr lang="en-US" dirty="0"/>
                    </a:p>
                  </a:txBody>
                  <a:tcPr/>
                </a:tc>
                <a:tc>
                  <a:txBody>
                    <a:bodyPr/>
                    <a:lstStyle/>
                    <a:p>
                      <a:pPr algn="ctr"/>
                      <a:r>
                        <a:rPr lang="fa-IR" dirty="0" smtClean="0"/>
                        <a:t>سفید</a:t>
                      </a:r>
                      <a:endParaRPr lang="en-US" dirty="0"/>
                    </a:p>
                  </a:txBody>
                  <a:tcPr/>
                </a:tc>
                <a:tc>
                  <a:txBody>
                    <a:bodyPr/>
                    <a:lstStyle/>
                    <a:p>
                      <a:pPr algn="ctr"/>
                      <a:r>
                        <a:rPr lang="fa-IR" dirty="0" smtClean="0"/>
                        <a:t>تنیس</a:t>
                      </a:r>
                      <a:endParaRPr lang="en-US" dirty="0"/>
                    </a:p>
                  </a:txBody>
                  <a:tcPr/>
                </a:tc>
              </a:tr>
              <a:tr h="370840">
                <a:tc>
                  <a:txBody>
                    <a:bodyPr/>
                    <a:lstStyle/>
                    <a:p>
                      <a:pPr algn="ctr"/>
                      <a:r>
                        <a:rPr lang="fa-IR" dirty="0" smtClean="0"/>
                        <a:t>سفید</a:t>
                      </a:r>
                      <a:endParaRPr lang="en-US" dirty="0"/>
                    </a:p>
                  </a:txBody>
                  <a:tcPr/>
                </a:tc>
                <a:tc>
                  <a:txBody>
                    <a:bodyPr/>
                    <a:lstStyle/>
                    <a:p>
                      <a:pPr algn="ctr"/>
                      <a:r>
                        <a:rPr lang="fa-IR" dirty="0" smtClean="0"/>
                        <a:t>قرمز</a:t>
                      </a:r>
                      <a:endParaRPr lang="en-US" dirty="0"/>
                    </a:p>
                  </a:txBody>
                  <a:tcPr/>
                </a:tc>
                <a:tc>
                  <a:txBody>
                    <a:bodyPr/>
                    <a:lstStyle/>
                    <a:p>
                      <a:pPr algn="ctr"/>
                      <a:r>
                        <a:rPr lang="fa-IR" dirty="0" smtClean="0"/>
                        <a:t>نت بال</a:t>
                      </a:r>
                      <a:endParaRPr lang="en-US" dirty="0"/>
                    </a:p>
                  </a:txBody>
                  <a:tcPr/>
                </a:tc>
              </a:tr>
            </a:tbl>
          </a:graphicData>
        </a:graphic>
      </p:graphicFrame>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9" name="TextBox 8"/>
          <p:cNvSpPr txBox="1"/>
          <p:nvPr/>
        </p:nvSpPr>
        <p:spPr>
          <a:xfrm>
            <a:off x="381000" y="381000"/>
            <a:ext cx="8382000" cy="4154984"/>
          </a:xfrm>
          <a:prstGeom prst="rect">
            <a:avLst/>
          </a:prstGeom>
          <a:noFill/>
        </p:spPr>
        <p:txBody>
          <a:bodyPr wrap="square" rtlCol="0">
            <a:spAutoFit/>
          </a:bodyPr>
          <a:lstStyle/>
          <a:p>
            <a:pPr algn="r" rtl="1"/>
            <a:r>
              <a:rPr lang="fa-IR" sz="3600" dirty="0" smtClean="0">
                <a:solidFill>
                  <a:schemeClr val="accent1"/>
                </a:solidFill>
              </a:rPr>
              <a:t>جهت یابی زمین های ورزشی روباز</a:t>
            </a:r>
          </a:p>
          <a:p>
            <a:pPr algn="r" rtl="1"/>
            <a:endParaRPr lang="fa-IR" sz="3600" dirty="0" smtClean="0"/>
          </a:p>
          <a:p>
            <a:pPr algn="r" rtl="1"/>
            <a:r>
              <a:rPr lang="fa-IR" sz="2400" dirty="0" smtClean="0"/>
              <a:t>تعیین چهت ساخت ورزشگاه های روباز از اهمیت ویژه ای برخوردار است.زمان انجام فعالیت و زمان انجام سال در این امر نقش دارند.</a:t>
            </a:r>
          </a:p>
          <a:p>
            <a:pPr algn="r" rtl="1"/>
            <a:r>
              <a:rPr lang="fa-IR" sz="2400" dirty="0" smtClean="0"/>
              <a:t>با جهت یابی دقیق مکان های ورزشی میتوان تاثیر عواملی چون نور خورشید یا باد را به حداقل رساند.پیشنهاد میشود که زمین ها در جهت شمال به جنوب ساخته شوند.</a:t>
            </a:r>
          </a:p>
          <a:p>
            <a:pPr algn="r" rtl="1"/>
            <a:r>
              <a:rPr lang="fa-IR" sz="2400" dirty="0" smtClean="0"/>
              <a:t>مشکلات ایجاد شده در زمین های ورزشی توسط باد ، بدتر از تابش مستقیم خورشید است. این امر در ورزشهایی مانند پرتاب نیزه و دیسک،به طور کل ورزشهای دو میدانی باعث اخلال و یا تاثیر در نتیجه ورزشکاران میشود.</a:t>
            </a:r>
          </a:p>
          <a:p>
            <a:pPr algn="r" rtl="1"/>
            <a:endParaRPr lang="en-US" sz="2400" dirty="0"/>
          </a:p>
        </p:txBody>
      </p:sp>
      <p:sp>
        <p:nvSpPr>
          <p:cNvPr id="5" name="Footer Placeholder 4"/>
          <p:cNvSpPr>
            <a:spLocks noGrp="1"/>
          </p:cNvSpPr>
          <p:nvPr>
            <p:ph type="ftr" sz="quarter" idx="11"/>
          </p:nvPr>
        </p:nvSpPr>
        <p:spPr/>
        <p:txBody>
          <a:bodyPr/>
          <a:lstStyle/>
          <a:p>
            <a:r>
              <a:rPr lang="en-US" smtClean="0"/>
              <a:t>Telegram.me/daneshjoo3dsmax</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30611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Telegram.me/daneshjoo3dsmax</a:t>
            </a:r>
            <a:endParaRPr lang="en-US"/>
          </a:p>
        </p:txBody>
      </p:sp>
    </p:spTree>
    <p:extLst>
      <p:ext uri="{BB962C8B-B14F-4D97-AF65-F5344CB8AC3E}">
        <p14:creationId xmlns:p14="http://schemas.microsoft.com/office/powerpoint/2010/main" val="2073200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630</TotalTime>
  <Words>1383</Words>
  <Application>Microsoft Office PowerPoint</Application>
  <PresentationFormat>On-screen Show (4:3)</PresentationFormat>
  <Paragraphs>247</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Adobe Garamond Pro Bold</vt:lpstr>
      <vt:lpstr>Arial</vt:lpstr>
      <vt:lpstr>B Nazanin</vt:lpstr>
      <vt:lpstr>Calibri</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mehdi</dc:creator>
  <cp:lastModifiedBy>omid arzi</cp:lastModifiedBy>
  <cp:revision>73</cp:revision>
  <dcterms:created xsi:type="dcterms:W3CDTF">2006-08-16T00:00:00Z</dcterms:created>
  <dcterms:modified xsi:type="dcterms:W3CDTF">2022-01-27T17:50:16Z</dcterms:modified>
</cp:coreProperties>
</file>