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75" r:id="rId8"/>
    <p:sldId id="274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6" r:id="rId22"/>
    <p:sldId id="277" r:id="rId23"/>
    <p:sldId id="278" r:id="rId24"/>
    <p:sldId id="279" r:id="rId25"/>
    <p:sldId id="280" r:id="rId26"/>
    <p:sldId id="281" r:id="rId27"/>
    <p:sldId id="294" r:id="rId28"/>
    <p:sldId id="295" r:id="rId29"/>
    <p:sldId id="296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8000"/>
    <a:srgbClr val="000099"/>
    <a:srgbClr val="08009E"/>
    <a:srgbClr val="000000"/>
    <a:srgbClr val="00CA18"/>
    <a:srgbClr val="0DFF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1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2C91B-253F-474A-BF47-AE970A6DAAC6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78071-3058-4464-8268-E39A3F8FC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64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78071-3058-4464-8268-E39A3F8FC0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28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FCE4-7C85-492F-AAA5-4AB4BB552334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FCE4-7C85-492F-AAA5-4AB4BB552334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C98E3-E704-4B15-B8CF-A375B12C4A6E}" type="datetimeFigureOut">
              <a:rPr lang="fr-FR"/>
              <a:pPr>
                <a:defRPr/>
              </a:pPr>
              <a:t>25/02/2015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F431C-AB9B-4A4E-9691-CABC679612B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566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7A93C-C7CA-4A6D-B55F-EF688404F170}" type="datetimeFigureOut">
              <a:rPr lang="fr-FR"/>
              <a:pPr>
                <a:defRPr/>
              </a:pPr>
              <a:t>25/02/2015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2D24E-249D-4681-91B6-7A51C11BC82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3328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4369E-536B-4035-B6F8-50E3C807E319}" type="datetimeFigureOut">
              <a:rPr lang="fr-FR"/>
              <a:pPr>
                <a:defRPr/>
              </a:pPr>
              <a:t>25/02/2015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B0274-2195-4165-B497-54D6AA0CD16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322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7E2B1-B4B9-44B6-A135-C40840339419}" type="datetimeFigureOut">
              <a:rPr lang="fr-FR"/>
              <a:pPr>
                <a:defRPr/>
              </a:pPr>
              <a:t>25/02/2015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BC910-15A9-44B8-A0F0-6FFA17662D9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7537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A526C-738B-4ED8-9BD4-88821155CDDF}" type="datetimeFigureOut">
              <a:rPr lang="fr-FR"/>
              <a:pPr>
                <a:defRPr/>
              </a:pPr>
              <a:t>25/02/2015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DF447-79BD-4E65-BC45-966BE8081CC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017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4F833-064B-4BCD-9ED2-1F81535C4D50}" type="datetimeFigureOut">
              <a:rPr lang="fr-FR"/>
              <a:pPr>
                <a:defRPr/>
              </a:pPr>
              <a:t>25/02/2015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3D2E9-5674-49A9-A772-91410364112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1499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A4CAB-AF76-4AE0-B51B-7A0BD0F4A560}" type="datetimeFigureOut">
              <a:rPr lang="fr-FR"/>
              <a:pPr>
                <a:defRPr/>
              </a:pPr>
              <a:t>25/02/2015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AD6C9-91E6-4E11-957E-6AEA7958CD7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962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FE234-398B-451E-B422-B639E7023278}" type="datetimeFigureOut">
              <a:rPr lang="fr-FR"/>
              <a:pPr>
                <a:defRPr/>
              </a:pPr>
              <a:t>25/02/2015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9FF23-B4E8-4067-BE17-F317E02FCF0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207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0CCE1-3EAC-4714-A7D9-AA9FE7CA9516}" type="datetimeFigureOut">
              <a:rPr lang="fr-FR"/>
              <a:pPr>
                <a:defRPr/>
              </a:pPr>
              <a:t>25/02/2015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9E7A7-8968-46B3-A5CB-547D8BDAC74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984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BA028-282F-4DD4-9DD1-72A5F43ACDC0}" type="datetimeFigureOut">
              <a:rPr lang="fr-FR"/>
              <a:pPr>
                <a:defRPr/>
              </a:pPr>
              <a:t>25/02/2015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ABADA-33B1-4715-A18C-D2B1542EA47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6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66AC3-CC3E-4A58-9AE5-941028B12F43}" type="datetimeFigureOut">
              <a:rPr lang="fr-FR"/>
              <a:pPr>
                <a:defRPr/>
              </a:pPr>
              <a:t>25/02/2015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2EA8E-A10D-4375-83C1-B04A833407A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0716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F53AC51-3C0E-4003-9CC3-D3E810C24B07}" type="datetimeFigureOut">
              <a:rPr lang="fr-FR"/>
              <a:pPr>
                <a:defRPr/>
              </a:pPr>
              <a:t>25/02/2015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010662-A69B-411F-8D23-A9E81390CF2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microsoft.com/office/2007/relationships/hdphoto" Target="../media/hdphoto1.wdp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59832" y="3068960"/>
            <a:ext cx="583264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6000" dirty="0" smtClean="0">
                <a:solidFill>
                  <a:schemeClr val="bg1"/>
                </a:solidFill>
                <a:cs typeface="B Jadid" pitchFamily="2" charset="-78"/>
              </a:rPr>
              <a:t>مطالعات موردی </a:t>
            </a:r>
            <a:endParaRPr lang="fa-IR" sz="6000" dirty="0">
              <a:solidFill>
                <a:schemeClr val="bg1"/>
              </a:solidFill>
              <a:cs typeface="B Jadid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4653136"/>
            <a:ext cx="8568952" cy="184665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4800" dirty="0" smtClean="0">
                <a:solidFill>
                  <a:schemeClr val="bg1"/>
                </a:solidFill>
                <a:cs typeface="B Titr" pitchFamily="2" charset="-78"/>
              </a:rPr>
              <a:t>موزه هنرهای معاصر ایران</a:t>
            </a:r>
          </a:p>
          <a:p>
            <a:pPr algn="ctr"/>
            <a:endParaRPr lang="fa-IR" sz="1600" dirty="0" smtClean="0">
              <a:solidFill>
                <a:schemeClr val="bg1"/>
              </a:solidFill>
              <a:cs typeface="B Titr" pitchFamily="2" charset="-78"/>
            </a:endParaRPr>
          </a:p>
          <a:p>
            <a:pPr algn="ctr" rtl="1"/>
            <a:r>
              <a:rPr lang="en-US" sz="4800" b="1" dirty="0">
                <a:solidFill>
                  <a:srgbClr val="C00000"/>
                </a:solidFill>
                <a:latin typeface="Edwardian Script ITC" pitchFamily="66" charset="0"/>
                <a:cs typeface="Andalus" pitchFamily="2" charset="-78"/>
              </a:rPr>
              <a:t>Tehran Museum of Contemporary Art</a:t>
            </a:r>
            <a:endParaRPr lang="fa-IR" sz="4800" b="1" dirty="0">
              <a:solidFill>
                <a:srgbClr val="C00000"/>
              </a:solidFill>
              <a:latin typeface="Edwardian Script ITC" pitchFamily="66" charset="0"/>
              <a:cs typeface="B Titr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4" y="116632"/>
            <a:ext cx="8979953" cy="57606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704" y="615679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 smtClean="0">
                <a:solidFill>
                  <a:srgbClr val="C00000"/>
                </a:solidFill>
                <a:cs typeface="B Jadid" pitchFamily="2" charset="-78"/>
              </a:rPr>
              <a:t>پلان طبقه هم کف موزه هنرهای معاصر تهران</a:t>
            </a:r>
            <a:endParaRPr lang="en-US" sz="2800" dirty="0">
              <a:solidFill>
                <a:srgbClr val="C00000"/>
              </a:solidFill>
              <a:cs typeface="B Jadi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5" y="0"/>
            <a:ext cx="903486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56176" y="241484"/>
            <a:ext cx="2717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 smtClean="0">
                <a:solidFill>
                  <a:srgbClr val="C00000"/>
                </a:solidFill>
                <a:cs typeface="B Jadid" pitchFamily="2" charset="-78"/>
              </a:rPr>
              <a:t>پلان طبقه زیرین</a:t>
            </a:r>
            <a:endParaRPr lang="en-US" sz="2800" dirty="0">
              <a:solidFill>
                <a:srgbClr val="C00000"/>
              </a:solidFill>
              <a:cs typeface="B Jadi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871296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3200" dirty="0" smtClean="0">
                <a:solidFill>
                  <a:srgbClr val="C00000"/>
                </a:solidFill>
                <a:cs typeface="B Jadid" pitchFamily="2" charset="-78"/>
              </a:rPr>
              <a:t>درباره موزه :</a:t>
            </a:r>
            <a:endParaRPr lang="en-US" sz="3200" dirty="0" smtClean="0">
              <a:solidFill>
                <a:srgbClr val="C00000"/>
              </a:solidFill>
              <a:cs typeface="B Jadid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ساختمان موزه که یکی از نمونه‌های با ارزش و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کـــم همتـای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مع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ماری نوین ایران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است ، با الهام از معماری‌سنتی ایران و مفاهیم فلسفی آن بنا ش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ده است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.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1- هشتی 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2- چهارسو 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3- معبر 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4- گذرگاه 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اینها از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جمله عناصر چشم نوازی هستند که بازدید کنند‌گان 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هنر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دوست 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را به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تأمل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در آستانه تاریخ شکوهمند هنر و فرهنگ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ایران ‌زمیـن 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وا می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‌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دارند .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همچنین تأثیر بادگیرهای یزد بر معماری مجموعه واضـــح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است که با الهام از </a:t>
            </a:r>
            <a:r>
              <a:rPr lang="fa-IR" sz="2400" u="sng" dirty="0" smtClean="0">
                <a:solidFill>
                  <a:srgbClr val="C00000"/>
                </a:solidFill>
                <a:cs typeface="B Sina" pitchFamily="2" charset="-78"/>
              </a:rPr>
              <a:t>معماری سنتی ایران و مفاهیم فلسفی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آن بنـا شده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است.</a:t>
            </a:r>
            <a:endParaRPr lang="fa-IR" sz="2400" dirty="0">
              <a:solidFill>
                <a:schemeClr val="bg1"/>
              </a:solidFill>
              <a:cs typeface="B Yek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260648"/>
            <a:ext cx="871296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3200" dirty="0" smtClean="0">
                <a:solidFill>
                  <a:srgbClr val="C00000"/>
                </a:solidFill>
                <a:cs typeface="B Jadid" pitchFamily="2" charset="-78"/>
              </a:rPr>
              <a:t>مساحت : </a:t>
            </a:r>
            <a:endParaRPr lang="en-US" sz="3200" dirty="0" smtClean="0">
              <a:solidFill>
                <a:srgbClr val="C00000"/>
              </a:solidFill>
              <a:cs typeface="B Jadid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ar-SA" sz="2400" dirty="0">
                <a:cs typeface="Tahoma" pitchFamily="34" charset="0"/>
              </a:rPr>
              <a:t>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8500 مترمربع. مساحت كل ديوارهاي موزه بالغ بر 2500 متر</a:t>
            </a:r>
            <a:r>
              <a:rPr lang="ar-SA" sz="2400" dirty="0">
                <a:solidFill>
                  <a:schemeClr val="bg1"/>
                </a:solidFill>
                <a:cs typeface="B Yekan" pitchFamily="2" charset="-78"/>
              </a:rPr>
              <a:t>مربع.</a:t>
            </a:r>
            <a:endParaRPr lang="en-US" sz="2400" dirty="0">
              <a:solidFill>
                <a:schemeClr val="bg1"/>
              </a:solidFill>
              <a:cs typeface="B Yekan" pitchFamily="2" charset="-78"/>
            </a:endParaRPr>
          </a:p>
          <a:p>
            <a:pPr algn="just" rtl="1">
              <a:lnSpc>
                <a:spcPct val="150000"/>
              </a:lnSpc>
            </a:pPr>
            <a:endParaRPr lang="ar-SA" sz="1200" dirty="0">
              <a:solidFill>
                <a:schemeClr val="tx2">
                  <a:lumMod val="75000"/>
                </a:schemeClr>
              </a:solidFill>
              <a:cs typeface="B Yeka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ar-SA" sz="3200" dirty="0">
                <a:solidFill>
                  <a:srgbClr val="C00000"/>
                </a:solidFill>
                <a:cs typeface="B Jadid" pitchFamily="2" charset="-78"/>
              </a:rPr>
              <a:t>تفكيك اين بنا از پارك و خيابان اصل</a:t>
            </a:r>
            <a:endParaRPr lang="en-US" sz="3200" dirty="0">
              <a:solidFill>
                <a:srgbClr val="C00000"/>
              </a:solidFill>
              <a:cs typeface="B Jadid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نرده‌هايي به صورتهايي ساده و فرم‌دار كه 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توج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ــــ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ه بينن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ــــ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ده </a:t>
            </a:r>
            <a:r>
              <a:rPr lang="ar-SA" sz="2400" dirty="0">
                <a:solidFill>
                  <a:schemeClr val="bg1"/>
                </a:solidFill>
                <a:cs typeface="B Yekan" pitchFamily="2" charset="-78"/>
              </a:rPr>
              <a:t>را جلب مي‌كند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بين موزه هنرهاي معاصر و موزه فرش (شمال موزه) فضاي س</a:t>
            </a:r>
            <a:r>
              <a:rPr lang="ar-SA" sz="2400" dirty="0">
                <a:solidFill>
                  <a:schemeClr val="bg1"/>
                </a:solidFill>
                <a:cs typeface="B Yekan" pitchFamily="2" charset="-78"/>
              </a:rPr>
              <a:t>بز با تعداد كمي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درخت از نوع كاج و پوشيده از چمن وجود دارد كه در آن </a:t>
            </a:r>
            <a:r>
              <a:rPr lang="ar-SA" sz="2400" dirty="0">
                <a:solidFill>
                  <a:schemeClr val="bg1"/>
                </a:solidFill>
                <a:cs typeface="B Yekan" pitchFamily="2" charset="-78"/>
              </a:rPr>
              <a:t>تعدادي تنديس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(مجسمه) قرار دارد. اين قسمت 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ب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ــ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اغ مجسم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ــ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ه ن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ــــ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ام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دارد. </a:t>
            </a:r>
            <a:r>
              <a:rPr lang="ar-SA" sz="2400" dirty="0">
                <a:solidFill>
                  <a:schemeClr val="bg1"/>
                </a:solidFill>
                <a:cs typeface="B Yekan" pitchFamily="2" charset="-78"/>
              </a:rPr>
              <a:t>اين مجسمه هنگام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احداث بنا (1355) از هنرمندان خارجي 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خري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ـــ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داري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شده و </a:t>
            </a:r>
            <a:r>
              <a:rPr lang="ar-SA" sz="2400" dirty="0">
                <a:solidFill>
                  <a:schemeClr val="bg1"/>
                </a:solidFill>
                <a:cs typeface="B Yekan" pitchFamily="2" charset="-78"/>
              </a:rPr>
              <a:t>در محل باغ مجسمه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نصب شده. فقط يك تنديس ساخته هنرمند 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اي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ـــ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راني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پ</a:t>
            </a:r>
            <a:r>
              <a:rPr lang="ar-SA" sz="2400" dirty="0">
                <a:solidFill>
                  <a:schemeClr val="bg1"/>
                </a:solidFill>
                <a:cs typeface="B Yekan" pitchFamily="2" charset="-78"/>
              </a:rPr>
              <a:t>رويز تناولي در باغ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موجود است. </a:t>
            </a:r>
            <a:endParaRPr lang="fa-IR" sz="2400" dirty="0">
              <a:solidFill>
                <a:schemeClr val="tx2">
                  <a:lumMod val="75000"/>
                </a:schemeClr>
              </a:solidFill>
              <a:cs typeface="B Yek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:\pic1\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88639"/>
            <a:ext cx="4834880" cy="644650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6079338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 smtClean="0">
                <a:solidFill>
                  <a:srgbClr val="C00000"/>
                </a:solidFill>
                <a:cs typeface="B Jadid" pitchFamily="2" charset="-78"/>
              </a:rPr>
              <a:t>نرده های جدا کننده موزه هنر </a:t>
            </a:r>
            <a:r>
              <a:rPr lang="fa-IR" sz="2800" dirty="0" smtClean="0">
                <a:solidFill>
                  <a:schemeClr val="bg1"/>
                </a:solidFill>
                <a:cs typeface="B Jadid" pitchFamily="2" charset="-78"/>
              </a:rPr>
              <a:t>از موزه فرش</a:t>
            </a:r>
            <a:endParaRPr lang="en-US" sz="2800" dirty="0">
              <a:solidFill>
                <a:schemeClr val="bg1"/>
              </a:solidFill>
              <a:cs typeface="B Jadi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pic1\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16631"/>
            <a:ext cx="4947152" cy="659620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6079338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 smtClean="0">
                <a:solidFill>
                  <a:srgbClr val="C00000"/>
                </a:solidFill>
                <a:cs typeface="B Jadid" pitchFamily="2" charset="-78"/>
              </a:rPr>
              <a:t>یک نمونه از تندیس های موجود </a:t>
            </a:r>
            <a:r>
              <a:rPr lang="fa-IR" sz="2800" dirty="0" smtClean="0">
                <a:solidFill>
                  <a:schemeClr val="bg1"/>
                </a:solidFill>
                <a:cs typeface="B Jadid" pitchFamily="2" charset="-78"/>
              </a:rPr>
              <a:t>در محوطه موزه</a:t>
            </a:r>
            <a:endParaRPr lang="en-US" sz="2800" dirty="0">
              <a:solidFill>
                <a:schemeClr val="bg1"/>
              </a:solidFill>
              <a:cs typeface="B Jadi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2"/>
          <a:stretch/>
        </p:blipFill>
        <p:spPr>
          <a:xfrm>
            <a:off x="539552" y="227112"/>
            <a:ext cx="8091264" cy="53354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5949280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dirty="0" smtClean="0">
                <a:solidFill>
                  <a:srgbClr val="C00000"/>
                </a:solidFill>
                <a:cs typeface="B Jadid" pitchFamily="2" charset="-78"/>
              </a:rPr>
              <a:t>ورودی موزه هنرهای معاصر ایران</a:t>
            </a:r>
            <a:endParaRPr lang="en-US" sz="2800" dirty="0">
              <a:solidFill>
                <a:schemeClr val="bg1"/>
              </a:solidFill>
              <a:cs typeface="B Jadi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784976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3200" dirty="0" smtClean="0">
                <a:solidFill>
                  <a:srgbClr val="C00000"/>
                </a:solidFill>
                <a:cs typeface="B Jadid" pitchFamily="2" charset="-78"/>
              </a:rPr>
              <a:t>نقد و تحلیل موزه هنرهای معاصر</a:t>
            </a:r>
          </a:p>
          <a:p>
            <a:pPr algn="just" rtl="1">
              <a:lnSpc>
                <a:spcPct val="150000"/>
              </a:lnSpc>
            </a:pPr>
            <a:endParaRPr lang="en-US" sz="1600" dirty="0" smtClean="0">
              <a:solidFill>
                <a:srgbClr val="C00000"/>
              </a:solidFill>
              <a:cs typeface="B Jadid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کار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را از ورودی آن آغاز می‌کنیم ، دیبا برای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تعریـــف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ورود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ی از آسمان‌های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پست مدرن استفاده کرده که شاید به خوبی توانسته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یـک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ورود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ی را القاء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کند. 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از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ورودی که رد شویم ، هنوز رد نشده که نگاه ما به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نمـا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و 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به تلفیق بتن و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سنگ می‌افتد که به شکل واقعاً زیبایی در کنار هم حل شده‌ا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ند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و 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قدرت معمار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ملموس‌تر می‌شود و انسان را وادار می‌کند تا به دور مجموعه 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بچرخد ضمن این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که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نباید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فراموش شود که کلیه دسترسی‌ها همان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طـــــور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کــه 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مشخص است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تعریف شده و همگی نشان دهنده و مبین این نکته است که 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قلمی بر کاغذ پیاده‌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شده است .</a:t>
            </a:r>
            <a:endParaRPr lang="en-US" sz="2400" dirty="0">
              <a:solidFill>
                <a:schemeClr val="tx2">
                  <a:lumMod val="75000"/>
                </a:schemeClr>
              </a:solidFill>
              <a:cs typeface="B Yekan" pitchFamily="2" charset="-78"/>
            </a:endParaRPr>
          </a:p>
          <a:p>
            <a:pPr algn="r">
              <a:lnSpc>
                <a:spcPct val="150000"/>
              </a:lnSpc>
            </a:pPr>
            <a:endParaRPr lang="en-US" sz="2400" b="1" dirty="0">
              <a:solidFill>
                <a:schemeClr val="bg1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98" y="260648"/>
            <a:ext cx="8554334" cy="56886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72400" y="6237312"/>
            <a:ext cx="432048" cy="360040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  <a:gs pos="100000">
                <a:srgbClr val="D92C2A"/>
              </a:gs>
              <a:gs pos="80400">
                <a:srgbClr val="FF0000"/>
              </a:gs>
              <a:gs pos="100000">
                <a:srgbClr val="FF0000"/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44208" y="6155722"/>
            <a:ext cx="1715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 smtClean="0">
                <a:solidFill>
                  <a:srgbClr val="0070C0"/>
                </a:solidFill>
                <a:cs typeface="B Jadid" pitchFamily="2" charset="-78"/>
              </a:rPr>
              <a:t>خط آسمان </a:t>
            </a:r>
            <a:endParaRPr lang="en-US" sz="2800" dirty="0">
              <a:solidFill>
                <a:srgbClr val="0070C0"/>
              </a:solidFill>
              <a:cs typeface="B Jadi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7849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3200" dirty="0" smtClean="0">
                <a:solidFill>
                  <a:srgbClr val="C00000"/>
                </a:solidFill>
                <a:cs typeface="B Jadid" pitchFamily="2" charset="-78"/>
              </a:rPr>
              <a:t>مصالح استفاده شده در بنای موزه</a:t>
            </a:r>
          </a:p>
          <a:p>
            <a:pPr algn="just" rtl="1">
              <a:lnSpc>
                <a:spcPct val="150000"/>
              </a:lnSpc>
            </a:pPr>
            <a:endParaRPr lang="en-US" sz="1600" dirty="0" smtClean="0">
              <a:solidFill>
                <a:srgbClr val="C00000"/>
              </a:solidFill>
              <a:cs typeface="B Jadid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1- 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سنگ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(لاشه جنسيت آن توف به رنگ سبز آذرين دروني) </a:t>
            </a:r>
            <a:endParaRPr lang="fa-IR" sz="2400" dirty="0" smtClean="0">
              <a:solidFill>
                <a:schemeClr val="tx2">
                  <a:lumMod val="75000"/>
                </a:schemeClr>
              </a:solidFill>
              <a:cs typeface="B Yeka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2- 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بتن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(عنصري صاف منظم و انعطاف‌پذير) </a:t>
            </a:r>
            <a:endParaRPr lang="fa-IR" sz="2400" dirty="0" smtClean="0">
              <a:solidFill>
                <a:schemeClr val="tx2">
                  <a:lumMod val="75000"/>
                </a:schemeClr>
              </a:solidFill>
              <a:cs typeface="B Yeka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3- 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فلز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(مس به عنوان رويه كانالهاي ن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ـ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ور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، 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تهويه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و 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آلوميني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ــ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وم </a:t>
            </a:r>
            <a:r>
              <a:rPr lang="ar-SA" sz="2400" dirty="0">
                <a:solidFill>
                  <a:schemeClr val="bg1"/>
                </a:solidFill>
                <a:cs typeface="B Yekan" pitchFamily="2" charset="-78"/>
              </a:rPr>
              <a:t>براي بازشوها </a:t>
            </a:r>
            <a:endParaRPr lang="fa-IR" sz="2400" dirty="0" smtClean="0">
              <a:solidFill>
                <a:schemeClr val="bg1"/>
              </a:solidFill>
              <a:cs typeface="B Yeka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4- 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شيشه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(سكوريت دودي)</a:t>
            </a:r>
            <a:endParaRPr lang="en-US" sz="2400" dirty="0">
              <a:solidFill>
                <a:schemeClr val="tx2">
                  <a:lumMod val="75000"/>
                </a:schemeClr>
              </a:solidFill>
              <a:cs typeface="B Yekan" pitchFamily="2" charset="-78"/>
            </a:endParaRPr>
          </a:p>
        </p:txBody>
      </p:sp>
      <p:pic>
        <p:nvPicPr>
          <p:cNvPr id="4" name="Picture 3" descr="E:\pic1\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083768"/>
            <a:ext cx="4876800" cy="3657600"/>
          </a:xfrm>
          <a:prstGeom prst="rect">
            <a:avLst/>
          </a:prstGeom>
          <a:noFill/>
        </p:spPr>
      </p:pic>
      <p:cxnSp>
        <p:nvCxnSpPr>
          <p:cNvPr id="7" name="Curved Connector 6"/>
          <p:cNvCxnSpPr/>
          <p:nvPr/>
        </p:nvCxnSpPr>
        <p:spPr>
          <a:xfrm>
            <a:off x="1907704" y="4509120"/>
            <a:ext cx="4248472" cy="1728192"/>
          </a:xfrm>
          <a:prstGeom prst="curvedConnector3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>
            <a:off x="4139952" y="4912568"/>
            <a:ext cx="2016224" cy="1324744"/>
          </a:xfrm>
          <a:prstGeom prst="curvedConnector3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16200000" flipH="1">
            <a:off x="4535996" y="4617132"/>
            <a:ext cx="1728192" cy="1512168"/>
          </a:xfrm>
          <a:prstGeom prst="curvedConnector3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34968" y="606279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 smtClean="0">
                <a:solidFill>
                  <a:srgbClr val="000000"/>
                </a:solidFill>
                <a:cs typeface="B Sina" pitchFamily="2" charset="-78"/>
              </a:rPr>
              <a:t>فلز استفاده شده در بنا</a:t>
            </a:r>
            <a:endParaRPr lang="en-US" dirty="0">
              <a:solidFill>
                <a:srgbClr val="000000"/>
              </a:solidFill>
              <a:cs typeface="B Sin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15816" y="2276872"/>
            <a:ext cx="583264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9600" dirty="0" smtClean="0">
                <a:solidFill>
                  <a:srgbClr val="C00000"/>
                </a:solidFill>
                <a:cs typeface="B Jadid" pitchFamily="2" charset="-78"/>
              </a:rPr>
              <a:t>طرح 3 </a:t>
            </a:r>
            <a:endParaRPr lang="fa-IR" sz="9600" dirty="0">
              <a:solidFill>
                <a:srgbClr val="C00000"/>
              </a:solidFill>
              <a:cs typeface="B Jadid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339" y="4379620"/>
            <a:ext cx="604867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4800" b="1" dirty="0" smtClean="0">
                <a:solidFill>
                  <a:srgbClr val="00B050"/>
                </a:solidFill>
                <a:cs typeface="B Yekan" pitchFamily="2" charset="-78"/>
              </a:rPr>
              <a:t>موضوع : </a:t>
            </a:r>
          </a:p>
          <a:p>
            <a:pPr algn="ctr"/>
            <a:r>
              <a:rPr lang="fa-IR" sz="4800" b="1" dirty="0" smtClean="0">
                <a:solidFill>
                  <a:srgbClr val="00B050"/>
                </a:solidFill>
                <a:cs typeface="B Yekan" pitchFamily="2" charset="-78"/>
              </a:rPr>
              <a:t>فرم و هندسه موزه</a:t>
            </a:r>
            <a:endParaRPr lang="fa-IR" sz="4800" b="1" dirty="0">
              <a:solidFill>
                <a:srgbClr val="00B050"/>
              </a:solidFill>
              <a:cs typeface="B Yekan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8"/>
          <a:stretch/>
        </p:blipFill>
        <p:spPr>
          <a:xfrm>
            <a:off x="442244" y="1942481"/>
            <a:ext cx="3879513" cy="25666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04148" y="6093296"/>
            <a:ext cx="2916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 smtClean="0">
                <a:solidFill>
                  <a:srgbClr val="002060"/>
                </a:solidFill>
                <a:cs typeface="B Sina" pitchFamily="2" charset="-78"/>
              </a:rPr>
              <a:t>تهیه کننده : رامین آسوده</a:t>
            </a:r>
            <a:endParaRPr lang="en-US" dirty="0">
              <a:solidFill>
                <a:srgbClr val="002060"/>
              </a:solidFill>
              <a:cs typeface="B Sina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:\pic1\1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9712" y="332656"/>
            <a:ext cx="6858000" cy="5143500"/>
          </a:xfrm>
          <a:prstGeom prst="rect">
            <a:avLst/>
          </a:prstGeom>
          <a:noFill/>
        </p:spPr>
      </p:pic>
      <p:cxnSp>
        <p:nvCxnSpPr>
          <p:cNvPr id="4" name="Curved Connector 3"/>
          <p:cNvCxnSpPr/>
          <p:nvPr/>
        </p:nvCxnSpPr>
        <p:spPr>
          <a:xfrm rot="5400000">
            <a:off x="7416316" y="5121189"/>
            <a:ext cx="1152128" cy="936104"/>
          </a:xfrm>
          <a:prstGeom prst="curvedConnector3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 rot="10800000" flipV="1">
            <a:off x="3779912" y="2708920"/>
            <a:ext cx="3744416" cy="3456384"/>
          </a:xfrm>
          <a:prstGeom prst="curvedConnector3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5400000">
            <a:off x="1385646" y="3158970"/>
            <a:ext cx="2736304" cy="2556284"/>
          </a:xfrm>
          <a:prstGeom prst="curvedConnector3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46800" y="616530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 smtClean="0">
                <a:solidFill>
                  <a:srgbClr val="000000"/>
                </a:solidFill>
                <a:cs typeface="B Sina" pitchFamily="2" charset="-78"/>
              </a:rPr>
              <a:t>سنگ</a:t>
            </a:r>
            <a:endParaRPr lang="en-US" dirty="0">
              <a:solidFill>
                <a:srgbClr val="000000"/>
              </a:solidFill>
              <a:cs typeface="B Sina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1760" y="596207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 smtClean="0">
                <a:solidFill>
                  <a:srgbClr val="000000"/>
                </a:solidFill>
                <a:cs typeface="B Sina" pitchFamily="2" charset="-78"/>
              </a:rPr>
              <a:t>بتن</a:t>
            </a:r>
            <a:endParaRPr lang="en-US" dirty="0">
              <a:solidFill>
                <a:srgbClr val="000000"/>
              </a:solidFill>
              <a:cs typeface="B Sina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7524" y="579597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 smtClean="0">
                <a:solidFill>
                  <a:schemeClr val="bg1"/>
                </a:solidFill>
                <a:cs typeface="B Sina" pitchFamily="2" charset="-78"/>
              </a:rPr>
              <a:t>شیشه</a:t>
            </a:r>
            <a:endParaRPr lang="en-US" dirty="0">
              <a:solidFill>
                <a:schemeClr val="bg1"/>
              </a:solidFill>
              <a:cs typeface="B Sina" pitchFamily="2" charset="-78"/>
            </a:endParaRPr>
          </a:p>
        </p:txBody>
      </p:sp>
      <p:cxnSp>
        <p:nvCxnSpPr>
          <p:cNvPr id="15" name="Curved Connector 14"/>
          <p:cNvCxnSpPr>
            <a:endCxn id="12" idx="0"/>
          </p:cNvCxnSpPr>
          <p:nvPr/>
        </p:nvCxnSpPr>
        <p:spPr>
          <a:xfrm rot="5400000">
            <a:off x="760222" y="1768170"/>
            <a:ext cx="4743236" cy="3312368"/>
          </a:xfrm>
          <a:prstGeom prst="curvedConnector3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endCxn id="12" idx="0"/>
          </p:cNvCxnSpPr>
          <p:nvPr/>
        </p:nvCxnSpPr>
        <p:spPr>
          <a:xfrm rot="10800000" flipV="1">
            <a:off x="1475657" y="4293096"/>
            <a:ext cx="2556285" cy="1502876"/>
          </a:xfrm>
          <a:prstGeom prst="curvedConnector2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78497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3200" dirty="0" smtClean="0">
                <a:solidFill>
                  <a:srgbClr val="C00000"/>
                </a:solidFill>
                <a:cs typeface="B Jadid" pitchFamily="2" charset="-78"/>
              </a:rPr>
              <a:t>فضاهای موجود در موزه :</a:t>
            </a:r>
          </a:p>
          <a:p>
            <a:pPr algn="just" rtl="1">
              <a:lnSpc>
                <a:spcPct val="150000"/>
              </a:lnSpc>
            </a:pPr>
            <a:endParaRPr lang="en-US" sz="1600" dirty="0" smtClean="0">
              <a:solidFill>
                <a:srgbClr val="C00000"/>
              </a:solidFill>
              <a:cs typeface="B Jadid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1- </a:t>
            </a:r>
            <a:r>
              <a:rPr lang="fa-IR" sz="2400" b="1" dirty="0" smtClean="0">
                <a:solidFill>
                  <a:srgbClr val="660066"/>
                </a:solidFill>
                <a:cs typeface="B Esfehan" pitchFamily="2" charset="-78"/>
              </a:rPr>
              <a:t>نگارخانه :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تعداد 9 عدد نگارخانه کوچک و بزرگ وجود دارد.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2- </a:t>
            </a:r>
            <a:r>
              <a:rPr lang="fa-IR" sz="2400" b="1" dirty="0">
                <a:solidFill>
                  <a:srgbClr val="660066"/>
                </a:solidFill>
                <a:cs typeface="B Esfehan" pitchFamily="2" charset="-78"/>
              </a:rPr>
              <a:t>کتابخانه :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4000 عنوان کتاب غیر فارسی و 3000 کتاب ف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ارسی 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3- </a:t>
            </a:r>
            <a:r>
              <a:rPr lang="fa-IR" sz="2400" b="1" dirty="0">
                <a:solidFill>
                  <a:srgbClr val="660066"/>
                </a:solidFill>
                <a:cs typeface="B Esfehan" pitchFamily="2" charset="-78"/>
              </a:rPr>
              <a:t>فروشگاه کتاب :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فروش نشریات ، انتشارات موزه ، بروش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ورها و ...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4- </a:t>
            </a:r>
            <a:r>
              <a:rPr lang="fa-IR" sz="2400" b="1" dirty="0">
                <a:solidFill>
                  <a:srgbClr val="660066"/>
                </a:solidFill>
                <a:cs typeface="B Esfehan" pitchFamily="2" charset="-78"/>
              </a:rPr>
              <a:t>رستوران :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رستوران نسبتاً بزرگ که با شیشه دوجــداره از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هم جدا و مجاور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با فضای سبز بیرون و باغ مجسه است.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5- </a:t>
            </a:r>
            <a:r>
              <a:rPr lang="fa-IR" sz="2400" b="1" dirty="0">
                <a:solidFill>
                  <a:srgbClr val="660066"/>
                </a:solidFill>
                <a:cs typeface="B Esfehan" pitchFamily="2" charset="-78"/>
              </a:rPr>
              <a:t>سازمان موزه :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شامل امور هنری ،امور اداری ،روابط عمومـ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ی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، سمعی و بصری ،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مراقبین ، حراست و ... </a:t>
            </a:r>
            <a:endParaRPr lang="fa-IR" sz="2400" dirty="0">
              <a:solidFill>
                <a:schemeClr val="tx2">
                  <a:lumMod val="75000"/>
                </a:schemeClr>
              </a:solidFill>
              <a:cs typeface="B Yekan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6- </a:t>
            </a:r>
            <a:r>
              <a:rPr lang="fa-IR" sz="2400" b="1" dirty="0">
                <a:solidFill>
                  <a:srgbClr val="660066"/>
                </a:solidFill>
                <a:cs typeface="B Esfehan" pitchFamily="2" charset="-78"/>
              </a:rPr>
              <a:t>باغ مجسمه :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مجموعه دائم از تندیس های زیبا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و کم نظیر که نظر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دوستداران به هنر مجسمه سازی را به خود جلب می کند.</a:t>
            </a:r>
          </a:p>
        </p:txBody>
      </p:sp>
    </p:spTree>
    <p:extLst>
      <p:ext uri="{BB962C8B-B14F-4D97-AF65-F5344CB8AC3E}">
        <p14:creationId xmlns:p14="http://schemas.microsoft.com/office/powerpoint/2010/main" val="2091416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67" y="91232"/>
            <a:ext cx="7992957" cy="5888554"/>
          </a:xfrm>
          <a:prstGeom prst="rect">
            <a:avLst/>
          </a:prstGeom>
        </p:spPr>
      </p:pic>
      <p:cxnSp>
        <p:nvCxnSpPr>
          <p:cNvPr id="5" name="Curved Connector 4"/>
          <p:cNvCxnSpPr/>
          <p:nvPr/>
        </p:nvCxnSpPr>
        <p:spPr>
          <a:xfrm rot="10800000" flipV="1">
            <a:off x="4499992" y="4143580"/>
            <a:ext cx="1368152" cy="1116125"/>
          </a:xfrm>
          <a:prstGeom prst="curvedConnector3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10800000" flipV="1">
            <a:off x="2771800" y="4539624"/>
            <a:ext cx="1008114" cy="864097"/>
          </a:xfrm>
          <a:prstGeom prst="curvedConnector3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rot="10800000">
            <a:off x="3779915" y="4701643"/>
            <a:ext cx="612033" cy="422430"/>
          </a:xfrm>
          <a:prstGeom prst="curvedConnector3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rot="10800000" flipV="1">
            <a:off x="1259632" y="4539623"/>
            <a:ext cx="1008114" cy="864097"/>
          </a:xfrm>
          <a:prstGeom prst="curvedConnector3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10800000" flipV="1">
            <a:off x="2619399" y="4258284"/>
            <a:ext cx="656457" cy="562677"/>
          </a:xfrm>
          <a:prstGeom prst="curvedConnector3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16200000" flipV="1">
            <a:off x="1464938" y="3849292"/>
            <a:ext cx="597501" cy="441786"/>
          </a:xfrm>
          <a:prstGeom prst="curvedConnector3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16200000" flipV="1">
            <a:off x="1109767" y="3155886"/>
            <a:ext cx="597501" cy="441786"/>
          </a:xfrm>
          <a:prstGeom prst="curvedConnector3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flipV="1">
            <a:off x="2315078" y="1731314"/>
            <a:ext cx="1136842" cy="1008112"/>
          </a:xfrm>
          <a:prstGeom prst="curvedConnector3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 flipV="1">
            <a:off x="1912356" y="1379286"/>
            <a:ext cx="1136842" cy="1008112"/>
          </a:xfrm>
          <a:prstGeom prst="curvedConnector3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>
            <a:off x="3458314" y="1883342"/>
            <a:ext cx="643200" cy="597610"/>
          </a:xfrm>
          <a:prstGeom prst="curvedConnector3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/>
          <p:nvPr/>
        </p:nvCxnSpPr>
        <p:spPr>
          <a:xfrm flipV="1">
            <a:off x="3871842" y="1449975"/>
            <a:ext cx="682877" cy="582757"/>
          </a:xfrm>
          <a:prstGeom prst="curvedConnector3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 rot="16200000" flipV="1">
            <a:off x="6074638" y="5088498"/>
            <a:ext cx="855769" cy="82058"/>
          </a:xfrm>
          <a:prstGeom prst="curvedConnector3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/>
          <p:cNvCxnSpPr/>
          <p:nvPr/>
        </p:nvCxnSpPr>
        <p:spPr>
          <a:xfrm rot="5400000" flipH="1" flipV="1">
            <a:off x="6764897" y="3695487"/>
            <a:ext cx="654766" cy="576064"/>
          </a:xfrm>
          <a:prstGeom prst="curvedConnector3">
            <a:avLst/>
          </a:prstGeom>
          <a:ln w="38100">
            <a:solidFill>
              <a:srgbClr val="08009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/>
          <p:nvPr/>
        </p:nvCxnSpPr>
        <p:spPr>
          <a:xfrm rot="10800000">
            <a:off x="6712384" y="2455956"/>
            <a:ext cx="759792" cy="562413"/>
          </a:xfrm>
          <a:prstGeom prst="curvedConnector3">
            <a:avLst/>
          </a:prstGeom>
          <a:ln w="38100">
            <a:solidFill>
              <a:srgbClr val="08009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/>
          <p:cNvCxnSpPr/>
          <p:nvPr/>
        </p:nvCxnSpPr>
        <p:spPr>
          <a:xfrm rot="5400000">
            <a:off x="5927817" y="2123692"/>
            <a:ext cx="638120" cy="593349"/>
          </a:xfrm>
          <a:prstGeom prst="curvedConnector3">
            <a:avLst/>
          </a:prstGeom>
          <a:ln w="38100">
            <a:solidFill>
              <a:srgbClr val="08009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>
          <a:xfrm rot="5400000">
            <a:off x="5321459" y="2918498"/>
            <a:ext cx="484515" cy="432048"/>
          </a:xfrm>
          <a:prstGeom prst="curvedConnector3">
            <a:avLst/>
          </a:prstGeom>
          <a:ln w="38100">
            <a:solidFill>
              <a:srgbClr val="08009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/>
          <p:nvPr/>
        </p:nvCxnSpPr>
        <p:spPr>
          <a:xfrm>
            <a:off x="5475573" y="3621998"/>
            <a:ext cx="921278" cy="688904"/>
          </a:xfrm>
          <a:prstGeom prst="curvedConnector3">
            <a:avLst/>
          </a:prstGeom>
          <a:ln w="38100">
            <a:solidFill>
              <a:srgbClr val="08009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/>
          <p:cNvCxnSpPr/>
          <p:nvPr/>
        </p:nvCxnSpPr>
        <p:spPr>
          <a:xfrm rot="10800000">
            <a:off x="7139408" y="3330388"/>
            <a:ext cx="523776" cy="154289"/>
          </a:xfrm>
          <a:prstGeom prst="curvedConnector3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8028384" y="5946256"/>
            <a:ext cx="79208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8034808" y="6216230"/>
            <a:ext cx="792088" cy="0"/>
          </a:xfrm>
          <a:prstGeom prst="straightConnector1">
            <a:avLst/>
          </a:prstGeom>
          <a:ln w="381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8034808" y="6512646"/>
            <a:ext cx="792088" cy="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Left Brace 54"/>
          <p:cNvSpPr/>
          <p:nvPr/>
        </p:nvSpPr>
        <p:spPr>
          <a:xfrm>
            <a:off x="7812360" y="5792564"/>
            <a:ext cx="216024" cy="864098"/>
          </a:xfrm>
          <a:prstGeom prst="leftBrace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3909942" y="6045906"/>
            <a:ext cx="3940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dirty="0" smtClean="0">
                <a:solidFill>
                  <a:srgbClr val="000000"/>
                </a:solidFill>
                <a:cs typeface="B Sina" pitchFamily="2" charset="-78"/>
              </a:rPr>
              <a:t>سیرکلاسیون و مسیر های حرکتی</a:t>
            </a:r>
            <a:endParaRPr lang="en-US" dirty="0">
              <a:solidFill>
                <a:srgbClr val="000000"/>
              </a:solidFill>
              <a:cs typeface="B Sin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513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110176" y="4787236"/>
            <a:ext cx="1081088" cy="10795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a-IR" dirty="0" smtClean="0">
                <a:cs typeface="B Titr" pitchFamily="2" charset="-78"/>
              </a:rPr>
              <a:t>ورودی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 rot="5100000">
            <a:off x="6281501" y="2059911"/>
            <a:ext cx="2520950" cy="2520950"/>
          </a:xfrm>
          <a:prstGeom prst="diamond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 rot="2400000">
            <a:off x="3566876" y="4033174"/>
            <a:ext cx="900113" cy="2339975"/>
          </a:xfrm>
          <a:prstGeom prst="rect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a-IR" dirty="0">
                <a:solidFill>
                  <a:schemeClr val="bg1"/>
                </a:solidFill>
                <a:cs typeface="B Titr" pitchFamily="2" charset="-78"/>
              </a:rPr>
              <a:t>گالری</a:t>
            </a:r>
            <a:endParaRPr lang="en-US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 rot="2400000">
            <a:off x="2509601" y="861349"/>
            <a:ext cx="1081088" cy="1619250"/>
          </a:xfrm>
          <a:prstGeom prst="rect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a-IR" dirty="0">
                <a:solidFill>
                  <a:schemeClr val="bg1"/>
                </a:solidFill>
                <a:cs typeface="B Titr" pitchFamily="2" charset="-78"/>
              </a:rPr>
              <a:t>گالری</a:t>
            </a:r>
            <a:endParaRPr lang="en-US" dirty="0"/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 rot="5100000">
            <a:off x="3974864" y="1361411"/>
            <a:ext cx="1079500" cy="1079500"/>
          </a:xfrm>
          <a:prstGeom prst="diamond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vert270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fa-IR" sz="1600" dirty="0">
                <a:solidFill>
                  <a:schemeClr val="bg1"/>
                </a:solidFill>
                <a:cs typeface="B Titr" pitchFamily="2" charset="-78"/>
              </a:rPr>
              <a:t>گالری</a:t>
            </a:r>
            <a:endParaRPr lang="en-US" sz="1600" dirty="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 rot="2400000">
            <a:off x="4543189" y="1170911"/>
            <a:ext cx="2376487" cy="1079500"/>
          </a:xfrm>
          <a:prstGeom prst="rect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a-IR" dirty="0">
                <a:solidFill>
                  <a:schemeClr val="bg1"/>
                </a:solidFill>
                <a:cs typeface="B Titr" pitchFamily="2" charset="-78"/>
              </a:rPr>
              <a:t>گالری</a:t>
            </a:r>
            <a:endParaRPr lang="en-US" dirty="0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 rot="2400000">
            <a:off x="5321064" y="4041111"/>
            <a:ext cx="900112" cy="2339975"/>
          </a:xfrm>
          <a:prstGeom prst="rect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a-IR" dirty="0" smtClean="0">
                <a:solidFill>
                  <a:schemeClr val="bg1"/>
                </a:solidFill>
                <a:cs typeface="B Titr" pitchFamily="2" charset="-78"/>
              </a:rPr>
              <a:t>گالری</a:t>
            </a:r>
            <a:endParaRPr lang="en-US" dirty="0">
              <a:solidFill>
                <a:schemeClr val="bg1"/>
              </a:solidFill>
              <a:cs typeface="B Titr" pitchFamily="2" charset="-78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 rot="2400000">
            <a:off x="1753012" y="4019195"/>
            <a:ext cx="900113" cy="2339975"/>
          </a:xfrm>
          <a:prstGeom prst="rect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a-IR" dirty="0">
                <a:solidFill>
                  <a:schemeClr val="bg1"/>
                </a:solidFill>
                <a:cs typeface="B Titr" pitchFamily="2" charset="-78"/>
              </a:rPr>
              <a:t>گالری</a:t>
            </a:r>
            <a:endParaRPr lang="en-US" dirty="0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100000">
            <a:off x="913225" y="2250720"/>
            <a:ext cx="1800225" cy="1800225"/>
          </a:xfrm>
          <a:prstGeom prst="diamond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vert270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a-IR" dirty="0">
                <a:solidFill>
                  <a:schemeClr val="bg1"/>
                </a:solidFill>
                <a:cs typeface="B Titr" pitchFamily="2" charset="-78"/>
              </a:rPr>
              <a:t>گالری</a:t>
            </a:r>
            <a:endParaRPr lang="en-US" dirty="0"/>
          </a:p>
        </p:txBody>
      </p:sp>
      <p:sp>
        <p:nvSpPr>
          <p:cNvPr id="18" name="Octagon 17"/>
          <p:cNvSpPr/>
          <p:nvPr/>
        </p:nvSpPr>
        <p:spPr>
          <a:xfrm rot="2323596">
            <a:off x="6986092" y="2797733"/>
            <a:ext cx="1111767" cy="1115707"/>
          </a:xfrm>
          <a:prstGeom prst="octago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Titr" pitchFamily="2" charset="-78"/>
              </a:rPr>
              <a:t>حوض روغن</a:t>
            </a:r>
            <a:endParaRPr lang="en-US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08104" y="232976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dirty="0" smtClean="0">
                <a:solidFill>
                  <a:srgbClr val="C00000"/>
                </a:solidFill>
                <a:cs typeface="B Jadid" pitchFamily="2" charset="-78"/>
              </a:rPr>
              <a:t>هندسه پلان ـ کانسپت</a:t>
            </a:r>
            <a:endParaRPr lang="en-US" sz="2800" dirty="0">
              <a:solidFill>
                <a:srgbClr val="C00000"/>
              </a:solidFill>
              <a:cs typeface="B Jadi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513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ozeyi honarhai moaser 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14" y="1556793"/>
            <a:ext cx="8420926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62068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dirty="0" smtClean="0">
                <a:solidFill>
                  <a:srgbClr val="C00000"/>
                </a:solidFill>
                <a:cs typeface="B Jadid" pitchFamily="2" charset="-78"/>
              </a:rPr>
              <a:t>درون گرایی مجموعه موزه هنرهای معاصر </a:t>
            </a:r>
            <a:endParaRPr lang="en-US" sz="2800" dirty="0">
              <a:solidFill>
                <a:srgbClr val="C00000"/>
              </a:solidFill>
              <a:cs typeface="B Jadi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513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332656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sz="2800" dirty="0" smtClean="0">
                <a:solidFill>
                  <a:srgbClr val="C00000"/>
                </a:solidFill>
                <a:cs typeface="B Jadid" pitchFamily="2" charset="-78"/>
              </a:rPr>
              <a:t>ایجاد یک بافت تا یک ساختمان</a:t>
            </a:r>
            <a:endParaRPr lang="en-US" sz="2800" dirty="0">
              <a:solidFill>
                <a:srgbClr val="C00000"/>
              </a:solidFill>
              <a:cs typeface="B Jadid" pitchFamily="2" charset="-78"/>
            </a:endParaRPr>
          </a:p>
        </p:txBody>
      </p:sp>
      <p:pic>
        <p:nvPicPr>
          <p:cNvPr id="3" name="Picture 4" descr="1503636823_0cd54dbc8f_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505160" cy="561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13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CAM00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08" y="3573016"/>
            <a:ext cx="4162491" cy="3121868"/>
          </a:xfrm>
          <a:prstGeom prst="rect">
            <a:avLst/>
          </a:prstGeom>
        </p:spPr>
      </p:pic>
      <p:pic>
        <p:nvPicPr>
          <p:cNvPr id="3" name="Picture 2" descr="DCAM0009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0601" y="319410"/>
            <a:ext cx="4024312" cy="3068960"/>
          </a:xfrm>
          <a:prstGeom prst="rect">
            <a:avLst/>
          </a:prstGeom>
        </p:spPr>
      </p:pic>
      <p:pic>
        <p:nvPicPr>
          <p:cNvPr id="4" name="Picture 3" descr="DCAM001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3676650"/>
            <a:ext cx="4024312" cy="3018234"/>
          </a:xfrm>
          <a:prstGeom prst="rect">
            <a:avLst/>
          </a:prstGeom>
        </p:spPr>
      </p:pic>
      <p:pic>
        <p:nvPicPr>
          <p:cNvPr id="5" name="Picture 4" descr="DCAM008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108" y="319410"/>
            <a:ext cx="4162491" cy="305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3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60648"/>
            <a:ext cx="864096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>
                <a:solidFill>
                  <a:srgbClr val="C00000"/>
                </a:solidFill>
                <a:cs typeface="B Jadid" pitchFamily="2" charset="-78"/>
              </a:rPr>
              <a:t>ب</a:t>
            </a:r>
            <a:r>
              <a:rPr lang="ar-SA" sz="2800" dirty="0">
                <a:solidFill>
                  <a:srgbClr val="C00000"/>
                </a:solidFill>
                <a:cs typeface="B Jadid" pitchFamily="2" charset="-78"/>
              </a:rPr>
              <a:t>یوگرافی</a:t>
            </a:r>
            <a:r>
              <a:rPr lang="fa-IR" sz="2800" dirty="0">
                <a:solidFill>
                  <a:srgbClr val="C00000"/>
                </a:solidFill>
                <a:cs typeface="B Jadid" pitchFamily="2" charset="-78"/>
              </a:rPr>
              <a:t> معمار مجموعه موزه فرش ایران :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/>
            </a:r>
            <a:b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</a:b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•   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عبدالعزيز فرمانفرمائيان متولد سال </a:t>
            </a:r>
            <a:r>
              <a:rPr lang="fa-IR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۱۲۹۹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تهران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. </a:t>
            </a:r>
            <a:b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</a:b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•   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دانش آموخته رشته معمارى از دانشكده هنرهاى زيباپاريس (</a:t>
            </a:r>
            <a:r>
              <a:rPr lang="ar-SA" sz="22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بو</a:t>
            </a:r>
            <a:r>
              <a:rPr lang="ar-SA" sz="2200" dirty="0" smtClean="0">
                <a:solidFill>
                  <a:schemeClr val="bg1"/>
                </a:solidFill>
                <a:cs typeface="B Yekan" pitchFamily="2" charset="-78"/>
              </a:rPr>
              <a:t>زار</a:t>
            </a:r>
            <a:r>
              <a:rPr lang="fa-IR" sz="2200" dirty="0" smtClean="0">
                <a:solidFill>
                  <a:schemeClr val="bg1"/>
                </a:solidFill>
                <a:cs typeface="B Yekan" pitchFamily="2" charset="-78"/>
              </a:rPr>
              <a:t>)</a:t>
            </a:r>
            <a:r>
              <a:rPr lang="en-US" sz="2200" dirty="0">
                <a:solidFill>
                  <a:schemeClr val="bg1"/>
                </a:solidFill>
                <a:cs typeface="B Yekan" pitchFamily="2" charset="-78"/>
              </a:rPr>
              <a:t/>
            </a:r>
            <a:br>
              <a:rPr lang="en-US" sz="2200" dirty="0">
                <a:solidFill>
                  <a:schemeClr val="bg1"/>
                </a:solidFill>
                <a:cs typeface="B Yekan" pitchFamily="2" charset="-78"/>
              </a:rPr>
            </a:b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•   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بنيانگذار نخستين دفتر «مهندسين مشاور» در مقياسى ملى و بي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ن المللى </a:t>
            </a:r>
            <a:r>
              <a:rPr lang="fa-IR" sz="2200" dirty="0">
                <a:solidFill>
                  <a:schemeClr val="bg1"/>
                </a:solidFill>
                <a:cs typeface="B Yekan" pitchFamily="2" charset="-78"/>
              </a:rPr>
              <a:t>۱۳۳۳</a:t>
            </a:r>
            <a:r>
              <a:rPr lang="en-US" sz="2200" dirty="0">
                <a:solidFill>
                  <a:schemeClr val="bg1"/>
                </a:solidFill>
                <a:cs typeface="B Yekan" pitchFamily="2" charset="-78"/>
              </a:rPr>
              <a:t>.</a:t>
            </a:r>
            <a:br>
              <a:rPr lang="en-US" sz="2200" dirty="0">
                <a:solidFill>
                  <a:schemeClr val="bg1"/>
                </a:solidFill>
                <a:cs typeface="B Yekan" pitchFamily="2" charset="-78"/>
              </a:rPr>
            </a:b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•   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تدريس كوتاه مدت در دانشكده هنرهاى زيبا دانشگاه تهران ده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ه </a:t>
            </a:r>
            <a:r>
              <a:rPr lang="fa-IR" sz="2200" dirty="0">
                <a:solidFill>
                  <a:schemeClr val="bg1"/>
                </a:solidFill>
                <a:cs typeface="B Yekan" pitchFamily="2" charset="-78"/>
              </a:rPr>
              <a:t>۳۰</a:t>
            </a:r>
            <a:r>
              <a:rPr lang="en-US" sz="2200" dirty="0">
                <a:solidFill>
                  <a:schemeClr val="bg1"/>
                </a:solidFill>
                <a:cs typeface="B Yekan" pitchFamily="2" charset="-78"/>
              </a:rPr>
              <a:t>.</a:t>
            </a:r>
            <a:br>
              <a:rPr lang="en-US" sz="2200" dirty="0">
                <a:solidFill>
                  <a:schemeClr val="bg1"/>
                </a:solidFill>
                <a:cs typeface="B Yekan" pitchFamily="2" charset="-78"/>
              </a:rPr>
            </a:b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•   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طراحى و اجراى بسيارى از بناهاى معروف و ماندگار معمارى معاص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ر به تنهايى يا با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همكارى معماران و ديگر دفاتر معمارى ايرانى و خارجى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. </a:t>
            </a:r>
            <a:b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</a:b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•   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يكى از پل هاى اصلى ارتباط معماران ايرانى وخارجى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.</a:t>
            </a:r>
            <a:b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</a:b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•   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شهرسازى در كرج، كرمان، اصفهان وتهران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.</a:t>
            </a:r>
            <a:b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</a:b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•   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تهيه نقشه طرح جامع شهر تهران با همكارى «ويكتور گروئن» آم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ريكايى با نظر به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تأمين يك نظام توسعه عناصر جديد متناسب با فرهنگ ايرانى، حل 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مشكلات موجود با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پیش بینی </a:t>
            </a:r>
            <a:r>
              <a:rPr lang="fa-IR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۵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میلیون نفر جمعیت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. </a:t>
            </a:r>
            <a:b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</a:b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•   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طراح موزه فرش تهران، كاخ نياوران، كاخ مادر سعدآباد، مسجد 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دانشگاه تهران و</a:t>
            </a:r>
            <a:r>
              <a:rPr lang="en-US" sz="2200" dirty="0">
                <a:solidFill>
                  <a:schemeClr val="bg1"/>
                </a:solidFill>
                <a:cs typeface="B Yekan" pitchFamily="2" charset="-78"/>
              </a:rPr>
              <a:t>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...</a:t>
            </a:r>
            <a:b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</a:b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•   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عرضه و معرفى فناورى پيشرفته در بلندمرتبه سازى با روش 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هاى ضد زلزله</a:t>
            </a:r>
            <a:r>
              <a:rPr lang="en-US" sz="2200" dirty="0">
                <a:solidFill>
                  <a:schemeClr val="bg1"/>
                </a:solidFill>
                <a:cs typeface="B Yekan" pitchFamily="2" charset="-78"/>
              </a:rPr>
              <a:t/>
            </a:r>
            <a:br>
              <a:rPr lang="en-US" sz="2200" dirty="0">
                <a:solidFill>
                  <a:schemeClr val="bg1"/>
                </a:solidFill>
                <a:cs typeface="B Yekan" pitchFamily="2" charset="-78"/>
              </a:rPr>
            </a:b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•   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اداره همزمان دو دفتر معمارى و شهرسازى درايران و يونان 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(تهران و </a:t>
            </a:r>
            <a:r>
              <a:rPr lang="ar-SA" sz="2200" dirty="0" smtClean="0">
                <a:solidFill>
                  <a:schemeClr val="bg1"/>
                </a:solidFill>
                <a:cs typeface="B Yekan" pitchFamily="2" charset="-78"/>
              </a:rPr>
              <a:t>آتن</a:t>
            </a:r>
            <a:r>
              <a:rPr lang="fa-IR" sz="2200" dirty="0" smtClean="0">
                <a:solidFill>
                  <a:schemeClr val="bg1"/>
                </a:solidFill>
                <a:cs typeface="B Yekan" pitchFamily="2" charset="-78"/>
              </a:rPr>
              <a:t>)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/>
            </a:r>
            <a:b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</a:b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•   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فعاليت گسترده در زمينه ساختمانهاى ادارى، مسكونى، بهدا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شتى و درمانى،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فرودگاهى، مذهبى، صنعتى، فرهنگى، تجارى و تأسيسات شهرى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.</a:t>
            </a:r>
          </a:p>
          <a:p>
            <a:pPr algn="r" rtl="1"/>
            <a:endParaRPr lang="en-US" sz="2200" dirty="0">
              <a:solidFill>
                <a:schemeClr val="tx2">
                  <a:lumMod val="75000"/>
                </a:schemeClr>
              </a:solidFill>
              <a:cs typeface="B Yek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4565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76672"/>
            <a:ext cx="8640960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sz="2800" dirty="0">
                <a:solidFill>
                  <a:srgbClr val="C00000"/>
                </a:solidFill>
                <a:cs typeface="B Jadid" pitchFamily="2" charset="-78"/>
              </a:rPr>
              <a:t>درباره موزه </a:t>
            </a:r>
            <a:r>
              <a:rPr lang="fa-IR" sz="2800" dirty="0" smtClean="0">
                <a:solidFill>
                  <a:srgbClr val="C00000"/>
                </a:solidFill>
                <a:cs typeface="B Jadid" pitchFamily="2" charset="-78"/>
              </a:rPr>
              <a:t>:</a:t>
            </a:r>
          </a:p>
          <a:p>
            <a:pPr algn="just" rtl="1"/>
            <a:endParaRPr lang="fa-IR" sz="2400" dirty="0">
              <a:solidFill>
                <a:srgbClr val="C00000"/>
              </a:solidFill>
              <a:cs typeface="B Jadid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موزه فرش ایران از مهم ترین و معتبر ترین موزه های فرش </a:t>
            </a:r>
            <a:r>
              <a:rPr lang="ar-SA" sz="22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ج</a:t>
            </a:r>
            <a:r>
              <a:rPr lang="ar-SA" sz="2200" dirty="0" smtClean="0">
                <a:solidFill>
                  <a:schemeClr val="bg1"/>
                </a:solidFill>
                <a:cs typeface="B Yekan" pitchFamily="2" charset="-78"/>
              </a:rPr>
              <a:t>ه</a:t>
            </a:r>
            <a:r>
              <a:rPr lang="fa-IR" sz="2200" dirty="0" smtClean="0">
                <a:solidFill>
                  <a:schemeClr val="bg1"/>
                </a:solidFill>
                <a:cs typeface="B Yekan" pitchFamily="2" charset="-78"/>
              </a:rPr>
              <a:t>ـ</a:t>
            </a:r>
            <a:r>
              <a:rPr lang="ar-SA" sz="2200" dirty="0" smtClean="0">
                <a:solidFill>
                  <a:schemeClr val="bg1"/>
                </a:solidFill>
                <a:cs typeface="B Yekan" pitchFamily="2" charset="-78"/>
              </a:rPr>
              <a:t>ان 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است که به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دستور فرح پهلوی در بهمن 1356 افتتاح شد. ساختمان موزه فر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ش ایران معماری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جالب، شكیل و چشم‌گیری دارد و نمای بیرونی آن شبیه به دار 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قالی است‌. سطح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نمایشی موزه مساحتی برابر 3400 مترمربع است كه شامل دو 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تالار بزرگ جهت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نمایش انواع قالی‌ های دست بافت و گلیم است. طبقهء همکف این 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موزه برای نمایش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دایمی 150 قطعه فرش و طبقه دوم آن برای برگزاری نمایشگاه‌</a:t>
            </a:r>
            <a:r>
              <a:rPr lang="ar-SA" sz="2200" dirty="0">
                <a:solidFill>
                  <a:schemeClr val="bg1"/>
                </a:solidFill>
                <a:cs typeface="B Yekan" pitchFamily="2" charset="-78"/>
              </a:rPr>
              <a:t>های موقت و فصلی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گلیم و قالی در نظر گرفته شده‌ است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.</a:t>
            </a:r>
          </a:p>
          <a:p>
            <a:pPr algn="just" rt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158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8460432" cy="475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95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260648"/>
            <a:ext cx="8712968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sz="3200" dirty="0" smtClean="0">
                <a:solidFill>
                  <a:srgbClr val="C00000"/>
                </a:solidFill>
                <a:cs typeface="B Jadid" pitchFamily="2" charset="-78"/>
              </a:rPr>
              <a:t>درباره معمار موزه </a:t>
            </a:r>
            <a:endParaRPr lang="en-US" sz="3200" dirty="0" smtClean="0">
              <a:solidFill>
                <a:srgbClr val="C00000"/>
              </a:solidFill>
              <a:cs typeface="B Jadid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کامران دیبا و همکار آقای نادر اردلان 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متولد سال 1317 تهران 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فارغ التحصیل رشته معماری و شهرسازی دانشگاه هاروارد واش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نگتن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1963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accent3">
                    <a:lumMod val="50000"/>
                  </a:schemeClr>
                </a:solidFill>
                <a:cs typeface="B Titr" pitchFamily="2" charset="-78"/>
              </a:rPr>
              <a:t>آثار </a:t>
            </a:r>
            <a:r>
              <a:rPr lang="fa-IR" sz="2400" smtClean="0">
                <a:solidFill>
                  <a:schemeClr val="accent3">
                    <a:lumMod val="50000"/>
                  </a:schemeClr>
                </a:solidFill>
                <a:cs typeface="B Titr" pitchFamily="2" charset="-78"/>
              </a:rPr>
              <a:t>معمار در ایران : </a:t>
            </a:r>
            <a:endParaRPr lang="fa-IR" sz="2400" dirty="0" smtClean="0">
              <a:solidFill>
                <a:schemeClr val="accent3">
                  <a:lumMod val="50000"/>
                </a:schemeClr>
              </a:solidFill>
              <a:cs typeface="B Titr" pitchFamily="2" charset="-78"/>
            </a:endParaRPr>
          </a:p>
          <a:p>
            <a:pPr marL="342900" indent="-342900" algn="just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موزه هنرهای معاصر</a:t>
            </a:r>
          </a:p>
          <a:p>
            <a:pPr marL="342900" indent="-342900" algn="just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فرهنگسرای نیاوران</a:t>
            </a:r>
          </a:p>
          <a:p>
            <a:pPr marL="342900" indent="-342900" algn="just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پارک شفق یا به گفته خود وی پارک یوسف آباد</a:t>
            </a:r>
          </a:p>
          <a:p>
            <a:pPr marL="342900" indent="-342900" algn="just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برخی از بناهای دانشگاه جندی شاپور </a:t>
            </a:r>
          </a:p>
          <a:p>
            <a:pPr marL="342900" indent="-342900" algn="just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شهرجدید شوشتر </a:t>
            </a:r>
          </a:p>
          <a:p>
            <a:pPr algn="just" rtl="1"/>
            <a:endParaRPr lang="fa-IR" sz="2400" dirty="0" smtClean="0">
              <a:cs typeface="B Yekan" pitchFamily="2" charset="-78"/>
            </a:endParaRPr>
          </a:p>
          <a:p>
            <a:pPr algn="just" rtl="1"/>
            <a:endParaRPr lang="fa-IR" sz="2400" dirty="0" smtClean="0">
              <a:cs typeface="B Yekan" pitchFamily="2" charset="-78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685800"/>
            <a:ext cx="86868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3200" dirty="0">
                <a:solidFill>
                  <a:srgbClr val="C00000"/>
                </a:solidFill>
                <a:latin typeface="Arial" charset="0"/>
                <a:cs typeface="B Jadid" pitchFamily="2" charset="-78"/>
              </a:rPr>
              <a:t>موزه فرش تهران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موزه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فرش ایران در ضلع شمالی پارک لاله، روبه‌روی فروش</a:t>
            </a:r>
            <a:r>
              <a:rPr lang="fa-IR" sz="24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گاه سپه، خیابان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فاطمی واقع شده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است.‌ ایـن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موزه به دستور فرح دیبا ساخته </a:t>
            </a:r>
            <a:r>
              <a:rPr lang="fa-IR" sz="24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و در ۲۲بهمن ماه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سال۱۳۵۶ در حضور ایشان، افتتاح شد.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نمای خارجی این موزه برگرفته از دار قالی بوده و در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چهــــار </a:t>
            </a:r>
            <a:r>
              <a:rPr lang="fa-IR" sz="24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ضلع بنا به صورت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یکنواخت اجرا شده است.  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سطح نمایشی این موزه مساحتی برابر3400 متر مربع را </a:t>
            </a:r>
            <a:r>
              <a:rPr lang="fa-IR" sz="24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در بر میگیرد که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شامل دو تالار نمایش برای نمایش انواع فرش و قالی می با</a:t>
            </a:r>
            <a:r>
              <a:rPr lang="fa-IR" sz="24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شد.  </a:t>
            </a:r>
            <a:endParaRPr lang="en-US" sz="2400" dirty="0">
              <a:solidFill>
                <a:schemeClr val="bg1"/>
              </a:solidFill>
              <a:latin typeface="Arial" charset="0"/>
              <a:cs typeface="B Yek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77263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610600" cy="6172200"/>
          </a:xfrm>
        </p:spPr>
        <p:txBody>
          <a:bodyPr>
            <a:noAutofit/>
          </a:bodyPr>
          <a:lstStyle/>
          <a:p>
            <a:pPr algn="just" rtl="1">
              <a:lnSpc>
                <a:spcPct val="150000"/>
              </a:lnSpc>
              <a:buNone/>
            </a:pP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     پژوهش در سوابق‌، تحولات و کیفیت تاریخی هنر و صنعت فر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ش‌، خاصه در ایران‌، </a:t>
            </a: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گردآوری و خریداری نمونه انواع قالی‌های دست بافت 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ایرانی و برگزاری </a:t>
            </a: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نمایشگاه‌های موقت از فرش ایران و سایر نقاط جهان‌، از اهداف 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موزه به شمار می </a:t>
            </a: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آید. </a:t>
            </a:r>
            <a:endParaRPr lang="fa-IR" sz="2200" dirty="0" smtClean="0">
              <a:solidFill>
                <a:schemeClr val="tx2">
                  <a:lumMod val="75000"/>
                </a:schemeClr>
              </a:solidFill>
              <a:latin typeface="Arial" charset="0"/>
              <a:cs typeface="B Yekan" pitchFamily="2" charset="-78"/>
            </a:endParaRPr>
          </a:p>
          <a:p>
            <a:pPr algn="just" rtl="1">
              <a:lnSpc>
                <a:spcPct val="150000"/>
              </a:lnSpc>
              <a:buNone/>
            </a:pPr>
            <a:r>
              <a:rPr lang="fa-IR" sz="22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در </a:t>
            </a: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موزه فرش انواع گلیم‌ها و فرش‌های دست بافت‌، با توجه به 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مرغوبیت و قدمت </a:t>
            </a: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آنها و با در نظر گرفتن ویژگی‌های قالی ایران از لحاظ رنگ آ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میزی‌، طرح‌، نقش‌، </a:t>
            </a: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بافت و تنوع مناطق قالی بافی، حفظ و نگه‌داری می‌شود.</a:t>
            </a:r>
          </a:p>
          <a:p>
            <a:pPr lvl="0" algn="just" rtl="1">
              <a:lnSpc>
                <a:spcPct val="150000"/>
              </a:lnSpc>
              <a:buNone/>
            </a:pP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در کتاب‌خانه موزه حدود ۳۵۰۰ جلد کتاب به زبان‌های فارس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ی، عربی، فرانسه، </a:t>
            </a: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انگلیسی و آلمانی وجود دارد. هم‌چنین بهترین کتاب‌ها و 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نشریات و تحقیقات </a:t>
            </a: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مربوط به فرش ایران و قالی‌های مشرق زمین به طورکلی 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و کتاب‌هایی در زمینه </a:t>
            </a: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مذهب، هنر و ادبیات ایران در کتاب‌خانه موزه موجود اس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ت‌. در کنار کتاب‌خانه، </a:t>
            </a: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کتاب فروشی موزه نیز مشغول به کار است‌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5113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11875"/>
            <a:ext cx="6324600" cy="685799"/>
          </a:xfrm>
        </p:spPr>
        <p:txBody>
          <a:bodyPr>
            <a:normAutofit/>
          </a:bodyPr>
          <a:lstStyle/>
          <a:p>
            <a:pPr algn="r" rtl="1">
              <a:buNone/>
            </a:pPr>
            <a:r>
              <a:rPr lang="fa-IR" dirty="0">
                <a:solidFill>
                  <a:srgbClr val="C00000"/>
                </a:solidFill>
                <a:latin typeface="Arial" charset="0"/>
                <a:cs typeface="B Jadid" pitchFamily="2" charset="-78"/>
              </a:rPr>
              <a:t>قرار گیری کلی موزه ملی فرش ایران: </a:t>
            </a:r>
            <a:endParaRPr lang="en-US" dirty="0">
              <a:solidFill>
                <a:srgbClr val="C00000"/>
              </a:solidFill>
              <a:latin typeface="Arial" charset="0"/>
              <a:cs typeface="B Jadid" pitchFamily="2" charset="-78"/>
            </a:endParaRPr>
          </a:p>
        </p:txBody>
      </p:sp>
      <p:pic>
        <p:nvPicPr>
          <p:cNvPr id="4" name="Picture 2" descr="C:\Users\KAVOOSI\Desktop\1.jpg"/>
          <p:cNvPicPr>
            <a:picLocks noChangeAspect="1" noChangeArrowheads="1"/>
          </p:cNvPicPr>
          <p:nvPr/>
        </p:nvPicPr>
        <p:blipFill>
          <a:blip r:embed="rId3" cstate="print"/>
          <a:srcRect r="9089"/>
          <a:stretch>
            <a:fillRect/>
          </a:stretch>
        </p:blipFill>
        <p:spPr bwMode="auto">
          <a:xfrm>
            <a:off x="4180590" y="2514600"/>
            <a:ext cx="4191000" cy="4114800"/>
          </a:xfrm>
          <a:prstGeom prst="rect">
            <a:avLst/>
          </a:prstGeom>
          <a:noFill/>
        </p:spPr>
      </p:pic>
      <p:sp>
        <p:nvSpPr>
          <p:cNvPr id="5" name="Donut 4"/>
          <p:cNvSpPr/>
          <p:nvPr/>
        </p:nvSpPr>
        <p:spPr>
          <a:xfrm>
            <a:off x="5475990" y="2438400"/>
            <a:ext cx="914400" cy="1066800"/>
          </a:xfrm>
          <a:prstGeom prst="donut">
            <a:avLst>
              <a:gd name="adj" fmla="val 277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47190" y="2286000"/>
            <a:ext cx="426720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 flipH="1" flipV="1">
            <a:off x="2389890" y="3771900"/>
            <a:ext cx="5105400" cy="1066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2389890" y="3924300"/>
            <a:ext cx="5257800" cy="1066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647190" y="2362200"/>
            <a:ext cx="4267200" cy="91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Notched Right Arrow 9"/>
          <p:cNvSpPr/>
          <p:nvPr/>
        </p:nvSpPr>
        <p:spPr>
          <a:xfrm rot="2624005">
            <a:off x="4661903" y="2209624"/>
            <a:ext cx="978408" cy="241964"/>
          </a:xfrm>
          <a:prstGeom prst="notchedRightArrow">
            <a:avLst>
              <a:gd name="adj1" fmla="val 36441"/>
              <a:gd name="adj2" fmla="val 4422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171190" y="4343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323590" y="34290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314190" y="2362200"/>
            <a:ext cx="152400" cy="1524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56990" y="2438400"/>
            <a:ext cx="152400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799590" y="5867400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9590" y="6172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799590" y="5486400"/>
            <a:ext cx="152400" cy="1524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810000" y="5105400"/>
            <a:ext cx="152400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9" name="Picture 4" descr="C:\Users\KAVOOSI\Desktop\2.jpg"/>
          <p:cNvPicPr>
            <a:picLocks noChangeAspect="1" noChangeArrowheads="1"/>
          </p:cNvPicPr>
          <p:nvPr/>
        </p:nvPicPr>
        <p:blipFill>
          <a:blip r:embed="rId4" cstate="print"/>
          <a:srcRect r="17289" b="17848"/>
          <a:stretch>
            <a:fillRect/>
          </a:stretch>
        </p:blipFill>
        <p:spPr bwMode="auto">
          <a:xfrm rot="10800000" flipH="1" flipV="1">
            <a:off x="304801" y="609600"/>
            <a:ext cx="3266189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Left-Up Arrow 19"/>
          <p:cNvSpPr/>
          <p:nvPr/>
        </p:nvSpPr>
        <p:spPr>
          <a:xfrm rot="16200000">
            <a:off x="4288794" y="565404"/>
            <a:ext cx="850392" cy="2743200"/>
          </a:xfrm>
          <a:prstGeom prst="leftUpArrow">
            <a:avLst>
              <a:gd name="adj1" fmla="val 12161"/>
              <a:gd name="adj2" fmla="val 16173"/>
              <a:gd name="adj3" fmla="val 25000"/>
            </a:avLst>
          </a:prstGeom>
          <a:solidFill>
            <a:schemeClr val="bg2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20818613">
            <a:off x="7196039" y="1894612"/>
            <a:ext cx="1718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b="1" dirty="0">
                <a:cs typeface="B Yekan" pitchFamily="2" charset="-78"/>
              </a:rPr>
              <a:t>خیابان دکتر فاطمی</a:t>
            </a:r>
          </a:p>
        </p:txBody>
      </p:sp>
      <p:sp>
        <p:nvSpPr>
          <p:cNvPr id="22" name="Rectangle 21"/>
          <p:cNvSpPr/>
          <p:nvPr/>
        </p:nvSpPr>
        <p:spPr>
          <a:xfrm rot="20846056">
            <a:off x="3238032" y="3219189"/>
            <a:ext cx="1779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b="1" dirty="0">
                <a:cs typeface="B Yekan" pitchFamily="2" charset="-78"/>
              </a:rPr>
              <a:t>خیابان کارگر شمالی</a:t>
            </a:r>
            <a:endParaRPr lang="en-US" b="1" dirty="0">
              <a:cs typeface="B Yekan" pitchFamily="2" charset="-78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1000" y="56388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b="1" dirty="0">
                <a:cs typeface="B Yekan" pitchFamily="2" charset="-78"/>
              </a:rPr>
              <a:t>موزه هنرهای </a:t>
            </a:r>
            <a:r>
              <a:rPr lang="fa-IR" b="1" dirty="0">
                <a:solidFill>
                  <a:schemeClr val="bg1"/>
                </a:solidFill>
                <a:cs typeface="B Yekan" pitchFamily="2" charset="-78"/>
              </a:rPr>
              <a:t>معاصر</a:t>
            </a:r>
            <a:endParaRPr lang="en-US" b="1" dirty="0">
              <a:solidFill>
                <a:schemeClr val="bg1"/>
              </a:solidFill>
              <a:cs typeface="B Yekan" pitchFamily="2" charset="-78"/>
            </a:endParaRPr>
          </a:p>
        </p:txBody>
      </p:sp>
      <p:sp>
        <p:nvSpPr>
          <p:cNvPr id="24" name="Rectangle 23"/>
          <p:cNvSpPr/>
          <p:nvPr/>
        </p:nvSpPr>
        <p:spPr>
          <a:xfrm rot="2618903">
            <a:off x="3844995" y="1605412"/>
            <a:ext cx="233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fa-IR" b="1" dirty="0" smtClean="0">
                <a:cs typeface="B Yekan" pitchFamily="2" charset="-78"/>
              </a:rPr>
              <a:t>ورودی اصلی محوطهء موزه</a:t>
            </a:r>
            <a:endParaRPr lang="en-US" b="1" dirty="0">
              <a:cs typeface="B Yekan" pitchFamily="2" charset="-7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38060" y="5334000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1"/>
            <a:r>
              <a:rPr lang="fa-IR" b="1" dirty="0">
                <a:cs typeface="B Yekan" pitchFamily="2" charset="-78"/>
              </a:rPr>
              <a:t>مجتمع تجاری لا</a:t>
            </a:r>
            <a:r>
              <a:rPr lang="fa-IR" b="1" dirty="0">
                <a:solidFill>
                  <a:schemeClr val="bg1"/>
                </a:solidFill>
                <a:cs typeface="B Yekan" pitchFamily="2" charset="-78"/>
              </a:rPr>
              <a:t>له- پارکینگ لاله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81052" y="4953000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1"/>
            <a:r>
              <a:rPr lang="fa-IR" b="1" dirty="0">
                <a:cs typeface="B Yekan" pitchFamily="2" charset="-78"/>
              </a:rPr>
              <a:t>فروشگاه سپه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93751" y="6096000"/>
            <a:ext cx="942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1"/>
            <a:r>
              <a:rPr lang="fa-IR" b="1" dirty="0">
                <a:cs typeface="B Yekan" pitchFamily="2" charset="-78"/>
              </a:rPr>
              <a:t>پارک لاله</a:t>
            </a:r>
          </a:p>
        </p:txBody>
      </p:sp>
    </p:spTree>
    <p:extLst>
      <p:ext uri="{BB962C8B-B14F-4D97-AF65-F5344CB8AC3E}">
        <p14:creationId xmlns:p14="http://schemas.microsoft.com/office/powerpoint/2010/main" val="321633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762000"/>
          </a:xfrm>
        </p:spPr>
        <p:txBody>
          <a:bodyPr>
            <a:normAutofit/>
          </a:bodyPr>
          <a:lstStyle/>
          <a:p>
            <a:pPr algn="r" rtl="1">
              <a:buNone/>
            </a:pPr>
            <a:r>
              <a:rPr lang="fa-IR" dirty="0">
                <a:solidFill>
                  <a:srgbClr val="C00000"/>
                </a:solidFill>
                <a:latin typeface="Arial" charset="0"/>
                <a:cs typeface="B Jadid" pitchFamily="2" charset="-78"/>
              </a:rPr>
              <a:t>معرفی سایت مجموعه:</a:t>
            </a:r>
            <a:endParaRPr lang="en-US" dirty="0">
              <a:solidFill>
                <a:srgbClr val="C00000"/>
              </a:solidFill>
              <a:latin typeface="Arial" charset="0"/>
              <a:cs typeface="B Jadid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57200"/>
            <a:ext cx="28448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1885950"/>
            <a:ext cx="2971800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810000" y="990600"/>
            <a:ext cx="4724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buNone/>
            </a:pP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وجود آبنماهایی در پیاده روی مجاور سایت، فضای اصلی محوطهء موزه را از فضای خیابان مجزا میکند.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Arial" charset="0"/>
              <a:cs typeface="B Yekan" pitchFamily="2" charset="-78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10800000" flipV="1">
            <a:off x="2057400" y="2133600"/>
            <a:ext cx="1524000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95400" y="1905000"/>
            <a:ext cx="762000" cy="685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026" idx="1"/>
          </p:cNvCxnSpPr>
          <p:nvPr/>
        </p:nvCxnSpPr>
        <p:spPr>
          <a:xfrm rot="10800000" flipH="1" flipV="1">
            <a:off x="838200" y="1524000"/>
            <a:ext cx="7620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>
            <a:off x="5638800" y="363855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6200000" flipH="1">
            <a:off x="5372100" y="3371850"/>
            <a:ext cx="38100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4191000"/>
            <a:ext cx="2743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Rectangle 28"/>
          <p:cNvSpPr/>
          <p:nvPr/>
        </p:nvSpPr>
        <p:spPr>
          <a:xfrm>
            <a:off x="3657600" y="4495800"/>
            <a:ext cx="5181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buNone/>
            </a:pP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تصویری از ورودی اصلی مجموعه،از درون سایت.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Arial" charset="0"/>
              <a:cs typeface="B Yek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42347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228600"/>
            <a:ext cx="3733800" cy="685800"/>
          </a:xfrm>
        </p:spPr>
        <p:txBody>
          <a:bodyPr>
            <a:normAutofit/>
          </a:bodyPr>
          <a:lstStyle/>
          <a:p>
            <a:pPr algn="r" rtl="1">
              <a:buNone/>
            </a:pPr>
            <a:r>
              <a:rPr lang="fa-IR" dirty="0">
                <a:solidFill>
                  <a:srgbClr val="C00000"/>
                </a:solidFill>
                <a:latin typeface="Arial" charset="0"/>
                <a:cs typeface="B Jadid" pitchFamily="2" charset="-78"/>
              </a:rPr>
              <a:t>محوطه سازی مجموعه:</a:t>
            </a:r>
            <a:endParaRPr lang="en-US" dirty="0">
              <a:solidFill>
                <a:srgbClr val="C00000"/>
              </a:solidFill>
              <a:latin typeface="Arial" charset="0"/>
              <a:cs typeface="B Jadid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5410200"/>
            <a:ext cx="541020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 rtl="1">
              <a:buNone/>
            </a:pPr>
            <a:r>
              <a:rPr lang="fa-IR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B Yekan" pitchFamily="2" charset="-78"/>
              </a:rPr>
              <a:t>اصلی ترین و پررنگ ترین عنصر سایت این مجموعه نماز خانهء نجیب و چشم گیری است که در سمت راست مسیر ورودی اصلی قرار دارد.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685006" y="3429000"/>
            <a:ext cx="2820194" cy="769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2552303" y="2934097"/>
            <a:ext cx="4267994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7924800" y="2514600"/>
            <a:ext cx="1066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>
            <a:off x="2057400" y="4800600"/>
            <a:ext cx="25908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133600" y="914400"/>
            <a:ext cx="2590800" cy="1143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724400" y="838200"/>
            <a:ext cx="3810000" cy="1143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166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VIAO\Desktop\New folder (2)\DSC00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962400"/>
            <a:ext cx="1905000" cy="2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VIAO\Desktop\New folder (2)\DSC008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3048000"/>
            <a:ext cx="19431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C:\Users\VIAO\Desktop\New folder (2)\DSC008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3048000"/>
            <a:ext cx="2590800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 descr="C:\Users\VIAO\Desktop\New folder (2)\DSC008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457200"/>
            <a:ext cx="2819400" cy="375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4038600" y="152400"/>
            <a:ext cx="4953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buNone/>
            </a:pP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این نمازخانه بعلت نیاز کارگران هنگام ساخت این مجموعه با دید معمار و مجری بنا ساخته شده است.</a:t>
            </a:r>
          </a:p>
          <a:p>
            <a:pPr algn="just" rtl="1">
              <a:buNone/>
            </a:pP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سادگی این نماز خانه که به شکل 2 مربع در هم چرخیده است،خلوص نماز خواندن را به ذهن القا میکند.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Arial" charset="0"/>
              <a:cs typeface="B Yekan" pitchFamily="2" charset="-78"/>
            </a:endParaRPr>
          </a:p>
          <a:p>
            <a:pPr marL="0" lvl="1" algn="just" rtl="1"/>
            <a:r>
              <a:rPr lang="ar-SA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 با استفاده از فرم خالص مربع ورودی مشخص و در عین حال نکته قابل توجهی در طرح است</a:t>
            </a: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.</a:t>
            </a:r>
          </a:p>
          <a:p>
            <a:pPr algn="just" rtl="1">
              <a:buNone/>
            </a:pPr>
            <a:endParaRPr lang="en-US" sz="2200" dirty="0">
              <a:solidFill>
                <a:schemeClr val="tx2">
                  <a:lumMod val="75000"/>
                </a:schemeClr>
              </a:solidFill>
              <a:latin typeface="Arial" charset="0"/>
              <a:cs typeface="B Yek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66731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7730" y="609600"/>
            <a:ext cx="4572000" cy="685800"/>
          </a:xfrm>
        </p:spPr>
        <p:txBody>
          <a:bodyPr>
            <a:normAutofit fontScale="85000" lnSpcReduction="10000"/>
          </a:bodyPr>
          <a:lstStyle/>
          <a:p>
            <a:pPr lvl="1" algn="r" rtl="1">
              <a:buNone/>
            </a:pPr>
            <a:r>
              <a:rPr lang="fa-IR" sz="3200" dirty="0">
                <a:solidFill>
                  <a:srgbClr val="C00000"/>
                </a:solidFill>
                <a:latin typeface="Arial" charset="0"/>
                <a:cs typeface="B Jadid" pitchFamily="2" charset="-78"/>
              </a:rPr>
              <a:t>تصاویری از سایت مجموعه:</a:t>
            </a:r>
            <a:endParaRPr lang="en-US" sz="3200" dirty="0">
              <a:solidFill>
                <a:srgbClr val="C00000"/>
              </a:solidFill>
              <a:latin typeface="Arial" charset="0"/>
              <a:cs typeface="B Jadid" pitchFamily="2" charset="-78"/>
            </a:endParaRPr>
          </a:p>
        </p:txBody>
      </p:sp>
      <p:pic>
        <p:nvPicPr>
          <p:cNvPr id="4098" name="Picture 2" descr="C:\Users\VIAO\Desktop\New folder (2)\4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0999"/>
            <a:ext cx="3810000" cy="2862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VIAO\Desktop\New folder (2)\DSC008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871353"/>
            <a:ext cx="4419600" cy="331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C:\Users\VIAO\Desktop\New folder (2)\DSC008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429000"/>
            <a:ext cx="3810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646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/>
          <p:cNvSpPr/>
          <p:nvPr/>
        </p:nvSpPr>
        <p:spPr>
          <a:xfrm>
            <a:off x="4876800" y="1981200"/>
            <a:ext cx="914400" cy="3581400"/>
          </a:xfrm>
          <a:prstGeom prst="frame">
            <a:avLst>
              <a:gd name="adj1" fmla="val 3545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rame 4"/>
          <p:cNvSpPr/>
          <p:nvPr/>
        </p:nvSpPr>
        <p:spPr>
          <a:xfrm>
            <a:off x="5867400" y="1981200"/>
            <a:ext cx="1905000" cy="1066800"/>
          </a:xfrm>
          <a:prstGeom prst="frame">
            <a:avLst>
              <a:gd name="adj1" fmla="val 3545"/>
            </a:avLst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5867400" y="3124200"/>
            <a:ext cx="1066800" cy="1219200"/>
          </a:xfrm>
          <a:prstGeom prst="frame">
            <a:avLst>
              <a:gd name="adj1" fmla="val 3545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7010400" y="4419600"/>
            <a:ext cx="1676400" cy="1066800"/>
          </a:xfrm>
          <a:prstGeom prst="frame">
            <a:avLst>
              <a:gd name="adj1" fmla="val 3545"/>
            </a:avLst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4038600" y="1981200"/>
            <a:ext cx="762000" cy="914400"/>
          </a:xfrm>
          <a:prstGeom prst="frame">
            <a:avLst>
              <a:gd name="adj1" fmla="val 3545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/>
          <p:cNvSpPr/>
          <p:nvPr/>
        </p:nvSpPr>
        <p:spPr>
          <a:xfrm>
            <a:off x="2743200" y="2971800"/>
            <a:ext cx="2057400" cy="2590800"/>
          </a:xfrm>
          <a:prstGeom prst="frame">
            <a:avLst>
              <a:gd name="adj1" fmla="val 1234"/>
            </a:avLst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2743200" y="1981200"/>
            <a:ext cx="1219200" cy="914400"/>
          </a:xfrm>
          <a:prstGeom prst="frame">
            <a:avLst>
              <a:gd name="adj1" fmla="val 3545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/>
          <p:cNvSpPr/>
          <p:nvPr/>
        </p:nvSpPr>
        <p:spPr>
          <a:xfrm>
            <a:off x="914400" y="1981200"/>
            <a:ext cx="1752600" cy="3581400"/>
          </a:xfrm>
          <a:prstGeom prst="frame">
            <a:avLst>
              <a:gd name="adj1" fmla="val 123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5867400" y="4419600"/>
            <a:ext cx="1066800" cy="1143000"/>
          </a:xfrm>
          <a:prstGeom prst="frame">
            <a:avLst>
              <a:gd name="adj1" fmla="val 3545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4323353" y="3296648"/>
            <a:ext cx="2085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buNone/>
            </a:pPr>
            <a:r>
              <a:rPr lang="fa-IR" dirty="0" smtClean="0">
                <a:solidFill>
                  <a:schemeClr val="accent6">
                    <a:lumMod val="75000"/>
                  </a:schemeClr>
                </a:solidFill>
              </a:rPr>
              <a:t>راهروی ورودی مجموعه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62400" y="2057400"/>
            <a:ext cx="7960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buNone/>
            </a:pPr>
            <a:r>
              <a:rPr lang="fa-IR" sz="1400" dirty="0" smtClean="0">
                <a:solidFill>
                  <a:schemeClr val="bg2">
                    <a:lumMod val="50000"/>
                  </a:schemeClr>
                </a:solidFill>
              </a:rPr>
              <a:t>کیوسک بلیط و اطلاعات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43600" y="2286000"/>
            <a:ext cx="1707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buNone/>
            </a:pPr>
            <a:r>
              <a:rPr lang="fa-IR" dirty="0" smtClean="0"/>
              <a:t>واحد اداری مجموعه</a:t>
            </a:r>
          </a:p>
        </p:txBody>
      </p:sp>
      <p:sp>
        <p:nvSpPr>
          <p:cNvPr id="16" name="Rectangle 15"/>
          <p:cNvSpPr/>
          <p:nvPr/>
        </p:nvSpPr>
        <p:spPr>
          <a:xfrm rot="5400000">
            <a:off x="5934789" y="3285411"/>
            <a:ext cx="9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buNone/>
            </a:pPr>
            <a:r>
              <a:rPr lang="fa-IR" dirty="0" smtClean="0">
                <a:solidFill>
                  <a:schemeClr val="accent2">
                    <a:lumMod val="75000"/>
                  </a:schemeClr>
                </a:solidFill>
              </a:rPr>
              <a:t>سرویس بهداشتی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82618" y="4953000"/>
            <a:ext cx="1527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buNone/>
            </a:pPr>
            <a:r>
              <a:rPr lang="fa-IR" dirty="0" smtClean="0">
                <a:solidFill>
                  <a:schemeClr val="bg1">
                    <a:lumMod val="50000"/>
                  </a:schemeClr>
                </a:solidFill>
              </a:rPr>
              <a:t>کتابخانه تخصصی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4419600"/>
            <a:ext cx="8861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buNone/>
            </a:pPr>
            <a:r>
              <a:rPr lang="fa-I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راهروی کتابخانه- راه پله طبقه دوم</a:t>
            </a:r>
          </a:p>
        </p:txBody>
      </p:sp>
      <p:sp>
        <p:nvSpPr>
          <p:cNvPr id="19" name="Rectangle 18"/>
          <p:cNvSpPr/>
          <p:nvPr/>
        </p:nvSpPr>
        <p:spPr>
          <a:xfrm rot="16200000">
            <a:off x="2986103" y="4024297"/>
            <a:ext cx="1712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buNone/>
            </a:pPr>
            <a:r>
              <a:rPr lang="fa-IR" dirty="0" smtClean="0">
                <a:solidFill>
                  <a:schemeClr val="accent1">
                    <a:lumMod val="75000"/>
                  </a:schemeClr>
                </a:solidFill>
              </a:rPr>
              <a:t>لابی و فضای انتظار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00907" y="2209800"/>
            <a:ext cx="732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buNone/>
            </a:pPr>
            <a:r>
              <a:rPr lang="fa-IR" dirty="0" smtClean="0">
                <a:solidFill>
                  <a:schemeClr val="bg1">
                    <a:lumMod val="50000"/>
                  </a:schemeClr>
                </a:solidFill>
              </a:rPr>
              <a:t>چایخانه</a:t>
            </a:r>
          </a:p>
        </p:txBody>
      </p:sp>
      <p:sp>
        <p:nvSpPr>
          <p:cNvPr id="21" name="Rectangle 20"/>
          <p:cNvSpPr/>
          <p:nvPr/>
        </p:nvSpPr>
        <p:spPr>
          <a:xfrm rot="16200000">
            <a:off x="1000952" y="3494848"/>
            <a:ext cx="1872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buNone/>
            </a:pPr>
            <a:r>
              <a:rPr lang="fa-IR" dirty="0" smtClean="0">
                <a:solidFill>
                  <a:srgbClr val="FF0000"/>
                </a:solidFill>
              </a:rPr>
              <a:t>محوطه نمایشگاه دائمی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5154168" y="1231392"/>
            <a:ext cx="332232" cy="97840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821362" y="849868"/>
            <a:ext cx="27318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buNone/>
            </a:pPr>
            <a:r>
              <a:rPr lang="fa-IR" sz="2000" dirty="0" smtClean="0">
                <a:cs typeface="B Yekan" pitchFamily="2" charset="-78"/>
              </a:rPr>
              <a:t>ورودی از محوطه به مجموعه</a:t>
            </a:r>
            <a:endParaRPr lang="en-US" sz="2000" dirty="0">
              <a:cs typeface="B Yekan" pitchFamily="2" charset="-7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43200" y="329625"/>
            <a:ext cx="6172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buNone/>
            </a:pPr>
            <a:r>
              <a:rPr lang="fa-IR" sz="3200" dirty="0">
                <a:solidFill>
                  <a:srgbClr val="C00000"/>
                </a:solidFill>
                <a:latin typeface="Arial" charset="0"/>
                <a:cs typeface="B Jadid" pitchFamily="2" charset="-78"/>
              </a:rPr>
              <a:t>دیاگرام ارتباط فضایی طبقه همکف:</a:t>
            </a:r>
            <a:endParaRPr lang="en-US" sz="3200" dirty="0">
              <a:solidFill>
                <a:srgbClr val="C00000"/>
              </a:solidFill>
              <a:latin typeface="Arial" charset="0"/>
              <a:cs typeface="B Jadid" pitchFamily="2" charset="-78"/>
            </a:endParaRPr>
          </a:p>
        </p:txBody>
      </p:sp>
      <p:sp>
        <p:nvSpPr>
          <p:cNvPr id="26" name="Frame 25"/>
          <p:cNvSpPr/>
          <p:nvPr/>
        </p:nvSpPr>
        <p:spPr>
          <a:xfrm>
            <a:off x="2667000" y="5562600"/>
            <a:ext cx="3352800" cy="1219200"/>
          </a:xfrm>
          <a:prstGeom prst="frame">
            <a:avLst>
              <a:gd name="adj1" fmla="val 3545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62400" y="5867400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buNone/>
            </a:pPr>
            <a:r>
              <a:rPr lang="fa-IR" dirty="0" smtClean="0">
                <a:solidFill>
                  <a:srgbClr val="FFFF00"/>
                </a:solidFill>
              </a:rPr>
              <a:t>آمفی تئاتر</a:t>
            </a:r>
          </a:p>
        </p:txBody>
      </p:sp>
    </p:spTree>
    <p:extLst>
      <p:ext uri="{BB962C8B-B14F-4D97-AF65-F5344CB8AC3E}">
        <p14:creationId xmlns:p14="http://schemas.microsoft.com/office/powerpoint/2010/main" val="1515202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81000"/>
            <a:ext cx="8229600" cy="5943600"/>
          </a:xfrm>
        </p:spPr>
        <p:txBody>
          <a:bodyPr>
            <a:normAutofit/>
          </a:bodyPr>
          <a:lstStyle/>
          <a:p>
            <a:pPr algn="r" rtl="1">
              <a:buNone/>
            </a:pPr>
            <a:r>
              <a:rPr lang="fa-IR" dirty="0">
                <a:solidFill>
                  <a:srgbClr val="C00000"/>
                </a:solidFill>
                <a:latin typeface="Arial" charset="0"/>
                <a:cs typeface="B Jadid" pitchFamily="2" charset="-78"/>
              </a:rPr>
              <a:t>ماتریس ارتباط فضایی فضاهای داخلی موزه:</a:t>
            </a:r>
          </a:p>
        </p:txBody>
      </p:sp>
      <p:cxnSp>
        <p:nvCxnSpPr>
          <p:cNvPr id="28" name="Straight Connector 27"/>
          <p:cNvCxnSpPr>
            <a:stCxn id="27" idx="0"/>
            <a:endCxn id="27" idx="4"/>
          </p:cNvCxnSpPr>
          <p:nvPr/>
        </p:nvCxnSpPr>
        <p:spPr>
          <a:xfrm rot="16200000" flipH="1">
            <a:off x="2743200" y="24765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7" idx="2"/>
            <a:endCxn id="27" idx="6"/>
          </p:cNvCxnSpPr>
          <p:nvPr/>
        </p:nvCxnSpPr>
        <p:spPr>
          <a:xfrm rot="10800000" flipH="1">
            <a:off x="2743200" y="24765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30" idx="0"/>
            <a:endCxn id="30" idx="4"/>
          </p:cNvCxnSpPr>
          <p:nvPr/>
        </p:nvCxnSpPr>
        <p:spPr>
          <a:xfrm rot="16200000" flipH="1">
            <a:off x="2743200" y="30099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30" idx="2"/>
            <a:endCxn id="30" idx="6"/>
          </p:cNvCxnSpPr>
          <p:nvPr/>
        </p:nvCxnSpPr>
        <p:spPr>
          <a:xfrm rot="10800000" flipH="1">
            <a:off x="2743200" y="30099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33" idx="0"/>
            <a:endCxn id="33" idx="4"/>
          </p:cNvCxnSpPr>
          <p:nvPr/>
        </p:nvCxnSpPr>
        <p:spPr>
          <a:xfrm rot="16200000" flipH="1">
            <a:off x="2743200" y="35433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33" idx="2"/>
            <a:endCxn id="33" idx="6"/>
          </p:cNvCxnSpPr>
          <p:nvPr/>
        </p:nvCxnSpPr>
        <p:spPr>
          <a:xfrm rot="10800000" flipH="1">
            <a:off x="2743200" y="35433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36" idx="0"/>
            <a:endCxn id="36" idx="4"/>
          </p:cNvCxnSpPr>
          <p:nvPr/>
        </p:nvCxnSpPr>
        <p:spPr>
          <a:xfrm rot="16200000" flipH="1">
            <a:off x="2743200" y="40767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36" idx="2"/>
            <a:endCxn id="36" idx="6"/>
          </p:cNvCxnSpPr>
          <p:nvPr/>
        </p:nvCxnSpPr>
        <p:spPr>
          <a:xfrm rot="10800000" flipH="1">
            <a:off x="2743200" y="40767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39" idx="0"/>
            <a:endCxn id="39" idx="4"/>
          </p:cNvCxnSpPr>
          <p:nvPr/>
        </p:nvCxnSpPr>
        <p:spPr>
          <a:xfrm rot="16200000" flipH="1">
            <a:off x="2743200" y="46101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39" idx="2"/>
            <a:endCxn id="39" idx="6"/>
          </p:cNvCxnSpPr>
          <p:nvPr/>
        </p:nvCxnSpPr>
        <p:spPr>
          <a:xfrm rot="10800000" flipH="1">
            <a:off x="2743200" y="46101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nut 3"/>
          <p:cNvSpPr/>
          <p:nvPr/>
        </p:nvSpPr>
        <p:spPr>
          <a:xfrm>
            <a:off x="2743200" y="16764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Donut 26"/>
          <p:cNvSpPr/>
          <p:nvPr/>
        </p:nvSpPr>
        <p:spPr>
          <a:xfrm>
            <a:off x="2743200" y="22098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Donut 29"/>
          <p:cNvSpPr/>
          <p:nvPr/>
        </p:nvSpPr>
        <p:spPr>
          <a:xfrm>
            <a:off x="2743200" y="27432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Donut 32"/>
          <p:cNvSpPr/>
          <p:nvPr/>
        </p:nvSpPr>
        <p:spPr>
          <a:xfrm>
            <a:off x="2743200" y="32766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Donut 35"/>
          <p:cNvSpPr/>
          <p:nvPr/>
        </p:nvSpPr>
        <p:spPr>
          <a:xfrm>
            <a:off x="2743200" y="38100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Donut 38"/>
          <p:cNvSpPr/>
          <p:nvPr/>
        </p:nvSpPr>
        <p:spPr>
          <a:xfrm>
            <a:off x="2743200" y="43434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Donut 41"/>
          <p:cNvSpPr/>
          <p:nvPr/>
        </p:nvSpPr>
        <p:spPr>
          <a:xfrm>
            <a:off x="2743200" y="48768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3" name="Straight Connector 42"/>
          <p:cNvCxnSpPr>
            <a:stCxn id="42" idx="0"/>
            <a:endCxn id="42" idx="4"/>
          </p:cNvCxnSpPr>
          <p:nvPr/>
        </p:nvCxnSpPr>
        <p:spPr>
          <a:xfrm rot="16200000" flipH="1">
            <a:off x="2743200" y="51435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42" idx="2"/>
            <a:endCxn id="42" idx="6"/>
          </p:cNvCxnSpPr>
          <p:nvPr/>
        </p:nvCxnSpPr>
        <p:spPr>
          <a:xfrm rot="10800000" flipH="1">
            <a:off x="2743200" y="51435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63" idx="0"/>
            <a:endCxn id="63" idx="4"/>
          </p:cNvCxnSpPr>
          <p:nvPr/>
        </p:nvCxnSpPr>
        <p:spPr>
          <a:xfrm rot="16200000" flipH="1">
            <a:off x="3505200" y="30099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63" idx="2"/>
            <a:endCxn id="63" idx="6"/>
          </p:cNvCxnSpPr>
          <p:nvPr/>
        </p:nvCxnSpPr>
        <p:spPr>
          <a:xfrm rot="10800000" flipH="1">
            <a:off x="3505200" y="30099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64" idx="0"/>
            <a:endCxn id="64" idx="4"/>
          </p:cNvCxnSpPr>
          <p:nvPr/>
        </p:nvCxnSpPr>
        <p:spPr>
          <a:xfrm rot="16200000" flipH="1">
            <a:off x="3505200" y="35433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64" idx="2"/>
            <a:endCxn id="64" idx="6"/>
          </p:cNvCxnSpPr>
          <p:nvPr/>
        </p:nvCxnSpPr>
        <p:spPr>
          <a:xfrm rot="10800000" flipH="1">
            <a:off x="3505200" y="35433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65" idx="0"/>
            <a:endCxn id="65" idx="4"/>
          </p:cNvCxnSpPr>
          <p:nvPr/>
        </p:nvCxnSpPr>
        <p:spPr>
          <a:xfrm rot="16200000" flipH="1">
            <a:off x="3505200" y="40767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65" idx="2"/>
            <a:endCxn id="65" idx="6"/>
          </p:cNvCxnSpPr>
          <p:nvPr/>
        </p:nvCxnSpPr>
        <p:spPr>
          <a:xfrm rot="10800000" flipH="1">
            <a:off x="3505200" y="40767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66" idx="0"/>
            <a:endCxn id="66" idx="4"/>
          </p:cNvCxnSpPr>
          <p:nvPr/>
        </p:nvCxnSpPr>
        <p:spPr>
          <a:xfrm rot="16200000" flipH="1">
            <a:off x="3505200" y="46101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66" idx="2"/>
            <a:endCxn id="66" idx="6"/>
          </p:cNvCxnSpPr>
          <p:nvPr/>
        </p:nvCxnSpPr>
        <p:spPr>
          <a:xfrm rot="10800000" flipH="1">
            <a:off x="3505200" y="46101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Donut 61"/>
          <p:cNvSpPr/>
          <p:nvPr/>
        </p:nvSpPr>
        <p:spPr>
          <a:xfrm>
            <a:off x="3505200" y="22098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Donut 62"/>
          <p:cNvSpPr/>
          <p:nvPr/>
        </p:nvSpPr>
        <p:spPr>
          <a:xfrm>
            <a:off x="3505200" y="27432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Donut 63"/>
          <p:cNvSpPr/>
          <p:nvPr/>
        </p:nvSpPr>
        <p:spPr>
          <a:xfrm>
            <a:off x="3505200" y="32766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Donut 64"/>
          <p:cNvSpPr/>
          <p:nvPr/>
        </p:nvSpPr>
        <p:spPr>
          <a:xfrm>
            <a:off x="3505200" y="38100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Donut 65"/>
          <p:cNvSpPr/>
          <p:nvPr/>
        </p:nvSpPr>
        <p:spPr>
          <a:xfrm>
            <a:off x="3505200" y="43434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Donut 66"/>
          <p:cNvSpPr/>
          <p:nvPr/>
        </p:nvSpPr>
        <p:spPr>
          <a:xfrm>
            <a:off x="3505200" y="48768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0" name="Straight Connector 59"/>
          <p:cNvCxnSpPr>
            <a:stCxn id="67" idx="2"/>
            <a:endCxn id="67" idx="6"/>
          </p:cNvCxnSpPr>
          <p:nvPr/>
        </p:nvCxnSpPr>
        <p:spPr>
          <a:xfrm rot="10800000" flipH="1">
            <a:off x="3505200" y="51435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88" idx="0"/>
            <a:endCxn id="88" idx="4"/>
          </p:cNvCxnSpPr>
          <p:nvPr/>
        </p:nvCxnSpPr>
        <p:spPr>
          <a:xfrm rot="16200000" flipH="1">
            <a:off x="4343400" y="35433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88" idx="2"/>
            <a:endCxn id="88" idx="6"/>
          </p:cNvCxnSpPr>
          <p:nvPr/>
        </p:nvCxnSpPr>
        <p:spPr>
          <a:xfrm rot="10800000" flipH="1">
            <a:off x="4343400" y="35433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89" idx="0"/>
            <a:endCxn id="89" idx="4"/>
          </p:cNvCxnSpPr>
          <p:nvPr/>
        </p:nvCxnSpPr>
        <p:spPr>
          <a:xfrm rot="16200000" flipH="1">
            <a:off x="4343400" y="40767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89" idx="2"/>
            <a:endCxn id="89" idx="6"/>
          </p:cNvCxnSpPr>
          <p:nvPr/>
        </p:nvCxnSpPr>
        <p:spPr>
          <a:xfrm rot="10800000" flipH="1">
            <a:off x="4343400" y="40767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90" idx="0"/>
            <a:endCxn id="90" idx="4"/>
          </p:cNvCxnSpPr>
          <p:nvPr/>
        </p:nvCxnSpPr>
        <p:spPr>
          <a:xfrm rot="16200000" flipH="1">
            <a:off x="4343400" y="46101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90" idx="2"/>
            <a:endCxn id="90" idx="6"/>
          </p:cNvCxnSpPr>
          <p:nvPr/>
        </p:nvCxnSpPr>
        <p:spPr>
          <a:xfrm rot="10800000" flipH="1">
            <a:off x="4343400" y="46101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Donut 86"/>
          <p:cNvSpPr/>
          <p:nvPr/>
        </p:nvSpPr>
        <p:spPr>
          <a:xfrm>
            <a:off x="4343400" y="27432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Donut 87"/>
          <p:cNvSpPr/>
          <p:nvPr/>
        </p:nvSpPr>
        <p:spPr>
          <a:xfrm>
            <a:off x="4343400" y="32766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9" name="Donut 88"/>
          <p:cNvSpPr/>
          <p:nvPr/>
        </p:nvSpPr>
        <p:spPr>
          <a:xfrm>
            <a:off x="4343400" y="38100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0" name="Donut 89"/>
          <p:cNvSpPr/>
          <p:nvPr/>
        </p:nvSpPr>
        <p:spPr>
          <a:xfrm>
            <a:off x="4343400" y="43434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1" name="Donut 90"/>
          <p:cNvSpPr/>
          <p:nvPr/>
        </p:nvSpPr>
        <p:spPr>
          <a:xfrm>
            <a:off x="4343400" y="48768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3" name="Straight Connector 82"/>
          <p:cNvCxnSpPr>
            <a:stCxn id="91" idx="0"/>
            <a:endCxn id="91" idx="4"/>
          </p:cNvCxnSpPr>
          <p:nvPr/>
        </p:nvCxnSpPr>
        <p:spPr>
          <a:xfrm rot="16200000" flipH="1">
            <a:off x="4343400" y="51435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91" idx="2"/>
            <a:endCxn id="91" idx="6"/>
          </p:cNvCxnSpPr>
          <p:nvPr/>
        </p:nvCxnSpPr>
        <p:spPr>
          <a:xfrm rot="10800000" flipH="1">
            <a:off x="4343400" y="51435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112" idx="0"/>
            <a:endCxn id="112" idx="4"/>
          </p:cNvCxnSpPr>
          <p:nvPr/>
        </p:nvCxnSpPr>
        <p:spPr>
          <a:xfrm rot="16200000" flipH="1">
            <a:off x="5181600" y="40767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112" idx="2"/>
            <a:endCxn id="112" idx="6"/>
          </p:cNvCxnSpPr>
          <p:nvPr/>
        </p:nvCxnSpPr>
        <p:spPr>
          <a:xfrm rot="10800000" flipH="1">
            <a:off x="5181600" y="40767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113" idx="0"/>
            <a:endCxn id="113" idx="4"/>
          </p:cNvCxnSpPr>
          <p:nvPr/>
        </p:nvCxnSpPr>
        <p:spPr>
          <a:xfrm rot="16200000" flipH="1">
            <a:off x="5181600" y="46101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113" idx="2"/>
            <a:endCxn id="113" idx="6"/>
          </p:cNvCxnSpPr>
          <p:nvPr/>
        </p:nvCxnSpPr>
        <p:spPr>
          <a:xfrm rot="10800000" flipH="1">
            <a:off x="5181600" y="46101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Donut 110"/>
          <p:cNvSpPr/>
          <p:nvPr/>
        </p:nvSpPr>
        <p:spPr>
          <a:xfrm>
            <a:off x="5181600" y="32766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" name="Donut 111"/>
          <p:cNvSpPr/>
          <p:nvPr/>
        </p:nvSpPr>
        <p:spPr>
          <a:xfrm>
            <a:off x="5181600" y="38100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3" name="Donut 112"/>
          <p:cNvSpPr/>
          <p:nvPr/>
        </p:nvSpPr>
        <p:spPr>
          <a:xfrm>
            <a:off x="5181600" y="43434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4" name="Donut 113"/>
          <p:cNvSpPr/>
          <p:nvPr/>
        </p:nvSpPr>
        <p:spPr>
          <a:xfrm>
            <a:off x="5181600" y="48768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6" name="Straight Connector 105"/>
          <p:cNvCxnSpPr>
            <a:stCxn id="114" idx="0"/>
            <a:endCxn id="114" idx="4"/>
          </p:cNvCxnSpPr>
          <p:nvPr/>
        </p:nvCxnSpPr>
        <p:spPr>
          <a:xfrm rot="16200000" flipH="1">
            <a:off x="5181600" y="51435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114" idx="2"/>
            <a:endCxn id="114" idx="6"/>
          </p:cNvCxnSpPr>
          <p:nvPr/>
        </p:nvCxnSpPr>
        <p:spPr>
          <a:xfrm rot="10800000" flipH="1">
            <a:off x="5181600" y="51435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stCxn id="136" idx="0"/>
            <a:endCxn id="136" idx="4"/>
          </p:cNvCxnSpPr>
          <p:nvPr/>
        </p:nvCxnSpPr>
        <p:spPr>
          <a:xfrm rot="16200000" flipH="1">
            <a:off x="6019800" y="46101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stCxn id="136" idx="2"/>
            <a:endCxn id="136" idx="6"/>
          </p:cNvCxnSpPr>
          <p:nvPr/>
        </p:nvCxnSpPr>
        <p:spPr>
          <a:xfrm rot="10800000" flipH="1">
            <a:off x="6019800" y="46101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Donut 134"/>
          <p:cNvSpPr/>
          <p:nvPr/>
        </p:nvSpPr>
        <p:spPr>
          <a:xfrm>
            <a:off x="6019800" y="38100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6" name="Donut 135"/>
          <p:cNvSpPr/>
          <p:nvPr/>
        </p:nvSpPr>
        <p:spPr>
          <a:xfrm>
            <a:off x="6019800" y="43434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7" name="Donut 136"/>
          <p:cNvSpPr/>
          <p:nvPr/>
        </p:nvSpPr>
        <p:spPr>
          <a:xfrm>
            <a:off x="6019800" y="48768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9" name="Straight Connector 128"/>
          <p:cNvCxnSpPr>
            <a:stCxn id="137" idx="0"/>
            <a:endCxn id="137" idx="4"/>
          </p:cNvCxnSpPr>
          <p:nvPr/>
        </p:nvCxnSpPr>
        <p:spPr>
          <a:xfrm rot="16200000" flipH="1">
            <a:off x="6019800" y="51435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>
            <a:stCxn id="137" idx="2"/>
            <a:endCxn id="137" idx="6"/>
          </p:cNvCxnSpPr>
          <p:nvPr/>
        </p:nvCxnSpPr>
        <p:spPr>
          <a:xfrm rot="10800000" flipH="1">
            <a:off x="6019800" y="51435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Donut 158"/>
          <p:cNvSpPr/>
          <p:nvPr/>
        </p:nvSpPr>
        <p:spPr>
          <a:xfrm>
            <a:off x="6858000" y="43434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0" name="Donut 159"/>
          <p:cNvSpPr/>
          <p:nvPr/>
        </p:nvSpPr>
        <p:spPr>
          <a:xfrm>
            <a:off x="6858000" y="48768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52" name="Straight Connector 151"/>
          <p:cNvCxnSpPr>
            <a:stCxn id="160" idx="0"/>
            <a:endCxn id="160" idx="4"/>
          </p:cNvCxnSpPr>
          <p:nvPr/>
        </p:nvCxnSpPr>
        <p:spPr>
          <a:xfrm rot="16200000" flipH="1">
            <a:off x="6858000" y="51435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>
            <a:stCxn id="160" idx="2"/>
            <a:endCxn id="160" idx="6"/>
          </p:cNvCxnSpPr>
          <p:nvPr/>
        </p:nvCxnSpPr>
        <p:spPr>
          <a:xfrm rot="10800000" flipH="1">
            <a:off x="6858000" y="51435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Donut 182"/>
          <p:cNvSpPr/>
          <p:nvPr/>
        </p:nvSpPr>
        <p:spPr>
          <a:xfrm>
            <a:off x="7696201" y="4876800"/>
            <a:ext cx="533400" cy="533400"/>
          </a:xfrm>
          <a:prstGeom prst="donut">
            <a:avLst>
              <a:gd name="adj" fmla="val 69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2542343" y="1143000"/>
            <a:ext cx="86594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ورودی</a:t>
            </a:r>
          </a:p>
        </p:txBody>
      </p:sp>
      <p:sp>
        <p:nvSpPr>
          <p:cNvPr id="185" name="Rectangle 184"/>
          <p:cNvSpPr/>
          <p:nvPr/>
        </p:nvSpPr>
        <p:spPr>
          <a:xfrm>
            <a:off x="3525387" y="1575865"/>
            <a:ext cx="5886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لابی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4092039" y="1143000"/>
            <a:ext cx="10438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سرویس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5035047" y="1573887"/>
            <a:ext cx="10807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نمایشگاه</a:t>
            </a:r>
          </a:p>
        </p:txBody>
      </p:sp>
      <p:sp>
        <p:nvSpPr>
          <p:cNvPr id="188" name="Rectangle 187"/>
          <p:cNvSpPr/>
          <p:nvPr/>
        </p:nvSpPr>
        <p:spPr>
          <a:xfrm>
            <a:off x="5867400" y="1219200"/>
            <a:ext cx="9765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کتابخانه</a:t>
            </a:r>
          </a:p>
        </p:txBody>
      </p:sp>
      <p:sp>
        <p:nvSpPr>
          <p:cNvPr id="189" name="Rectangle 188"/>
          <p:cNvSpPr/>
          <p:nvPr/>
        </p:nvSpPr>
        <p:spPr>
          <a:xfrm>
            <a:off x="6781800" y="1575866"/>
            <a:ext cx="7761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اداری</a:t>
            </a:r>
          </a:p>
        </p:txBody>
      </p:sp>
      <p:sp>
        <p:nvSpPr>
          <p:cNvPr id="190" name="Rectangle 189"/>
          <p:cNvSpPr/>
          <p:nvPr/>
        </p:nvSpPr>
        <p:spPr>
          <a:xfrm>
            <a:off x="7391400" y="1219200"/>
            <a:ext cx="14125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بلیط فروشی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Arial" charset="0"/>
              <a:cs typeface="B Yekan" pitchFamily="2" charset="-78"/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1676400" y="1676400"/>
            <a:ext cx="86594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ورو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دی</a:t>
            </a:r>
          </a:p>
        </p:txBody>
      </p:sp>
      <p:sp>
        <p:nvSpPr>
          <p:cNvPr id="192" name="Rectangle 191"/>
          <p:cNvSpPr/>
          <p:nvPr/>
        </p:nvSpPr>
        <p:spPr>
          <a:xfrm>
            <a:off x="1828800" y="2209800"/>
            <a:ext cx="5886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لا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بی</a:t>
            </a:r>
          </a:p>
        </p:txBody>
      </p:sp>
      <p:sp>
        <p:nvSpPr>
          <p:cNvPr id="193" name="Rectangle 192"/>
          <p:cNvSpPr/>
          <p:nvPr/>
        </p:nvSpPr>
        <p:spPr>
          <a:xfrm>
            <a:off x="1600200" y="2819400"/>
            <a:ext cx="10438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سر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ویس</a:t>
            </a:r>
          </a:p>
        </p:txBody>
      </p:sp>
      <p:sp>
        <p:nvSpPr>
          <p:cNvPr id="194" name="Rectangle 193"/>
          <p:cNvSpPr/>
          <p:nvPr/>
        </p:nvSpPr>
        <p:spPr>
          <a:xfrm>
            <a:off x="1600200" y="3200400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a-IR" sz="2200" dirty="0">
              <a:solidFill>
                <a:schemeClr val="tx2">
                  <a:lumMod val="75000"/>
                </a:schemeClr>
              </a:solidFill>
              <a:latin typeface="Arial" charset="0"/>
              <a:cs typeface="B Yekan" pitchFamily="2" charset="-78"/>
            </a:endParaRPr>
          </a:p>
          <a:p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نما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یشگاه</a:t>
            </a:r>
          </a:p>
        </p:txBody>
      </p:sp>
      <p:sp>
        <p:nvSpPr>
          <p:cNvPr id="195" name="Rectangle 194"/>
          <p:cNvSpPr/>
          <p:nvPr/>
        </p:nvSpPr>
        <p:spPr>
          <a:xfrm>
            <a:off x="1600200" y="3962400"/>
            <a:ext cx="9765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ک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تابخانه</a:t>
            </a:r>
          </a:p>
        </p:txBody>
      </p:sp>
      <p:sp>
        <p:nvSpPr>
          <p:cNvPr id="196" name="Rectangle 195"/>
          <p:cNvSpPr/>
          <p:nvPr/>
        </p:nvSpPr>
        <p:spPr>
          <a:xfrm>
            <a:off x="1676400" y="4419600"/>
            <a:ext cx="7761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اداری</a:t>
            </a:r>
          </a:p>
        </p:txBody>
      </p:sp>
      <p:sp>
        <p:nvSpPr>
          <p:cNvPr id="197" name="Rectangle 196"/>
          <p:cNvSpPr/>
          <p:nvPr/>
        </p:nvSpPr>
        <p:spPr>
          <a:xfrm>
            <a:off x="1295400" y="4876800"/>
            <a:ext cx="14125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ب</a:t>
            </a:r>
            <a:r>
              <a:rPr lang="fa-IR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لیط فروشی</a:t>
            </a:r>
            <a:endParaRPr lang="en-US" sz="2200" dirty="0">
              <a:solidFill>
                <a:schemeClr val="bg1"/>
              </a:solidFill>
              <a:latin typeface="Arial" charset="0"/>
              <a:cs typeface="B Yekan" pitchFamily="2" charset="-78"/>
            </a:endParaRPr>
          </a:p>
        </p:txBody>
      </p:sp>
      <p:sp>
        <p:nvSpPr>
          <p:cNvPr id="198" name="Flowchart: Connector 197"/>
          <p:cNvSpPr/>
          <p:nvPr/>
        </p:nvSpPr>
        <p:spPr>
          <a:xfrm>
            <a:off x="2743200" y="1676400"/>
            <a:ext cx="533400" cy="5334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9" name="Flowchart: Connector 198"/>
          <p:cNvSpPr/>
          <p:nvPr/>
        </p:nvSpPr>
        <p:spPr>
          <a:xfrm>
            <a:off x="3505200" y="2209800"/>
            <a:ext cx="533400" cy="5334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0" name="Flowchart: Connector 199"/>
          <p:cNvSpPr/>
          <p:nvPr/>
        </p:nvSpPr>
        <p:spPr>
          <a:xfrm>
            <a:off x="4343400" y="2743200"/>
            <a:ext cx="533400" cy="53340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1" name="Flowchart: Connector 200"/>
          <p:cNvSpPr/>
          <p:nvPr/>
        </p:nvSpPr>
        <p:spPr>
          <a:xfrm>
            <a:off x="5181600" y="3276600"/>
            <a:ext cx="533400" cy="53340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2" name="Flowchart: Connector 201"/>
          <p:cNvSpPr/>
          <p:nvPr/>
        </p:nvSpPr>
        <p:spPr>
          <a:xfrm>
            <a:off x="6019800" y="3810000"/>
            <a:ext cx="533400" cy="53340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3" name="Flowchart: Connector 202"/>
          <p:cNvSpPr/>
          <p:nvPr/>
        </p:nvSpPr>
        <p:spPr>
          <a:xfrm>
            <a:off x="6858000" y="4343400"/>
            <a:ext cx="533400" cy="53340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4" name="Flowchart: Connector 203"/>
          <p:cNvSpPr/>
          <p:nvPr/>
        </p:nvSpPr>
        <p:spPr>
          <a:xfrm>
            <a:off x="7696200" y="4876800"/>
            <a:ext cx="533400" cy="53340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4" name="Flowchart: Connector 93"/>
          <p:cNvSpPr/>
          <p:nvPr/>
        </p:nvSpPr>
        <p:spPr>
          <a:xfrm>
            <a:off x="2895600" y="23622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lowchart: Connector 94"/>
          <p:cNvSpPr/>
          <p:nvPr/>
        </p:nvSpPr>
        <p:spPr>
          <a:xfrm>
            <a:off x="3078481" y="25146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lowchart: Connector 95"/>
          <p:cNvSpPr/>
          <p:nvPr/>
        </p:nvSpPr>
        <p:spPr>
          <a:xfrm>
            <a:off x="2895600" y="25146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lowchart: Connector 96"/>
          <p:cNvSpPr/>
          <p:nvPr/>
        </p:nvSpPr>
        <p:spPr>
          <a:xfrm>
            <a:off x="2895600" y="28956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lowchart: Connector 97"/>
          <p:cNvSpPr/>
          <p:nvPr/>
        </p:nvSpPr>
        <p:spPr>
          <a:xfrm>
            <a:off x="3078481" y="30480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lowchart: Connector 98"/>
          <p:cNvSpPr/>
          <p:nvPr/>
        </p:nvSpPr>
        <p:spPr>
          <a:xfrm>
            <a:off x="2926081" y="30480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lowchart: Connector 99"/>
          <p:cNvSpPr/>
          <p:nvPr/>
        </p:nvSpPr>
        <p:spPr>
          <a:xfrm>
            <a:off x="2895600" y="34290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Flowchart: Connector 104"/>
          <p:cNvSpPr/>
          <p:nvPr/>
        </p:nvSpPr>
        <p:spPr>
          <a:xfrm>
            <a:off x="3657600" y="28956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lowchart: Connector 107"/>
          <p:cNvSpPr/>
          <p:nvPr/>
        </p:nvSpPr>
        <p:spPr>
          <a:xfrm>
            <a:off x="3688081" y="30480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lowchart: Connector 108"/>
          <p:cNvSpPr/>
          <p:nvPr/>
        </p:nvSpPr>
        <p:spPr>
          <a:xfrm>
            <a:off x="3840481" y="30480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Flowchart: Connector 109"/>
          <p:cNvSpPr/>
          <p:nvPr/>
        </p:nvSpPr>
        <p:spPr>
          <a:xfrm>
            <a:off x="2926081" y="35814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Flowchart: Connector 114"/>
          <p:cNvSpPr/>
          <p:nvPr/>
        </p:nvSpPr>
        <p:spPr>
          <a:xfrm>
            <a:off x="3657600" y="34290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lowchart: Connector 115"/>
          <p:cNvSpPr/>
          <p:nvPr/>
        </p:nvSpPr>
        <p:spPr>
          <a:xfrm>
            <a:off x="3688081" y="35814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lowchart: Connector 116"/>
          <p:cNvSpPr/>
          <p:nvPr/>
        </p:nvSpPr>
        <p:spPr>
          <a:xfrm>
            <a:off x="4526281" y="34290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lowchart: Connector 117"/>
          <p:cNvSpPr/>
          <p:nvPr/>
        </p:nvSpPr>
        <p:spPr>
          <a:xfrm>
            <a:off x="2895600" y="39624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/>
              <a:t>ر</a:t>
            </a:r>
            <a:endParaRPr lang="en-US" dirty="0"/>
          </a:p>
        </p:txBody>
      </p:sp>
      <p:sp>
        <p:nvSpPr>
          <p:cNvPr id="119" name="Flowchart: Connector 118"/>
          <p:cNvSpPr/>
          <p:nvPr/>
        </p:nvSpPr>
        <p:spPr>
          <a:xfrm>
            <a:off x="2926081" y="41148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lowchart: Connector 119"/>
          <p:cNvSpPr/>
          <p:nvPr/>
        </p:nvSpPr>
        <p:spPr>
          <a:xfrm>
            <a:off x="3688081" y="39624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lowchart: Connector 120"/>
          <p:cNvSpPr/>
          <p:nvPr/>
        </p:nvSpPr>
        <p:spPr>
          <a:xfrm>
            <a:off x="3688081" y="41148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Flowchart: Connector 121"/>
          <p:cNvSpPr/>
          <p:nvPr/>
        </p:nvSpPr>
        <p:spPr>
          <a:xfrm>
            <a:off x="4526281" y="39624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Flowchart: Connector 122"/>
          <p:cNvSpPr/>
          <p:nvPr/>
        </p:nvSpPr>
        <p:spPr>
          <a:xfrm>
            <a:off x="5364481" y="39624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Flowchart: Connector 123"/>
          <p:cNvSpPr/>
          <p:nvPr/>
        </p:nvSpPr>
        <p:spPr>
          <a:xfrm>
            <a:off x="2895600" y="44958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Flowchart: Connector 124"/>
          <p:cNvSpPr/>
          <p:nvPr/>
        </p:nvSpPr>
        <p:spPr>
          <a:xfrm>
            <a:off x="2895600" y="46482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Flowchart: Connector 127"/>
          <p:cNvSpPr/>
          <p:nvPr/>
        </p:nvSpPr>
        <p:spPr>
          <a:xfrm>
            <a:off x="3048000" y="44958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Flowchart: Connector 130"/>
          <p:cNvSpPr/>
          <p:nvPr/>
        </p:nvSpPr>
        <p:spPr>
          <a:xfrm>
            <a:off x="3688081" y="44958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Flowchart: Connector 131"/>
          <p:cNvSpPr/>
          <p:nvPr/>
        </p:nvSpPr>
        <p:spPr>
          <a:xfrm>
            <a:off x="3688081" y="46482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lowchart: Connector 132"/>
          <p:cNvSpPr/>
          <p:nvPr/>
        </p:nvSpPr>
        <p:spPr>
          <a:xfrm>
            <a:off x="3840481" y="44958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Flowchart: Connector 133"/>
          <p:cNvSpPr/>
          <p:nvPr/>
        </p:nvSpPr>
        <p:spPr>
          <a:xfrm>
            <a:off x="4526281" y="44958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lowchart: Connector 137"/>
          <p:cNvSpPr/>
          <p:nvPr/>
        </p:nvSpPr>
        <p:spPr>
          <a:xfrm>
            <a:off x="5334000" y="44958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lowchart: Connector 138"/>
          <p:cNvSpPr/>
          <p:nvPr/>
        </p:nvSpPr>
        <p:spPr>
          <a:xfrm>
            <a:off x="6202681" y="44958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lowchart: Connector 139"/>
          <p:cNvSpPr/>
          <p:nvPr/>
        </p:nvSpPr>
        <p:spPr>
          <a:xfrm>
            <a:off x="2926081" y="50292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Flowchart: Connector 140"/>
          <p:cNvSpPr/>
          <p:nvPr/>
        </p:nvSpPr>
        <p:spPr>
          <a:xfrm>
            <a:off x="3048000" y="50292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Flowchart: Connector 141"/>
          <p:cNvSpPr/>
          <p:nvPr/>
        </p:nvSpPr>
        <p:spPr>
          <a:xfrm>
            <a:off x="3048000" y="51816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Flowchart: Connector 142"/>
          <p:cNvSpPr/>
          <p:nvPr/>
        </p:nvSpPr>
        <p:spPr>
          <a:xfrm>
            <a:off x="2926081" y="51816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lowchart: Connector 143"/>
          <p:cNvSpPr/>
          <p:nvPr/>
        </p:nvSpPr>
        <p:spPr>
          <a:xfrm>
            <a:off x="3657600" y="50292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Flowchart: Connector 145"/>
          <p:cNvSpPr/>
          <p:nvPr/>
        </p:nvSpPr>
        <p:spPr>
          <a:xfrm>
            <a:off x="3688081" y="51816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Flowchart: Connector 146"/>
          <p:cNvSpPr/>
          <p:nvPr/>
        </p:nvSpPr>
        <p:spPr>
          <a:xfrm>
            <a:off x="3810000" y="50292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Flowchart: Connector 147"/>
          <p:cNvSpPr/>
          <p:nvPr/>
        </p:nvSpPr>
        <p:spPr>
          <a:xfrm>
            <a:off x="4526281" y="50292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Flowchart: Connector 148"/>
          <p:cNvSpPr/>
          <p:nvPr/>
        </p:nvSpPr>
        <p:spPr>
          <a:xfrm>
            <a:off x="4526281" y="51816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Flowchart: Connector 149"/>
          <p:cNvSpPr/>
          <p:nvPr/>
        </p:nvSpPr>
        <p:spPr>
          <a:xfrm>
            <a:off x="5364481" y="50292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Flowchart: Connector 150"/>
          <p:cNvSpPr/>
          <p:nvPr/>
        </p:nvSpPr>
        <p:spPr>
          <a:xfrm>
            <a:off x="6202681" y="50292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lowchart: Connector 153"/>
          <p:cNvSpPr/>
          <p:nvPr/>
        </p:nvSpPr>
        <p:spPr>
          <a:xfrm>
            <a:off x="7040881" y="49530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Flowchart: Connector 154"/>
          <p:cNvSpPr/>
          <p:nvPr/>
        </p:nvSpPr>
        <p:spPr>
          <a:xfrm>
            <a:off x="7040881" y="51816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Flowchart: Connector 155"/>
          <p:cNvSpPr/>
          <p:nvPr/>
        </p:nvSpPr>
        <p:spPr>
          <a:xfrm>
            <a:off x="7162800" y="5029200"/>
            <a:ext cx="45719" cy="76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Flowchart: Connector 156"/>
          <p:cNvSpPr/>
          <p:nvPr/>
        </p:nvSpPr>
        <p:spPr>
          <a:xfrm>
            <a:off x="2743200" y="1676400"/>
            <a:ext cx="533400" cy="53340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8" name="Flowchart: Connector 157"/>
          <p:cNvSpPr/>
          <p:nvPr/>
        </p:nvSpPr>
        <p:spPr>
          <a:xfrm>
            <a:off x="3505200" y="2209800"/>
            <a:ext cx="533400" cy="53340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1" name="Flowchart: Connector 160"/>
          <p:cNvSpPr/>
          <p:nvPr/>
        </p:nvSpPr>
        <p:spPr>
          <a:xfrm>
            <a:off x="4343400" y="2743200"/>
            <a:ext cx="533400" cy="533400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24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jpg_923956.jpg"/>
          <p:cNvPicPr>
            <a:picLocks noChangeAspect="1"/>
          </p:cNvPicPr>
          <p:nvPr/>
        </p:nvPicPr>
        <p:blipFill>
          <a:blip r:embed="rId4" cstate="print"/>
          <a:srcRect t="9360" r="3226" b="9077"/>
          <a:stretch>
            <a:fillRect/>
          </a:stretch>
        </p:blipFill>
        <p:spPr bwMode="auto">
          <a:xfrm>
            <a:off x="3962400" y="2514600"/>
            <a:ext cx="2526235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5" descr="IMG_092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4800600"/>
            <a:ext cx="2362200" cy="1771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4" descr="jpg_998043.jpg"/>
          <p:cNvPicPr>
            <a:picLocks noChangeAspect="1"/>
          </p:cNvPicPr>
          <p:nvPr/>
        </p:nvPicPr>
        <p:blipFill>
          <a:blip r:embed="rId6" cstate="print"/>
          <a:srcRect r="2273" b="18336"/>
          <a:stretch>
            <a:fillRect/>
          </a:stretch>
        </p:blipFill>
        <p:spPr bwMode="auto">
          <a:xfrm>
            <a:off x="762000" y="3200400"/>
            <a:ext cx="32766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228600"/>
            <a:ext cx="33528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3962400" y="457200"/>
            <a:ext cx="5029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در ساختمان این موزه به صورت کلی از نورگیری مصنوعی استفاده شده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Arial" charset="0"/>
              <a:cs typeface="B Yekan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48158" y="1143427"/>
            <a:ext cx="55656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ولی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Arial" charset="0"/>
              <a:cs typeface="B Yekan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81800" y="1838696"/>
            <a:ext cx="19812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buNone/>
            </a:pP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در بعضی از قسمت های مجموعه مثل لابی و نمایشگاه موقت از نور گیری سقفی استفاده شده است.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Arial" charset="0"/>
              <a:cs typeface="B Yekan" pitchFamily="2" charset="-78"/>
            </a:endParaRPr>
          </a:p>
        </p:txBody>
      </p:sp>
      <p:sp>
        <p:nvSpPr>
          <p:cNvPr id="17" name="Down Arrow 16"/>
          <p:cNvSpPr/>
          <p:nvPr/>
        </p:nvSpPr>
        <p:spPr>
          <a:xfrm rot="17866379">
            <a:off x="1390732" y="138749"/>
            <a:ext cx="129911" cy="1499592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Up Arrow 17"/>
          <p:cNvSpPr/>
          <p:nvPr/>
        </p:nvSpPr>
        <p:spPr>
          <a:xfrm rot="15014515">
            <a:off x="3766043" y="42723"/>
            <a:ext cx="93973" cy="1579139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5257800" y="1295400"/>
            <a:ext cx="152400" cy="1283208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>
            <a:off x="2895600" y="3657600"/>
            <a:ext cx="152400" cy="1447800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 rot="3557764">
            <a:off x="1478018" y="2674850"/>
            <a:ext cx="141319" cy="127665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 rot="3557764">
            <a:off x="6534062" y="4015559"/>
            <a:ext cx="141319" cy="127665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 Same Side Corner Rectangle 23"/>
          <p:cNvSpPr/>
          <p:nvPr/>
        </p:nvSpPr>
        <p:spPr>
          <a:xfrm>
            <a:off x="8610600" y="5486400"/>
            <a:ext cx="304800" cy="152400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 Same Side Corner Rectangle 24"/>
          <p:cNvSpPr/>
          <p:nvPr/>
        </p:nvSpPr>
        <p:spPr>
          <a:xfrm>
            <a:off x="8610600" y="5029200"/>
            <a:ext cx="304800" cy="152400"/>
          </a:xfrm>
          <a:prstGeom prst="round2Same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982958" y="4876800"/>
            <a:ext cx="262764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buNone/>
            </a:pP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نور گیری طبیعی- سقفی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07188" y="5334000"/>
            <a:ext cx="19511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buNone/>
            </a:pP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نورگیری مصنوعی</a:t>
            </a:r>
            <a:endParaRPr lang="en-US" sz="2200" dirty="0">
              <a:solidFill>
                <a:schemeClr val="tx2">
                  <a:lumMod val="75000"/>
                </a:schemeClr>
              </a:solidFill>
              <a:latin typeface="Arial" charset="0"/>
              <a:cs typeface="B Yek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86572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871296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sz="3200" dirty="0" smtClean="0">
                <a:solidFill>
                  <a:srgbClr val="C00000"/>
                </a:solidFill>
                <a:cs typeface="B Jadid" pitchFamily="2" charset="-78"/>
              </a:rPr>
              <a:t>عناصر موجود در کارهای کامران دیبا :</a:t>
            </a:r>
            <a:endParaRPr lang="en-US" sz="3200" dirty="0" smtClean="0">
              <a:solidFill>
                <a:srgbClr val="C00000"/>
              </a:solidFill>
              <a:cs typeface="B Jadid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آب : نمادی از زندگی و صفا 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دیوار : یک نوع حجاب و پوشش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حیاط : ریه و تنفس 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دروازه : اعلام یک آغاز 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نحوه به کارگیری این عوامل آثار دیبا را به فرهنگ بومــی نـــز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دیــک و مــرتبــط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می سازد. دیبا بیشترین توجهش به ذات انتزاعی و عملکرد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معماری است که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حضور آن را در معماری کوچه و خیابان و ابنیه غیر رسمی جس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تجو می کند.</a:t>
            </a:r>
          </a:p>
          <a:p>
            <a:pPr algn="just" rtl="1">
              <a:lnSpc>
                <a:spcPct val="15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بیشتر آرایش ساختمان های وی توسط دیوار است و مهمتر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ین و معروف ترین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ساختمان های او ، </a:t>
            </a:r>
            <a:r>
              <a:rPr lang="fa-IR" sz="2800" u="sng" dirty="0" smtClean="0">
                <a:solidFill>
                  <a:srgbClr val="C00000"/>
                </a:solidFill>
                <a:cs typeface="B Jadid" pitchFamily="2" charset="-78"/>
              </a:rPr>
              <a:t>موزه هنرهای معاصر ایران</a:t>
            </a:r>
            <a:r>
              <a:rPr lang="fa-IR" sz="2400" u="sng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است.</a:t>
            </a:r>
          </a:p>
        </p:txBody>
      </p: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2" descr="jpg_982181.jpg"/>
          <p:cNvPicPr>
            <a:picLocks noChangeAspect="1"/>
          </p:cNvPicPr>
          <p:nvPr/>
        </p:nvPicPr>
        <p:blipFill>
          <a:blip r:embed="rId3" cstate="print"/>
          <a:srcRect r="948" b="15909"/>
          <a:stretch>
            <a:fillRect/>
          </a:stretch>
        </p:blipFill>
        <p:spPr bwMode="auto">
          <a:xfrm>
            <a:off x="2209800" y="196000"/>
            <a:ext cx="6409706" cy="416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 txBox="1">
            <a:spLocks/>
          </p:cNvSpPr>
          <p:nvPr/>
        </p:nvSpPr>
        <p:spPr>
          <a:xfrm>
            <a:off x="152400" y="3971582"/>
            <a:ext cx="8839200" cy="2724835"/>
          </a:xfrm>
          <a:prstGeom prst="rect">
            <a:avLst/>
          </a:prstGeom>
        </p:spPr>
        <p:txBody>
          <a:bodyPr rtlCol="1">
            <a:no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a-IR" sz="2200" dirty="0">
              <a:solidFill>
                <a:schemeClr val="tx2">
                  <a:lumMod val="75000"/>
                </a:schemeClr>
              </a:solidFill>
              <a:latin typeface="Arial" charset="0"/>
              <a:cs typeface="B Yekan" pitchFamily="2" charset="-78"/>
            </a:endParaRP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     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برای رسیدن به مجموعه باید ساختمان را دور زد اما درجبهه </a:t>
            </a:r>
            <a:r>
              <a:rPr lang="ar-SA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ورودی مجموعه اتفاق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خاصی رخ نمی دهد در حالی که بازدید کننده انتظار دیگری </a:t>
            </a:r>
            <a:r>
              <a:rPr lang="ar-SA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دارد در واقع به نظر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میرسد هیچ دلیلی برای این گردش وجود ندارد و تنها </a:t>
            </a:r>
            <a:r>
              <a:rPr lang="ar-SA" sz="22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مسی</a:t>
            </a:r>
            <a:r>
              <a:rPr lang="fa-IR" sz="22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ــ</a:t>
            </a:r>
            <a:r>
              <a:rPr lang="ar-SA" sz="22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ر</a:t>
            </a:r>
            <a:r>
              <a:rPr lang="ar-SA" sz="2200" dirty="0" smtClean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ی</a:t>
            </a:r>
            <a:r>
              <a:rPr lang="ar-SA" sz="22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 </a:t>
            </a:r>
            <a:r>
              <a:rPr lang="ar-SA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طی شده است.</a:t>
            </a: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    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ورودی مجموعه تا زمانی که در مقابل آن نایستیم قابل تشخی</a:t>
            </a:r>
            <a:r>
              <a:rPr lang="ar-SA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ص نیست.</a:t>
            </a: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   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ورودی آمفی تئاتر تنها از داخل موزه تأمین می شود که </a:t>
            </a:r>
            <a:r>
              <a:rPr lang="ar-SA" sz="2200" dirty="0">
                <a:solidFill>
                  <a:schemeClr val="bg1"/>
                </a:solidFill>
                <a:latin typeface="Arial" charset="0"/>
                <a:cs typeface="B Yekan" pitchFamily="2" charset="-78"/>
              </a:rPr>
              <a:t>باعث افزایش تراکم و </a:t>
            </a:r>
            <a:r>
              <a:rPr lang="ar-SA" sz="22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آلودگی صوتی بیش از حد در لحظه اتمام جلسات می شود</a:t>
            </a:r>
            <a:r>
              <a:rPr lang="ar-SA" sz="22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.</a:t>
            </a:r>
            <a:endParaRPr lang="fa-IR" sz="2200" dirty="0">
              <a:solidFill>
                <a:schemeClr val="tx2">
                  <a:lumMod val="75000"/>
                </a:schemeClr>
              </a:solidFill>
              <a:latin typeface="Arial" charset="0"/>
              <a:cs typeface="B Yekan" pitchFamily="2" charset="-7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086600" y="457200"/>
            <a:ext cx="1676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C00000"/>
                </a:solidFill>
                <a:latin typeface="Arial" charset="0"/>
                <a:cs typeface="B Jadid" pitchFamily="2" charset="-78"/>
              </a:rPr>
              <a:t>معایب</a:t>
            </a:r>
          </a:p>
        </p:txBody>
      </p:sp>
    </p:spTree>
    <p:extLst>
      <p:ext uri="{BB962C8B-B14F-4D97-AF65-F5344CB8AC3E}">
        <p14:creationId xmlns:p14="http://schemas.microsoft.com/office/powerpoint/2010/main" val="27712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MG_092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60648"/>
            <a:ext cx="4191000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3"/>
          <p:cNvSpPr txBox="1">
            <a:spLocks/>
          </p:cNvSpPr>
          <p:nvPr/>
        </p:nvSpPr>
        <p:spPr>
          <a:xfrm>
            <a:off x="4900550" y="240475"/>
            <a:ext cx="4114800" cy="6400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       </a:t>
            </a:r>
            <a:r>
              <a:rPr lang="ar-SA" sz="20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با </a:t>
            </a:r>
            <a:r>
              <a:rPr lang="ar-SA" sz="20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توجه به گستردگی سطح در قسمت نمایشگاه </a:t>
            </a:r>
            <a:r>
              <a:rPr lang="ar-SA" sz="20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هیچ فضای </a:t>
            </a:r>
            <a:r>
              <a:rPr lang="ar-SA" sz="20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نشیمنی برای این قسمت در نظر گرفته نشده است که باعث ناراحتی بازدید کنندگان است.</a:t>
            </a: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       </a:t>
            </a:r>
            <a:r>
              <a:rPr lang="ar-SA" sz="20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تإسیسات در کنار کتابخانه قرار دارد که با ایجاد مشکل در این بخش همراه است</a:t>
            </a: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       </a:t>
            </a:r>
            <a:r>
              <a:rPr lang="ar-SA" sz="20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گالری موقت در طبقه بالا تأمین شده ولی برای روزهای تعطیلی این قسمت موردی پیش بینی نشده است و در روزهای تعطیلی  این قسمت انباری وسایل به نظر می رسد که با توجه به دید مستقیم لابی به این قسمت نا مناسب است. </a:t>
            </a: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a-IR" sz="20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        </a:t>
            </a:r>
            <a:r>
              <a:rPr lang="ar-SA" sz="2000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B Yekan" pitchFamily="2" charset="-78"/>
              </a:rPr>
              <a:t>در خود فضای نمایشگاه سیر کولاسیون خاصی در نظر گرفته نشده است. و بازدید کننده دچار سردرگمی میشود فضا کاملاً یک تکه است  و تنها چند فرورفتگی برای نمایش افقی فرشها وجود دارد. </a:t>
            </a: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a-IR" sz="2000" dirty="0">
              <a:solidFill>
                <a:schemeClr val="tx2">
                  <a:lumMod val="75000"/>
                </a:schemeClr>
              </a:solidFill>
              <a:latin typeface="Arial" charset="0"/>
              <a:cs typeface="B Yekan" pitchFamily="2" charset="-78"/>
            </a:endParaRPr>
          </a:p>
        </p:txBody>
      </p:sp>
      <p:pic>
        <p:nvPicPr>
          <p:cNvPr id="5" name="Content Placeholder 4" descr="jpg_998043.jpg"/>
          <p:cNvPicPr>
            <a:picLocks noChangeAspect="1"/>
          </p:cNvPicPr>
          <p:nvPr/>
        </p:nvPicPr>
        <p:blipFill>
          <a:blip r:embed="rId4" cstate="print"/>
          <a:srcRect r="2273" b="18336"/>
          <a:stretch>
            <a:fillRect/>
          </a:stretch>
        </p:blipFill>
        <p:spPr bwMode="auto">
          <a:xfrm>
            <a:off x="304800" y="3645024"/>
            <a:ext cx="4267200" cy="3010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0882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428" y="116632"/>
            <a:ext cx="8712968" cy="682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30000"/>
              </a:lnSpc>
            </a:pPr>
            <a:r>
              <a:rPr lang="fa-IR" sz="3200" dirty="0" smtClean="0">
                <a:solidFill>
                  <a:srgbClr val="C00000"/>
                </a:solidFill>
                <a:cs typeface="B Jadid" pitchFamily="2" charset="-78"/>
              </a:rPr>
              <a:t>موقعیت و قرارگیری موزه : </a:t>
            </a:r>
            <a:endParaRPr lang="en-US" sz="3200" dirty="0" smtClean="0">
              <a:solidFill>
                <a:srgbClr val="C00000"/>
              </a:solidFill>
              <a:cs typeface="B Jadid" pitchFamily="2" charset="-78"/>
            </a:endParaRPr>
          </a:p>
          <a:p>
            <a:pPr algn="just" rtl="1">
              <a:lnSpc>
                <a:spcPct val="13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موزه هنرهای معاصر یکی از موزه های شهر تهران است. ای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ن موزه در سال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1356 خورشیدی به کوشش و ابتکار فرح پهلوی در گوشه غر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بـی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پارک لاله و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در زمینی به مساحت 2000 متر مربع ( به جز باغ تندیس ها ) ب</a:t>
            </a:r>
            <a:r>
              <a:rPr lang="fa-IR" sz="2400" dirty="0">
                <a:solidFill>
                  <a:schemeClr val="bg1"/>
                </a:solidFill>
                <a:cs typeface="B Yekan" pitchFamily="2" charset="-78"/>
              </a:rPr>
              <a:t>نا شد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.</a:t>
            </a:r>
          </a:p>
          <a:p>
            <a:pPr algn="just" rtl="1">
              <a:lnSpc>
                <a:spcPct val="130000"/>
              </a:lnSpc>
            </a:pPr>
            <a:r>
              <a:rPr lang="fa-IR" sz="3200" dirty="0">
                <a:solidFill>
                  <a:srgbClr val="C00000"/>
                </a:solidFill>
                <a:cs typeface="B Jadid" pitchFamily="2" charset="-78"/>
              </a:rPr>
              <a:t>معماری </a:t>
            </a:r>
          </a:p>
          <a:p>
            <a:pPr algn="just" rtl="1">
              <a:lnSpc>
                <a:spcPct val="130000"/>
              </a:lnSpc>
            </a:pP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معماری موزه مجموعه‌ای است از سنت، مدرنیسم و اندیش</a:t>
            </a:r>
            <a:r>
              <a:rPr lang="ar-SA" sz="2400" dirty="0">
                <a:solidFill>
                  <a:schemeClr val="bg1"/>
                </a:solidFill>
                <a:cs typeface="B Yekan" pitchFamily="2" charset="-78"/>
              </a:rPr>
              <a:t>ه فلسفی که به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دست معمار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 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ایرانی کامران دیبا طراحی شده‌است. هشتی، چه</a:t>
            </a:r>
            <a:r>
              <a:rPr lang="ar-SA" sz="2400" dirty="0">
                <a:solidFill>
                  <a:schemeClr val="bg1"/>
                </a:solidFill>
                <a:cs typeface="B Yekan" pitchFamily="2" charset="-78"/>
              </a:rPr>
              <a:t>ارسو و گذرگاه‌ها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از جمله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 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عناصر چشم‌نواز این مجموعه بدیع به شمار می‌رود. </a:t>
            </a:r>
            <a:endParaRPr lang="en-US" sz="2400" dirty="0">
              <a:solidFill>
                <a:schemeClr val="tx2">
                  <a:lumMod val="75000"/>
                </a:schemeClr>
              </a:solidFill>
              <a:cs typeface="B Yekan" pitchFamily="2" charset="-78"/>
            </a:endParaRPr>
          </a:p>
          <a:p>
            <a:pPr algn="just" rtl="1">
              <a:lnSpc>
                <a:spcPct val="130000"/>
              </a:lnSpc>
            </a:pP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همچنین تأثیر بادگیرهای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 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یزد بر معماری مجموعه 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واض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ـــ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ح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اس</a:t>
            </a:r>
            <a:r>
              <a:rPr lang="ar-SA" sz="2400" dirty="0">
                <a:solidFill>
                  <a:schemeClr val="bg1"/>
                </a:solidFill>
                <a:cs typeface="B Yekan" pitchFamily="2" charset="-78"/>
              </a:rPr>
              <a:t>ت. هشت نگارخانه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موزه که با اختلاف سطحی بی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 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نظیر نسبت به هم بنا 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ش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ـ</a:t>
            </a:r>
            <a:r>
              <a:rPr lang="ar-SA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</a:t>
            </a:r>
            <a:r>
              <a:rPr lang="ar-SA" sz="2400" dirty="0" smtClean="0">
                <a:solidFill>
                  <a:schemeClr val="bg1"/>
                </a:solidFill>
                <a:cs typeface="B Yekan" pitchFamily="2" charset="-78"/>
              </a:rPr>
              <a:t>ه‌اند</a:t>
            </a:r>
            <a:r>
              <a:rPr lang="ar-SA" sz="2400" dirty="0">
                <a:solidFill>
                  <a:schemeClr val="bg1"/>
                </a:solidFill>
                <a:cs typeface="B Yekan" pitchFamily="2" charset="-78"/>
              </a:rPr>
              <a:t>، بیننده را در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مسیری چرخشی گرداگرد فضای اصلی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 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موزه می‌گردانند؛ ا</a:t>
            </a:r>
            <a:r>
              <a:rPr lang="ar-SA" sz="2400" dirty="0">
                <a:solidFill>
                  <a:schemeClr val="bg1"/>
                </a:solidFill>
                <a:cs typeface="B Yekan" pitchFamily="2" charset="-78"/>
              </a:rPr>
              <a:t>ین مسیر به گونه‌ای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طراحی شده‌است که انتهای هشتمین و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 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آخرین نگارخانه </a:t>
            </a:r>
            <a:r>
              <a:rPr lang="ar-SA" sz="2400" dirty="0">
                <a:solidFill>
                  <a:schemeClr val="bg1"/>
                </a:solidFill>
                <a:cs typeface="B Yekan" pitchFamily="2" charset="-78"/>
              </a:rPr>
              <a:t>به هشتی یا همان </a:t>
            </a:r>
            <a:r>
              <a:rPr lang="ar-SA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نگارخانه اول باز می‌گردد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428" y="116632"/>
            <a:ext cx="8712968" cy="553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30000"/>
              </a:lnSpc>
            </a:pPr>
            <a:r>
              <a:rPr lang="fa-IR" sz="3200" dirty="0" smtClean="0">
                <a:solidFill>
                  <a:srgbClr val="C00000"/>
                </a:solidFill>
                <a:cs typeface="B Jadid" pitchFamily="2" charset="-78"/>
              </a:rPr>
              <a:t>معماری :</a:t>
            </a:r>
            <a:endParaRPr lang="en-US" sz="3200" dirty="0" smtClean="0">
              <a:solidFill>
                <a:srgbClr val="C00000"/>
              </a:solidFill>
              <a:cs typeface="B Jadid" pitchFamily="2" charset="-78"/>
            </a:endParaRPr>
          </a:p>
          <a:p>
            <a:pPr algn="just" rtl="1">
              <a:lnSpc>
                <a:spcPct val="13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معماری منحصر به فرد و مدرن این موزه با استفاده از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طاقهایی مرسوم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روستایی و نورگیرهای برگرفته از بادگیرهای کویری طراحی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و طرح مارپیچ 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داخلی آن از الگویی کاملاً مدرن پیروی می کند.</a:t>
            </a:r>
            <a:endParaRPr lang="fa-IR" sz="2400" dirty="0" smtClean="0">
              <a:solidFill>
                <a:schemeClr val="bg1"/>
              </a:solidFill>
              <a:cs typeface="B Yekan" pitchFamily="2" charset="-78"/>
            </a:endParaRPr>
          </a:p>
          <a:p>
            <a:pPr algn="just" rtl="1">
              <a:lnSpc>
                <a:spcPct val="130000"/>
              </a:lnSpc>
            </a:pPr>
            <a:r>
              <a:rPr lang="fa-IR" sz="3200" dirty="0" smtClean="0">
                <a:solidFill>
                  <a:srgbClr val="C00000"/>
                </a:solidFill>
                <a:cs typeface="B Jadid" pitchFamily="2" charset="-78"/>
              </a:rPr>
              <a:t/>
            </a:r>
            <a:br>
              <a:rPr lang="fa-IR" sz="3200" dirty="0" smtClean="0">
                <a:solidFill>
                  <a:srgbClr val="C00000"/>
                </a:solidFill>
                <a:cs typeface="B Jadid" pitchFamily="2" charset="-78"/>
              </a:rPr>
            </a:br>
            <a:endParaRPr lang="fa-IR" sz="3200" dirty="0" smtClean="0">
              <a:solidFill>
                <a:srgbClr val="C00000"/>
              </a:solidFill>
              <a:cs typeface="B Jadid" pitchFamily="2" charset="-78"/>
            </a:endParaRPr>
          </a:p>
          <a:p>
            <a:pPr algn="just" rtl="1">
              <a:lnSpc>
                <a:spcPct val="130000"/>
              </a:lnSpc>
            </a:pPr>
            <a:r>
              <a:rPr lang="fa-IR" sz="3200" dirty="0" smtClean="0">
                <a:solidFill>
                  <a:srgbClr val="C00000"/>
                </a:solidFill>
                <a:cs typeface="B Jadid" pitchFamily="2" charset="-78"/>
              </a:rPr>
              <a:t>دیدگاه مورد بررسی طراحی موزه :</a:t>
            </a:r>
            <a:endParaRPr lang="fa-IR" sz="3200" dirty="0">
              <a:solidFill>
                <a:srgbClr val="C00000"/>
              </a:solidFill>
              <a:cs typeface="B Jadid" pitchFamily="2" charset="-78"/>
            </a:endParaRPr>
          </a:p>
          <a:p>
            <a:pPr algn="just" rtl="1">
              <a:lnSpc>
                <a:spcPct val="13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1-در محوطه اطراف موزه یعنی بوستان لاله که فضایی </a:t>
            </a:r>
            <a:r>
              <a:rPr lang="fa-IR" sz="2400" dirty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نسبتاً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 بزرگ است</a:t>
            </a:r>
          </a:p>
          <a:p>
            <a:pPr algn="just" rtl="1">
              <a:lnSpc>
                <a:spcPct val="130000"/>
              </a:lnSpc>
            </a:pP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2- مسیر دسترسی به موزه که در کنار یکی از محورهای </a:t>
            </a:r>
            <a:r>
              <a:rPr lang="fa-IR" sz="2400" dirty="0" smtClean="0">
                <a:solidFill>
                  <a:schemeClr val="bg1"/>
                </a:solidFill>
                <a:cs typeface="B Yekan" pitchFamily="2" charset="-78"/>
              </a:rPr>
              <a:t>حرکتی پارک لاله</a:t>
            </a:r>
            <a:r>
              <a:rPr lang="fa-IR" sz="2400" dirty="0" smtClean="0">
                <a:solidFill>
                  <a:schemeClr val="tx2">
                    <a:lumMod val="75000"/>
                  </a:schemeClr>
                </a:solidFill>
                <a:cs typeface="B Yekan" pitchFamily="2" charset="-78"/>
              </a:rPr>
              <a:t> است</a:t>
            </a:r>
          </a:p>
        </p:txBody>
      </p: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8460432" cy="56808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44408" y="6021288"/>
            <a:ext cx="539552" cy="360040"/>
          </a:xfrm>
          <a:prstGeom prst="rect">
            <a:avLst/>
          </a:prstGeom>
          <a:gradFill>
            <a:gsLst>
              <a:gs pos="0">
                <a:srgbClr val="00CA18"/>
              </a:gs>
              <a:gs pos="100000">
                <a:srgbClr val="0DFF13"/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48064" y="602128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b="1" dirty="0" smtClean="0">
                <a:cs typeface="B Yekan" pitchFamily="2" charset="-78"/>
              </a:rPr>
              <a:t>خیابان کارگر</a:t>
            </a:r>
            <a:endParaRPr lang="en-US" b="1" dirty="0">
              <a:cs typeface="B Yekan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08512" y="6081424"/>
            <a:ext cx="539552" cy="360040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F0000"/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36972" y="608142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b="1" dirty="0" smtClean="0">
                <a:cs typeface="B Yekan" pitchFamily="2" charset="-78"/>
              </a:rPr>
              <a:t>موزه هنرهای معاصر تهران</a:t>
            </a:r>
            <a:endParaRPr lang="en-US" b="1" dirty="0">
              <a:cs typeface="B Yek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12612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2" y="1001328"/>
            <a:ext cx="9144000" cy="443064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6200000">
            <a:off x="6084167" y="5501828"/>
            <a:ext cx="1224136" cy="864096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5400000">
            <a:off x="4535996" y="368660"/>
            <a:ext cx="1224136" cy="864096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40152" y="23297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 smtClean="0">
                <a:solidFill>
                  <a:srgbClr val="C00000"/>
                </a:solidFill>
                <a:cs typeface="B Jadid" pitchFamily="2" charset="-78"/>
              </a:rPr>
              <a:t>شاخص کردن ورودی</a:t>
            </a:r>
            <a:endParaRPr lang="en-US" sz="2800" dirty="0">
              <a:solidFill>
                <a:srgbClr val="C00000"/>
              </a:solidFill>
              <a:cs typeface="B Jadid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71800" y="6081424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000" b="1" dirty="0" smtClean="0">
                <a:solidFill>
                  <a:srgbClr val="000099"/>
                </a:solidFill>
                <a:cs typeface="B Sina" pitchFamily="2" charset="-78"/>
              </a:rPr>
              <a:t>سایت پلان و موقعیت موزه</a:t>
            </a:r>
            <a:endParaRPr lang="en-US" sz="2000" b="1" dirty="0">
              <a:solidFill>
                <a:srgbClr val="000099"/>
              </a:solidFill>
              <a:cs typeface="B Sin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15820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t="12104" r="2739"/>
          <a:stretch/>
        </p:blipFill>
        <p:spPr>
          <a:xfrm>
            <a:off x="2413000" y="97565"/>
            <a:ext cx="6540500" cy="3043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856" y="3284984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>
                <a:solidFill>
                  <a:srgbClr val="C00000"/>
                </a:solidFill>
                <a:cs typeface="B Jadid" pitchFamily="2" charset="-78"/>
              </a:rPr>
              <a:t>پرسپکتیو موزه هنرهای معاصر تهران </a:t>
            </a:r>
            <a:endParaRPr lang="en-US" sz="2800" dirty="0">
              <a:solidFill>
                <a:srgbClr val="C00000"/>
              </a:solidFill>
              <a:cs typeface="B Jadid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" t="21226" r="2871" b="13014"/>
          <a:stretch/>
        </p:blipFill>
        <p:spPr>
          <a:xfrm>
            <a:off x="2641600" y="4077072"/>
            <a:ext cx="6337300" cy="147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64520" y="5877272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dirty="0" smtClean="0">
                <a:solidFill>
                  <a:srgbClr val="C00000"/>
                </a:solidFill>
                <a:cs typeface="B Jadid" pitchFamily="2" charset="-78"/>
              </a:rPr>
              <a:t>برش موزه </a:t>
            </a:r>
            <a:r>
              <a:rPr lang="fa-IR" sz="2800" dirty="0">
                <a:solidFill>
                  <a:srgbClr val="C00000"/>
                </a:solidFill>
                <a:cs typeface="B Jadid" pitchFamily="2" charset="-78"/>
              </a:rPr>
              <a:t>هنرهای معاصر تهران </a:t>
            </a:r>
            <a:endParaRPr lang="en-US" sz="2800" dirty="0">
              <a:solidFill>
                <a:srgbClr val="C00000"/>
              </a:solidFill>
              <a:cs typeface="B Jadi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0850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111</Template>
  <TotalTime>344</TotalTime>
  <Words>1715</Words>
  <Application>Microsoft Office PowerPoint</Application>
  <PresentationFormat>On-screen Show (4:3)</PresentationFormat>
  <Paragraphs>171</Paragraphs>
  <Slides>41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111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NAME</dc:title>
  <dc:creator>Ramin.A</dc:creator>
  <cp:lastModifiedBy>ismail - [2010]</cp:lastModifiedBy>
  <cp:revision>69</cp:revision>
  <dcterms:created xsi:type="dcterms:W3CDTF">2015-02-22T16:12:35Z</dcterms:created>
  <dcterms:modified xsi:type="dcterms:W3CDTF">2015-02-24T21:32:47Z</dcterms:modified>
</cp:coreProperties>
</file>