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398" r:id="rId2"/>
    <p:sldId id="444" r:id="rId3"/>
    <p:sldId id="399" r:id="rId4"/>
    <p:sldId id="342" r:id="rId5"/>
    <p:sldId id="445" r:id="rId6"/>
    <p:sldId id="446" r:id="rId7"/>
    <p:sldId id="397" r:id="rId8"/>
    <p:sldId id="296" r:id="rId9"/>
    <p:sldId id="400" r:id="rId10"/>
    <p:sldId id="395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10" r:id="rId19"/>
    <p:sldId id="416" r:id="rId20"/>
    <p:sldId id="412" r:id="rId21"/>
    <p:sldId id="418" r:id="rId22"/>
    <p:sldId id="414" r:id="rId23"/>
    <p:sldId id="415" r:id="rId24"/>
    <p:sldId id="417" r:id="rId25"/>
    <p:sldId id="420" r:id="rId26"/>
    <p:sldId id="419" r:id="rId27"/>
    <p:sldId id="421" r:id="rId28"/>
    <p:sldId id="424" r:id="rId29"/>
    <p:sldId id="425" r:id="rId30"/>
    <p:sldId id="427" r:id="rId31"/>
    <p:sldId id="426" r:id="rId32"/>
    <p:sldId id="428" r:id="rId33"/>
    <p:sldId id="429" r:id="rId34"/>
    <p:sldId id="430" r:id="rId35"/>
    <p:sldId id="431" r:id="rId36"/>
    <p:sldId id="432" r:id="rId37"/>
    <p:sldId id="391" r:id="rId38"/>
    <p:sldId id="433" r:id="rId39"/>
    <p:sldId id="435" r:id="rId40"/>
    <p:sldId id="434" r:id="rId41"/>
    <p:sldId id="436" r:id="rId42"/>
    <p:sldId id="437" r:id="rId43"/>
    <p:sldId id="438" r:id="rId44"/>
    <p:sldId id="441" r:id="rId45"/>
    <p:sldId id="439" r:id="rId46"/>
    <p:sldId id="44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5AFC52"/>
    <a:srgbClr val="003217"/>
    <a:srgbClr val="DCEAB8"/>
    <a:srgbClr val="3DA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10" autoAdjust="0"/>
  </p:normalViewPr>
  <p:slideViewPr>
    <p:cSldViewPr>
      <p:cViewPr varScale="1">
        <p:scale>
          <a:sx n="65" d="100"/>
          <a:sy n="65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F08B99-8A72-4E9B-AE0B-01857F6CAA34}" type="datetimeFigureOut">
              <a:rPr lang="fa-IR" smtClean="0"/>
              <a:pPr/>
              <a:t>24/01/1436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0BC1364-3142-4B8B-86E3-F2C610A8BB4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5231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DC89055-0D57-4E1C-81FB-FC73FF60C23F}" type="datetimeFigureOut">
              <a:rPr lang="en-US" smtClean="0"/>
              <a:pPr/>
              <a:t>11/16/2014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6275969-C656-48F4-8E00-D9A6FBC18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8" descr="http://www.ayehayeentezar.com/gallery/images/8609739332335320467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371600"/>
            <a:ext cx="2020824" cy="990600"/>
          </a:xfrm>
          <a:prstGeom prst="rect">
            <a:avLst/>
          </a:prstGeom>
          <a:noFill/>
        </p:spPr>
      </p:pic>
      <p:pic>
        <p:nvPicPr>
          <p:cNvPr id="5" name="Picture 2" descr="http://s5.picofile.com/file/8123688242/AKSGIF_IR_qorangif_%D8%AA%D8%B5%D8%A7%D9%88%DB%8C%D8%B1_%D9%85%D8%AA%D8%AD%D8%B1%DA%A9_%D9%82%D8%B1%D8%A2%D9%86quran_timelapse_animation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8787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http://www.ayehayeentezar.com/gallery/images/86097393323353204678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81400" y="762000"/>
            <a:ext cx="1865376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2400" y="381000"/>
            <a:ext cx="16002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026" name="Picture 2" descr="http://www.rozanehonline.com/rozanehgroup/mehr92/tabiat/NatureGif0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609600" y="125611"/>
            <a:ext cx="7848600" cy="276998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 smtClean="0">
                <a:ln w="190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Badr" pitchFamily="2" charset="-78"/>
              </a:rPr>
              <a:t>قال علی (ع) :</a:t>
            </a:r>
          </a:p>
          <a:p>
            <a:pPr algn="ctr">
              <a:lnSpc>
                <a:spcPct val="150000"/>
              </a:lnSpc>
            </a:pPr>
            <a:r>
              <a:rPr lang="fa-IR" sz="4400" b="1" dirty="0" smtClean="0">
                <a:ln w="190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Badr" pitchFamily="2" charset="-78"/>
              </a:rPr>
              <a:t>«  </a:t>
            </a:r>
            <a:r>
              <a:rPr lang="fa-IR" sz="4800" b="1" dirty="0" smtClean="0">
                <a:ln w="190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Badr" pitchFamily="2" charset="-78"/>
              </a:rPr>
              <a:t>الفُرصَۀُ تَـمُرُّ مَـرَّ السّحابِ  </a:t>
            </a:r>
            <a:r>
              <a:rPr lang="fa-IR" sz="4400" b="1" dirty="0" smtClean="0">
                <a:ln w="190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Badr" pitchFamily="2" charset="-78"/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ln w="1905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Hamid" pitchFamily="2" charset="-78"/>
              </a:rPr>
              <a:t>( زمان چون حرکت ابرها در گذر است . )</a:t>
            </a:r>
            <a:endParaRPr lang="fa-IR" sz="3200" b="1" dirty="0">
              <a:ln w="1905">
                <a:solidFill>
                  <a:srgbClr val="FF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Hamid" pitchFamily="2" charset="-78"/>
            </a:endParaRPr>
          </a:p>
        </p:txBody>
      </p:sp>
      <p:pic>
        <p:nvPicPr>
          <p:cNvPr id="1028" name="Picture 4" descr="https://encrypted-tbn3.gstatic.com/images?q=tbn:ANd9GcR-mYh8kxa7b4w1sSbl1KDmwfK6PexSgnW4bibIkXecPzgHgJ7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451055"/>
            <a:ext cx="8077200" cy="2102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 descr="http://s4.picofile.com/file/7920169244/q88qcyoabgpvjass5c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990" y="-17489"/>
            <a:ext cx="9158990" cy="6866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04800" y="228601"/>
            <a:ext cx="8534400" cy="618630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:  آیا حکمتی می شناسید ؟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ــ  اوّلی : بله ؛ خیلی می شناسیم .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:  چه کسی مثالی پیرامون ارزش دانش می داند ؟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ــ  دومی : « علم گنجی است . »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:  چه کسی سخنی درباره ی اتّحاد نام می برد ؟ 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ــ  سومی :  «  دست خدا همراه جماعت است .  »</a:t>
            </a: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B Koodak" pitchFamily="2" charset="-78"/>
              </a:rPr>
              <a:t> 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:  چه کسی از شما حکمتی پیرامون فرصت می داند ؟ 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ــ  چهارمی : «  از دست دادن فرصت غصّه و اندوه است . 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2" descr="http://s3.picofile.com/file/7920066876/arminay_ir_nature_9_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228600" y="228600"/>
            <a:ext cx="8686800" cy="63709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34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:  مَن یَقولُ حَدیثًا حَولَ الأخلاقِ الحَسنۀِ ؟</a:t>
            </a:r>
          </a:p>
          <a:p>
            <a:pPr algn="r">
              <a:lnSpc>
                <a:spcPct val="150000"/>
              </a:lnSpc>
            </a:pPr>
            <a:r>
              <a:rPr lang="fa-IR" sz="34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Badr" pitchFamily="2" charset="-78"/>
              </a:rPr>
              <a:t>ـ  الخامِسُ : حُسنُ الخُلقِ نِصفُ الدّینِ .  </a:t>
            </a:r>
          </a:p>
          <a:p>
            <a:pPr algn="r">
              <a:lnSpc>
                <a:spcPct val="150000"/>
              </a:lnSpc>
            </a:pPr>
            <a:r>
              <a:rPr lang="fa-IR" sz="34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:  مَن یَعرِفُ حِکمَۀً حولَ مُداراۀِ النّاسِ ؟</a:t>
            </a:r>
          </a:p>
          <a:p>
            <a:pPr algn="r">
              <a:lnSpc>
                <a:spcPct val="150000"/>
              </a:lnSpc>
            </a:pPr>
            <a:r>
              <a:rPr lang="fa-IR" sz="34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Badr" pitchFamily="2" charset="-78"/>
              </a:rPr>
              <a:t>ـ  السّادسُ : سلامَۀُ العَیشِ فِی المُداراۀِ .   </a:t>
            </a:r>
          </a:p>
          <a:p>
            <a:pPr algn="r">
              <a:lnSpc>
                <a:spcPct val="150000"/>
              </a:lnSpc>
            </a:pPr>
            <a:r>
              <a:rPr lang="fa-IR" sz="34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:  مَن یَعرِفُ مثلاً حولَ صِفۀِ المُؤمنِ ؟</a:t>
            </a:r>
          </a:p>
          <a:p>
            <a:pPr algn="r">
              <a:lnSpc>
                <a:spcPct val="150000"/>
              </a:lnSpc>
            </a:pPr>
            <a:r>
              <a:rPr lang="fa-IR" sz="34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Badr" pitchFamily="2" charset="-78"/>
              </a:rPr>
              <a:t>ـ  السّابِعِ : اَلمؤمنُ قَلیلُ الکلامِ کثیرُ العَمَلِ .</a:t>
            </a:r>
          </a:p>
          <a:p>
            <a:pPr algn="r">
              <a:lnSpc>
                <a:spcPct val="150000"/>
              </a:lnSpc>
            </a:pPr>
            <a:r>
              <a:rPr lang="fa-IR" sz="34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:  مَن یَعرِفُ حدیثًا حولَ أهَمِّیّۀِالصّلاۀِ ؟</a:t>
            </a:r>
          </a:p>
          <a:p>
            <a:pPr algn="r">
              <a:lnSpc>
                <a:spcPct val="150000"/>
              </a:lnSpc>
            </a:pPr>
            <a:r>
              <a:rPr lang="fa-IR" sz="34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Badr" pitchFamily="2" charset="-78"/>
              </a:rPr>
              <a:t>ـ  الثّامِنُ : اَلصّلاۀُ عَمودُ الدّینِ .</a:t>
            </a:r>
          </a:p>
        </p:txBody>
      </p:sp>
      <p:pic>
        <p:nvPicPr>
          <p:cNvPr id="7" name="Picture 4" descr="http://www.smsjoks.ir/wp-content/uploads/2012/10/DRLR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2057400" cy="129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AutoShape 6" descr="data:image/jpeg;base64,/9j/4AAQSkZJRgABAQAAAQABAAD/2wCEAAkGBxQTEhQUEhQUFRUVFBQUFBUVFBQVFBUUFBQWFxQUFRUYHCggGBolHBQUITEhJSkrLi4uFx8zODMsNygtLisBCgoKDg0OFxAQGiwkHxwsLCwsLCwsLCwsLCwsLCwsLCwsLCwsLCwsLCwsLCwsLCwsLCwsLCwsLCwsLCwsLDc3K//AABEIALUBFwMBIgACEQEDEQH/xAAcAAACAgMBAQAAAAAAAAAAAAAEBQIDAAEGBwj/xAA7EAACAQMCBAMFBgQFBQAAAAAAAQIDBBEhMQUSQVEGYXETIjKBkRRCobHB0QdykvAjM1Ji4RUWQ4Ki/8QAGQEAAwEBAQAAAAAAAAAAAAAAAAECAwQF/8QAIBEAAgICAgMBAQAAAAAAAAAAAAECEQMSITEEQVETIv/aAAwDAQACEQMRAD8ASSKZGre85vi1/MI9ipfC16MuzPRoEaMSLKlNp6rBFICS+ig+igGmGUZAJh0UWwB4SLosBBUGTB4SLVIaJZYTiipMtgyiS1I04mJmxgUVIg1WIZMrhbTnpCLfohWNIV1UCVDpZeG7h7U39UD1fCV0/ufiiNkaqEvhzuS2LH1HwXcP4lGPrJDGh4Lx8dVekUS5otYpP0crGbLY1mdlT8P0Ke6cv5mG0bWgtHRhvgzeQ1XjSZw0Lgs+1Hc3Hh61mvh5X/tYD/2hQk9JyQ1Mh4JHLxuy6nct7Js6e38N21N+9mT83+gcrijS0jGK+SG5UOPjSkcd9pa3yvUlG5HnjOpTnbxqRSUlJLK6pnG0ZyltqOMtlZjkxuEqHSuCSuBPUrKC96S9FqxZd8da0gsee7GSotjjiV9rhvRbLuKq1xB74Oeub+T3YI7p9ws1UToatKD2aBqlr2afzEyuWS+2vuFlUHzs5GAUeIPuYIRunLAVTr4AMm1Iood071+vqWJwl5fkJqdUuVYAG/sGllaruiynIAt71rqG07qEviWPNAQ4fAqEy6MyqnaSlGU4JzjHHM0npnuVRmMhoPjULIzAYzLacxoloOhIIgB0mMrOznPSEW/yHdCqzSLKdNy0SyzoLHww96kvkv3HlrYU6a91L16kPIvRrDA32c5YcAzrU/pX6j+3sVFYilFBMqyWwPUu0YylfZ2Qxa9BdKCRN0Yvq0L/ALWiLvTPYvVhVXh0n8Ml8xfcWVaP3c+jyF0eIB1O8QUmK5xOVr86+KMl6pgkqh3kaqYPccOpT3hH6YFoy15Fdo5Knc+Zj4ko9RtdeG4P4XKPzyhNc+EpN/5r/pD+kabwYDxHxDFZ2ycrxDxFzPEXl+QZ4p8ITpQ9opynFfGtmvP0OXjFRXulKLl2ZvyFDiKOgq8W5qUYz1w846Z6C254k9k8LshXOqVSmzWKUVSOOcnOWzCK122B1JMzJVJlElMymSCJIqkhDKWyLkSkiuQAY5miDMEAZTq5LMi6Ey+nULAKhUaLVMF5ycZDAL5zftdAVTCOHUZVasIR1cpJJerAD3D+FNhyWXPJa1ZN69YrRDjifhG1rLWnyS/1Q91/TZjLhlrGlSp0o7QhGK+SM4jcckdN5PC/UhuuRqOzo8vn4MuFNqMU45eJNpZWdHgPtfBE/v1Ix8llnXu4ZCVRsy/WRuvHj7FFLw/QorMs1Gu+iz6IMta3ZYXZaE7lZ9CHOkJyb7NYY4rpB0bnuD17/wAxdc3nmc/cX+JOL3Wq16MhyN44joqvEfMX3F42J3fFVTiPfYhyNFChlDijTww2nxDQ5q4qprK9SVG60JsmUUzqqVz1DKd3g5OheZ+odG7/ABNFIzcDp6d8F0+InLU7nQtjdFpkOB1KvcklWT/U5yndBdK5KszcRjd0VOLT1TWGeS+LvD8rabnBP2Tf9Oeh6grrVFd9QhVg4zWU8poaZnKJ4ZUKpMceJuDStqjW8H8L/R+YkkzRMwaNSkV5JGmAGYITRtGwAHlEqlELcSpxAAZwNBHIYAAKJJkEySKAtjMtjIHRYhgX5O//AIRcG9pcutJe7SWn8z2PPIs+g/4dcK+z2dNNYlP/ABJd/e2X0wAHWwkc9e3vtKjxtF8q+W7+ow45f+ypNr4pe7H1ZzVs8JGOX4dGCPscU5k4xzsAwqdW8Lq2Rr8ZgliL0/vUy4XZ0JN9F91BR1cm/wAvoKb7iKQv4jxnfDOcu+IeZEpr0dMMVdje74ksHJ1+M81RtZfRY8iFxXlU91Zw9/MLseE7aEpfRSn8NUHWqbe6vqNaXh2U179SXy0DrC2x0HNMpJGcpM5mp4eqwX+HUbXaWv4i23qyhPkqxcX0zs/RnfOQLeWEKixKOfz+Q3FCUmc3GrqEUq5TxDhU6Wscyj/9L9xfb3SfUhqjWNMfK6LIXGojhc5YVG4BMTiOqVwFU7oQ064RTqlKRm4nQ2txl5CnX3EVGthYCfbPBWxDiZx+yjXpOMl5ryeDye9tZUpuEvk+6PW41TmfE3DY1E9MPdMuMjDJjOBZFk6sHFtPdEDU5mQaMbNsjkYGOZpy+pGRW8gBupIwjjvqYAASJEUbTKAmicWVonEAOj8D8J+03dOLWYRanU7csXs/V4R9E28cLTbovI87/hPwb2Vv7Wa96s8rPSmvh+urO64peRoUZ1M/CtF3fRfUr0FWzn/Ed5z1+VbU1j1k9/0QNGrgBs6nOuZ/FLLfq9y2b6HJJ27O6KpUUcX5pRTg9VnTv5rzOarXM1umdPUFlxbORjKNnTDJSoQVbiTK4UHLcb/9PC6NngSjQ3OxfaWOB7ZW2ESo0MBtFaFmbLKVFMuhblPtMBltXUl5jQip0mai+5bKp3RTWroCki+MYyWqEfFvC8KmZU/cl5bP1Qwo19Q6nXTC0xuLXR5heUKtCWKiws6SXwsspXWT0m6tKdSLjNKSfc43jHhFwzK3eV/ob1XoxOItgGnXDqNcQQm4txkmmt01hoZ2jJK4Y6oVMhamLrdyfRjK3o5BCaL6cCi/oZQzpQK6yNEYyR57x7hudVucy9HhnpPFLXfscXxey1yjSLo5skL5E8iEmSlnbqYlj1NDAjy99DUjcmRACLMN5MABembRE2WBNDbwxwt3VzSor70syfaC1k/77idM9P8A4RcL/wAy4lo3/h035by/HH0AD1jh9soRUYpcsUopdkjkv4g8RzKFCPT35/PSK/N/Q6pVZU4ty2Sbb8keY3lw6tWdSW8nn5bJfTBOWVKjbBC3fwOsXhDPdZFFtLGwfRnqcyOlljiQcC1rG3oQyxhZVKPY3FNaFmCWCWUjKcsFnOVcuxsVl0We1T3IxqJN4NQSJexyA6CI3cWsP6gV4+zJq2IVbdolspcC/wC0tbhUL0DuqAK4NEs14OioXwZC5TOTp18DC3uRqRDihlf8OpVfjim+klpJfMTy8PSg8wfPHt95fuOaEs6sJh5Msz6FNusafmH0psnWpKW+/cDrpw813QAg32pXWqC9XJGpXFY9S+4xJYOcvLbOUxo7gV8RrlbGUoHM8Vs8PK3X4inJZ4i4znMIP+Zr8kBWM+aK7rRm8Lrk4slXwXs1InJYKpMozNNmyuTMAAI2jRtFAW29FzlGMVmUmkl5t4PffDPDPY0oUov4Ir5y6v6nl38NeGc9d1pLMaS0/ne30WT2KwgsZzqNDAfGHEpQoqn96o8f+q3/AERyFuGeJrh1a7ecxj7kfRb/AI5A7Z9DmySuR3Yo6wDaaCIblNNlsZdf77ElMshVa3LozTKCKAVBapm+UFjVfcujddxNlInzm00QqNMhy42JNFRb6G1ccr1KXnBCpPTUB0MaNfIRoxBG5S2ZfT4j5haHqFXVBZF9xQGMa6kii4gAuRJXxHcut7iK2KuLUm4Pl6anM0eNqEuWf/Iq+DbXs7eFfPULpVjnbK/jLZpoZQuBE0Nva+Zuc/mKfb41Lqdxt2zqNMeoPfx5XlfNfqCOqXXlxmQJFpDUbfBM5qCtl9Kk5PQ5zx1b1qcVy/A1q1vnsdHQusBlZRqwcJ6pr+2dCxUeZk8pzfHR4fNFlpX5JZ6dRt4m4LK3qNfdesX5CNotCux9KXUrYLw+tlYe6/IKbARBmGMwAAUSis6Igh34TsvaV4yazGn7z9fur6/kUB6V4Tsfs9CEMe8/en5t7/odHxO9jSoTqLRpYS/3PRCuwqtvONljX8Rf4yuvdp011bnJfhH82ESpcI563upRfdPdMK+1rfoL0hnb8LUlh/Mzypdmviubdei+hcprRhlOYtr8I5FmDw+3RldhfZ0ejTw15nOdziPYVe5kpi+VyXUJPSX9K7+Y7J1CZUZvVRfqUKs08P8AEb2d8l7s/r2YPxqmpRbWOZLKa6ia4Lj8YK55IK7cfPABb3WQ72akiCqRdHiSZqrXUtQeVBJGo0l3FbKoGuJPO5GnPuXVKRRygKxhbV2uoartPRCOK1DaAWHYVJHIeJ/D+X7SC9V3OwTwblFSWpUWTJWjzK1oyg8xbTH1lxKS0kMOLcIx78F6oTuCZb5M1wdDTuco2qzTOftbhxlyv5DylNNGTiaqXBuWryVVJalzYNN+8bYnUkcvkq4MxTCqVcDZZSZ1s8kt4laRrwcJfJ9meZ8W4bKjNxkvR90epU2Dcb4NG4p4+8l7r/QguMqPKaU+WSY0T6gd/ZSpTcZrDRZZz0x22A1CDDDQABHp/wDD+2pKhjOJyzKWfwS+R5vYUOeaXnqdXTeNtMbYHVhtR6NChyvyWr/VnF8UvPa1ZT6bR/lWxOnx2soOHNlNOOWstJrDwwBDSJlKyaOgsLn3U9+/qc9kso13F6P17MWSOyNMGX85X6OkurjMTk61Tlq56PfH5jeF5BrV/LADXrwzpHPm/wBjmUJHoT8jHXYXbUnOa193d+fkPUsNemgr4I/dy8avT5DKc8iapjg9lf0qnPfItur9xjLXyQXcx7vQVULX7RUa/wDHD4n/AKpdIifJttSGHhykpYc1ldPTudVXtabWmNVpJaCdJQWEsaEIXzXudM5XkN8CXPRTXqOMnB9PxKuYpv7lOp6LX6lsKiMmi7LXLK1KXqTp4ZqtSa1ESLeISlTXMk2lvjdfIKsrtSxJPdBEI8ywKbiylRlzw+Bv3o9vND7QnwdDBknIAs7pNaPKCJTBCC3LKE/EOHa80fn+4bF6E3ItMloQca4VKHJOLz6bF1hJ42H1phpxayt0mTdpBbRRt+e3KOR+R+f8y7FEslbhjV7jWrFLYX3BcMWvJz5vJ3VIFbJ02USkWUmas5g6kw2iAUmG0WQAHx7gELmPaa2l+jPN+I8NnbzxNYx9Gj2CmyjinC6dxBwmvR9UwoanR5MtdjDpIeEKsajhvHVqXTBgUzXZCnglHlUm0+bpldBnFmlEkkaUQ3ZOJNEESQCJ5MNGABpkWbZBsAGXC6/3fmv2HFOppructBj2wv09J79+jOfLD2jtwZuNWD8XrvSMPik0l8x7w+1jSpqC7a+b6ti+vbJzjJY0efwDYVNDFcHXtZKs2LrurypyfRZC51Tm+P3EpyjTW2rl8tkF2ap0bsLarWcpQT31YZDh1VP42n2aWB34SqQpw5J6c2Gn2wGcRaeUmm1s0DSoSu6OYdedNr2ix/uXwv8AYb0Kqki2jGNWGJdtRdWtZW7ysun26x/4Icfg2wzGC3RrDBfaqWGjSmwQhffWcqT56eqfxR6P07MutL1TWV/yn5hvtFjDEtxZuM1KGmXhrowqwHEancsdTQEjSl2Cra1b30X5lRTJlOMVbCuHReHJ9dgmZKKwsIhM7YqlR42We8nIEri64GNYXXBRAvqMlSZGobpRYhh1KQdRkAUYMOpRZAg2mwiILSCYjRLNyMMkYaIg8+SN4MRsRuYjZpGwAkaZhjACLIMlIgwA3BhNJgsQimAg+jMZ29VPTqKaTCYMicNkbYcuj5GFWloI6No5TlJ+i+Q1jcvGupqnUWX0OZ45Lk74eRBurMU0o7a7F0G1HXoitkL2b5MR3f5dTNnTdIzhlV6Deck1hnPUpuOwdCu2holi9/4dVxXwy28n2DOcou6PP+/mURuUvdnuuoKLfRMskY9h0JEKzQK7pdNTUZtvLNseN3yc2fyYpVEZW82MaLFduMqB00jzXJsKITJI1JAIErICqUsjKcTUaGRNjQpVmGW3D/Ia0LEbW9j5EtlJCSnYeRarTB0KsyupaEWOhC6JvlwM6tADqwwUmQ0DyNkZMw0MzgEbRhgGxs3k0YAEkaMMACLIMwwANRCKZhgCC6QTAwwZJYVVDZgAQ+1yXX66lVW/m9M49FgwwnVfDRZJVVm7Cu+ZReqb+aGzomzDnypJnd40m48gt5U5Itr0ErMMNMK4MPKb2onAJomGGpyjG3GVAwwBBUTGbMACKiGUKaMMJZSGtpRQ0pUkaMM2Wi/kK6lNGGCKAa9NCi8W5swpGchbIwww1Rkf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9" name="AutoShape 8" descr="data:image/jpeg;base64,/9j/4AAQSkZJRgABAQAAAQABAAD/2wCEAAkGBxQTEhQUEhQUFRUVFBQUFBUVFBQVFBUUFBQWFxQUFRUYHCggGBolHBQUITEhJSkrLi4uFx8zODMsNygtLisBCgoKDg0OFxAQGiwkHxwsLCwsLCwsLCwsLCwsLCwsLCwsLCwsLCwsLCwsLCwsLCwsLCwsLCwsLCwsLCwsLDc3K//AABEIALUBFwMBIgACEQEDEQH/xAAcAAACAgMBAQAAAAAAAAAAAAAEBQIDAAEGBwj/xAA7EAACAQMCBAMFBgQFBQAAAAAAAQIDBBEhMQUSQVEGYXETIjKBkRRCobHB0QdykvAjM1Ji4RUWQ4Ki/8QAGQEAAwEBAQAAAAAAAAAAAAAAAAECAwQF/8QAIBEAAgICAgMBAQAAAAAAAAAAAAECEQMSITEEQVETIv/aAAwDAQACEQMRAD8ASSKZGre85vi1/MI9ipfC16MuzPRoEaMSLKlNp6rBFICS+ig+igGmGUZAJh0UWwB4SLosBBUGTB4SLVIaJZYTiipMtgyiS1I04mJmxgUVIg1WIZMrhbTnpCLfohWNIV1UCVDpZeG7h7U39UD1fCV0/ufiiNkaqEvhzuS2LH1HwXcP4lGPrJDGh4Lx8dVekUS5otYpP0crGbLY1mdlT8P0Ke6cv5mG0bWgtHRhvgzeQ1XjSZw0Lgs+1Hc3Hh61mvh5X/tYD/2hQk9JyQ1Mh4JHLxuy6nct7Js6e38N21N+9mT83+gcrijS0jGK+SG5UOPjSkcd9pa3yvUlG5HnjOpTnbxqRSUlJLK6pnG0ZyltqOMtlZjkxuEqHSuCSuBPUrKC96S9FqxZd8da0gsee7GSotjjiV9rhvRbLuKq1xB74Oeub+T3YI7p9ws1UToatKD2aBqlr2afzEyuWS+2vuFlUHzs5GAUeIPuYIRunLAVTr4AMm1Iood071+vqWJwl5fkJqdUuVYAG/sGllaruiynIAt71rqG07qEviWPNAQ4fAqEy6MyqnaSlGU4JzjHHM0npnuVRmMhoPjULIzAYzLacxoloOhIIgB0mMrOznPSEW/yHdCqzSLKdNy0SyzoLHww96kvkv3HlrYU6a91L16kPIvRrDA32c5YcAzrU/pX6j+3sVFYilFBMqyWwPUu0YylfZ2Qxa9BdKCRN0Yvq0L/ALWiLvTPYvVhVXh0n8Ml8xfcWVaP3c+jyF0eIB1O8QUmK5xOVr86+KMl6pgkqh3kaqYPccOpT3hH6YFoy15Fdo5Knc+Zj4ko9RtdeG4P4XKPzyhNc+EpN/5r/pD+kabwYDxHxDFZ2ycrxDxFzPEXl+QZ4p8ITpQ9opynFfGtmvP0OXjFRXulKLl2ZvyFDiKOgq8W5qUYz1w846Z6C254k9k8LshXOqVSmzWKUVSOOcnOWzCK122B1JMzJVJlElMymSCJIqkhDKWyLkSkiuQAY5miDMEAZTq5LMi6Ey+nULAKhUaLVMF5ycZDAL5zftdAVTCOHUZVasIR1cpJJerAD3D+FNhyWXPJa1ZN69YrRDjifhG1rLWnyS/1Q91/TZjLhlrGlSp0o7QhGK+SM4jcckdN5PC/UhuuRqOzo8vn4MuFNqMU45eJNpZWdHgPtfBE/v1Ix8llnXu4ZCVRsy/WRuvHj7FFLw/QorMs1Gu+iz6IMta3ZYXZaE7lZ9CHOkJyb7NYY4rpB0bnuD17/wAxdc3nmc/cX+JOL3Wq16MhyN44joqvEfMX3F42J3fFVTiPfYhyNFChlDijTww2nxDQ5q4qprK9SVG60JsmUUzqqVz1DKd3g5OheZ+odG7/ABNFIzcDp6d8F0+InLU7nQtjdFpkOB1KvcklWT/U5yndBdK5KszcRjd0VOLT1TWGeS+LvD8rabnBP2Tf9Oeh6grrVFd9QhVg4zWU8poaZnKJ4ZUKpMceJuDStqjW8H8L/R+YkkzRMwaNSkV5JGmAGYITRtGwAHlEqlELcSpxAAZwNBHIYAAKJJkEySKAtjMtjIHRYhgX5O//AIRcG9pcutJe7SWn8z2PPIs+g/4dcK+z2dNNYlP/ABJd/e2X0wAHWwkc9e3vtKjxtF8q+W7+ow45f+ypNr4pe7H1ZzVs8JGOX4dGCPscU5k4xzsAwqdW8Lq2Rr8ZgliL0/vUy4XZ0JN9F91BR1cm/wAvoKb7iKQv4jxnfDOcu+IeZEpr0dMMVdje74ksHJ1+M81RtZfRY8iFxXlU91Zw9/MLseE7aEpfRSn8NUHWqbe6vqNaXh2U179SXy0DrC2x0HNMpJGcpM5mp4eqwX+HUbXaWv4i23qyhPkqxcX0zs/RnfOQLeWEKixKOfz+Q3FCUmc3GrqEUq5TxDhU6Wscyj/9L9xfb3SfUhqjWNMfK6LIXGojhc5YVG4BMTiOqVwFU7oQ064RTqlKRm4nQ2txl5CnX3EVGthYCfbPBWxDiZx+yjXpOMl5ryeDye9tZUpuEvk+6PW41TmfE3DY1E9MPdMuMjDJjOBZFk6sHFtPdEDU5mQaMbNsjkYGOZpy+pGRW8gBupIwjjvqYAASJEUbTKAmicWVonEAOj8D8J+03dOLWYRanU7csXs/V4R9E28cLTbovI87/hPwb2Vv7Wa96s8rPSmvh+urO64peRoUZ1M/CtF3fRfUr0FWzn/Ed5z1+VbU1j1k9/0QNGrgBs6nOuZ/FLLfq9y2b6HJJ27O6KpUUcX5pRTg9VnTv5rzOarXM1umdPUFlxbORjKNnTDJSoQVbiTK4UHLcb/9PC6NngSjQ3OxfaWOB7ZW2ESo0MBtFaFmbLKVFMuhblPtMBltXUl5jQip0mai+5bKp3RTWroCki+MYyWqEfFvC8KmZU/cl5bP1Qwo19Q6nXTC0xuLXR5heUKtCWKiws6SXwsspXWT0m6tKdSLjNKSfc43jHhFwzK3eV/ob1XoxOItgGnXDqNcQQm4txkmmt01hoZ2jJK4Y6oVMhamLrdyfRjK3o5BCaL6cCi/oZQzpQK6yNEYyR57x7hudVucy9HhnpPFLXfscXxey1yjSLo5skL5E8iEmSlnbqYlj1NDAjy99DUjcmRACLMN5MABembRE2WBNDbwxwt3VzSor70syfaC1k/77idM9P8A4RcL/wAy4lo3/h035by/HH0AD1jh9soRUYpcsUopdkjkv4g8RzKFCPT35/PSK/N/Q6pVZU4ty2Sbb8keY3lw6tWdSW8nn5bJfTBOWVKjbBC3fwOsXhDPdZFFtLGwfRnqcyOlljiQcC1rG3oQyxhZVKPY3FNaFmCWCWUjKcsFnOVcuxsVl0We1T3IxqJN4NQSJexyA6CI3cWsP6gV4+zJq2IVbdolspcC/wC0tbhUL0DuqAK4NEs14OioXwZC5TOTp18DC3uRqRDihlf8OpVfjim+klpJfMTy8PSg8wfPHt95fuOaEs6sJh5Msz6FNusafmH0psnWpKW+/cDrpw813QAg32pXWqC9XJGpXFY9S+4xJYOcvLbOUxo7gV8RrlbGUoHM8Vs8PK3X4inJZ4i4znMIP+Zr8kBWM+aK7rRm8Lrk4slXwXs1InJYKpMozNNmyuTMAAI2jRtFAW29FzlGMVmUmkl5t4PffDPDPY0oUov4Ir5y6v6nl38NeGc9d1pLMaS0/ne30WT2KwgsZzqNDAfGHEpQoqn96o8f+q3/AERyFuGeJrh1a7ecxj7kfRb/AI5A7Z9DmySuR3Yo6wDaaCIblNNlsZdf77ElMshVa3LozTKCKAVBapm+UFjVfcujddxNlInzm00QqNMhy42JNFRb6G1ccr1KXnBCpPTUB0MaNfIRoxBG5S2ZfT4j5haHqFXVBZF9xQGMa6kii4gAuRJXxHcut7iK2KuLUm4Pl6anM0eNqEuWf/Iq+DbXs7eFfPULpVjnbK/jLZpoZQuBE0Nva+Zuc/mKfb41Lqdxt2zqNMeoPfx5XlfNfqCOqXXlxmQJFpDUbfBM5qCtl9Kk5PQ5zx1b1qcVy/A1q1vnsdHQusBlZRqwcJ6pr+2dCxUeZk8pzfHR4fNFlpX5JZ6dRt4m4LK3qNfdesX5CNotCux9KXUrYLw+tlYe6/IKbARBmGMwAAUSis6Igh34TsvaV4yazGn7z9fur6/kUB6V4Tsfs9CEMe8/en5t7/odHxO9jSoTqLRpYS/3PRCuwqtvONljX8Rf4yuvdp011bnJfhH82ESpcI563upRfdPdMK+1rfoL0hnb8LUlh/Mzypdmviubdei+hcprRhlOYtr8I5FmDw+3RldhfZ0ejTw15nOdziPYVe5kpi+VyXUJPSX9K7+Y7J1CZUZvVRfqUKs08P8AEb2d8l7s/r2YPxqmpRbWOZLKa6ia4Lj8YK55IK7cfPABb3WQ72akiCqRdHiSZqrXUtQeVBJGo0l3FbKoGuJPO5GnPuXVKRRygKxhbV2uoartPRCOK1DaAWHYVJHIeJ/D+X7SC9V3OwTwblFSWpUWTJWjzK1oyg8xbTH1lxKS0kMOLcIx78F6oTuCZb5M1wdDTuco2qzTOftbhxlyv5DylNNGTiaqXBuWryVVJalzYNN+8bYnUkcvkq4MxTCqVcDZZSZ1s8kt4laRrwcJfJ9meZ8W4bKjNxkvR90epU2Dcb4NG4p4+8l7r/QguMqPKaU+WSY0T6gd/ZSpTcZrDRZZz0x22A1CDDDQABHp/wDD+2pKhjOJyzKWfwS+R5vYUOeaXnqdXTeNtMbYHVhtR6NChyvyWr/VnF8UvPa1ZT6bR/lWxOnx2soOHNlNOOWstJrDwwBDSJlKyaOgsLn3U9+/qc9kso13F6P17MWSOyNMGX85X6OkurjMTk61Tlq56PfH5jeF5BrV/LADXrwzpHPm/wBjmUJHoT8jHXYXbUnOa193d+fkPUsNemgr4I/dy8avT5DKc8iapjg9lf0qnPfItur9xjLXyQXcx7vQVULX7RUa/wDHD4n/AKpdIifJttSGHhykpYc1ldPTudVXtabWmNVpJaCdJQWEsaEIXzXudM5XkN8CXPRTXqOMnB9PxKuYpv7lOp6LX6lsKiMmi7LXLK1KXqTp4ZqtSa1ESLeISlTXMk2lvjdfIKsrtSxJPdBEI8ywKbiylRlzw+Bv3o9vND7QnwdDBknIAs7pNaPKCJTBCC3LKE/EOHa80fn+4bF6E3ItMloQca4VKHJOLz6bF1hJ42H1phpxayt0mTdpBbRRt+e3KOR+R+f8y7FEslbhjV7jWrFLYX3BcMWvJz5vJ3VIFbJ02USkWUmas5g6kw2iAUmG0WQAHx7gELmPaa2l+jPN+I8NnbzxNYx9Gj2CmyjinC6dxBwmvR9UwoanR5MtdjDpIeEKsajhvHVqXTBgUzXZCnglHlUm0+bpldBnFmlEkkaUQ3ZOJNEESQCJ5MNGABpkWbZBsAGXC6/3fmv2HFOppructBj2wv09J79+jOfLD2jtwZuNWD8XrvSMPik0l8x7w+1jSpqC7a+b6ti+vbJzjJY0efwDYVNDFcHXtZKs2LrurypyfRZC51Tm+P3EpyjTW2rl8tkF2ap0bsLarWcpQT31YZDh1VP42n2aWB34SqQpw5J6c2Gn2wGcRaeUmm1s0DSoSu6OYdedNr2ix/uXwv8AYb0Kqki2jGNWGJdtRdWtZW7ysun26x/4Icfg2wzGC3RrDBfaqWGjSmwQhffWcqT56eqfxR6P07MutL1TWV/yn5hvtFjDEtxZuM1KGmXhrowqwHEancsdTQEjSl2Cra1b30X5lRTJlOMVbCuHReHJ9dgmZKKwsIhM7YqlR42We8nIEri64GNYXXBRAvqMlSZGobpRYhh1KQdRkAUYMOpRZAg2mwiILSCYjRLNyMMkYaIg8+SN4MRsRuYjZpGwAkaZhjACLIMlIgwA3BhNJgsQimAg+jMZ29VPTqKaTCYMicNkbYcuj5GFWloI6No5TlJ+i+Q1jcvGupqnUWX0OZ45Lk74eRBurMU0o7a7F0G1HXoitkL2b5MR3f5dTNnTdIzhlV6Deck1hnPUpuOwdCu2holi9/4dVxXwy28n2DOcou6PP+/mURuUvdnuuoKLfRMskY9h0JEKzQK7pdNTUZtvLNseN3yc2fyYpVEZW82MaLFduMqB00jzXJsKITJI1JAIErICqUsjKcTUaGRNjQpVmGW3D/Ia0LEbW9j5EtlJCSnYeRarTB0KsyupaEWOhC6JvlwM6tADqwwUmQ0DyNkZMw0MzgEbRhgGxs3k0YAEkaMMACLIMwwANRCKZhgCC6QTAwwZJYVVDZgAQ+1yXX66lVW/m9M49FgwwnVfDRZJVVm7Cu+ZReqb+aGzomzDnypJnd40m48gt5U5Itr0ErMMNMK4MPKb2onAJomGGpyjG3GVAwwBBUTGbMACKiGUKaMMJZSGtpRQ0pUkaMM2Wi/kK6lNGGCKAa9NCi8W5swpGchbIwww1Rkf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0" name="Picture 10" descr="http://www.shafaqna.com/persian/media/k2/items/cache/d0669f210b1106ddac8cbdf227b6eb1e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81200"/>
            <a:ext cx="2057400" cy="129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2" descr="http://www.beytoote.com/images/stories/religious/hhr4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85800" y="3505200"/>
            <a:ext cx="2057400" cy="129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4" descr="http://shafaqna.com/persian/media/k2/items/cache/4b8babacce3cd07e5383f913cf32f7f0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85800" y="5029200"/>
            <a:ext cx="2057400" cy="129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AFC5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 descr="http://s4.picofile.com/file/7920152040/nature_gifs_08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003217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/>
          <p:cNvSpPr/>
          <p:nvPr/>
        </p:nvSpPr>
        <p:spPr>
          <a:xfrm>
            <a:off x="304800" y="366891"/>
            <a:ext cx="8534400" cy="618630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:  چه کسی سخنی پیرامون اخلاق نیکو می گوید ؟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ــ  پنجمی :  «  خوش اخلاقی نیمی از دین است .  »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:  چه کسی حکتی پیرامون مدارا کردن با مردم می داند ؟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ــ  ششمی :  «  سلامت زندگی در مدارا کردن است .  »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:  چه کسی مثالی پیرامون ویژگی مؤمن می داند ؟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ــ  هفتمی :  «  مؤمن کم سخن پرکار است .  »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:  چه کسی سخنی پیرامون اهمیّت نماز می شناسد ؟ 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ــ  هشتمی :  «  نماز ستون دین است .  »</a:t>
            </a: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cs typeface="B Koodak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6" descr="http://s4.picofile.com/file/7896206769/570310_QXhk8sw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304800" y="457200"/>
            <a:ext cx="8534400" cy="59093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3217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:  مَن یَذکُرُ حَدیثًا حَولَ التّفَکُّرِ ؟</a:t>
            </a:r>
          </a:p>
          <a:p>
            <a:pPr algn="r">
              <a:lnSpc>
                <a:spcPct val="150000"/>
              </a:lnSpc>
            </a:pPr>
            <a:r>
              <a:rPr lang="fa-IR" sz="36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Badr" pitchFamily="2" charset="-78"/>
              </a:rPr>
              <a:t>ـ  التّاسِعُ : تَفَکُّرُ ساعَۀٍ خَیرٌ مِن عِبادۀِ سبعینَ سَنَۀٍ .</a:t>
            </a:r>
          </a:p>
          <a:p>
            <a:pPr algn="r">
              <a:lnSpc>
                <a:spcPct val="150000"/>
              </a:lnSpc>
            </a:pPr>
            <a:r>
              <a:rPr lang="fa-IR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:  ما فائِدَۀُ الأمثالِ وَ الحِکَمِ ؟</a:t>
            </a:r>
          </a:p>
          <a:p>
            <a:pPr algn="r">
              <a:lnSpc>
                <a:spcPct val="150000"/>
              </a:lnSpc>
            </a:pPr>
            <a:r>
              <a:rPr lang="fa-IR" sz="36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Badr" pitchFamily="2" charset="-78"/>
              </a:rPr>
              <a:t>ـ  العاشِر : کُنوزُ اللُّغَۀِ .</a:t>
            </a:r>
          </a:p>
          <a:p>
            <a:pPr algn="r">
              <a:lnSpc>
                <a:spcPct val="150000"/>
              </a:lnSpc>
            </a:pPr>
            <a:r>
              <a:rPr lang="fa-IR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: هَل تَعرِفونَ إجابَۀَ الاُخرَی ؟ </a:t>
            </a:r>
          </a:p>
          <a:p>
            <a:pPr algn="r">
              <a:lnSpc>
                <a:spcPct val="150000"/>
              </a:lnSpc>
            </a:pPr>
            <a:r>
              <a:rPr lang="fa-IR" sz="36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Badr" pitchFamily="2" charset="-78"/>
              </a:rPr>
              <a:t>ـ  الحادی عَشَرَ : نَعَم ؛ اَلمثالُ و الحِکَمُ ، میراثُ أجدادِنا .</a:t>
            </a:r>
          </a:p>
          <a:p>
            <a:pPr algn="ctr">
              <a:lnSpc>
                <a:spcPct val="150000"/>
              </a:lnSpc>
            </a:pPr>
            <a:r>
              <a:rPr lang="fa-IR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«  ما شآءَ اللهُ ! کُلُّ الإجاباتِ صَحیحَۀٌ . »</a:t>
            </a:r>
          </a:p>
        </p:txBody>
      </p:sp>
      <p:pic>
        <p:nvPicPr>
          <p:cNvPr id="6" name="Picture 4" descr="http://upcity.ir/images2/48019304386205934661.jpg"/>
          <p:cNvPicPr>
            <a:picLocks noChangeAspect="1" noChangeArrowheads="1"/>
          </p:cNvPicPr>
          <p:nvPr/>
        </p:nvPicPr>
        <p:blipFill>
          <a:blip r:embed="rId3" cstate="print"/>
          <a:srcRect l="5769" t="7692" r="71154" b="20513"/>
          <a:stretch>
            <a:fillRect/>
          </a:stretch>
        </p:blipFill>
        <p:spPr bwMode="auto">
          <a:xfrm>
            <a:off x="457200" y="685800"/>
            <a:ext cx="1676400" cy="1447800"/>
          </a:xfrm>
          <a:prstGeom prst="ellipse">
            <a:avLst/>
          </a:prstGeom>
          <a:ln w="63500" cap="rnd">
            <a:solidFill>
              <a:schemeClr val="tx1">
                <a:lumMod val="95000"/>
                <a:lumOff val="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http://www.noorlib.ir/File/books//BC11385G0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590800"/>
            <a:ext cx="23622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321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 w="38100">
            <a:solidFill>
              <a:srgbClr val="3DAA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3730" name="Picture 2" descr="http://www.eshghentezar.com/imgcenter/uploads/13739963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57200" y="381000"/>
            <a:ext cx="8153400" cy="61247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3217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28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:  چه کسی سخنی پیرامون فکر کردن نام می برد ؟</a:t>
            </a:r>
          </a:p>
          <a:p>
            <a:pPr algn="r">
              <a:lnSpc>
                <a:spcPct val="200000"/>
              </a:lnSpc>
            </a:pPr>
            <a:r>
              <a:rPr lang="fa-IR" sz="28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ــ  نهمی : « یک ساعت فکر کردن بهتر از هفتاد سال عبادت است . »</a:t>
            </a:r>
          </a:p>
          <a:p>
            <a:pPr algn="r">
              <a:lnSpc>
                <a:spcPct val="200000"/>
              </a:lnSpc>
            </a:pPr>
            <a:r>
              <a:rPr lang="fa-IR" sz="28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:  فایده ی امثال و حکمت ها چیست ؟</a:t>
            </a:r>
          </a:p>
          <a:p>
            <a:pPr algn="r">
              <a:lnSpc>
                <a:spcPct val="200000"/>
              </a:lnSpc>
            </a:pPr>
            <a:r>
              <a:rPr lang="fa-IR" sz="28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ــ  دهمی :  «  گنج های زبان است .  »</a:t>
            </a:r>
          </a:p>
          <a:p>
            <a:pPr algn="r">
              <a:lnSpc>
                <a:spcPct val="200000"/>
              </a:lnSpc>
            </a:pPr>
            <a:r>
              <a:rPr lang="fa-IR" sz="28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:  آیا پاسخ دیگری می دانید ؟</a:t>
            </a:r>
          </a:p>
          <a:p>
            <a:pPr algn="r">
              <a:lnSpc>
                <a:spcPct val="200000"/>
              </a:lnSpc>
            </a:pPr>
            <a:r>
              <a:rPr lang="fa-IR" sz="28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ــ  یازدهمی :  «  بله ؛ امثال و حِکَم ، یادگار و میراث پدران ماست .  »</a:t>
            </a:r>
          </a:p>
          <a:p>
            <a:pPr algn="ctr">
              <a:lnSpc>
                <a:spcPct val="200000"/>
              </a:lnSpc>
            </a:pPr>
            <a:r>
              <a:rPr lang="fa-IR" sz="28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 «(  ما شآء الله ! همه ی پاسخ ها درست است .  )»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030A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1684" name="Picture 4" descr="http://s2.picofile.com/file/7920183117/%D8%B1%D9%88%D8%AF_%D9%88_%DA%AF%D9%8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2895600" y="304800"/>
            <a:ext cx="2743200" cy="1600200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3166453" y="609600"/>
            <a:ext cx="2238113" cy="1051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60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Mehr" pitchFamily="2" charset="-78"/>
              </a:rPr>
              <a:t>بدانیم</a:t>
            </a:r>
            <a:endParaRPr lang="fa-IR" sz="60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Meh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8612" name="Picture 4" descr="http://s2.picofile.com/file/7896205799/570310_JCwfM57V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1828800" y="1635204"/>
            <a:ext cx="5029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66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اَلأعدادُ التّرتیبیَّۀُ</a:t>
            </a:r>
            <a:endParaRPr lang="fa-IR" sz="66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5538" name="Picture 2" descr="http://s4.picofile.com/file/7896236127/2274032oyqh6lkbmu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339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Oval 4"/>
          <p:cNvSpPr/>
          <p:nvPr/>
        </p:nvSpPr>
        <p:spPr>
          <a:xfrm>
            <a:off x="7315200" y="16002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اَلأوّل</a:t>
            </a:r>
            <a:endParaRPr lang="fa-IR" sz="28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7315200" y="24384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الثّانی</a:t>
            </a:r>
            <a:endParaRPr lang="fa-IR" sz="28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7" name="Oval 6"/>
          <p:cNvSpPr/>
          <p:nvPr/>
        </p:nvSpPr>
        <p:spPr>
          <a:xfrm>
            <a:off x="7315200" y="32766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الثّالِث</a:t>
            </a:r>
            <a:endParaRPr lang="fa-IR" sz="28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15200" y="41148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اَلرّابِع</a:t>
            </a:r>
            <a:endParaRPr lang="fa-IR" sz="28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7315200" y="49530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الخامِس</a:t>
            </a:r>
            <a:endParaRPr lang="fa-IR" sz="28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48200" y="16002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اَلاولَی</a:t>
            </a:r>
            <a:endParaRPr lang="fa-IR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48200" y="24384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اَلثّانِیَۀ</a:t>
            </a:r>
            <a:endParaRPr lang="fa-IR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48200" y="32766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اَلثّالِثَۀ</a:t>
            </a:r>
            <a:endParaRPr lang="fa-IR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48200" y="41148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اَلرّابِعَۀ</a:t>
            </a:r>
            <a:endParaRPr lang="fa-IR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48200" y="49530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الخامِسَۀ</a:t>
            </a:r>
            <a:endParaRPr lang="fa-IR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71800" y="16002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اَلسّابِعُ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71800" y="24384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الثّامِنُ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971800" y="32766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التّاسِعُ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971800" y="41148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العاشِرُ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71800" y="49530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اَلحادیَ عَشَرَ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315200" y="57912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اَلسّادِس</a:t>
            </a:r>
            <a:endParaRPr lang="fa-IR" sz="28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648200" y="5791200"/>
            <a:ext cx="16002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اَلسّادِسَۀ</a:t>
            </a:r>
            <a:endParaRPr lang="fa-IR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71800" y="57912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الثّانیَ </a:t>
            </a:r>
          </a:p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ysClr val="windowText" lastClr="000000"/>
                </a:solidFill>
                <a:cs typeface="B Badr" pitchFamily="2" charset="-78"/>
              </a:rPr>
              <a:t>عَشَرَ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ysClr val="windowText" lastClr="000000"/>
              </a:solidFill>
              <a:cs typeface="B Badr" pitchFamily="2" charset="-78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28600" y="16002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اَلسّابِعُۀ</a:t>
            </a:r>
            <a:endParaRPr lang="fa-IR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28600" y="24384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الثّامِنُۀ</a:t>
            </a:r>
            <a:endParaRPr lang="fa-IR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28600" y="32766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التّاسِعُۀ</a:t>
            </a:r>
            <a:endParaRPr lang="fa-IR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28600" y="41148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العاشِرُۀ</a:t>
            </a:r>
            <a:endParaRPr lang="fa-IR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28600" y="49530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اَلحادیۀَ </a:t>
            </a:r>
          </a:p>
          <a:p>
            <a:pPr algn="ctr"/>
            <a:r>
              <a:rPr lang="fa-IR" sz="20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عَشَرَۀ</a:t>
            </a:r>
            <a:endParaRPr lang="fa-IR" sz="20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28600" y="5791200"/>
            <a:ext cx="1676400" cy="83820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الثّانیۀَ عَشَرَۀ</a:t>
            </a:r>
            <a:endParaRPr lang="fa-IR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400" y="18288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یکم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48400" y="25908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دوم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48400" y="34290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سوم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48400" y="42672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چهارم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48400" y="51816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پنجم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48400" y="59436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ششم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05000" y="18288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هفتم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05000" y="25908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هشتم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05000" y="34290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نهم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05000" y="42672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دهم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5000" y="51816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یازدهم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905000" y="5943600"/>
            <a:ext cx="1066800" cy="4572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دوازدهم</a:t>
            </a:r>
            <a:endParaRPr lang="fa-IR" sz="2400" b="1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pic>
        <p:nvPicPr>
          <p:cNvPr id="41" name="Picture 2" descr="http://malikashtar.ghasam.ir/images/news/31591/thumbs/31591.jpg"/>
          <p:cNvPicPr>
            <a:picLocks noChangeAspect="1" noChangeArrowheads="1"/>
          </p:cNvPicPr>
          <p:nvPr/>
        </p:nvPicPr>
        <p:blipFill>
          <a:blip r:embed="rId3" cstate="print"/>
          <a:srcRect l="6735" r="35641"/>
          <a:stretch>
            <a:fillRect/>
          </a:stretch>
        </p:blipFill>
        <p:spPr bwMode="auto">
          <a:xfrm>
            <a:off x="381000" y="304800"/>
            <a:ext cx="1905000" cy="1219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2" name="Picture 4" descr="http://s1.picofile.com/file/6284310860/h17.jpg"/>
          <p:cNvPicPr>
            <a:picLocks noChangeAspect="1" noChangeArrowheads="1"/>
          </p:cNvPicPr>
          <p:nvPr/>
        </p:nvPicPr>
        <p:blipFill>
          <a:blip r:embed="rId4" cstate="print"/>
          <a:srcRect t="7220" r="28000" b="9025"/>
          <a:stretch>
            <a:fillRect/>
          </a:stretch>
        </p:blipFill>
        <p:spPr bwMode="auto">
          <a:xfrm>
            <a:off x="4724400" y="304800"/>
            <a:ext cx="1905000" cy="1219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3" name="Picture 6" descr="http://up.photosania.ir/up/saniamix/Pictures/baby_(27).jpg"/>
          <p:cNvPicPr>
            <a:picLocks noChangeAspect="1" noChangeArrowheads="1"/>
          </p:cNvPicPr>
          <p:nvPr/>
        </p:nvPicPr>
        <p:blipFill>
          <a:blip r:embed="rId5" cstate="print"/>
          <a:srcRect l="6400" r="20000" b="12821"/>
          <a:stretch>
            <a:fillRect/>
          </a:stretch>
        </p:blipFill>
        <p:spPr bwMode="auto">
          <a:xfrm flipH="1">
            <a:off x="2568388" y="304800"/>
            <a:ext cx="1927412" cy="1219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4" name="Picture 8" descr="http://img7.irna.ir/1392/13920906/80925319/80925319-52588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865513" y="304800"/>
            <a:ext cx="1897487" cy="1219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 descr="http://s5.picofile.com/file/8123685292/AKSGIF_IR_qorangif_%D8%AA%D8%B5%D8%A7%D9%88%DB%8C%D8%B1_%D9%85%D8%AA%D8%AD%D8%B1%DA%A9_%D9%82%D8%B1%D8%A2%D9%86if_the_ocean_were_in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838200" y="304800"/>
            <a:ext cx="701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cs typeface="B Titr" pitchFamily="2" charset="-78"/>
              </a:rPr>
              <a:t>اَلتّمرینُ الأوّلُ :</a:t>
            </a: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rgbClr val="FF3399"/>
                </a:solidFill>
                <a:cs typeface="B Titr" pitchFamily="2" charset="-78"/>
              </a:rPr>
              <a:t>گزینه ی مناسب را انتخاب کنید .</a:t>
            </a:r>
            <a:endParaRPr lang="fa-IR" sz="3200" dirty="0">
              <a:solidFill>
                <a:srgbClr val="FF3399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4" descr="http://www.iran.sc/upload/marizad/136630584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4800" y="491490"/>
            <a:ext cx="8534400" cy="5693866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28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Koodak" pitchFamily="2" charset="-78"/>
              </a:rPr>
              <a:t>37. </a:t>
            </a:r>
            <a:r>
              <a:rPr kumimoji="0" lang="fa-IR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  <a:t>مؤمنان نفس هاى خویش را متّهم سازند، و از گذشته ی لغزش هاى خویش ترسانند ، و دنیا را ناخوش دارند ، و به آخرت مشتاق اند و به سوى فرمانبردارى پروردگار شتابانند</a:t>
            </a:r>
            <a:r>
              <a:rPr kumimoji="0" lang="en-US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  <a:t>. </a:t>
            </a:r>
            <a:br>
              <a:rPr kumimoji="0" lang="en-US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</a:br>
            <a:r>
              <a:rPr lang="fa-IR" sz="28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Koodak" pitchFamily="2" charset="-78"/>
              </a:rPr>
              <a:t>38. </a:t>
            </a:r>
            <a:r>
              <a:rPr kumimoji="0" lang="fa-IR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  <a:t>مؤمن غذاى سیر نمى خورد در صورتى که برادرش گرسنه باشد .</a:t>
            </a:r>
            <a:r>
              <a:rPr kumimoji="0" lang="en-US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  <a:t> </a:t>
            </a:r>
            <a:br>
              <a:rPr kumimoji="0" lang="en-US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</a:br>
            <a:r>
              <a:rPr kumimoji="0" lang="fa-IR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  <a:t>39.</a:t>
            </a:r>
            <a:r>
              <a:rPr kumimoji="0" lang="fa-IR" sz="2800" b="1" i="0" u="none" strike="noStrike" cap="none" normalizeH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  <a:t> </a:t>
            </a:r>
            <a:r>
              <a:rPr kumimoji="0" lang="fa-IR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  <a:t>شادى مؤمن در روى اوست و اندوهش در دل . سینه اش از هر چیز گشاده تر است</a:t>
            </a:r>
            <a:r>
              <a:rPr kumimoji="0" lang="en-US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  <a:t>.</a:t>
            </a:r>
            <a:br>
              <a:rPr kumimoji="0" lang="en-US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</a:br>
            <a:r>
              <a:rPr lang="fa-IR" sz="28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B Koodak" pitchFamily="2" charset="-78"/>
              </a:rPr>
              <a:t>40. </a:t>
            </a:r>
            <a:r>
              <a:rPr kumimoji="0" lang="fa-IR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  <a:t>از هر چیز خود را خوارتر داند . بلندى رتبه را خوش ندارد . و آوازه و خود نمایى را دشمن دارد . اندوهش طولانى . و همّتش دور و بلند . خموشى او بسیار . وقت او یکسره مشغول (به اصلاح خود و طاعت پروردگار ) . پر صبر و پر سپاس . ژرف اندیش . به زودى با کسى پیوند دوستى نبندد . نرمخو است . خوش برخورد است . جانش در دیندارى از سنگ خارا سخت تر است . و در برابر خداوند و مؤمنان از نوکر و برده خوارتر است </a:t>
            </a:r>
            <a:r>
              <a:rPr kumimoji="0" lang="en-US" sz="28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B Koodak" pitchFamily="2" charset="-78"/>
              </a:rPr>
              <a:t>.</a:t>
            </a:r>
            <a:endParaRPr kumimoji="0" lang="en-US" sz="4400" b="0" i="0" u="none" strike="noStrike" cap="none" normalizeH="0" baseline="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effectLst/>
              <a:latin typeface="Arial" pitchFamily="34" charset="0"/>
              <a:cs typeface="B Koodak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2" descr="http://s1.picofile.com/file/7896196448/570310_iDUlcxw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381000" y="152400"/>
            <a:ext cx="8458200" cy="6629400"/>
          </a:xfrm>
          <a:prstGeom prst="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Rectangle 26"/>
          <p:cNvSpPr/>
          <p:nvPr/>
        </p:nvSpPr>
        <p:spPr>
          <a:xfrm>
            <a:off x="3962400" y="253425"/>
            <a:ext cx="4724400" cy="584775"/>
          </a:xfrm>
          <a:prstGeom prst="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اَلشّهرُ </a:t>
            </a:r>
            <a:r>
              <a:rPr lang="fa-IR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.....</a:t>
            </a: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فِی السّنَۀِ شَهرُ بَهمنَ . 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62400" y="1524000"/>
            <a:ext cx="4724400" cy="584775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اَلیومُ السّادسُ فِی الاُسبوعِ ، یومُ </a:t>
            </a:r>
            <a:r>
              <a:rPr lang="fa-IR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.....</a:t>
            </a: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62400" y="2844225"/>
            <a:ext cx="4724400" cy="584775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rgbClr val="003217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کُنّا فِی السَّنَۀِ الماضِیَۀِ فِی الصّفِّ </a:t>
            </a:r>
            <a:r>
              <a:rPr lang="fa-IR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.....</a:t>
            </a: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  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962400" y="4139625"/>
            <a:ext cx="4724400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لِلفائِـزِ </a:t>
            </a:r>
            <a:r>
              <a:rPr lang="fa-IR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.....</a:t>
            </a: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جائِـزَۀٌ ذَهَبِیَّۀٌ .               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62400" y="5435025"/>
            <a:ext cx="4724400" cy="58477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اَلفَصلُ الثّالِثُ فِی السَّنَۀِ </a:t>
            </a:r>
            <a:r>
              <a:rPr lang="fa-IR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.....</a:t>
            </a: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62400" y="914400"/>
            <a:ext cx="4724400" cy="461665"/>
          </a:xfrm>
          <a:prstGeom prst="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یازدهمین ماه سال ، ماه بهمن است .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62400" y="2205335"/>
            <a:ext cx="4724400" cy="461665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a-IR" sz="24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روز ششم در هفته ، روز پنج شنبه است 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62400" y="3500735"/>
            <a:ext cx="4724400" cy="461665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rgbClr val="003217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a-IR" sz="24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ما سال گذشته در سال هفتم بودیم 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962400" y="4796135"/>
            <a:ext cx="4724400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a-IR" sz="24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جائزه نفر نخست ، جایزه ی طلایی است 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962400" y="6096000"/>
            <a:ext cx="4724400" cy="46166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fa-IR" sz="24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فصل سوم سال ، پاییز است 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209800" y="533400"/>
            <a:ext cx="1524000" cy="762000"/>
          </a:xfrm>
          <a:prstGeom prst="round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6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الحادی عَشَرَ</a:t>
            </a:r>
            <a:endParaRPr lang="fa-IR" sz="26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cs typeface="B Badr" pitchFamily="2" charset="-7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33400" y="533400"/>
            <a:ext cx="1524000" cy="762000"/>
          </a:xfrm>
          <a:prstGeom prst="round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6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الثّانی عشَرَ</a:t>
            </a:r>
            <a:endParaRPr lang="fa-IR" sz="26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cs typeface="B Badr" pitchFamily="2" charset="-78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209800" y="1752600"/>
            <a:ext cx="1524000" cy="762000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الأحدِ</a:t>
            </a:r>
            <a:endParaRPr lang="fa-IR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cs typeface="B Badr" pitchFamily="2" charset="-78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33400" y="1752600"/>
            <a:ext cx="1524000" cy="762000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الخَمیسِ</a:t>
            </a:r>
            <a:endParaRPr lang="fa-IR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cs typeface="B Badr" pitchFamily="2" charset="-78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209800" y="3124200"/>
            <a:ext cx="1524000" cy="76200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اَلسّادِسِ</a:t>
            </a:r>
            <a:endParaRPr lang="fa-IR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cs typeface="B Badr" pitchFamily="2" charset="-7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33400" y="3124200"/>
            <a:ext cx="1524000" cy="76200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السّابِعِ</a:t>
            </a:r>
            <a:endParaRPr lang="fa-IR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cs typeface="B Badr" pitchFamily="2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209800" y="4419600"/>
            <a:ext cx="1524000" cy="7620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اَلأوّل</a:t>
            </a:r>
            <a:endParaRPr lang="fa-IR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cs typeface="B Badr" pitchFamily="2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33400" y="4419600"/>
            <a:ext cx="1524000" cy="7620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الرّابِعِ</a:t>
            </a:r>
            <a:endParaRPr lang="fa-IR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cs typeface="B Badr" pitchFamily="2" charset="-78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209800" y="5715000"/>
            <a:ext cx="1524000" cy="762000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ربیعٌ</a:t>
            </a:r>
            <a:endParaRPr lang="fa-IR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cs typeface="B Badr" pitchFamily="2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33400" y="5715000"/>
            <a:ext cx="1524000" cy="762000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خَریفٌ</a:t>
            </a:r>
            <a:endParaRPr lang="fa-IR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cs typeface="B Bad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1" grpId="1" animBg="1"/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2" descr="http://s5.picofile.com/file/8123681118/AKSGIF_IR_qorangif_%D8%AA%D8%B5%D8%A7%D9%88%DB%8C%D8%B1_%D9%85%D8%AA%D8%AD%D8%B1%DA%A9_%D9%82%D8%B1%D8%A2%D9%86alhamdulillah_animation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295400" y="457200"/>
            <a:ext cx="601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اَلتّمرینُ الثّانی : 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جمله ی زیر را ترجمه کنید  .</a:t>
            </a:r>
            <a:endParaRPr lang="fa-IR" sz="3200" dirty="0">
              <a:ln>
                <a:solidFill>
                  <a:srgbClr val="FF0000"/>
                </a:solidFill>
              </a:ln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2706" name="Picture 2" descr="http://www.eshghentezar.com/imgcenter/uploads/137342944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81000" y="1981200"/>
            <a:ext cx="8305800" cy="138499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اوّلین میوه انار است و دومین انگور و سومین سیب و چهارمین موز و پنجمین پرتقال و ششمین ( هم ) خرماست . 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3505200"/>
            <a:ext cx="8305800" cy="3200400"/>
          </a:xfrm>
          <a:prstGeom prst="rect">
            <a:avLst/>
          </a:prstGeom>
          <a:solidFill>
            <a:srgbClr val="5AFC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Oval 7"/>
          <p:cNvSpPr/>
          <p:nvPr/>
        </p:nvSpPr>
        <p:spPr>
          <a:xfrm>
            <a:off x="8001000" y="4038600"/>
            <a:ext cx="533400" cy="609600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cs typeface="B Titr" pitchFamily="2" charset="-78"/>
              </a:rPr>
              <a:t>1</a:t>
            </a:r>
            <a:endParaRPr lang="fa-IR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8001000" y="5562600"/>
            <a:ext cx="533400" cy="60960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cs typeface="B Titr" pitchFamily="2" charset="-78"/>
              </a:rPr>
              <a:t>4</a:t>
            </a:r>
            <a:endParaRPr lang="fa-IR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57800" y="4038600"/>
            <a:ext cx="533400" cy="609600"/>
          </a:xfrm>
          <a:prstGeom prst="ellipse">
            <a:avLst/>
          </a:prstGeom>
          <a:gradFill flip="none" rotWithShape="1">
            <a:gsLst>
              <a:gs pos="0">
                <a:srgbClr val="3DAA06">
                  <a:tint val="66000"/>
                  <a:satMod val="160000"/>
                </a:srgbClr>
              </a:gs>
              <a:gs pos="50000">
                <a:srgbClr val="3DAA06">
                  <a:tint val="44500"/>
                  <a:satMod val="160000"/>
                </a:srgbClr>
              </a:gs>
              <a:gs pos="100000">
                <a:srgbClr val="3DAA0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Titr" pitchFamily="2" charset="-78"/>
              </a:rPr>
              <a:t>2</a:t>
            </a:r>
            <a:endParaRPr lang="fa-IR" b="1" dirty="0">
              <a:ln>
                <a:solidFill>
                  <a:srgbClr val="00B050"/>
                </a:solidFill>
              </a:ln>
              <a:solidFill>
                <a:srgbClr val="003217"/>
              </a:solidFill>
              <a:cs typeface="B Titr" pitchFamily="2" charset="-7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57800" y="5562600"/>
            <a:ext cx="533400" cy="609600"/>
          </a:xfrm>
          <a:prstGeom prst="ellipse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ln>
                  <a:solidFill>
                    <a:srgbClr val="FF3399"/>
                  </a:solidFill>
                </a:ln>
                <a:solidFill>
                  <a:srgbClr val="FF3399"/>
                </a:solidFill>
                <a:cs typeface="B Titr" pitchFamily="2" charset="-78"/>
              </a:rPr>
              <a:t>5</a:t>
            </a:r>
            <a:endParaRPr lang="fa-IR" b="1" dirty="0">
              <a:ln>
                <a:solidFill>
                  <a:srgbClr val="FF3399"/>
                </a:solidFill>
              </a:ln>
              <a:solidFill>
                <a:srgbClr val="FF3399"/>
              </a:solidFill>
              <a:cs typeface="B Titr" pitchFamily="2" charset="-7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" y="4038600"/>
            <a:ext cx="533400" cy="609600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cs typeface="B Titr" pitchFamily="2" charset="-78"/>
              </a:rPr>
              <a:t>3</a:t>
            </a:r>
            <a:endParaRPr lang="fa-IR" b="1" dirty="0">
              <a:ln>
                <a:solidFill>
                  <a:srgbClr val="7030A0"/>
                </a:solidFill>
              </a:ln>
              <a:solidFill>
                <a:srgbClr val="002060"/>
              </a:solidFill>
              <a:cs typeface="B Titr" pitchFamily="2" charset="-7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3400" y="5562600"/>
            <a:ext cx="533400" cy="609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0"/>
                  <a:tint val="66000"/>
                  <a:satMod val="160000"/>
                </a:schemeClr>
              </a:gs>
              <a:gs pos="50000">
                <a:schemeClr val="accent2">
                  <a:lumMod val="50000"/>
                  <a:tint val="44500"/>
                  <a:satMod val="160000"/>
                </a:schemeClr>
              </a:gs>
              <a:gs pos="100000">
                <a:schemeClr val="accent2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cs typeface="B Titr" pitchFamily="2" charset="-78"/>
              </a:rPr>
              <a:t>6</a:t>
            </a:r>
            <a:endParaRPr lang="fa-IR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cs typeface="B Titr" pitchFamily="2" charset="-7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57143" t="28220" r="6122" b="36133"/>
          <a:stretch>
            <a:fillRect/>
          </a:stretch>
        </p:blipFill>
        <p:spPr bwMode="auto">
          <a:xfrm>
            <a:off x="6172200" y="3657600"/>
            <a:ext cx="1752600" cy="1371600"/>
          </a:xfrm>
          <a:prstGeom prst="roundRect">
            <a:avLst>
              <a:gd name="adj" fmla="val 416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10235" r="50533"/>
          <a:stretch>
            <a:fillRect/>
          </a:stretch>
        </p:blipFill>
        <p:spPr bwMode="auto">
          <a:xfrm>
            <a:off x="1143000" y="5181600"/>
            <a:ext cx="1752600" cy="1371600"/>
          </a:xfrm>
          <a:prstGeom prst="roundRect">
            <a:avLst>
              <a:gd name="adj" fmla="val 4167"/>
            </a:avLst>
          </a:prstGeom>
          <a:gradFill flip="none" rotWithShape="1">
            <a:gsLst>
              <a:gs pos="0">
                <a:schemeClr val="accent2">
                  <a:lumMod val="50000"/>
                  <a:tint val="66000"/>
                  <a:satMod val="160000"/>
                </a:schemeClr>
              </a:gs>
              <a:gs pos="50000">
                <a:schemeClr val="accent2">
                  <a:lumMod val="50000"/>
                  <a:tint val="44500"/>
                  <a:satMod val="160000"/>
                </a:schemeClr>
              </a:gs>
              <a:gs pos="100000">
                <a:schemeClr val="accent2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 cap="sq">
            <a:solidFill>
              <a:schemeClr val="accent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56122" t="62381" r="5102"/>
          <a:stretch>
            <a:fillRect/>
          </a:stretch>
        </p:blipFill>
        <p:spPr bwMode="auto">
          <a:xfrm>
            <a:off x="1143000" y="3657600"/>
            <a:ext cx="1752600" cy="1371600"/>
          </a:xfrm>
          <a:prstGeom prst="roundRect">
            <a:avLst>
              <a:gd name="adj" fmla="val 4167"/>
            </a:avLst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14286" t="28220" r="43878" b="36133"/>
          <a:stretch>
            <a:fillRect/>
          </a:stretch>
        </p:blipFill>
        <p:spPr bwMode="auto">
          <a:xfrm>
            <a:off x="3429000" y="3657600"/>
            <a:ext cx="1752600" cy="1371600"/>
          </a:xfrm>
          <a:prstGeom prst="roundRect">
            <a:avLst>
              <a:gd name="adj" fmla="val 4167"/>
            </a:avLst>
          </a:prstGeom>
          <a:gradFill flip="none" rotWithShape="1">
            <a:gsLst>
              <a:gs pos="0">
                <a:srgbClr val="3DAA06">
                  <a:tint val="66000"/>
                  <a:satMod val="160000"/>
                </a:srgbClr>
              </a:gs>
              <a:gs pos="50000">
                <a:srgbClr val="3DAA06">
                  <a:tint val="44500"/>
                  <a:satMod val="160000"/>
                </a:srgbClr>
              </a:gs>
              <a:gs pos="100000">
                <a:srgbClr val="3DAA0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17347" t="63867" r="43878"/>
          <a:stretch>
            <a:fillRect/>
          </a:stretch>
        </p:blipFill>
        <p:spPr bwMode="auto">
          <a:xfrm>
            <a:off x="6172200" y="5181600"/>
            <a:ext cx="1752600" cy="1371600"/>
          </a:xfrm>
          <a:prstGeom prst="roundRect">
            <a:avLst>
              <a:gd name="adj" fmla="val 41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 l="52878" r="4478"/>
          <a:stretch>
            <a:fillRect/>
          </a:stretch>
        </p:blipFill>
        <p:spPr bwMode="auto">
          <a:xfrm>
            <a:off x="3429000" y="5181600"/>
            <a:ext cx="1752600" cy="1371600"/>
          </a:xfrm>
          <a:prstGeom prst="roundRect">
            <a:avLst>
              <a:gd name="adj" fmla="val 4167"/>
            </a:avLst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 cap="sq">
            <a:solidFill>
              <a:srgbClr val="FF339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5334000" y="152400"/>
            <a:ext cx="3352800" cy="830997"/>
          </a:xfrm>
          <a:prstGeom prst="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cs typeface="B Badr" pitchFamily="2" charset="-78"/>
              </a:rPr>
              <a:t>اَلفاکِهَۀُ الاُولَی رُمّانٌ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95600" y="152400"/>
            <a:ext cx="2386584" cy="830997"/>
          </a:xfrm>
          <a:prstGeom prst="rect">
            <a:avLst/>
          </a:prstGeom>
          <a:solidFill>
            <a:srgbClr val="DCEAB8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rgbClr val="3DAA06"/>
                  </a:solidFill>
                </a:ln>
                <a:solidFill>
                  <a:schemeClr val="accent2">
                    <a:lumMod val="50000"/>
                  </a:schemeClr>
                </a:solidFill>
                <a:cs typeface="B Badr" pitchFamily="2" charset="-78"/>
              </a:rPr>
              <a:t>وَ الثّانِیَۀُ عِنَبٌ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152400"/>
            <a:ext cx="2438400" cy="830997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rgbClr val="FF3399"/>
                  </a:solidFill>
                </a:ln>
                <a:solidFill>
                  <a:schemeClr val="accent2">
                    <a:lumMod val="50000"/>
                  </a:schemeClr>
                </a:solidFill>
                <a:cs typeface="B Badr" pitchFamily="2" charset="-78"/>
              </a:rPr>
              <a:t>وَ الثّالِثۀُ تُفّاحٌ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36208" y="1066800"/>
            <a:ext cx="2450592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cs typeface="B Badr" pitchFamily="2" charset="-78"/>
              </a:rPr>
              <a:t>وَ الرّابِعَۀُ مَوزٌ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43656" y="1066800"/>
            <a:ext cx="2828544" cy="83099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8100000" scaled="1"/>
            <a:tileRect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cs typeface="B Badr" pitchFamily="2" charset="-78"/>
              </a:rPr>
              <a:t>وَ الخامِسَۀُ بُرتَقالٌ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1000" y="1074003"/>
            <a:ext cx="2880360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وَ السّادِسَۀُ تَمرٌ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7586" name="Picture 2" descr="http://s2.picofile.com/file/7920114408/nature_gifs_0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304800" y="370582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التّمرینُ الثّالثُ : </a:t>
            </a:r>
          </a:p>
          <a:p>
            <a:pPr algn="ctr"/>
            <a:r>
              <a:rPr lang="fa-IR" sz="32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جمله های هماهنگ فارسی و عربی را به هم وصل کنید .</a:t>
            </a:r>
            <a:endParaRPr lang="fa-IR" sz="3200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21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9634" name="Picture 2" descr="http://s2.picofile.com/file/7920110000/nature_gifs_05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9850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28600" y="152400"/>
            <a:ext cx="8686800" cy="6553200"/>
          </a:xfrm>
          <a:prstGeom prst="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5105400" y="152400"/>
            <a:ext cx="3733800" cy="692497"/>
          </a:xfrm>
          <a:prstGeom prst="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26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لُغَۀٌ عالَمِیَّۀٌ فِی مُنَظّمَّۀِ الاُمَمِ المُتَّحِدَۀِ : 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5400" y="937736"/>
            <a:ext cx="3733800" cy="692497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rgbClr val="003217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6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فَصلُ الأزهارِ و بِدایَۀُ فُصولِ السَّنَۀِ :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5400" y="1775936"/>
            <a:ext cx="3733800" cy="73866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کتابٌ یَشرَحُ مَعانِیَ الکَلماتِ :</a:t>
            </a:r>
          </a:p>
        </p:txBody>
      </p:sp>
      <p:sp>
        <p:nvSpPr>
          <p:cNvPr id="9" name="Rectangle 8"/>
          <p:cNvSpPr/>
          <p:nvPr/>
        </p:nvSpPr>
        <p:spPr>
          <a:xfrm>
            <a:off x="5105400" y="2590800"/>
            <a:ext cx="3733800" cy="738664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قَطَراتٌ جارِیَۀٌ مِنَ العَینَینِ 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4800" y="152400"/>
            <a:ext cx="1371600" cy="609600"/>
          </a:xfrm>
          <a:prstGeom prst="round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اَلمُعجَمُ</a:t>
            </a:r>
            <a:endParaRPr lang="fa-IR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B Badr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" y="3505200"/>
            <a:ext cx="1371600" cy="609600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الدُّموعُ</a:t>
            </a:r>
            <a:endParaRPr lang="fa-IR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B Badr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4800" y="990600"/>
            <a:ext cx="1371600" cy="60960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العربِیَّۀُ</a:t>
            </a:r>
            <a:endParaRPr lang="fa-IR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B Badr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4800" y="1828800"/>
            <a:ext cx="1371600" cy="6096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الرّبِیعُ</a:t>
            </a:r>
            <a:endParaRPr lang="fa-IR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B Badr" pitchFamily="2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4800" y="2667000"/>
            <a:ext cx="1371600" cy="609600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المسجدُ</a:t>
            </a:r>
            <a:endParaRPr lang="fa-IR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B Badr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" y="4343400"/>
            <a:ext cx="1371600" cy="60960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السّنَۀِ</a:t>
            </a:r>
            <a:endParaRPr lang="fa-IR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B Badr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4800" y="5181600"/>
            <a:ext cx="1371600" cy="6096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الفُطورِ</a:t>
            </a:r>
            <a:endParaRPr lang="fa-IR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B Badr" pitchFamily="2" charset="-7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4800" y="6019800"/>
            <a:ext cx="1371600" cy="609600"/>
          </a:xfrm>
          <a:prstGeom prst="round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المُستَوصَفِ</a:t>
            </a:r>
            <a:endParaRPr lang="fa-IR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B Badr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05400" y="3429000"/>
            <a:ext cx="3733800" cy="73866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مَکانُ الصّلاۀِ عِندَ المسلمینَ 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05400" y="4267200"/>
            <a:ext cx="3733800" cy="738664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طَعامٌ نَأکُلُـهُ فِی الصّباحِ 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05400" y="5943600"/>
            <a:ext cx="3733800" cy="738664"/>
          </a:xfrm>
          <a:prstGeom prst="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إثنا عَشَرَ شَهرًا 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05400" y="5105400"/>
            <a:ext cx="3733800" cy="738664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مَکانٌ لِفَحصِ المَرضِی 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152400"/>
            <a:ext cx="3124200" cy="646331"/>
          </a:xfrm>
          <a:prstGeom prst="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amran" pitchFamily="2" charset="-78"/>
              </a:rPr>
              <a:t>زبان جهانی در سازمان ملل 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28800" y="1000036"/>
            <a:ext cx="3124200" cy="557845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>
            <a:solidFill>
              <a:srgbClr val="003217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2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amran" pitchFamily="2" charset="-78"/>
              </a:rPr>
              <a:t>فصل شکوفه ها و آغاز فصل های سال :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28800" y="1838236"/>
            <a:ext cx="3124200" cy="55784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2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amran" pitchFamily="2" charset="-78"/>
              </a:rPr>
              <a:t>کتابی که معانی کلمات را شرح می دهد 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28800" y="2590800"/>
            <a:ext cx="3124200" cy="684803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amran" pitchFamily="2" charset="-78"/>
              </a:rPr>
              <a:t>قطره های روان از دو چشم 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28800" y="3429000"/>
            <a:ext cx="3124200" cy="68480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amran" pitchFamily="2" charset="-78"/>
              </a:rPr>
              <a:t>مکان نماز نزد مسلمانان 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28800" y="4267200"/>
            <a:ext cx="3124200" cy="68480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amran" pitchFamily="2" charset="-78"/>
              </a:rPr>
              <a:t>غذایی که در صبح می خوریم 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28800" y="5943600"/>
            <a:ext cx="3124200" cy="684803"/>
          </a:xfrm>
          <a:prstGeom prst="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amran" pitchFamily="2" charset="-78"/>
              </a:rPr>
              <a:t>دوازده ماه سال 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28800" y="5105400"/>
            <a:ext cx="3124200" cy="684803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Kamran" pitchFamily="2" charset="-78"/>
              </a:rPr>
              <a:t>مکان معاینه بیماران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2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6" descr="http://s5.picofile.com/file/8123685600/AKSGIF_IR_qorangif_%D8%AA%D8%B5%D8%A7%D9%88%DB%8C%D8%B1_%D9%85%D8%AA%D8%AD%D8%B1%DA%A9_%D9%82%D8%B1%D8%A2%D9%86islam_allah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76267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38200" y="2286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التّمرینُ الرّابِعُ  : 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هر توضیح را به کلمه ی مربوط به آن وصل کنید .</a:t>
            </a:r>
            <a:endParaRPr lang="fa-IR" sz="3200" dirty="0">
              <a:ln>
                <a:solidFill>
                  <a:srgbClr val="FF0000"/>
                </a:solidFill>
              </a:ln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217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4754" name="Picture 2" descr="http://www.eshghentezar.com/imgcenter/uploads/137792833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3217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4495800" y="304800"/>
            <a:ext cx="4419600" cy="1143000"/>
          </a:xfrm>
          <a:prstGeom prst="round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ounded Rectangle 5"/>
          <p:cNvSpPr/>
          <p:nvPr/>
        </p:nvSpPr>
        <p:spPr>
          <a:xfrm>
            <a:off x="4495800" y="1524000"/>
            <a:ext cx="4419600" cy="114300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ounded Rectangle 6"/>
          <p:cNvSpPr/>
          <p:nvPr/>
        </p:nvSpPr>
        <p:spPr>
          <a:xfrm>
            <a:off x="4495800" y="2743200"/>
            <a:ext cx="4419600" cy="1143000"/>
          </a:xfrm>
          <a:prstGeom prst="round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3DAA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ounded Rectangle 7"/>
          <p:cNvSpPr/>
          <p:nvPr/>
        </p:nvSpPr>
        <p:spPr>
          <a:xfrm>
            <a:off x="4495800" y="3962400"/>
            <a:ext cx="4419600" cy="1143000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ounded Rectangle 8"/>
          <p:cNvSpPr/>
          <p:nvPr/>
        </p:nvSpPr>
        <p:spPr>
          <a:xfrm>
            <a:off x="4495800" y="5181600"/>
            <a:ext cx="4419600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Rectangle 9"/>
          <p:cNvSpPr/>
          <p:nvPr/>
        </p:nvSpPr>
        <p:spPr>
          <a:xfrm>
            <a:off x="304800" y="304800"/>
            <a:ext cx="3962400" cy="1143000"/>
          </a:xfrm>
          <a:prstGeom prst="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2000">
              <a:ln>
                <a:solidFill>
                  <a:srgbClr val="003217"/>
                </a:solidFill>
              </a:ln>
              <a:solidFill>
                <a:srgbClr val="003217"/>
              </a:solidFill>
              <a:cs typeface="B Koodak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1524000"/>
            <a:ext cx="3962400" cy="1143000"/>
          </a:xfrm>
          <a:prstGeom prst="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2000">
              <a:ln>
                <a:solidFill>
                  <a:srgbClr val="003217"/>
                </a:solidFill>
              </a:ln>
              <a:solidFill>
                <a:srgbClr val="003217"/>
              </a:solidFill>
              <a:cs typeface="B Koodak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2743200"/>
            <a:ext cx="3962400" cy="1143000"/>
          </a:xfrm>
          <a:prstGeom prst="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2000">
              <a:ln>
                <a:solidFill>
                  <a:srgbClr val="003217"/>
                </a:solidFill>
              </a:ln>
              <a:solidFill>
                <a:srgbClr val="003217"/>
              </a:solidFill>
              <a:cs typeface="B Koodak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3962400"/>
            <a:ext cx="3962400" cy="1143000"/>
          </a:xfrm>
          <a:prstGeom prst="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2000">
              <a:ln>
                <a:solidFill>
                  <a:srgbClr val="003217"/>
                </a:solidFill>
              </a:ln>
              <a:solidFill>
                <a:srgbClr val="003217"/>
              </a:solidFill>
              <a:cs typeface="B Koodak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5181600"/>
            <a:ext cx="3962400" cy="1143000"/>
          </a:xfrm>
          <a:prstGeom prst="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2000">
              <a:ln>
                <a:solidFill>
                  <a:srgbClr val="003217"/>
                </a:solidFill>
              </a:ln>
              <a:solidFill>
                <a:srgbClr val="003217"/>
              </a:solidFill>
              <a:cs typeface="B Koodak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7132" y="457200"/>
            <a:ext cx="4282068" cy="83099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خَیرُ الاُمورِ اَوسَطُها 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57132" y="1683603"/>
            <a:ext cx="4282068" cy="83099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سُکوتُ اللّسانِ سلامَۀُ الإنسانِ 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57132" y="2902803"/>
            <a:ext cx="4282068" cy="83099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اَلعالِمُ بِلا عَملٍ کَالشّجَرِ بِلاثَمَرٍ 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57132" y="5341203"/>
            <a:ext cx="4282068" cy="83099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زینَۀُ الباطِنِ خیرٌ مِن زینۀُ الظّاهِرِ 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57132" y="4122003"/>
            <a:ext cx="4282068" cy="83099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مَن زَرَعَ العُدوانِ ، حَصَدَ الخُسرانِ 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1000" y="381000"/>
            <a:ext cx="3733800" cy="84638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a-IR" sz="2200" b="1" dirty="0" smtClean="0">
                <a:ln>
                  <a:solidFill>
                    <a:srgbClr val="003217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تن آدمی شریف است به جان آدمیّت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a-IR" sz="2200" b="1" dirty="0" smtClean="0">
                <a:ln>
                  <a:solidFill>
                    <a:srgbClr val="003217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نه همین لباس زیباست نشان آدمیّت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1653570"/>
            <a:ext cx="3657600" cy="90794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عالِم بی عمل به چه ماند ؟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به زنبور بی عسل 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2819400"/>
            <a:ext cx="3886200" cy="78483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a-IR" sz="2000" b="1" dirty="0" smtClean="0">
                <a:ln>
                  <a:solidFill>
                    <a:srgbClr val="003217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درخت دوستی بنشان که کام دل به بار آرَد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a-IR" sz="2000" b="1" dirty="0" smtClean="0">
                <a:ln>
                  <a:solidFill>
                    <a:srgbClr val="003217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نهال دشمنی برکَن که رنج بی شمار آرَد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5435025"/>
            <a:ext cx="3810000" cy="4616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>
                <a:ln>
                  <a:solidFill>
                    <a:srgbClr val="003217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زبان سرخ سرِ سبز می دهد بر باد 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4800" y="4038600"/>
            <a:ext cx="3886200" cy="84638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a-IR" sz="2200" b="1" dirty="0" smtClean="0">
                <a:ln>
                  <a:solidFill>
                    <a:srgbClr val="003217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اندازه نگه دار که اندازه نکوست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a-IR" sz="2200" b="1" dirty="0" smtClean="0">
                <a:ln>
                  <a:solidFill>
                    <a:srgbClr val="003217"/>
                  </a:solidFill>
                </a:ln>
                <a:solidFill>
                  <a:srgbClr val="003217"/>
                </a:solidFill>
                <a:cs typeface="B Koodak" pitchFamily="2" charset="-78"/>
              </a:rPr>
              <a:t>هم لایق دشمن است و هم لایق دوست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217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5298" name="Picture 2" descr="http://www.eshghentezar.com/imgcenter/uploads/141593991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012" cy="6858000"/>
          </a:xfrm>
          <a:prstGeom prst="rect">
            <a:avLst/>
          </a:prstGeom>
          <a:ln w="127000" cap="rnd">
            <a:solidFill>
              <a:srgbClr val="003217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81000" y="304800"/>
            <a:ext cx="8534400" cy="6248400"/>
          </a:xfrm>
          <a:prstGeom prst="rect">
            <a:avLst/>
          </a:prstGeom>
          <a:solidFill>
            <a:schemeClr val="accent3"/>
          </a:soli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838200" y="446038"/>
            <a:ext cx="7543800" cy="1200329"/>
          </a:xfrm>
          <a:prstGeom prst="rect">
            <a:avLst/>
          </a:prstGeom>
          <a:solidFill>
            <a:srgbClr val="5AFC52"/>
          </a:solidFill>
          <a:ln>
            <a:solidFill>
              <a:srgbClr val="003217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Titr" pitchFamily="2" charset="-78"/>
              </a:rPr>
              <a:t>التّمرینُ الخامِسُ   : </a:t>
            </a:r>
          </a:p>
          <a:p>
            <a:pPr algn="ctr">
              <a:lnSpc>
                <a:spcPct val="150000"/>
              </a:lnSpc>
            </a:pPr>
            <a:r>
              <a:rPr lang="fa-IR" sz="24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Titr" pitchFamily="2" charset="-78"/>
              </a:rPr>
              <a:t>مانند نمونه ( ساعت پنج ) ، عقربه های هر ساعت را رسم کنید .</a:t>
            </a:r>
            <a:endParaRPr lang="fa-IR" sz="2400" dirty="0">
              <a:cs typeface="B Titr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14600" y="1828800"/>
            <a:ext cx="4038600" cy="83820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200"/>
          </a:p>
        </p:txBody>
      </p:sp>
      <p:sp>
        <p:nvSpPr>
          <p:cNvPr id="10" name="Rectangle 9"/>
          <p:cNvSpPr/>
          <p:nvPr/>
        </p:nvSpPr>
        <p:spPr>
          <a:xfrm>
            <a:off x="2590801" y="1828800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اَلخامِسۀُ </a:t>
            </a:r>
            <a:endParaRPr lang="fa-IR" sz="4800" dirty="0"/>
          </a:p>
        </p:txBody>
      </p:sp>
      <p:pic>
        <p:nvPicPr>
          <p:cNvPr id="98306" name="Picture 2" descr="https://encrypted-tbn3.gstatic.com/images?q=tbn:ANd9GcRQuiXzicDtG-Eklj31GGfOnSvaR2Lt9CGkvszIjwDE35uPLGZ42Q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90800" y="2895600"/>
            <a:ext cx="3962400" cy="335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9" grpId="0" animBg="1"/>
      <p:bldP spid="9" grpId="1" animBg="1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08546" name="Picture 2" descr="http://www.kamyab.ir/wp-content/uploads/Gallery/Sazeh/Watch/91-12-23/11-PacketWatch%5BWwW.KamYab.IR%5D.jpg"/>
          <p:cNvPicPr>
            <a:picLocks noChangeAspect="1" noChangeArrowheads="1"/>
          </p:cNvPicPr>
          <p:nvPr/>
        </p:nvPicPr>
        <p:blipFill>
          <a:blip r:embed="rId2" cstate="print"/>
          <a:srcRect r="137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5"/>
          <p:cNvSpPr/>
          <p:nvPr/>
        </p:nvSpPr>
        <p:spPr>
          <a:xfrm>
            <a:off x="914400" y="152400"/>
            <a:ext cx="7010400" cy="6477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 l="66234" t="5089" r="5195" b="71549"/>
          <a:stretch>
            <a:fillRect/>
          </a:stretch>
        </p:blipFill>
        <p:spPr bwMode="auto">
          <a:xfrm>
            <a:off x="5027213" y="4303931"/>
            <a:ext cx="2592788" cy="22098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36364" t="5089" r="33766" b="71826"/>
          <a:stretch>
            <a:fillRect/>
          </a:stretch>
        </p:blipFill>
        <p:spPr bwMode="auto">
          <a:xfrm>
            <a:off x="1295400" y="4303931"/>
            <a:ext cx="2591009" cy="22098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Rounded Rectangle 28"/>
          <p:cNvSpPr/>
          <p:nvPr/>
        </p:nvSpPr>
        <p:spPr>
          <a:xfrm>
            <a:off x="5003314" y="3505200"/>
            <a:ext cx="2616686" cy="63587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/>
          </a:p>
        </p:txBody>
      </p:sp>
      <p:sp>
        <p:nvSpPr>
          <p:cNvPr id="30" name="Rectangle 29"/>
          <p:cNvSpPr/>
          <p:nvPr/>
        </p:nvSpPr>
        <p:spPr>
          <a:xfrm>
            <a:off x="5029200" y="35052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اَلواحِدَۀُ </a:t>
            </a:r>
            <a:endParaRPr lang="fa-IR" sz="3600" dirty="0"/>
          </a:p>
        </p:txBody>
      </p:sp>
      <p:sp>
        <p:nvSpPr>
          <p:cNvPr id="31" name="Rounded Rectangle 30"/>
          <p:cNvSpPr/>
          <p:nvPr/>
        </p:nvSpPr>
        <p:spPr>
          <a:xfrm>
            <a:off x="1269514" y="3505200"/>
            <a:ext cx="2692886" cy="635876"/>
          </a:xfrm>
          <a:prstGeom prst="round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/>
          </a:p>
        </p:txBody>
      </p:sp>
      <p:sp>
        <p:nvSpPr>
          <p:cNvPr id="32" name="Rectangle 31"/>
          <p:cNvSpPr/>
          <p:nvPr/>
        </p:nvSpPr>
        <p:spPr>
          <a:xfrm>
            <a:off x="1295400" y="350520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الثّانِیۀُ </a:t>
            </a:r>
            <a:endParaRPr lang="fa-IR" sz="36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 l="36364" t="5089" r="33766" b="71826"/>
          <a:stretch>
            <a:fillRect/>
          </a:stretch>
        </p:blipFill>
        <p:spPr bwMode="auto">
          <a:xfrm>
            <a:off x="5029200" y="1027331"/>
            <a:ext cx="2590799" cy="2209800"/>
          </a:xfrm>
          <a:prstGeom prst="rect">
            <a:avLst/>
          </a:prstGeom>
          <a:solidFill>
            <a:srgbClr val="00B0F0"/>
          </a:solidFill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 l="6494" t="5089" r="63636" b="71778"/>
          <a:stretch>
            <a:fillRect/>
          </a:stretch>
        </p:blipFill>
        <p:spPr bwMode="auto">
          <a:xfrm>
            <a:off x="1296013" y="1027333"/>
            <a:ext cx="2580375" cy="2209798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Rounded Rectangle 34"/>
          <p:cNvSpPr/>
          <p:nvPr/>
        </p:nvSpPr>
        <p:spPr>
          <a:xfrm>
            <a:off x="5029568" y="228600"/>
            <a:ext cx="2666632" cy="60960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/>
          </a:p>
        </p:txBody>
      </p:sp>
      <p:sp>
        <p:nvSpPr>
          <p:cNvPr id="36" name="Rectangle 35"/>
          <p:cNvSpPr/>
          <p:nvPr/>
        </p:nvSpPr>
        <p:spPr>
          <a:xfrm>
            <a:off x="5105400" y="228600"/>
            <a:ext cx="2370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الرّابِعَـۀُ </a:t>
            </a:r>
            <a:endParaRPr lang="fa-IR" sz="3600" dirty="0"/>
          </a:p>
        </p:txBody>
      </p:sp>
      <p:sp>
        <p:nvSpPr>
          <p:cNvPr id="37" name="Rounded Rectangle 36"/>
          <p:cNvSpPr/>
          <p:nvPr/>
        </p:nvSpPr>
        <p:spPr>
          <a:xfrm>
            <a:off x="1236712" y="228600"/>
            <a:ext cx="2725687" cy="609600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/>
          </a:p>
        </p:txBody>
      </p:sp>
      <p:sp>
        <p:nvSpPr>
          <p:cNvPr id="38" name="Rectangle 37"/>
          <p:cNvSpPr/>
          <p:nvPr/>
        </p:nvSpPr>
        <p:spPr>
          <a:xfrm>
            <a:off x="1400535" y="228600"/>
            <a:ext cx="2370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اَلعاشِرۀُ </a:t>
            </a:r>
            <a:endParaRPr lang="fa-IR" sz="3600" dirty="0"/>
          </a:p>
        </p:txBody>
      </p:sp>
      <p:sp>
        <p:nvSpPr>
          <p:cNvPr id="39" name="Left Arrow 38"/>
          <p:cNvSpPr/>
          <p:nvPr/>
        </p:nvSpPr>
        <p:spPr>
          <a:xfrm rot="5400000">
            <a:off x="6063996" y="1937004"/>
            <a:ext cx="597408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0" name="Left Arrow 39"/>
          <p:cNvSpPr/>
          <p:nvPr/>
        </p:nvSpPr>
        <p:spPr>
          <a:xfrm rot="12299879" flipV="1">
            <a:off x="6415170" y="2264036"/>
            <a:ext cx="428459" cy="16299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1" name="Left Arrow 40"/>
          <p:cNvSpPr/>
          <p:nvPr/>
        </p:nvSpPr>
        <p:spPr>
          <a:xfrm rot="5400000">
            <a:off x="2286000" y="1981200"/>
            <a:ext cx="685800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2" name="Left Arrow 41"/>
          <p:cNvSpPr/>
          <p:nvPr/>
        </p:nvSpPr>
        <p:spPr>
          <a:xfrm rot="2648329" flipV="1">
            <a:off x="2056646" y="2079869"/>
            <a:ext cx="550599" cy="1458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3" name="Left Arrow 42"/>
          <p:cNvSpPr/>
          <p:nvPr/>
        </p:nvSpPr>
        <p:spPr>
          <a:xfrm rot="5400000">
            <a:off x="2259803" y="5299370"/>
            <a:ext cx="685800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4" name="Left Arrow 43"/>
          <p:cNvSpPr/>
          <p:nvPr/>
        </p:nvSpPr>
        <p:spPr>
          <a:xfrm rot="8298861" flipV="1">
            <a:off x="2559741" y="5423899"/>
            <a:ext cx="595516" cy="13332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5" name="Left Arrow 44"/>
          <p:cNvSpPr/>
          <p:nvPr/>
        </p:nvSpPr>
        <p:spPr>
          <a:xfrm rot="5400000">
            <a:off x="6019800" y="5299370"/>
            <a:ext cx="685800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6" name="Left Arrow 45"/>
          <p:cNvSpPr/>
          <p:nvPr/>
        </p:nvSpPr>
        <p:spPr>
          <a:xfrm rot="6611664" flipV="1">
            <a:off x="6232605" y="5315372"/>
            <a:ext cx="485108" cy="14240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/>
      <p:bldP spid="30" grpId="1"/>
      <p:bldP spid="31" grpId="0" animBg="1"/>
      <p:bldP spid="31" grpId="1" animBg="1"/>
      <p:bldP spid="32" grpId="0"/>
      <p:bldP spid="32" grpId="1"/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217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1618" name="Picture 2" descr="http://kanakh.com/up/images/zd9al3flenj231k1h6n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5"/>
          <p:cNvSpPr/>
          <p:nvPr/>
        </p:nvSpPr>
        <p:spPr>
          <a:xfrm>
            <a:off x="914400" y="228600"/>
            <a:ext cx="7010400" cy="6400800"/>
          </a:xfrm>
          <a:prstGeom prst="rect">
            <a:avLst/>
          </a:prstGeom>
          <a:solidFill>
            <a:srgbClr val="3DA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 l="66234" t="5089" r="5195" b="71549"/>
          <a:stretch>
            <a:fillRect/>
          </a:stretch>
        </p:blipFill>
        <p:spPr bwMode="auto">
          <a:xfrm>
            <a:off x="5027213" y="4303931"/>
            <a:ext cx="2592788" cy="2286000"/>
          </a:xfrm>
          <a:prstGeom prst="rect">
            <a:avLst/>
          </a:prstGeom>
          <a:ln w="38100" cap="sq">
            <a:solidFill>
              <a:srgbClr val="00321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36364" t="5089" r="33766" b="71826"/>
          <a:stretch>
            <a:fillRect/>
          </a:stretch>
        </p:blipFill>
        <p:spPr bwMode="auto">
          <a:xfrm>
            <a:off x="1295400" y="4303931"/>
            <a:ext cx="2591009" cy="2286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Rounded Rectangle 28"/>
          <p:cNvSpPr/>
          <p:nvPr/>
        </p:nvSpPr>
        <p:spPr>
          <a:xfrm>
            <a:off x="4953000" y="3581400"/>
            <a:ext cx="2667000" cy="635876"/>
          </a:xfrm>
          <a:prstGeom prst="roundRect">
            <a:avLst/>
          </a:prstGeom>
          <a:gradFill flip="none" rotWithShape="1">
            <a:gsLst>
              <a:gs pos="0">
                <a:srgbClr val="3DAA06">
                  <a:tint val="66000"/>
                  <a:satMod val="160000"/>
                </a:srgbClr>
              </a:gs>
              <a:gs pos="50000">
                <a:srgbClr val="3DAA06">
                  <a:tint val="44500"/>
                  <a:satMod val="160000"/>
                </a:srgbClr>
              </a:gs>
              <a:gs pos="100000">
                <a:srgbClr val="3DAA06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2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/>
          </a:p>
        </p:txBody>
      </p:sp>
      <p:sp>
        <p:nvSpPr>
          <p:cNvPr id="30" name="Rectangle 29"/>
          <p:cNvSpPr/>
          <p:nvPr/>
        </p:nvSpPr>
        <p:spPr>
          <a:xfrm>
            <a:off x="5105400" y="3581400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اَلسّابِعَـۀُ </a:t>
            </a:r>
            <a:endParaRPr lang="fa-IR" sz="3600" dirty="0"/>
          </a:p>
        </p:txBody>
      </p:sp>
      <p:sp>
        <p:nvSpPr>
          <p:cNvPr id="31" name="Rounded Rectangle 30"/>
          <p:cNvSpPr/>
          <p:nvPr/>
        </p:nvSpPr>
        <p:spPr>
          <a:xfrm>
            <a:off x="1295400" y="3581400"/>
            <a:ext cx="2612510" cy="635876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/>
          </a:p>
        </p:txBody>
      </p:sp>
      <p:sp>
        <p:nvSpPr>
          <p:cNvPr id="32" name="Rectangle 31"/>
          <p:cNvSpPr/>
          <p:nvPr/>
        </p:nvSpPr>
        <p:spPr>
          <a:xfrm>
            <a:off x="1762972" y="3581400"/>
            <a:ext cx="1720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التّاسِعَـۀُ </a:t>
            </a:r>
            <a:endParaRPr lang="fa-IR" sz="36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 l="36364" t="5089" r="33766" b="71826"/>
          <a:stretch>
            <a:fillRect/>
          </a:stretch>
        </p:blipFill>
        <p:spPr bwMode="auto">
          <a:xfrm>
            <a:off x="5029200" y="990600"/>
            <a:ext cx="2590799" cy="2286000"/>
          </a:xfrm>
          <a:prstGeom prst="rect">
            <a:avLst/>
          </a:prstGeom>
          <a:solidFill>
            <a:srgbClr val="00B0F0"/>
          </a:solidFill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 l="6494" t="5089" r="63636" b="71778"/>
          <a:stretch>
            <a:fillRect/>
          </a:stretch>
        </p:blipFill>
        <p:spPr bwMode="auto">
          <a:xfrm>
            <a:off x="1296013" y="990602"/>
            <a:ext cx="2580375" cy="228599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Rounded Rectangle 34"/>
          <p:cNvSpPr/>
          <p:nvPr/>
        </p:nvSpPr>
        <p:spPr>
          <a:xfrm>
            <a:off x="5029200" y="268069"/>
            <a:ext cx="2590799" cy="609600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400"/>
          </a:p>
        </p:txBody>
      </p:sp>
      <p:sp>
        <p:nvSpPr>
          <p:cNvPr id="36" name="Rectangle 35"/>
          <p:cNvSpPr/>
          <p:nvPr/>
        </p:nvSpPr>
        <p:spPr>
          <a:xfrm>
            <a:off x="5181601" y="268069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الحادیَۀَ عَشرَۀَ  </a:t>
            </a:r>
            <a:endParaRPr lang="fa-IR" sz="3600" dirty="0"/>
          </a:p>
        </p:txBody>
      </p:sp>
      <p:sp>
        <p:nvSpPr>
          <p:cNvPr id="37" name="Rounded Rectangle 36"/>
          <p:cNvSpPr/>
          <p:nvPr/>
        </p:nvSpPr>
        <p:spPr>
          <a:xfrm>
            <a:off x="1295400" y="228600"/>
            <a:ext cx="2590800" cy="609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/>
          </a:p>
        </p:txBody>
      </p:sp>
      <p:sp>
        <p:nvSpPr>
          <p:cNvPr id="38" name="Rectangle 37"/>
          <p:cNvSpPr/>
          <p:nvPr/>
        </p:nvSpPr>
        <p:spPr>
          <a:xfrm>
            <a:off x="1762474" y="268069"/>
            <a:ext cx="168972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4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اَلسّادسَـۀُ </a:t>
            </a:r>
            <a:endParaRPr lang="fa-IR" sz="3400" dirty="0"/>
          </a:p>
        </p:txBody>
      </p:sp>
      <p:sp>
        <p:nvSpPr>
          <p:cNvPr id="39" name="Left Arrow 38"/>
          <p:cNvSpPr/>
          <p:nvPr/>
        </p:nvSpPr>
        <p:spPr>
          <a:xfrm rot="5400000">
            <a:off x="6019800" y="1981200"/>
            <a:ext cx="685800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0" name="Left Arrow 39"/>
          <p:cNvSpPr/>
          <p:nvPr/>
        </p:nvSpPr>
        <p:spPr>
          <a:xfrm rot="3882276" flipV="1">
            <a:off x="5876080" y="1977643"/>
            <a:ext cx="628139" cy="1670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1" name="Left Arrow 40"/>
          <p:cNvSpPr/>
          <p:nvPr/>
        </p:nvSpPr>
        <p:spPr>
          <a:xfrm rot="5400000">
            <a:off x="2292096" y="1911096"/>
            <a:ext cx="597408" cy="1524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2" name="Left Arrow 41"/>
          <p:cNvSpPr/>
          <p:nvPr/>
        </p:nvSpPr>
        <p:spPr>
          <a:xfrm rot="16200000" flipV="1">
            <a:off x="2438401" y="2438400"/>
            <a:ext cx="304799" cy="1524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3" name="Left Arrow 42"/>
          <p:cNvSpPr/>
          <p:nvPr/>
        </p:nvSpPr>
        <p:spPr>
          <a:xfrm rot="5400000">
            <a:off x="2304365" y="5276165"/>
            <a:ext cx="649070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4" name="Left Arrow 43"/>
          <p:cNvSpPr/>
          <p:nvPr/>
        </p:nvSpPr>
        <p:spPr>
          <a:xfrm rot="182561" flipV="1">
            <a:off x="2059293" y="5423128"/>
            <a:ext cx="492726" cy="21231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5" name="Left Arrow 44"/>
          <p:cNvSpPr/>
          <p:nvPr/>
        </p:nvSpPr>
        <p:spPr>
          <a:xfrm rot="5400000">
            <a:off x="6076265" y="5201335"/>
            <a:ext cx="649070" cy="1524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6" name="Left Arrow 45"/>
          <p:cNvSpPr/>
          <p:nvPr/>
        </p:nvSpPr>
        <p:spPr>
          <a:xfrm rot="18877289" flipV="1">
            <a:off x="6038918" y="5624812"/>
            <a:ext cx="384064" cy="21393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/>
      <p:bldP spid="30" grpId="1"/>
      <p:bldP spid="31" grpId="0" animBg="1"/>
      <p:bldP spid="31" grpId="1" animBg="1"/>
      <p:bldP spid="32" grpId="0"/>
      <p:bldP spid="32" grpId="1"/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/>
      <p:bldP spid="38" grpId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4274" name="Picture 2" descr="http://night-skin.com/blogcode/tasvir-zibasazi/upimg/uploads/135623556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1" y="-1143001"/>
            <a:ext cx="6857999" cy="9144002"/>
          </a:xfrm>
          <a:prstGeom prst="rect">
            <a:avLst/>
          </a:prstGeom>
          <a:ln w="88900" cap="sq" cmpd="thickThin">
            <a:solidFill>
              <a:srgbClr val="FF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1600200" y="914400"/>
            <a:ext cx="5562600" cy="1361911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6000" b="1" dirty="0" smtClean="0">
                <a:ln w="190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Jadid" pitchFamily="2" charset="-78"/>
              </a:rPr>
              <a:t>الدّرسُ العاشِرُ</a:t>
            </a:r>
            <a:endParaRPr lang="fa-IR" sz="6000" b="1" dirty="0">
              <a:ln w="1905">
                <a:solidFill>
                  <a:srgbClr val="FFFF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Jadid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0418" name="Picture 2" descr="http://wisgoon.com/media/pin/images/o/2013/7/1373456349835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http://i6.glitter-graphics.org/pub/436/436646o16s682hl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696200" cy="5257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24000" y="3048000"/>
            <a:ext cx="5867400" cy="180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</a:t>
            </a:r>
          </a:p>
          <a:p>
            <a:pPr algn="ctr"/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« </a:t>
            </a:r>
            <a:r>
              <a:rPr lang="fa-IR" sz="24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</a:t>
            </a:r>
            <a:r>
              <a:rPr lang="fa-IR" sz="60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أینَ مَراقِـدُ الأئِـمَّۀِ ؟ </a:t>
            </a:r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»</a:t>
            </a:r>
            <a:r>
              <a:rPr lang="fa-IR" sz="24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</a:t>
            </a:r>
            <a:endParaRPr lang="fa-IR" sz="2400" dirty="0" smtClean="0"/>
          </a:p>
          <a:p>
            <a:pPr algn="ctr"/>
            <a:endParaRPr lang="fa-IR" sz="2400" b="1" dirty="0" smtClean="0">
              <a:ln>
                <a:solidFill>
                  <a:srgbClr val="C00000"/>
                </a:solidFill>
              </a:ln>
              <a:solidFill>
                <a:srgbClr val="002060"/>
              </a:solidFill>
              <a:cs typeface="B Titr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228600"/>
            <a:ext cx="8077200" cy="1219200"/>
          </a:xfrm>
          <a:prstGeom prst="round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n>
                <a:solidFill>
                  <a:schemeClr val="bg1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292150"/>
            <a:ext cx="7543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cs typeface="B Titr" pitchFamily="2" charset="-78"/>
              </a:rPr>
              <a:t>التّمرینُ السّادِسُ   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a-IR" sz="2400" b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cs typeface="B Titr" pitchFamily="2" charset="-78"/>
              </a:rPr>
              <a:t>متن زیر را ترجمه کنید ؛ سپس زیر عدد ترتیبی خط بکشید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59394" name="Picture 2" descr="http://image.kocholo.ir/reza/Wallpaper/07HeartValentine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pinpersia.com/wp-content/uploads/2013/08/%D8%A8%D9%87-%D8%A7%D9%85%DB%8C%D8%AF-%D8%B2%DB%8C%D8%A7%D8%B1%D8%AA-%D8%A8%D8%A7%D8%B1%DA%AF%D8%A7%D9%87-%D8%A7%D9%85%D8%A7%D9%85-%D8%B9%D9%84%DB%8C-%D8%B9%D9%84%DB%8C%D9%87-%D8%A7%D9%84%D8%B3%D9%84%D8%A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8252" y="1676400"/>
            <a:ext cx="2694748" cy="152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http://www.askdin.com/gallery/images/8087/1_1_641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0365" y="1676400"/>
            <a:ext cx="2617944" cy="152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2" descr="http://www.ashoora.ir/images/phocagallery/karbala/bargahe-emam-hosein/thumbs/phoca_thumb_l_2F40F5D0995D-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676400"/>
            <a:ext cx="2638237" cy="152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http://s5.picofile.com/file/8122747084/www_aksgif_ir_emamjavad_%D8%AA%D8%B5%D8%A7%D9%88%DB%8C%D8%B1_%D9%85%D8%AA%D8%AD%D8%B1%DA%A9_%D8%A7%D9%85%D8%A7%D9%85_%D9%85%D8%AD%D9%85%D8%AF_%D8%AA%D9%82%DB%8C_%D8%AC%D9%88%D8%A7%D8%AF_%D8%B9_%D8%A7%D9%84%D8%B3%D9%84%D8%A7%D9%85_%D8%B9%D9%84%DB%8C%DA%A9_%DB%8C%D8%A7_%D9%85%D8%AD%D9%85%D8%AF_%D8%AA%D9%82%DB%8C_%D8%AC%D9%88%D8%A7%D8%AF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429000"/>
            <a:ext cx="2638237" cy="149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2" descr="http://s3.picofile.com/file/7616847739/0889290130290619169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3429000"/>
            <a:ext cx="2638237" cy="152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4" descr="http://www.atabat.loxblog.com/upload/atabat/image/Samarra-00003-%5Byasinmedia_com%5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450102"/>
            <a:ext cx="2638237" cy="15005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4" descr="http://s4.picofile.com/file/7815196769/zohor313yar_blogfa_37_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5181600"/>
            <a:ext cx="2638237" cy="152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ounded Rectangle 13"/>
          <p:cNvSpPr/>
          <p:nvPr/>
        </p:nvSpPr>
        <p:spPr>
          <a:xfrm>
            <a:off x="2209800" y="304800"/>
            <a:ext cx="4953000" cy="914400"/>
          </a:xfrm>
          <a:prstGeom prst="round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Rectangle 14"/>
          <p:cNvSpPr/>
          <p:nvPr/>
        </p:nvSpPr>
        <p:spPr>
          <a:xfrm>
            <a:off x="1676400" y="-228600"/>
            <a:ext cx="609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4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 </a:t>
            </a:r>
          </a:p>
          <a:p>
            <a:pPr algn="ctr"/>
            <a:r>
              <a:rPr lang="fa-IR" sz="44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« مراقِدُ الأئِـمّۀِ فی قَلوبِنا . » </a:t>
            </a:r>
            <a:endParaRPr lang="fa-IR" sz="4400" dirty="0" smtClean="0">
              <a:solidFill>
                <a:schemeClr val="bg1"/>
              </a:solidFill>
            </a:endParaRPr>
          </a:p>
          <a:p>
            <a:pPr algn="ctr"/>
            <a:endParaRPr lang="fa-IR" sz="4400" b="1" dirty="0" smtClean="0">
              <a:ln>
                <a:solidFill>
                  <a:srgbClr val="C00000"/>
                </a:solidFill>
              </a:ln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2" descr="http://pinpersia.com/wp-content/uploads/2013/08/%D8%A8%D9%87-%D8%A7%D9%85%DB%8C%D8%AF-%D8%B2%DB%8C%D8%A7%D8%B1%D8%AA-%D8%A8%D8%A7%D8%B1%DA%AF%D8%A7%D9%87-%D8%A7%D9%85%D8%A7%D9%85-%D8%B9%D9%84%DB%8C-%D8%B9%D9%84%DB%8C%D9%87-%D8%A7%D9%84%D8%B3%D9%84%D8%A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8382000" cy="507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457200" y="228600"/>
            <a:ext cx="8305800" cy="990600"/>
          </a:xfrm>
          <a:prstGeom prst="roundRect">
            <a:avLst/>
          </a:prstGeom>
          <a:solidFill>
            <a:srgbClr val="00B0F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381000"/>
            <a:ext cx="762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 « مرقدُ الإمامِ الأوّلِ </a:t>
            </a:r>
            <a:r>
              <a:rPr lang="fa-IR" sz="32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(ع) </a:t>
            </a:r>
            <a:r>
              <a:rPr lang="fa-IR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فِی النّجَفِ الأشرَفِ . »  </a:t>
            </a:r>
            <a:endParaRPr lang="fa-IR" sz="4000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ounded Rectangle 4"/>
          <p:cNvSpPr/>
          <p:nvPr/>
        </p:nvSpPr>
        <p:spPr>
          <a:xfrm>
            <a:off x="304800" y="304800"/>
            <a:ext cx="8610600" cy="914400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/>
          </a:p>
        </p:txBody>
      </p:sp>
      <p:sp>
        <p:nvSpPr>
          <p:cNvPr id="6" name="Rectangle 5"/>
          <p:cNvSpPr/>
          <p:nvPr/>
        </p:nvSpPr>
        <p:spPr>
          <a:xfrm>
            <a:off x="457200" y="46738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 « مرقدُ الإمامِ الثّانی و الرّابِعِ و الخامِسُ و السّادِسُ (ع) فِی البَقیعِ الشّریفِ . »  </a:t>
            </a:r>
            <a:endParaRPr lang="fa-IR" sz="2800" dirty="0">
              <a:ln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Picture 2" descr="http://www.askdin.com/gallery/images/8087/1_1_641320.jpg"/>
          <p:cNvPicPr>
            <a:picLocks noChangeAspect="1" noChangeArrowheads="1"/>
          </p:cNvPicPr>
          <p:nvPr/>
        </p:nvPicPr>
        <p:blipFill>
          <a:blip r:embed="rId2" cstate="print"/>
          <a:srcRect t="5880"/>
          <a:stretch>
            <a:fillRect/>
          </a:stretch>
        </p:blipFill>
        <p:spPr bwMode="auto">
          <a:xfrm>
            <a:off x="304800" y="1371600"/>
            <a:ext cx="8534400" cy="510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2" descr="http://www.ashoora.ir/images/phocagallery/karbala/bargahe-emam-hosein/thumbs/phoca_thumb_l_2F40F5D0995D-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86868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atasheentezar.persiangig.com/%D8%B9%D8%A7%D8%B4%D9%88%D8%B1%D8%A7/ASALAM%28wWw.Juyom.2ir.ir%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731544"/>
            <a:ext cx="5362055" cy="3059656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228600" y="228600"/>
            <a:ext cx="8686800" cy="1066800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/>
          </a:p>
        </p:txBody>
      </p:sp>
      <p:sp>
        <p:nvSpPr>
          <p:cNvPr id="8" name="Rectangle 7"/>
          <p:cNvSpPr/>
          <p:nvPr/>
        </p:nvSpPr>
        <p:spPr>
          <a:xfrm>
            <a:off x="914400" y="420469"/>
            <a:ext cx="7162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4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« مرقدُ الإمامِ الثّالِثُ (ع) فِی الکربلاءَ »  </a:t>
            </a:r>
            <a:endParaRPr lang="fa-IR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ounded Rectangle 4"/>
          <p:cNvSpPr/>
          <p:nvPr/>
        </p:nvSpPr>
        <p:spPr>
          <a:xfrm>
            <a:off x="457200" y="228600"/>
            <a:ext cx="8305800" cy="76200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4088" y="268069"/>
            <a:ext cx="7807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 « مرقدُ الإمامِ السّابِعِ و التّاسِعِ (ع) فِی الکاظمِیَّۀِ »  </a:t>
            </a:r>
            <a:endParaRPr lang="fa-IR" sz="3600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Picture 6" descr="http://s5.picofile.com/file/8122747084/www_aksgif_ir_emamjavad_%D8%AA%D8%B5%D8%A7%D9%88%DB%8C%D8%B1_%D9%85%D8%AA%D8%AD%D8%B1%DA%A9_%D8%A7%D9%85%D8%A7%D9%85_%D9%85%D8%AD%D9%85%D8%AF_%D8%AA%D9%82%DB%8C_%D8%AC%D9%88%D8%A7%D8%AF_%D8%B9_%D8%A7%D9%84%D8%B3%D9%84%D8%A7%D9%85_%D8%B9%D9%84%DB%8C%DA%A9_%DB%8C%D8%A7_%D9%85%D8%AD%D9%85%D8%AF_%D8%AA%D9%82%DB%8C_%D8%AC%D9%88%D8%A7%D8%A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3058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 descr="http://s4.picofile.com/file/7863654943/babol2011_3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86868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228600" y="228600"/>
            <a:ext cx="8686800" cy="762000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/>
          </a:p>
        </p:txBody>
      </p:sp>
      <p:sp>
        <p:nvSpPr>
          <p:cNvPr id="7" name="Rectangle 6"/>
          <p:cNvSpPr/>
          <p:nvPr/>
        </p:nvSpPr>
        <p:spPr>
          <a:xfrm>
            <a:off x="304800" y="3048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« مرقدُ الإمامِ الثّامِنِ (ع) فِی مشهَدَ فی مُحافَظَۀَ خراسانَ الرّضویَّۀِ . »  </a:t>
            </a:r>
            <a:endParaRPr lang="fa-I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vardel.com/up/uploads/06_121325885374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9150" y="-1189038"/>
            <a:ext cx="3429000" cy="2476501"/>
          </a:xfrm>
          <a:prstGeom prst="rect">
            <a:avLst/>
          </a:prstGeom>
          <a:noFill/>
        </p:spPr>
      </p:pic>
      <p:pic>
        <p:nvPicPr>
          <p:cNvPr id="86020" name="Picture 4" descr="http://vardel.com/up/uploads/06_121325885374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9150" y="-1189038"/>
            <a:ext cx="3429000" cy="24765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AA0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2" descr="http://www.daralaujam.org/up/uploads/21091213482336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61060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http://vardel.com/up/uploads/06_121325885374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81000"/>
            <a:ext cx="3429000" cy="2476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2" descr="http://www.bfnews.ir/images/docs/000004/n00004083-r-b-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458200" cy="520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381000" y="228600"/>
            <a:ext cx="8458200" cy="91210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4000"/>
          </a:p>
        </p:txBody>
      </p:sp>
      <p:sp>
        <p:nvSpPr>
          <p:cNvPr id="7" name="Rectangle 6"/>
          <p:cNvSpPr/>
          <p:nvPr/>
        </p:nvSpPr>
        <p:spPr>
          <a:xfrm>
            <a:off x="673218" y="378704"/>
            <a:ext cx="7937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« مرقدُ الإمامِ العاشِرِ و الحادِی عَشَرَ (ع) فِی السّامرّاء . » </a:t>
            </a:r>
            <a:endParaRPr lang="fa-IR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3399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 descr="http://s4.picofile.com/file/7815196769/zohor313yar_blogfa_37_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52401" y="150674"/>
            <a:ext cx="8839199" cy="1754326"/>
          </a:xfrm>
          <a:prstGeom prst="rect">
            <a:avLst/>
          </a:prstGeom>
          <a:solidFill>
            <a:srgbClr val="FF3399">
              <a:alpha val="84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 « و الإمامُ الثّانِیَ عَشَرَ حَِیٌّ ولکن غائبٌ عَنِ النّظَرِ </a:t>
            </a:r>
          </a:p>
          <a:p>
            <a:pPr algn="ctr">
              <a:lnSpc>
                <a:spcPct val="150000"/>
              </a:lnSpc>
            </a:pPr>
            <a:r>
              <a:rPr lang="fa-IR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و سَیَخرُجُ فَـیَملَاُ الأرضَ عَدلاً إن شآءَ اللهُ. »  </a:t>
            </a:r>
            <a:endParaRPr lang="fa-IR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6562" name="Picture 2" descr="http://s4.picofile.com/file/7920197197/%D9%82%D8%A7%D8%B5%D8%AF%DA%A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2590800" y="2133600"/>
            <a:ext cx="4343400" cy="1600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2286000" y="2438400"/>
            <a:ext cx="4876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66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Jadid" pitchFamily="2" charset="-78"/>
              </a:rPr>
              <a:t>واژه نامه</a:t>
            </a:r>
            <a:endParaRPr lang="fa-IR" sz="66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cs typeface="B Jadid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2" descr="http://www.jamejamonline.ir/Media/images/1388/05/14/L00913919245.jpg"/>
          <p:cNvPicPr>
            <a:picLocks noChangeAspect="1" noChangeArrowheads="1"/>
          </p:cNvPicPr>
          <p:nvPr/>
        </p:nvPicPr>
        <p:blipFill>
          <a:blip r:embed="rId2" cstate="print"/>
          <a:srcRect l="3855" t="2564" r="3614" b="7692"/>
          <a:stretch>
            <a:fillRect/>
          </a:stretch>
        </p:blipFill>
        <p:spPr bwMode="auto">
          <a:xfrm>
            <a:off x="228600" y="228600"/>
            <a:ext cx="8763000" cy="66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971800" y="229597"/>
            <a:ext cx="342900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مسجد مقدّس جمکران</a:t>
            </a:r>
          </a:p>
        </p:txBody>
      </p:sp>
      <p:pic>
        <p:nvPicPr>
          <p:cNvPr id="7" name="Picture 4" descr="http://www.jamejamonline.ir/Media/images/1388/05/14/L00913919128.jpg"/>
          <p:cNvPicPr>
            <a:picLocks noChangeAspect="1" noChangeArrowheads="1"/>
          </p:cNvPicPr>
          <p:nvPr/>
        </p:nvPicPr>
        <p:blipFill>
          <a:blip r:embed="rId3" cstate="print"/>
          <a:srcRect b="12329"/>
          <a:stretch>
            <a:fillRect/>
          </a:stretch>
        </p:blipFill>
        <p:spPr bwMode="auto">
          <a:xfrm>
            <a:off x="152400" y="304800"/>
            <a:ext cx="2058348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21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9394" name="Picture 2" descr="http://s2.picofile.com/file/7839491498/domain_44bec64ff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s3.picofile.com/file/7575400642/Emza_10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257800"/>
            <a:ext cx="86868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21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026" name="Picture 2" descr="http://www.aftabir.com/e_card/photos/28bbc03a694e791c02b54a462d7e4e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304800" y="152400"/>
            <a:ext cx="8534400" cy="1384995"/>
          </a:xfrm>
          <a:prstGeom prst="rect">
            <a:avLst/>
          </a:prstGeom>
          <a:solidFill>
            <a:srgbClr val="5AFC52">
              <a:alpha val="62000"/>
            </a:srgb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التّمرینُ السّابِعُ   : 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Titr" pitchFamily="2" charset="-78"/>
              </a:rPr>
              <a:t>معنای مصراع های عربی این سروده ی حافظ را بنویسید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21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 descr="http://bikari.net/home/pic/bikhafezie.jpeg"/>
          <p:cNvPicPr>
            <a:picLocks noChangeAspect="1" noChangeArrowheads="1"/>
          </p:cNvPicPr>
          <p:nvPr/>
        </p:nvPicPr>
        <p:blipFill>
          <a:blip r:embed="rId2" cstate="print"/>
          <a:srcRect l="1852" t="5768" r="4630" b="77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52400" y="152400"/>
            <a:ext cx="8839200" cy="1384995"/>
          </a:xfrm>
          <a:prstGeom prst="rect">
            <a:avLst/>
          </a:prstGeom>
          <a:solidFill>
            <a:srgbClr val="5AFC52">
              <a:alpha val="3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از خون دل نوشتم نزدیک دوست نامه      إنّی رَأیتُ دَهـرًا مِن هَجرِکَ القِیامۀ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  </a:t>
            </a:r>
            <a:r>
              <a:rPr lang="fa-IR" sz="28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دارم من از فِراقش در دیده صد علامه      لَیسَت دُموعُ عَینی هَذِی لَنا العَلامَۀ</a:t>
            </a:r>
            <a:endParaRPr lang="fa-IR" sz="2800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5320605"/>
            <a:ext cx="8763000" cy="1384995"/>
          </a:xfrm>
          <a:prstGeom prst="rect">
            <a:avLst/>
          </a:prstGeom>
          <a:solidFill>
            <a:srgbClr val="003217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1. البتّه من روزگار را پس از دوری تو چون رستاخیز دیدم .</a:t>
            </a:r>
            <a:endParaRPr lang="fa-I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r">
              <a:lnSpc>
                <a:spcPct val="150000"/>
              </a:lnSpc>
            </a:pPr>
            <a:r>
              <a:rPr lang="fa-IR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B Badr" pitchFamily="2" charset="-78"/>
              </a:rPr>
              <a:t>2. اشکهای چشمم نیست ( بلکه ) این برای ما نشانه و علامت است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3490" name="Picture 2" descr="http://www.rozanehonline.com/rozanehgroup/mehr92/tabiat/NatureGif1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1447800" y="152400"/>
            <a:ext cx="6324600" cy="6477000"/>
          </a:xfrm>
          <a:prstGeom prst="ellipse">
            <a:avLst/>
          </a:prstGeom>
          <a:solidFill>
            <a:srgbClr val="00B0F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ectangle 6"/>
          <p:cNvSpPr/>
          <p:nvPr/>
        </p:nvSpPr>
        <p:spPr>
          <a:xfrm>
            <a:off x="1676400" y="304800"/>
            <a:ext cx="5486400" cy="6247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a-IR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أیّهُا الأصدِقاءُ ،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a-IR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وَصَلنا إلَی نِهایَۀِ السَّنَۀِ ؛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a-IR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فِی أمانِ اللهِ ؛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a-IR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و إلَی اللّقاءِ فِی الصّفِّ الثّالثِ ؛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a-IR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اللهُ یَحفَظُکُم ؛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a-IR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سوَفَ نُشاهِدُکُم إن شآءَ اللهُ .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a-IR" sz="40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Badr" pitchFamily="2" charset="-78"/>
              </a:rPr>
              <a:t>مَعَ السّلامَۀِ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5778" name="Picture 2" descr="http://files.fatakat.com/signaturepics/sigpic288437_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2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 descr="http://www.rozanehonline.com/rozanehgroup/mehr92/tabiat/NatureGif0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1060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914400" y="108972"/>
            <a:ext cx="7391400" cy="13388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54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cs typeface="B Homa" pitchFamily="2" charset="-78"/>
              </a:rPr>
              <a:t>شما را به خدا می سپارم !</a:t>
            </a:r>
            <a:endParaRPr lang="fa-IR" sz="5400" dirty="0">
              <a:ln>
                <a:solidFill>
                  <a:srgbClr val="FF0000"/>
                </a:solidFill>
              </a:ln>
              <a:solidFill>
                <a:schemeClr val="bg1"/>
              </a:solidFill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61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به نام خدا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3049630"/>
          </a:xfrm>
        </p:spPr>
        <p:txBody>
          <a:bodyPr/>
          <a:lstStyle/>
          <a:p>
            <a:r>
              <a:rPr lang="fa-IR" dirty="0" smtClean="0"/>
              <a:t>نام:</a:t>
            </a:r>
            <a:r>
              <a:rPr lang="fa-IR" dirty="0" smtClean="0">
                <a:solidFill>
                  <a:srgbClr val="FF0000"/>
                </a:solidFill>
              </a:rPr>
              <a:t>علی</a:t>
            </a:r>
            <a:endParaRPr lang="fa-IR" dirty="0" smtClean="0"/>
          </a:p>
          <a:p>
            <a:r>
              <a:rPr lang="fa-IR" dirty="0" smtClean="0"/>
              <a:t>نام خانوادگی:</a:t>
            </a:r>
            <a:r>
              <a:rPr lang="fa-IR" dirty="0" smtClean="0">
                <a:solidFill>
                  <a:srgbClr val="FF0000"/>
                </a:solidFill>
              </a:rPr>
              <a:t>سلطانی</a:t>
            </a:r>
            <a:endParaRPr lang="fa-IR" dirty="0" smtClean="0"/>
          </a:p>
          <a:p>
            <a:r>
              <a:rPr lang="fa-IR" dirty="0" smtClean="0"/>
              <a:t>کلاس:</a:t>
            </a:r>
            <a:r>
              <a:rPr lang="fa-IR" dirty="0" smtClean="0">
                <a:solidFill>
                  <a:srgbClr val="FF0000"/>
                </a:solidFill>
              </a:rPr>
              <a:t>8/2</a:t>
            </a:r>
            <a:endParaRPr lang="fa-IR" dirty="0" smtClean="0"/>
          </a:p>
          <a:p>
            <a:r>
              <a:rPr lang="fa-IR" smtClean="0"/>
              <a:t>اقای:</a:t>
            </a:r>
            <a:r>
              <a:rPr lang="fa-IR" smtClean="0">
                <a:solidFill>
                  <a:srgbClr val="FF0000"/>
                </a:solidFill>
              </a:rPr>
              <a:t>جناب اقای پورفردی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" name="Picture 6" descr="http://s3.picofile.com/file/7920174729/%D8%A8%D8%A7%D8%B1%D8%A7%D9%86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Hexagon 4"/>
          <p:cNvSpPr/>
          <p:nvPr/>
        </p:nvSpPr>
        <p:spPr>
          <a:xfrm>
            <a:off x="6711696" y="3810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b="1" dirty="0" smtClean="0">
                <a:ln w="1905">
                  <a:solidFill>
                    <a:srgbClr val="003217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Badr" pitchFamily="2" charset="-78"/>
              </a:rPr>
              <a:t>تمر</a:t>
            </a:r>
            <a:endParaRPr lang="fa-IR" sz="4000" b="1" dirty="0">
              <a:ln w="1905"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4578096" y="3810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تاسِع ـ ـۀ</a:t>
            </a:r>
            <a:endParaRPr lang="fa-IR" sz="36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7" name="Hexagon 6"/>
          <p:cNvSpPr/>
          <p:nvPr/>
        </p:nvSpPr>
        <p:spPr>
          <a:xfrm>
            <a:off x="2438400" y="3810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عاشِر</a:t>
            </a:r>
            <a:endParaRPr lang="fa-IR" sz="40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304800" y="3810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عاشِرۀ</a:t>
            </a:r>
            <a:endParaRPr lang="fa-IR" sz="40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6711696" y="24384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حادِی عَشَر</a:t>
            </a:r>
            <a:endParaRPr lang="fa-IR" sz="32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4578096" y="24384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حادِیَۀَ عَشرَۀَ</a:t>
            </a:r>
            <a:endParaRPr lang="fa-IR" sz="32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2438400" y="24384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b="1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ثانِی </a:t>
            </a:r>
            <a:r>
              <a:rPr lang="fa-IR" sz="36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عَشَر</a:t>
            </a:r>
            <a:endParaRPr lang="fa-IR" sz="36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304800" y="24384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ثانِیَۀ عَشَر</a:t>
            </a:r>
            <a:endParaRPr lang="fa-IR" sz="36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6711696" y="44958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إجابَۀ</a:t>
            </a:r>
            <a:endParaRPr lang="fa-IR" sz="40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4578096" y="44958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إجابات</a:t>
            </a:r>
            <a:endParaRPr lang="fa-IR" sz="40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2438400" y="44958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هـَذِی</a:t>
            </a:r>
            <a:endParaRPr lang="fa-IR" sz="40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304800" y="4495800"/>
            <a:ext cx="2127504" cy="990600"/>
          </a:xfrm>
          <a:prstGeom prst="hexagon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هَجر</a:t>
            </a:r>
            <a:endParaRPr lang="fa-IR" sz="4000" b="1" dirty="0">
              <a:ln>
                <a:solidFill>
                  <a:srgbClr val="003217"/>
                </a:solidFill>
              </a:ln>
              <a:solidFill>
                <a:srgbClr val="FF0000"/>
              </a:solidFill>
              <a:cs typeface="B Badr" pitchFamily="2" charset="-7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934200" y="14478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خرما</a:t>
            </a:r>
            <a:endParaRPr lang="fa-IR" sz="32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00600" y="14478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نهم</a:t>
            </a:r>
            <a:endParaRPr lang="fa-IR" sz="32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67000" y="14478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دهم</a:t>
            </a:r>
            <a:endParaRPr lang="fa-IR" sz="32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3400" y="14478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دهم</a:t>
            </a:r>
            <a:endParaRPr lang="fa-IR" sz="32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34200" y="35052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یازدهم</a:t>
            </a:r>
            <a:endParaRPr lang="fa-IR" sz="28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800600" y="35052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یازدهم</a:t>
            </a:r>
            <a:endParaRPr lang="fa-IR" sz="28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67000" y="35052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دوازدهم</a:t>
            </a:r>
            <a:endParaRPr lang="fa-IR" sz="28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33400" y="35052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دوازدهم</a:t>
            </a:r>
            <a:endParaRPr lang="fa-IR" sz="28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934200" y="55626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پاسخ</a:t>
            </a:r>
            <a:endParaRPr lang="fa-IR" sz="32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00600" y="55626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پاسخ ها</a:t>
            </a:r>
            <a:endParaRPr lang="fa-IR" sz="32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667000" y="55626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این</a:t>
            </a:r>
            <a:endParaRPr lang="fa-IR" sz="32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3400" y="5562600"/>
            <a:ext cx="1676400" cy="914400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>
                  <a:solidFill>
                    <a:srgbClr val="003217"/>
                  </a:solidFill>
                </a:ln>
                <a:solidFill>
                  <a:srgbClr val="002060"/>
                </a:solidFill>
                <a:cs typeface="B Koodak" pitchFamily="2" charset="-78"/>
              </a:rPr>
              <a:t>دوری</a:t>
            </a:r>
            <a:endParaRPr lang="fa-IR" sz="3200" dirty="0">
              <a:ln>
                <a:solidFill>
                  <a:srgbClr val="003217"/>
                </a:solidFill>
              </a:ln>
              <a:solidFill>
                <a:srgbClr val="002060"/>
              </a:solidFill>
              <a:cs typeface="B Koodak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1458" t="3910" r="6250" b="7457"/>
          <a:stretch>
            <a:fillRect/>
          </a:stretch>
        </p:blipFill>
        <p:spPr bwMode="auto">
          <a:xfrm>
            <a:off x="381000" y="1219200"/>
            <a:ext cx="8382000" cy="533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Rounded Rectangle 8"/>
          <p:cNvSpPr/>
          <p:nvPr/>
        </p:nvSpPr>
        <p:spPr>
          <a:xfrm>
            <a:off x="2209800" y="1371600"/>
            <a:ext cx="4648200" cy="1143000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5000"/>
                  <a:tint val="66000"/>
                  <a:satMod val="160000"/>
                </a:schemeClr>
              </a:gs>
              <a:gs pos="50000">
                <a:schemeClr val="bg2">
                  <a:lumMod val="25000"/>
                  <a:tint val="44500"/>
                  <a:satMod val="160000"/>
                </a:schemeClr>
              </a:gs>
              <a:gs pos="100000">
                <a:schemeClr val="bg2">
                  <a:lumMod val="2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2400"/>
          </a:p>
        </p:txBody>
      </p:sp>
      <p:sp>
        <p:nvSpPr>
          <p:cNvPr id="10" name="Rectangle 9"/>
          <p:cNvSpPr/>
          <p:nvPr/>
        </p:nvSpPr>
        <p:spPr>
          <a:xfrm>
            <a:off x="2409359" y="1143000"/>
            <a:ext cx="428090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a-IR" sz="44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سَألَ مُعَلّمُ اللُّغَۀِ العَرَبِیَّۀِ :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24200" y="152400"/>
            <a:ext cx="2438400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Rectangle 11"/>
          <p:cNvSpPr/>
          <p:nvPr/>
        </p:nvSpPr>
        <p:spPr>
          <a:xfrm>
            <a:off x="3209743" y="219670"/>
            <a:ext cx="220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800" b="1" dirty="0" smtClean="0">
                <a:ln>
                  <a:solidFill>
                    <a:srgbClr val="C00000"/>
                  </a:solidFill>
                </a:ln>
                <a:solidFill>
                  <a:schemeClr val="bg2">
                    <a:lumMod val="25000"/>
                  </a:schemeClr>
                </a:solidFill>
                <a:cs typeface="B Jadid" pitchFamily="2" charset="-78"/>
              </a:rPr>
              <a:t>اَلحِکَمُ</a:t>
            </a:r>
            <a:endParaRPr lang="fa-IR" sz="4800" b="1" dirty="0">
              <a:ln>
                <a:solidFill>
                  <a:srgbClr val="C00000"/>
                </a:solidFill>
              </a:ln>
              <a:solidFill>
                <a:schemeClr val="bg2">
                  <a:lumMod val="25000"/>
                </a:schemeClr>
              </a:solidFill>
              <a:cs typeface="B Jadid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0658" name="Picture 2" descr="http://s1.picofile.com/file/7896188709/0928a_49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57200" y="309721"/>
            <a:ext cx="8229600" cy="6319679"/>
          </a:xfrm>
          <a:prstGeom prst="rect">
            <a:avLst/>
          </a:prstGeom>
          <a:gradFill flip="none" rotWithShape="1">
            <a:gsLst>
              <a:gs pos="0">
                <a:srgbClr val="5AFC52">
                  <a:tint val="66000"/>
                  <a:satMod val="160000"/>
                </a:srgbClr>
              </a:gs>
              <a:gs pos="50000">
                <a:srgbClr val="5AFC52">
                  <a:tint val="44500"/>
                  <a:satMod val="160000"/>
                </a:srgbClr>
              </a:gs>
              <a:gs pos="100000">
                <a:srgbClr val="5AFC52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3DAA06"/>
            </a:solidFill>
          </a:ln>
        </p:spPr>
        <p:txBody>
          <a:bodyPr wrap="square">
            <a:spAutoFit/>
          </a:bodyPr>
          <a:lstStyle/>
          <a:p>
            <a:pPr algn="r">
              <a:spcBef>
                <a:spcPts val="1000"/>
              </a:spcBef>
              <a:spcAft>
                <a:spcPts val="1000"/>
              </a:spcAft>
            </a:pPr>
            <a:r>
              <a:rPr lang="fa-IR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:  هَل تَعرِفونَ حِکَمًا ؟</a:t>
            </a:r>
          </a:p>
          <a:p>
            <a:pPr algn="r">
              <a:spcBef>
                <a:spcPts val="1000"/>
              </a:spcBef>
              <a:spcAft>
                <a:spcPts val="1000"/>
              </a:spcAft>
            </a:pPr>
            <a:r>
              <a:rPr lang="fa-IR" sz="36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Badr" pitchFamily="2" charset="-78"/>
              </a:rPr>
              <a:t>ـ  اَلأوّلُ : نَعَم ؛ نَعرِفُ کَثیرًا .</a:t>
            </a:r>
          </a:p>
          <a:p>
            <a:pPr algn="r">
              <a:spcBef>
                <a:spcPts val="1000"/>
              </a:spcBef>
              <a:spcAft>
                <a:spcPts val="1000"/>
              </a:spcAft>
            </a:pPr>
            <a:r>
              <a:rPr lang="fa-IR" sz="3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: </a:t>
            </a:r>
            <a:r>
              <a:rPr lang="fa-IR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 مَن یَعرِفُ مَثلاً حولَ قیمَۀُ العِلمِ ؟</a:t>
            </a:r>
          </a:p>
          <a:p>
            <a:pPr algn="r">
              <a:spcBef>
                <a:spcPts val="1000"/>
              </a:spcBef>
              <a:spcAft>
                <a:spcPts val="1000"/>
              </a:spcAft>
            </a:pPr>
            <a:r>
              <a:rPr lang="fa-IR" sz="36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Badr" pitchFamily="2" charset="-78"/>
              </a:rPr>
              <a:t>ـ  الثّانِی : الِعلمُ کَنزٌ .</a:t>
            </a:r>
            <a:r>
              <a:rPr lang="fa-IR" sz="36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 </a:t>
            </a:r>
          </a:p>
          <a:p>
            <a:pPr algn="r">
              <a:spcBef>
                <a:spcPts val="1000"/>
              </a:spcBef>
              <a:spcAft>
                <a:spcPts val="1000"/>
              </a:spcAft>
            </a:pPr>
            <a:r>
              <a:rPr lang="fa-IR" sz="36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:  مَن یَذکُرُ حَدیثًا عَنِ الإتّحادِ ؟</a:t>
            </a:r>
          </a:p>
          <a:p>
            <a:pPr algn="r">
              <a:spcBef>
                <a:spcPts val="1000"/>
              </a:spcBef>
              <a:spcAft>
                <a:spcPts val="1000"/>
              </a:spcAft>
            </a:pPr>
            <a:r>
              <a:rPr lang="fa-IR" sz="36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Badr" pitchFamily="2" charset="-78"/>
              </a:rPr>
              <a:t>ـ  اَلثّالِثُ : یَدُ اللهِ مَعَ الجَماعَۀِ .</a:t>
            </a:r>
            <a:r>
              <a:rPr lang="fa-IR" sz="3600" b="1" dirty="0" smtClean="0">
                <a:ln>
                  <a:solidFill>
                    <a:srgbClr val="003217"/>
                  </a:solidFill>
                </a:ln>
                <a:solidFill>
                  <a:srgbClr val="FF0000"/>
                </a:solidFill>
                <a:cs typeface="B Badr" pitchFamily="2" charset="-78"/>
              </a:rPr>
              <a:t>  </a:t>
            </a:r>
          </a:p>
          <a:p>
            <a:pPr algn="r">
              <a:spcBef>
                <a:spcPts val="1000"/>
              </a:spcBef>
              <a:spcAft>
                <a:spcPts val="1000"/>
              </a:spcAft>
            </a:pPr>
            <a:r>
              <a:rPr lang="fa-IR" sz="36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cs typeface="B Badr" pitchFamily="2" charset="-78"/>
              </a:rPr>
              <a:t>:  مَن یَعلَمُ مِنکُم حِکمَۀً حَولَ الفُرصۀِ ؟</a:t>
            </a:r>
            <a:endParaRPr lang="fa-IR" sz="3600" b="1" dirty="0" smtClean="0">
              <a:ln>
                <a:solidFill>
                  <a:srgbClr val="C00000"/>
                </a:solidFill>
              </a:ln>
              <a:solidFill>
                <a:srgbClr val="002060"/>
              </a:solidFill>
              <a:cs typeface="B Badr" pitchFamily="2" charset="-78"/>
            </a:endParaRPr>
          </a:p>
          <a:p>
            <a:pPr algn="r">
              <a:spcBef>
                <a:spcPts val="1000"/>
              </a:spcBef>
              <a:spcAft>
                <a:spcPts val="1000"/>
              </a:spcAft>
            </a:pPr>
            <a:r>
              <a:rPr lang="fa-IR" sz="3600" b="1" dirty="0" smtClean="0">
                <a:ln>
                  <a:solidFill>
                    <a:srgbClr val="00B050"/>
                  </a:solidFill>
                </a:ln>
                <a:solidFill>
                  <a:srgbClr val="003217"/>
                </a:solidFill>
                <a:cs typeface="B Badr" pitchFamily="2" charset="-78"/>
              </a:rPr>
              <a:t>ـ  الرّابِعُ : إضاعَۀُ الفُرصَۀِ ، غُصّۀٌ . </a:t>
            </a:r>
          </a:p>
        </p:txBody>
      </p:sp>
      <p:pic>
        <p:nvPicPr>
          <p:cNvPr id="6" name="Picture 2" descr="https://encrypted-tbn2.gstatic.com/images?q=tbn:ANd9GcQPH-4Q0xr0V2qNbcilN6A1_kwh3s05dsZOLu85IqQeQtZUQm69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1983921" cy="175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4" descr="http://media.farsnews.com/media/Uploaded/Files/Images/1392/10/28/13921028000492_Photo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90800"/>
            <a:ext cx="1983921" cy="175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3DAA0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8" descr="http://www.picturesanimations.com/h/hourglass/02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648200"/>
            <a:ext cx="1983921" cy="167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9938" name="Picture 2" descr="http://s5.picofile.com/file/8107664592/AKSGIF_IR_allah_gif_%D8%AA%D8%B5%D8%A7%D9%88%DB%8C%D8%B1_%D9%85%D8%AA%D8%AD%D8%B1%DA%A9_%D8%A7%D9%84%D9%84%D9%874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667000"/>
            <a:ext cx="990600" cy="906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3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1049</TotalTime>
  <Words>1253</Words>
  <Application>Microsoft Office PowerPoint</Application>
  <PresentationFormat>On-screen Show (4:3)</PresentationFormat>
  <Paragraphs>242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به نام خدا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</dc:creator>
  <cp:lastModifiedBy>ali</cp:lastModifiedBy>
  <cp:revision>128</cp:revision>
  <dcterms:created xsi:type="dcterms:W3CDTF">2014-07-18T02:25:24Z</dcterms:created>
  <dcterms:modified xsi:type="dcterms:W3CDTF">2014-11-17T05:06:11Z</dcterms:modified>
</cp:coreProperties>
</file>