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8"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98" d="100"/>
          <a:sy n="98" d="100"/>
        </p:scale>
        <p:origin x="-36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F2D92D4-1533-45C5-8238-C64B012EAD90}" type="datetimeFigureOut">
              <a:rPr lang="fa-IR" smtClean="0"/>
              <a:pPr/>
              <a:t>1432/06/05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F96F5C5-1C71-40AB-A5E5-7811E9865283}"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F2D92D4-1533-45C5-8238-C64B012EAD90}" type="datetimeFigureOut">
              <a:rPr lang="fa-IR" smtClean="0"/>
              <a:pPr/>
              <a:t>1432/06/05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F96F5C5-1C71-40AB-A5E5-7811E9865283}"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F2D92D4-1533-45C5-8238-C64B012EAD90}" type="datetimeFigureOut">
              <a:rPr lang="fa-IR" smtClean="0"/>
              <a:pPr/>
              <a:t>1432/06/05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F96F5C5-1C71-40AB-A5E5-7811E9865283}"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F2D92D4-1533-45C5-8238-C64B012EAD90}" type="datetimeFigureOut">
              <a:rPr lang="fa-IR" smtClean="0"/>
              <a:pPr/>
              <a:t>1432/06/05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F96F5C5-1C71-40AB-A5E5-7811E9865283}"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2D92D4-1533-45C5-8238-C64B012EAD90}" type="datetimeFigureOut">
              <a:rPr lang="fa-IR" smtClean="0"/>
              <a:pPr/>
              <a:t>1432/06/05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F96F5C5-1C71-40AB-A5E5-7811E9865283}"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F2D92D4-1533-45C5-8238-C64B012EAD90}" type="datetimeFigureOut">
              <a:rPr lang="fa-IR" smtClean="0"/>
              <a:pPr/>
              <a:t>1432/06/05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F96F5C5-1C71-40AB-A5E5-7811E9865283}"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F2D92D4-1533-45C5-8238-C64B012EAD90}" type="datetimeFigureOut">
              <a:rPr lang="fa-IR" smtClean="0"/>
              <a:pPr/>
              <a:t>1432/06/05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F96F5C5-1C71-40AB-A5E5-7811E9865283}"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F2D92D4-1533-45C5-8238-C64B012EAD90}" type="datetimeFigureOut">
              <a:rPr lang="fa-IR" smtClean="0"/>
              <a:pPr/>
              <a:t>1432/06/05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F96F5C5-1C71-40AB-A5E5-7811E9865283}"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D92D4-1533-45C5-8238-C64B012EAD90}" type="datetimeFigureOut">
              <a:rPr lang="fa-IR" smtClean="0"/>
              <a:pPr/>
              <a:t>1432/06/05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F96F5C5-1C71-40AB-A5E5-7811E9865283}"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D92D4-1533-45C5-8238-C64B012EAD90}" type="datetimeFigureOut">
              <a:rPr lang="fa-IR" smtClean="0"/>
              <a:pPr/>
              <a:t>1432/06/05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F96F5C5-1C71-40AB-A5E5-7811E9865283}"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D92D4-1533-45C5-8238-C64B012EAD90}" type="datetimeFigureOut">
              <a:rPr lang="fa-IR" smtClean="0"/>
              <a:pPr/>
              <a:t>1432/06/05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F96F5C5-1C71-40AB-A5E5-7811E9865283}"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2D92D4-1533-45C5-8238-C64B012EAD90}" type="datetimeFigureOut">
              <a:rPr lang="fa-IR" smtClean="0"/>
              <a:pPr/>
              <a:t>1432/06/05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F96F5C5-1C71-40AB-A5E5-7811E9865283}"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Picture 4" descr="001.jpg"/>
          <p:cNvPicPr>
            <a:picLocks noChangeAspect="1"/>
          </p:cNvPicPr>
          <p:nvPr/>
        </p:nvPicPr>
        <p:blipFill>
          <a:blip r:embed="rId2">
            <a:lum bright="31000" contrast="-59000"/>
          </a:blip>
          <a:stretch>
            <a:fillRect/>
          </a:stretch>
        </p:blipFill>
        <p:spPr>
          <a:xfrm>
            <a:off x="2141455" y="0"/>
            <a:ext cx="4861090" cy="6858000"/>
          </a:xfrm>
          <a:prstGeom prst="rect">
            <a:avLst/>
          </a:prstGeom>
        </p:spPr>
      </p:pic>
      <p:sp>
        <p:nvSpPr>
          <p:cNvPr id="2" name="Title 1"/>
          <p:cNvSpPr>
            <a:spLocks noGrp="1"/>
          </p:cNvSpPr>
          <p:nvPr>
            <p:ph type="ctrTitle"/>
          </p:nvPr>
        </p:nvSpPr>
        <p:spPr>
          <a:xfrm>
            <a:off x="685800" y="1500174"/>
            <a:ext cx="7772400" cy="1785949"/>
          </a:xfrm>
        </p:spPr>
        <p:txBody>
          <a:bodyPr>
            <a:normAutofit fontScale="90000"/>
          </a:bodyPr>
          <a:lstStyle/>
          <a:p>
            <a:r>
              <a:rPr lang="fa-IR" b="1" dirty="0" smtClean="0">
                <a:cs typeface="B Yagut" pitchFamily="2" charset="-78"/>
              </a:rPr>
              <a:t>معماری مبتنی بر پدافند غیرعامل به روایت پیش نویس مبحث 21 مقررات ملی </a:t>
            </a:r>
            <a:r>
              <a:rPr lang="fa-IR" b="1" dirty="0" smtClean="0">
                <a:cs typeface="B Yagut" pitchFamily="2" charset="-78"/>
              </a:rPr>
              <a:t>ساختمان</a:t>
            </a:r>
            <a:endParaRPr lang="fa-IR" dirty="0">
              <a:cs typeface="B Yagut" pitchFamily="2" charset="-78"/>
            </a:endParaRPr>
          </a:p>
        </p:txBody>
      </p:sp>
      <p:sp>
        <p:nvSpPr>
          <p:cNvPr id="3" name="Subtitle 2"/>
          <p:cNvSpPr>
            <a:spLocks noGrp="1"/>
          </p:cNvSpPr>
          <p:nvPr>
            <p:ph type="subTitle" idx="1"/>
          </p:nvPr>
        </p:nvSpPr>
        <p:spPr>
          <a:xfrm>
            <a:off x="1371600" y="4692703"/>
            <a:ext cx="6400800" cy="593685"/>
          </a:xfrm>
        </p:spPr>
        <p:txBody>
          <a:bodyPr>
            <a:normAutofit/>
          </a:bodyPr>
          <a:lstStyle/>
          <a:p>
            <a:r>
              <a:rPr lang="fa-IR" sz="2800" dirty="0" smtClean="0">
                <a:solidFill>
                  <a:schemeClr val="tx1"/>
                </a:solidFill>
                <a:cs typeface="B Yagut" pitchFamily="2" charset="-78"/>
              </a:rPr>
              <a:t>مهندس فرامرز </a:t>
            </a:r>
            <a:r>
              <a:rPr lang="fa-IR" sz="2800" dirty="0" smtClean="0">
                <a:solidFill>
                  <a:schemeClr val="tx1"/>
                </a:solidFill>
                <a:cs typeface="B Yagut" pitchFamily="2" charset="-78"/>
              </a:rPr>
              <a:t>داعی‌نژاد</a:t>
            </a:r>
            <a:endParaRPr lang="fa-IR" sz="2800" dirty="0">
              <a:solidFill>
                <a:schemeClr val="tx1"/>
              </a:solidFill>
              <a:cs typeface="B Yagut"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167"/>
            <a:ext cx="7772400" cy="785818"/>
          </a:xfrm>
        </p:spPr>
        <p:txBody>
          <a:bodyPr>
            <a:normAutofit/>
          </a:bodyPr>
          <a:lstStyle/>
          <a:p>
            <a:r>
              <a:rPr lang="fa-IR" sz="2800" b="1" dirty="0" smtClean="0">
                <a:cs typeface="B Yagut" pitchFamily="2" charset="-78"/>
              </a:rPr>
              <a:t>پهنه بندي خطر</a:t>
            </a:r>
            <a:endParaRPr lang="fa-IR" sz="2800" dirty="0">
              <a:cs typeface="B Yagut" pitchFamily="2" charset="-78"/>
            </a:endParaRPr>
          </a:p>
        </p:txBody>
      </p:sp>
      <p:sp>
        <p:nvSpPr>
          <p:cNvPr id="3" name="Subtitle 2"/>
          <p:cNvSpPr>
            <a:spLocks noGrp="1"/>
          </p:cNvSpPr>
          <p:nvPr>
            <p:ph type="subTitle" idx="1"/>
          </p:nvPr>
        </p:nvSpPr>
        <p:spPr>
          <a:xfrm>
            <a:off x="714348" y="1428736"/>
            <a:ext cx="8001056" cy="785818"/>
          </a:xfrm>
        </p:spPr>
        <p:txBody>
          <a:bodyPr>
            <a:normAutofit/>
          </a:bodyPr>
          <a:lstStyle/>
          <a:p>
            <a:pPr algn="just"/>
            <a:r>
              <a:rPr lang="fa-IR" sz="2000" dirty="0" smtClean="0">
                <a:solidFill>
                  <a:schemeClr val="tx1"/>
                </a:solidFill>
                <a:cs typeface="B Yagut" pitchFamily="2" charset="-78"/>
              </a:rPr>
              <a:t>به منظور پهنه بندي خطر تهاجم، كشور به سه پهنه با خطر شديد، متوسط و كم تقسيم مي شود. </a:t>
            </a:r>
            <a:endParaRPr lang="fa-IR" sz="2000" dirty="0">
              <a:solidFill>
                <a:schemeClr val="tx1"/>
              </a:solidFill>
              <a:cs typeface="B Yagut" pitchFamily="2" charset="-78"/>
            </a:endParaRPr>
          </a:p>
        </p:txBody>
      </p:sp>
      <p:pic>
        <p:nvPicPr>
          <p:cNvPr id="6" name="Picture 5" descr="006.jpg"/>
          <p:cNvPicPr>
            <a:picLocks noChangeAspect="1"/>
          </p:cNvPicPr>
          <p:nvPr/>
        </p:nvPicPr>
        <p:blipFill>
          <a:blip r:embed="rId3"/>
          <a:stretch>
            <a:fillRect/>
          </a:stretch>
        </p:blipFill>
        <p:spPr>
          <a:xfrm>
            <a:off x="929958" y="2538554"/>
            <a:ext cx="7142504" cy="32478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45000" contrast="-35000"/>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28662" y="546067"/>
            <a:ext cx="7572428" cy="954107"/>
          </a:xfrm>
          <a:prstGeom prst="rect">
            <a:avLst/>
          </a:prstGeom>
        </p:spPr>
        <p:txBody>
          <a:bodyPr wrap="square">
            <a:spAutoFit/>
          </a:bodyPr>
          <a:lstStyle/>
          <a:p>
            <a:pPr algn="ctr"/>
            <a:r>
              <a:rPr lang="fa-IR" sz="2800" b="1" dirty="0" smtClean="0">
                <a:cs typeface="B Yagut" pitchFamily="2" charset="-78"/>
              </a:rPr>
              <a:t>نحوه عملكرد ساختمانها در برابر سطوح مختلف بار انفجار بر حسب درجه اهميت</a:t>
            </a:r>
            <a:endParaRPr lang="fa-IR" sz="2800" dirty="0">
              <a:cs typeface="B Yagut" pitchFamily="2" charset="-78"/>
            </a:endParaRPr>
          </a:p>
        </p:txBody>
      </p:sp>
      <p:sp>
        <p:nvSpPr>
          <p:cNvPr id="5" name="Rectangle 4"/>
          <p:cNvSpPr/>
          <p:nvPr/>
        </p:nvSpPr>
        <p:spPr>
          <a:xfrm>
            <a:off x="642910" y="2714620"/>
            <a:ext cx="7858180" cy="1323439"/>
          </a:xfrm>
          <a:prstGeom prst="rect">
            <a:avLst/>
          </a:prstGeom>
        </p:spPr>
        <p:txBody>
          <a:bodyPr wrap="square">
            <a:spAutoFit/>
          </a:bodyPr>
          <a:lstStyle/>
          <a:p>
            <a:r>
              <a:rPr lang="fa-IR" sz="2000" dirty="0" smtClean="0">
                <a:cs typeface="B Yagut" pitchFamily="2" charset="-78"/>
              </a:rPr>
              <a:t>زیر این عنوان، جداول گذشته با یکدیگر ترکیب شده و بدین ترتیب ماتریسهایی ارائه شده اند که در آنها،  انواع ساختمان ها، بر حسب سطح عملکرد (استفاده بی وقفه، ایمنی جانی، آستانه فروریزش، و لحاظ نشده)، به تفکیک هر یک از پهنه های سه گانه خطر در سطح ملی، در برابر سطوح مختلف بار انفجاری جانمایی شده اند.</a:t>
            </a:r>
            <a:endParaRPr lang="fa-IR" sz="2000" dirty="0">
              <a:cs typeface="B Yagut"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2"/>
            <a:ext cx="7772400" cy="785818"/>
          </a:xfrm>
        </p:spPr>
        <p:txBody>
          <a:bodyPr>
            <a:normAutofit/>
          </a:bodyPr>
          <a:lstStyle/>
          <a:p>
            <a:r>
              <a:rPr lang="fa-IR" sz="2000" b="1" dirty="0" smtClean="0">
                <a:cs typeface="B Yagut" pitchFamily="2" charset="-78"/>
              </a:rPr>
              <a:t>نمودار گردشي طراحي</a:t>
            </a:r>
            <a:endParaRPr lang="fa-IR" sz="2000" dirty="0">
              <a:cs typeface="B Yagut" pitchFamily="2" charset="-78"/>
            </a:endParaRPr>
          </a:p>
        </p:txBody>
      </p:sp>
      <p:sp>
        <p:nvSpPr>
          <p:cNvPr id="3" name="Subtitle 2"/>
          <p:cNvSpPr>
            <a:spLocks noGrp="1"/>
          </p:cNvSpPr>
          <p:nvPr>
            <p:ph type="subTitle" idx="1"/>
          </p:nvPr>
        </p:nvSpPr>
        <p:spPr>
          <a:xfrm>
            <a:off x="928662" y="2500306"/>
            <a:ext cx="7429552" cy="1428760"/>
          </a:xfrm>
        </p:spPr>
        <p:txBody>
          <a:bodyPr>
            <a:normAutofit/>
          </a:bodyPr>
          <a:lstStyle/>
          <a:p>
            <a:pPr algn="just"/>
            <a:r>
              <a:rPr lang="fa-IR" sz="2000" dirty="0" smtClean="0">
                <a:solidFill>
                  <a:schemeClr val="tx1"/>
                </a:solidFill>
                <a:cs typeface="B Yagut" pitchFamily="2" charset="-78"/>
              </a:rPr>
              <a:t>برای اینکه فرآیند مذکور به نحو ساده ای برای کاربران مبحث 21 معرفی شود و در ضمن، مهم ترین گام های اقدام، به تفکیک جانمایی و ملاحظات برنامه ریزی منطقه ای، طراحی معماری، طراحی سازه ای و تاسیسات طی این فرایند روشن شود، نمودار گردشی طراحی </a:t>
            </a:r>
            <a:r>
              <a:rPr lang="fa-IR" sz="2000" dirty="0" smtClean="0">
                <a:solidFill>
                  <a:schemeClr val="tx1"/>
                </a:solidFill>
                <a:cs typeface="B Yagut" pitchFamily="2" charset="-78"/>
              </a:rPr>
              <a:t>معرفی </a:t>
            </a:r>
            <a:r>
              <a:rPr lang="fa-IR" sz="2000" dirty="0" smtClean="0">
                <a:solidFill>
                  <a:schemeClr val="tx1"/>
                </a:solidFill>
                <a:cs typeface="B Yagut" pitchFamily="2" charset="-78"/>
              </a:rPr>
              <a:t>شده است.</a:t>
            </a:r>
            <a:endParaRPr lang="fa-IR" sz="2000" dirty="0">
              <a:solidFill>
                <a:schemeClr val="tx1"/>
              </a:solidFill>
              <a:cs typeface="B Yagut"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03.jpg"/>
          <p:cNvPicPr>
            <a:picLocks noChangeAspect="1"/>
          </p:cNvPicPr>
          <p:nvPr/>
        </p:nvPicPr>
        <p:blipFill>
          <a:blip r:embed="rId2"/>
          <a:stretch>
            <a:fillRect/>
          </a:stretch>
        </p:blipFill>
        <p:spPr>
          <a:xfrm>
            <a:off x="1524000" y="76200"/>
            <a:ext cx="6096000" cy="6705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15"/>
            <a:ext cx="7772400" cy="1071570"/>
          </a:xfrm>
        </p:spPr>
        <p:txBody>
          <a:bodyPr>
            <a:normAutofit/>
          </a:bodyPr>
          <a:lstStyle/>
          <a:p>
            <a:r>
              <a:rPr lang="fa-IR" sz="2800" b="1" dirty="0" smtClean="0">
                <a:cs typeface="B Yagut" pitchFamily="2" charset="-78"/>
              </a:rPr>
              <a:t>معماري و پدافند غيرعامل</a:t>
            </a:r>
            <a:endParaRPr lang="fa-IR" sz="2800" dirty="0">
              <a:cs typeface="B Yagut" pitchFamily="2" charset="-78"/>
            </a:endParaRPr>
          </a:p>
        </p:txBody>
      </p:sp>
      <p:sp>
        <p:nvSpPr>
          <p:cNvPr id="3" name="Subtitle 2"/>
          <p:cNvSpPr>
            <a:spLocks noGrp="1"/>
          </p:cNvSpPr>
          <p:nvPr>
            <p:ph type="subTitle" idx="1"/>
          </p:nvPr>
        </p:nvSpPr>
        <p:spPr>
          <a:xfrm>
            <a:off x="857224" y="1571612"/>
            <a:ext cx="7429552" cy="2643206"/>
          </a:xfrm>
        </p:spPr>
        <p:txBody>
          <a:bodyPr>
            <a:normAutofit/>
          </a:bodyPr>
          <a:lstStyle/>
          <a:p>
            <a:pPr algn="just"/>
            <a:r>
              <a:rPr lang="fa-IR" sz="2000" dirty="0" smtClean="0">
                <a:solidFill>
                  <a:schemeClr val="tx1"/>
                </a:solidFill>
                <a:cs typeface="B Yagut" pitchFamily="2" charset="-78"/>
              </a:rPr>
              <a:t>آرايش فضاهاي ساختماني و نحوه ارتباط آنها با اطراف مي تواند امكانات ويژه اي را براي نجات جان افراد ايجاد نموده و باعث بهبود عملكرد سيستم و كاهش آسيب پذيري آن </a:t>
            </a:r>
            <a:r>
              <a:rPr lang="fa-IR" sz="2000" dirty="0" smtClean="0">
                <a:solidFill>
                  <a:schemeClr val="tx1"/>
                </a:solidFill>
                <a:cs typeface="B Yagut" pitchFamily="2" charset="-78"/>
              </a:rPr>
              <a:t>گردد.</a:t>
            </a:r>
            <a:r>
              <a:rPr lang="en-US" sz="2000" dirty="0" smtClean="0">
                <a:solidFill>
                  <a:schemeClr val="tx1"/>
                </a:solidFill>
                <a:cs typeface="B Yagut" pitchFamily="2" charset="-78"/>
              </a:rPr>
              <a:t> </a:t>
            </a:r>
            <a:r>
              <a:rPr lang="fa-IR" sz="2000" dirty="0" smtClean="0">
                <a:solidFill>
                  <a:schemeClr val="tx1"/>
                </a:solidFill>
                <a:cs typeface="B Yagut" pitchFamily="2" charset="-78"/>
              </a:rPr>
              <a:t>تعيين طرح هندسي بنا، موقعيت بازشوها، نحوه دسترسي ها و همچنين پيش بيني فضاي امن به عنوان فضايي چند عملكردي براي هر ساختمان در زمان صلح و جنگ برعهده معمار </a:t>
            </a:r>
            <a:r>
              <a:rPr lang="fa-IR" sz="2000" dirty="0" smtClean="0">
                <a:solidFill>
                  <a:schemeClr val="tx1"/>
                </a:solidFill>
                <a:cs typeface="B Yagut" pitchFamily="2" charset="-78"/>
              </a:rPr>
              <a:t>مي‌باشد</a:t>
            </a:r>
            <a:r>
              <a:rPr lang="fa-IR" sz="2000" dirty="0" smtClean="0">
                <a:solidFill>
                  <a:schemeClr val="tx1"/>
                </a:solidFill>
                <a:cs typeface="B Yagut" pitchFamily="2" charset="-78"/>
              </a:rPr>
              <a:t>. معمار بايد با توجه به كاربري بنا و نيازهاي آن فضاهايي را طراحي نمايد كه علاوه بر عملكرد پدافندي در زمان جنگ، در زمان صلح نيز كاربري مناسبي داشته </a:t>
            </a:r>
            <a:r>
              <a:rPr lang="fa-IR" sz="2000" dirty="0" smtClean="0">
                <a:solidFill>
                  <a:schemeClr val="tx1"/>
                </a:solidFill>
                <a:cs typeface="B Yagut" pitchFamily="2" charset="-78"/>
              </a:rPr>
              <a:t>باشد. هرچه </a:t>
            </a:r>
            <a:r>
              <a:rPr lang="fa-IR" sz="2000" dirty="0" smtClean="0">
                <a:solidFill>
                  <a:schemeClr val="tx1"/>
                </a:solidFill>
                <a:cs typeface="B Yagut" pitchFamily="2" charset="-78"/>
              </a:rPr>
              <a:t>عملكرد پدافندي ساختمان ها بالاتر باشد، </a:t>
            </a:r>
            <a:r>
              <a:rPr lang="en-US" sz="2000" dirty="0" smtClean="0">
                <a:solidFill>
                  <a:schemeClr val="tx1"/>
                </a:solidFill>
                <a:cs typeface="B Yagut" pitchFamily="2" charset="-78"/>
              </a:rPr>
              <a:t>”</a:t>
            </a:r>
            <a:r>
              <a:rPr lang="fa-IR" sz="2000" dirty="0" smtClean="0">
                <a:solidFill>
                  <a:schemeClr val="tx1"/>
                </a:solidFill>
                <a:cs typeface="B Yagut" pitchFamily="2" charset="-78"/>
              </a:rPr>
              <a:t>ميزان حفاظت و بهره وري آن</a:t>
            </a:r>
            <a:r>
              <a:rPr lang="en-US" sz="2000" dirty="0" smtClean="0">
                <a:solidFill>
                  <a:schemeClr val="tx1"/>
                </a:solidFill>
                <a:cs typeface="B Yagut" pitchFamily="2" charset="-78"/>
              </a:rPr>
              <a:t>“ </a:t>
            </a:r>
            <a:r>
              <a:rPr lang="fa-IR" sz="2000" dirty="0" smtClean="0">
                <a:solidFill>
                  <a:schemeClr val="tx1"/>
                </a:solidFill>
                <a:cs typeface="B Yagut" pitchFamily="2" charset="-78"/>
              </a:rPr>
              <a:t>در مقابل تهديدات نیز بالا مي رود. </a:t>
            </a:r>
            <a:endParaRPr lang="en-US" sz="2000" dirty="0" smtClean="0">
              <a:solidFill>
                <a:schemeClr val="tx1"/>
              </a:solidFill>
              <a:cs typeface="B Yagut" pitchFamily="2" charset="-78"/>
            </a:endParaRPr>
          </a:p>
        </p:txBody>
      </p:sp>
      <p:sp>
        <p:nvSpPr>
          <p:cNvPr id="6145" name="Rectangle 1"/>
          <p:cNvSpPr>
            <a:spLocks noChangeArrowheads="1"/>
          </p:cNvSpPr>
          <p:nvPr/>
        </p:nvSpPr>
        <p:spPr bwMode="auto">
          <a:xfrm>
            <a:off x="928662" y="4929198"/>
            <a:ext cx="742952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effectLst/>
                <a:latin typeface="Calibri" pitchFamily="34" charset="0"/>
                <a:ea typeface="Calibri" pitchFamily="34" charset="0"/>
                <a:cs typeface="B Yagut" pitchFamily="2" charset="-78"/>
              </a:rPr>
              <a:t>رعايت ملاحظات پدافند غیرعامل در طراحي معماري، بعنوان يك ابزار، قدرت دفاعي را بالا مي برد و نياز به </a:t>
            </a:r>
            <a:r>
              <a:rPr kumimoji="0" lang="en-US" sz="2000" b="0" i="0" u="none" strike="noStrike" cap="none" normalizeH="0" baseline="0" dirty="0" smtClean="0">
                <a:ln>
                  <a:noFill/>
                </a:ln>
                <a:effectLst/>
                <a:latin typeface="Times New Roman" pitchFamily="18" charset="0"/>
                <a:ea typeface="Calibri" pitchFamily="34" charset="0"/>
                <a:cs typeface="B Yagut" pitchFamily="2" charset="-78"/>
              </a:rPr>
              <a:t>"</a:t>
            </a:r>
            <a:r>
              <a:rPr kumimoji="0" lang="fa-IR" sz="2000" b="0" i="0" u="none" strike="noStrike" cap="none" normalizeH="0" baseline="0" dirty="0" smtClean="0">
                <a:ln>
                  <a:noFill/>
                </a:ln>
                <a:effectLst/>
                <a:latin typeface="Calibri" pitchFamily="34" charset="0"/>
                <a:ea typeface="Calibri" pitchFamily="34" charset="0"/>
                <a:cs typeface="B Yagut" pitchFamily="2" charset="-78"/>
              </a:rPr>
              <a:t>امنيت</a:t>
            </a:r>
            <a:r>
              <a:rPr kumimoji="0" lang="en-US" sz="2000" b="0" i="0" u="none" strike="noStrike" cap="none" normalizeH="0" baseline="0" dirty="0" smtClean="0">
                <a:ln>
                  <a:noFill/>
                </a:ln>
                <a:effectLst/>
                <a:latin typeface="Times New Roman" pitchFamily="18" charset="0"/>
                <a:ea typeface="Calibri" pitchFamily="34" charset="0"/>
                <a:cs typeface="B Yagut" pitchFamily="2" charset="-78"/>
              </a:rPr>
              <a:t>" </a:t>
            </a:r>
            <a:r>
              <a:rPr kumimoji="0" lang="fa-IR" sz="2000" b="0" i="0" u="none" strike="noStrike" cap="none" normalizeH="0" baseline="0" dirty="0" smtClean="0">
                <a:ln>
                  <a:noFill/>
                </a:ln>
                <a:effectLst/>
                <a:latin typeface="Calibri" pitchFamily="34" charset="0"/>
                <a:ea typeface="Calibri" pitchFamily="34" charset="0"/>
                <a:cs typeface="B Yagut" pitchFamily="2" charset="-78"/>
              </a:rPr>
              <a:t>را بخوبي پاسخ گويي مي كند</a:t>
            </a:r>
            <a:r>
              <a:rPr kumimoji="0" lang="en-US" sz="2000" b="0" i="0" u="none" strike="noStrike" cap="none" normalizeH="0" baseline="0" dirty="0" smtClean="0">
                <a:ln>
                  <a:noFill/>
                </a:ln>
                <a:effectLst/>
                <a:latin typeface="Calibri" pitchFamily="34" charset="0"/>
                <a:ea typeface="Calibri" pitchFamily="34" charset="0"/>
                <a:cs typeface="B Yagut" pitchFamily="2" charset="-78"/>
              </a:rPr>
              <a:t>.</a:t>
            </a:r>
            <a:endParaRPr kumimoji="0" lang="en-US" sz="2000" b="0" i="0" u="none" strike="noStrike" cap="none" normalizeH="0" baseline="0" dirty="0" smtClean="0">
              <a:ln>
                <a:noFill/>
              </a:ln>
              <a:effectLst/>
              <a:latin typeface="Arial" pitchFamily="34" charset="0"/>
              <a:cs typeface="B Yagut"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5786" y="1285860"/>
            <a:ext cx="7358114" cy="1428760"/>
          </a:xfrm>
        </p:spPr>
        <p:txBody>
          <a:bodyPr>
            <a:normAutofit fontScale="92500"/>
          </a:bodyPr>
          <a:lstStyle/>
          <a:p>
            <a:pPr algn="just"/>
            <a:r>
              <a:rPr lang="fa-IR" sz="2000" dirty="0" smtClean="0">
                <a:solidFill>
                  <a:schemeClr val="tx1"/>
                </a:solidFill>
                <a:cs typeface="B Yagut" pitchFamily="2" charset="-78"/>
              </a:rPr>
              <a:t>اثرات موج انفجار ناشي از بمباران هوائي، نه تنها بايد در برنامه ريزي كلان و طراحي مجتمع هاي زيستي منظور گردد، بلكه بايد در جزئي ترين حوزه مهندسي مانند ساخت درب و پنجره و انتخاب جنس مصالح ساختمان مانند شيشه و اجزاي نما نیز، به صورت همه جانبه و متعادل بررسي شده و مورد ملاحظه قرار گیرد تا طرح پايدار بماند</a:t>
            </a:r>
            <a:r>
              <a:rPr lang="en-US" sz="2000" dirty="0" smtClean="0">
                <a:solidFill>
                  <a:schemeClr val="tx1"/>
                </a:solidFill>
                <a:cs typeface="B Yagut" pitchFamily="2" charset="-78"/>
              </a:rPr>
              <a:t>.</a:t>
            </a:r>
          </a:p>
          <a:p>
            <a:pPr algn="just"/>
            <a:endParaRPr lang="fa-IR" sz="2000" dirty="0">
              <a:solidFill>
                <a:schemeClr val="tx1"/>
              </a:solidFill>
              <a:cs typeface="B Yagut" pitchFamily="2" charset="-78"/>
            </a:endParaRPr>
          </a:p>
        </p:txBody>
      </p:sp>
      <p:sp>
        <p:nvSpPr>
          <p:cNvPr id="4" name="Rectangle 3"/>
          <p:cNvSpPr/>
          <p:nvPr/>
        </p:nvSpPr>
        <p:spPr>
          <a:xfrm>
            <a:off x="642910" y="3255063"/>
            <a:ext cx="7572428" cy="1631216"/>
          </a:xfrm>
          <a:prstGeom prst="rect">
            <a:avLst/>
          </a:prstGeom>
        </p:spPr>
        <p:txBody>
          <a:bodyPr wrap="square">
            <a:spAutoFit/>
          </a:bodyPr>
          <a:lstStyle/>
          <a:p>
            <a:pPr algn="just"/>
            <a:r>
              <a:rPr lang="fa-IR" sz="2000" dirty="0" smtClean="0">
                <a:cs typeface="B Yagut" pitchFamily="2" charset="-78"/>
              </a:rPr>
              <a:t>براي ارائه طرح مایه (مفهوم ذهني به صورت طرح اولیه)</a:t>
            </a:r>
            <a:r>
              <a:rPr lang="fa-IR" sz="2000" i="1" dirty="0" smtClean="0">
                <a:cs typeface="B Yagut" pitchFamily="2" charset="-78"/>
              </a:rPr>
              <a:t> </a:t>
            </a:r>
            <a:r>
              <a:rPr lang="fa-IR" sz="2000" dirty="0" smtClean="0">
                <a:cs typeface="B Yagut" pitchFamily="2" charset="-78"/>
              </a:rPr>
              <a:t>باید با آزمون و نظریه پردازي در جزئي ترين موارد دفاعي، كلیه عوامل موثر بر طراحي مجتمعهاي زيستي را در نظر گرفت. در توسعه طرح هاي اوليه مختلف و تنوع فكري، بهترين راهكارها با مشاركت كارفرما و در صورت امكان، بهره بردار انتخاب شده و سپس به صورت طرح هادي، جامع و تفصيلي ارائه مي شود. </a:t>
            </a:r>
            <a:endParaRPr lang="fa-IR" sz="2000" dirty="0">
              <a:cs typeface="B Yagut"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428604"/>
            <a:ext cx="8215370" cy="757246"/>
          </a:xfrm>
        </p:spPr>
        <p:txBody>
          <a:bodyPr>
            <a:normAutofit/>
          </a:bodyPr>
          <a:lstStyle/>
          <a:p>
            <a:pPr algn="just"/>
            <a:r>
              <a:rPr lang="fa-IR" sz="2000" dirty="0" smtClean="0">
                <a:solidFill>
                  <a:schemeClr val="tx1"/>
                </a:solidFill>
                <a:cs typeface="B Yagut" pitchFamily="2" charset="-78"/>
              </a:rPr>
              <a:t>خلاصه الزامات معماري در طراحي يك مجتمع زيستي از دیدگاه پدافند غیرعامل در جدول زیر ارائه شده است</a:t>
            </a:r>
            <a:r>
              <a:rPr lang="en-US" sz="2000" dirty="0" smtClean="0">
                <a:solidFill>
                  <a:schemeClr val="tx1"/>
                </a:solidFill>
                <a:cs typeface="B Yagut" pitchFamily="2" charset="-78"/>
              </a:rPr>
              <a:t>.</a:t>
            </a:r>
            <a:endParaRPr lang="fa-IR" sz="2000" dirty="0">
              <a:solidFill>
                <a:schemeClr val="tx1"/>
              </a:solidFill>
              <a:cs typeface="B Yagut" pitchFamily="2" charset="-78"/>
            </a:endParaRPr>
          </a:p>
        </p:txBody>
      </p:sp>
      <p:graphicFrame>
        <p:nvGraphicFramePr>
          <p:cNvPr id="4" name="Table 3"/>
          <p:cNvGraphicFramePr>
            <a:graphicFrameLocks noGrp="1"/>
          </p:cNvGraphicFramePr>
          <p:nvPr/>
        </p:nvGraphicFramePr>
        <p:xfrm>
          <a:off x="285719" y="1285863"/>
          <a:ext cx="8643998" cy="5139066"/>
        </p:xfrm>
        <a:graphic>
          <a:graphicData uri="http://schemas.openxmlformats.org/drawingml/2006/table">
            <a:tbl>
              <a:tblPr rtl="1"/>
              <a:tblGrid>
                <a:gridCol w="4321999"/>
                <a:gridCol w="4321999"/>
              </a:tblGrid>
              <a:tr h="500063">
                <a:tc>
                  <a:txBody>
                    <a:bodyPr/>
                    <a:lstStyle/>
                    <a:p>
                      <a:pPr algn="ctr" rtl="1">
                        <a:lnSpc>
                          <a:spcPct val="115000"/>
                        </a:lnSpc>
                        <a:spcAft>
                          <a:spcPts val="0"/>
                        </a:spcAft>
                      </a:pPr>
                      <a:r>
                        <a:rPr lang="fa-IR" sz="1200" b="1" dirty="0">
                          <a:solidFill>
                            <a:srgbClr val="000000"/>
                          </a:solidFill>
                          <a:latin typeface="BNazaninBold"/>
                          <a:ea typeface="Calibri"/>
                          <a:cs typeface="B Yagut"/>
                        </a:rPr>
                        <a:t>ملاحظات</a:t>
                      </a:r>
                      <a:endParaRPr lang="en-US"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b="1">
                          <a:solidFill>
                            <a:srgbClr val="000000"/>
                          </a:solidFill>
                          <a:latin typeface="BNazaninBold"/>
                          <a:ea typeface="Calibri"/>
                          <a:cs typeface="B Yagut"/>
                        </a:rPr>
                        <a:t>سرفصل</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36">
                <a:tc rowSpan="4">
                  <a:txBody>
                    <a:bodyPr/>
                    <a:lstStyle/>
                    <a:p>
                      <a:pPr algn="r" rtl="1">
                        <a:lnSpc>
                          <a:spcPct val="115000"/>
                        </a:lnSpc>
                        <a:spcAft>
                          <a:spcPts val="0"/>
                        </a:spcAft>
                      </a:pPr>
                      <a:r>
                        <a:rPr lang="fa-IR" sz="1200" b="1" dirty="0" err="1">
                          <a:solidFill>
                            <a:srgbClr val="000000"/>
                          </a:solidFill>
                          <a:latin typeface="BNazaninBold"/>
                          <a:ea typeface="Calibri"/>
                          <a:cs typeface="B Yagut"/>
                        </a:rPr>
                        <a:t>طراحي</a:t>
                      </a:r>
                      <a:r>
                        <a:rPr lang="fa-IR" sz="1200" b="1" dirty="0">
                          <a:solidFill>
                            <a:srgbClr val="000000"/>
                          </a:solidFill>
                          <a:latin typeface="BNazaninBold"/>
                          <a:ea typeface="Calibri"/>
                          <a:cs typeface="BNazaninBold"/>
                        </a:rPr>
                        <a:t> </a:t>
                      </a:r>
                      <a:r>
                        <a:rPr lang="fa-IR" sz="1200" b="1" dirty="0">
                          <a:solidFill>
                            <a:srgbClr val="000000"/>
                          </a:solidFill>
                          <a:latin typeface="BNazaninBold"/>
                          <a:ea typeface="Calibri"/>
                          <a:cs typeface="B Yagut"/>
                        </a:rPr>
                        <a:t>محوطه</a:t>
                      </a:r>
                      <a:endParaRPr lang="en-US"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200">
                          <a:solidFill>
                            <a:srgbClr val="000000"/>
                          </a:solidFill>
                          <a:latin typeface="Calibri"/>
                          <a:ea typeface="Calibri"/>
                          <a:cs typeface="B Yagut"/>
                        </a:rPr>
                        <a:t>1- جانمايي ساختمان</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36">
                <a:tc vMerge="1">
                  <a:txBody>
                    <a:bodyPr/>
                    <a:lstStyle/>
                    <a:p>
                      <a:pPr rtl="1"/>
                      <a:endParaRPr lang="fa-IR"/>
                    </a:p>
                  </a:txBody>
                  <a:tcPr/>
                </a:tc>
                <a:tc>
                  <a:txBody>
                    <a:bodyPr/>
                    <a:lstStyle/>
                    <a:p>
                      <a:pPr algn="just" rtl="1">
                        <a:lnSpc>
                          <a:spcPct val="115000"/>
                        </a:lnSpc>
                        <a:spcAft>
                          <a:spcPts val="0"/>
                        </a:spcAft>
                      </a:pPr>
                      <a:r>
                        <a:rPr lang="fa-IR" sz="1200">
                          <a:solidFill>
                            <a:srgbClr val="000000"/>
                          </a:solidFill>
                          <a:latin typeface="Calibri"/>
                          <a:ea typeface="Calibri"/>
                          <a:cs typeface="B Yagut"/>
                        </a:rPr>
                        <a:t>2- مسیرهاي دسترسي</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36">
                <a:tc vMerge="1">
                  <a:txBody>
                    <a:bodyPr/>
                    <a:lstStyle/>
                    <a:p>
                      <a:pPr rtl="1"/>
                      <a:endParaRPr lang="fa-IR"/>
                    </a:p>
                  </a:txBody>
                  <a:tcPr/>
                </a:tc>
                <a:tc>
                  <a:txBody>
                    <a:bodyPr/>
                    <a:lstStyle/>
                    <a:p>
                      <a:pPr algn="just" rtl="1">
                        <a:lnSpc>
                          <a:spcPct val="115000"/>
                        </a:lnSpc>
                        <a:spcAft>
                          <a:spcPts val="0"/>
                        </a:spcAft>
                      </a:pPr>
                      <a:r>
                        <a:rPr lang="fa-IR" sz="1200">
                          <a:solidFill>
                            <a:srgbClr val="000000"/>
                          </a:solidFill>
                          <a:latin typeface="Calibri"/>
                          <a:ea typeface="Calibri"/>
                          <a:cs typeface="B Yagut"/>
                        </a:rPr>
                        <a:t>3- فضاهاي باز و نوع پوشش</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36">
                <a:tc vMerge="1">
                  <a:txBody>
                    <a:bodyPr/>
                    <a:lstStyle/>
                    <a:p>
                      <a:pPr rtl="1"/>
                      <a:endParaRPr lang="fa-IR"/>
                    </a:p>
                  </a:txBody>
                  <a:tcPr/>
                </a:tc>
                <a:tc>
                  <a:txBody>
                    <a:bodyPr/>
                    <a:lstStyle/>
                    <a:p>
                      <a:pPr algn="just" rtl="1">
                        <a:lnSpc>
                          <a:spcPct val="115000"/>
                        </a:lnSpc>
                        <a:spcAft>
                          <a:spcPts val="0"/>
                        </a:spcAft>
                      </a:pPr>
                      <a:r>
                        <a:rPr lang="fa-IR" sz="1200">
                          <a:solidFill>
                            <a:srgbClr val="000000"/>
                          </a:solidFill>
                          <a:latin typeface="Calibri"/>
                          <a:ea typeface="Calibri"/>
                          <a:cs typeface="B Yagut"/>
                        </a:rPr>
                        <a:t>4- شبكه هاي زیرساختي</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36">
                <a:tc rowSpan="5">
                  <a:txBody>
                    <a:bodyPr/>
                    <a:lstStyle/>
                    <a:p>
                      <a:pPr algn="r" rtl="1">
                        <a:lnSpc>
                          <a:spcPct val="115000"/>
                        </a:lnSpc>
                        <a:spcAft>
                          <a:spcPts val="0"/>
                        </a:spcAft>
                      </a:pPr>
                      <a:r>
                        <a:rPr lang="fa-IR" sz="1200" b="1">
                          <a:solidFill>
                            <a:srgbClr val="000000"/>
                          </a:solidFill>
                          <a:latin typeface="BNazaninBold"/>
                          <a:ea typeface="Calibri"/>
                          <a:cs typeface="B Yagut"/>
                        </a:rPr>
                        <a:t>طراحي</a:t>
                      </a:r>
                      <a:r>
                        <a:rPr lang="fa-IR" sz="1200" b="1">
                          <a:solidFill>
                            <a:srgbClr val="000000"/>
                          </a:solidFill>
                          <a:latin typeface="BNazaninBold"/>
                          <a:ea typeface="Calibri"/>
                          <a:cs typeface="BNazaninBold"/>
                        </a:rPr>
                        <a:t> </a:t>
                      </a:r>
                      <a:r>
                        <a:rPr lang="fa-IR" sz="1200" b="1">
                          <a:solidFill>
                            <a:srgbClr val="000000"/>
                          </a:solidFill>
                          <a:latin typeface="BNazaninBold"/>
                          <a:ea typeface="Calibri"/>
                          <a:cs typeface="B Yagut"/>
                        </a:rPr>
                        <a:t>ساختمان</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200" dirty="0">
                          <a:solidFill>
                            <a:srgbClr val="000000"/>
                          </a:solidFill>
                          <a:latin typeface="Calibri"/>
                          <a:ea typeface="Calibri"/>
                          <a:cs typeface="B Yagut"/>
                        </a:rPr>
                        <a:t>5- </a:t>
                      </a:r>
                      <a:r>
                        <a:rPr lang="fa-IR" sz="1200" dirty="0" err="1">
                          <a:solidFill>
                            <a:srgbClr val="000000"/>
                          </a:solidFill>
                          <a:latin typeface="Calibri"/>
                          <a:ea typeface="Calibri"/>
                          <a:cs typeface="B Yagut"/>
                        </a:rPr>
                        <a:t>طراحي</a:t>
                      </a:r>
                      <a:r>
                        <a:rPr lang="fa-IR" sz="1200" dirty="0">
                          <a:solidFill>
                            <a:srgbClr val="000000"/>
                          </a:solidFill>
                          <a:latin typeface="Calibri"/>
                          <a:ea typeface="Calibri"/>
                          <a:cs typeface="B Yagut"/>
                        </a:rPr>
                        <a:t> </a:t>
                      </a:r>
                      <a:r>
                        <a:rPr lang="fa-IR" sz="1200" dirty="0" err="1">
                          <a:solidFill>
                            <a:srgbClr val="000000"/>
                          </a:solidFill>
                          <a:latin typeface="Calibri"/>
                          <a:ea typeface="Calibri"/>
                          <a:cs typeface="B Yagut"/>
                        </a:rPr>
                        <a:t>معماري</a:t>
                      </a:r>
                      <a:r>
                        <a:rPr lang="fa-IR" sz="1200" dirty="0">
                          <a:solidFill>
                            <a:srgbClr val="000000"/>
                          </a:solidFill>
                          <a:latin typeface="Calibri"/>
                          <a:ea typeface="Calibri"/>
                          <a:cs typeface="B Yagut"/>
                        </a:rPr>
                        <a:t> </a:t>
                      </a:r>
                      <a:r>
                        <a:rPr lang="fa-IR" sz="1200" dirty="0" err="1">
                          <a:solidFill>
                            <a:srgbClr val="000000"/>
                          </a:solidFill>
                          <a:latin typeface="Calibri"/>
                          <a:ea typeface="Calibri"/>
                          <a:cs typeface="B Yagut"/>
                        </a:rPr>
                        <a:t>داخلي</a:t>
                      </a:r>
                      <a:r>
                        <a:rPr lang="en-US" sz="1200" dirty="0">
                          <a:solidFill>
                            <a:srgbClr val="000000"/>
                          </a:solidFill>
                          <a:latin typeface="Calibri"/>
                          <a:ea typeface="Calibri"/>
                          <a:cs typeface="B Yagut"/>
                        </a:rPr>
                        <a:t>- </a:t>
                      </a:r>
                      <a:r>
                        <a:rPr lang="en-US" sz="1200" dirty="0">
                          <a:solidFill>
                            <a:srgbClr val="000000"/>
                          </a:solidFill>
                          <a:latin typeface="B Yagut"/>
                          <a:ea typeface="Calibri"/>
                          <a:cs typeface="Arial"/>
                        </a:rPr>
                        <a:t> </a:t>
                      </a:r>
                      <a:r>
                        <a:rPr lang="fa-IR" sz="1200" dirty="0" err="1">
                          <a:solidFill>
                            <a:srgbClr val="000000"/>
                          </a:solidFill>
                          <a:latin typeface="B Yagut"/>
                          <a:ea typeface="Calibri"/>
                          <a:cs typeface="B Yagut" pitchFamily="2" charset="-78"/>
                        </a:rPr>
                        <a:t>مبلمان</a:t>
                      </a:r>
                      <a:r>
                        <a:rPr lang="fa-IR" sz="1200" dirty="0">
                          <a:solidFill>
                            <a:srgbClr val="000000"/>
                          </a:solidFill>
                          <a:latin typeface="Calibri"/>
                          <a:ea typeface="Calibri"/>
                          <a:cs typeface="B Yagut"/>
                        </a:rPr>
                        <a:t> و مصالح </a:t>
                      </a:r>
                      <a:r>
                        <a:rPr lang="fa-IR" sz="1200" dirty="0" err="1">
                          <a:solidFill>
                            <a:srgbClr val="000000"/>
                          </a:solidFill>
                          <a:latin typeface="Calibri"/>
                          <a:ea typeface="Calibri"/>
                          <a:cs typeface="B Yagut"/>
                        </a:rPr>
                        <a:t>پوششي</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835">
                <a:tc vMerge="1">
                  <a:txBody>
                    <a:bodyPr/>
                    <a:lstStyle/>
                    <a:p>
                      <a:pPr rtl="1"/>
                      <a:endParaRPr lang="fa-IR"/>
                    </a:p>
                  </a:txBody>
                  <a:tcPr/>
                </a:tc>
                <a:tc>
                  <a:txBody>
                    <a:bodyPr/>
                    <a:lstStyle/>
                    <a:p>
                      <a:pPr algn="just" rtl="1">
                        <a:lnSpc>
                          <a:spcPct val="115000"/>
                        </a:lnSpc>
                        <a:spcAft>
                          <a:spcPts val="0"/>
                        </a:spcAft>
                      </a:pPr>
                      <a:r>
                        <a:rPr lang="fa-IR" sz="1200" dirty="0">
                          <a:solidFill>
                            <a:srgbClr val="000000"/>
                          </a:solidFill>
                          <a:latin typeface="Calibri"/>
                          <a:ea typeface="Calibri"/>
                          <a:cs typeface="B Yagut"/>
                        </a:rPr>
                        <a:t>6-</a:t>
                      </a:r>
                      <a:r>
                        <a:rPr lang="fa-IR" sz="1200" dirty="0" err="1">
                          <a:solidFill>
                            <a:srgbClr val="000000"/>
                          </a:solidFill>
                          <a:latin typeface="Calibri"/>
                          <a:ea typeface="Calibri"/>
                          <a:cs typeface="B Yagut"/>
                        </a:rPr>
                        <a:t>طراحي</a:t>
                      </a:r>
                      <a:r>
                        <a:rPr lang="fa-IR" sz="1200" dirty="0">
                          <a:solidFill>
                            <a:srgbClr val="000000"/>
                          </a:solidFill>
                          <a:latin typeface="Calibri"/>
                          <a:ea typeface="Calibri"/>
                          <a:cs typeface="B Yagut"/>
                        </a:rPr>
                        <a:t> </a:t>
                      </a:r>
                      <a:r>
                        <a:rPr lang="fa-IR" sz="1200" dirty="0" err="1" smtClean="0">
                          <a:solidFill>
                            <a:srgbClr val="000000"/>
                          </a:solidFill>
                          <a:latin typeface="Calibri"/>
                          <a:ea typeface="Calibri"/>
                          <a:cs typeface="B Yagut"/>
                        </a:rPr>
                        <a:t>پلان</a:t>
                      </a:r>
                      <a:r>
                        <a:rPr lang="fa-IR" sz="1200" dirty="0" smtClean="0">
                          <a:solidFill>
                            <a:srgbClr val="000000"/>
                          </a:solidFill>
                          <a:latin typeface="Calibri"/>
                          <a:ea typeface="Calibri"/>
                          <a:cs typeface="B Yagut"/>
                        </a:rPr>
                        <a:t> (</a:t>
                      </a:r>
                      <a:r>
                        <a:rPr lang="fa-IR" sz="1200" dirty="0" err="1">
                          <a:solidFill>
                            <a:srgbClr val="000000"/>
                          </a:solidFill>
                          <a:latin typeface="Calibri"/>
                          <a:ea typeface="Calibri"/>
                          <a:cs typeface="B Yagut"/>
                        </a:rPr>
                        <a:t>فضاهاي</a:t>
                      </a:r>
                      <a:r>
                        <a:rPr lang="fa-IR" sz="1200" dirty="0">
                          <a:solidFill>
                            <a:srgbClr val="000000"/>
                          </a:solidFill>
                          <a:latin typeface="Calibri"/>
                          <a:ea typeface="Calibri"/>
                          <a:cs typeface="B Yagut"/>
                        </a:rPr>
                        <a:t> </a:t>
                      </a:r>
                      <a:r>
                        <a:rPr lang="fa-IR" sz="1200" dirty="0" err="1">
                          <a:solidFill>
                            <a:srgbClr val="000000"/>
                          </a:solidFill>
                          <a:latin typeface="Calibri"/>
                          <a:ea typeface="Calibri"/>
                          <a:cs typeface="B Yagut"/>
                        </a:rPr>
                        <a:t>چندعملكردي</a:t>
                      </a:r>
                      <a:r>
                        <a:rPr lang="en-US" sz="1200" dirty="0">
                          <a:solidFill>
                            <a:srgbClr val="000000"/>
                          </a:solidFill>
                          <a:latin typeface="Calibri"/>
                          <a:ea typeface="Calibri"/>
                          <a:cs typeface="B Yagut" pitchFamily="2" charset="-78"/>
                        </a:rPr>
                        <a:t>- </a:t>
                      </a:r>
                      <a:r>
                        <a:rPr lang="en-US" sz="1200" dirty="0">
                          <a:solidFill>
                            <a:srgbClr val="000000"/>
                          </a:solidFill>
                          <a:latin typeface="B Yagut"/>
                          <a:ea typeface="Calibri"/>
                          <a:cs typeface="B Yagut" pitchFamily="2" charset="-78"/>
                        </a:rPr>
                        <a:t> </a:t>
                      </a:r>
                      <a:r>
                        <a:rPr lang="fa-IR" sz="1200" dirty="0" err="1">
                          <a:solidFill>
                            <a:srgbClr val="000000"/>
                          </a:solidFill>
                          <a:latin typeface="B Yagut"/>
                          <a:ea typeface="Calibri"/>
                          <a:cs typeface="B Yagut" pitchFamily="2" charset="-78"/>
                        </a:rPr>
                        <a:t>سیركولاسیون</a:t>
                      </a:r>
                      <a:r>
                        <a:rPr lang="fa-IR" sz="1200" dirty="0">
                          <a:solidFill>
                            <a:srgbClr val="000000"/>
                          </a:solidFill>
                          <a:latin typeface="Calibri"/>
                          <a:ea typeface="Calibri"/>
                          <a:cs typeface="B Yagut" pitchFamily="2" charset="-78"/>
                        </a:rPr>
                        <a:t> </a:t>
                      </a:r>
                      <a:r>
                        <a:rPr lang="fa-IR" sz="1200" dirty="0" err="1">
                          <a:solidFill>
                            <a:srgbClr val="000000"/>
                          </a:solidFill>
                          <a:latin typeface="Calibri"/>
                          <a:ea typeface="Calibri"/>
                          <a:cs typeface="B Yagut" pitchFamily="2" charset="-78"/>
                        </a:rPr>
                        <a:t>معماري</a:t>
                      </a:r>
                      <a:r>
                        <a:rPr lang="fa-IR" sz="1200" dirty="0">
                          <a:solidFill>
                            <a:srgbClr val="000000"/>
                          </a:solidFill>
                          <a:latin typeface="Calibri"/>
                          <a:ea typeface="Calibri"/>
                          <a:cs typeface="B Yagut" pitchFamily="2" charset="-78"/>
                        </a:rPr>
                        <a:t>)</a:t>
                      </a:r>
                      <a:endParaRPr lang="en-US" sz="1100" dirty="0">
                        <a:latin typeface="Calibri"/>
                        <a:ea typeface="Calibri"/>
                        <a:cs typeface="B Yagut"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36">
                <a:tc vMerge="1">
                  <a:txBody>
                    <a:bodyPr/>
                    <a:lstStyle/>
                    <a:p>
                      <a:pPr rtl="1"/>
                      <a:endParaRPr lang="fa-IR"/>
                    </a:p>
                  </a:txBody>
                  <a:tcPr/>
                </a:tc>
                <a:tc>
                  <a:txBody>
                    <a:bodyPr/>
                    <a:lstStyle/>
                    <a:p>
                      <a:pPr algn="just" rtl="1">
                        <a:lnSpc>
                          <a:spcPct val="115000"/>
                        </a:lnSpc>
                        <a:spcAft>
                          <a:spcPts val="0"/>
                        </a:spcAft>
                      </a:pPr>
                      <a:r>
                        <a:rPr lang="fa-IR" sz="1200">
                          <a:solidFill>
                            <a:srgbClr val="000000"/>
                          </a:solidFill>
                          <a:latin typeface="Calibri"/>
                          <a:ea typeface="Calibri"/>
                          <a:cs typeface="B Yagut"/>
                        </a:rPr>
                        <a:t>7- طراحي بازشوها</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36">
                <a:tc vMerge="1">
                  <a:txBody>
                    <a:bodyPr/>
                    <a:lstStyle/>
                    <a:p>
                      <a:pPr rtl="1"/>
                      <a:endParaRPr lang="fa-IR"/>
                    </a:p>
                  </a:txBody>
                  <a:tcPr/>
                </a:tc>
                <a:tc>
                  <a:txBody>
                    <a:bodyPr/>
                    <a:lstStyle/>
                    <a:p>
                      <a:pPr algn="just" rtl="1">
                        <a:lnSpc>
                          <a:spcPct val="115000"/>
                        </a:lnSpc>
                        <a:spcAft>
                          <a:spcPts val="0"/>
                        </a:spcAft>
                      </a:pPr>
                      <a:r>
                        <a:rPr lang="fa-IR" sz="1200">
                          <a:solidFill>
                            <a:srgbClr val="000000"/>
                          </a:solidFill>
                          <a:latin typeface="Calibri"/>
                          <a:ea typeface="Calibri"/>
                          <a:cs typeface="B Yagut"/>
                        </a:rPr>
                        <a:t>8- نماي بیروني ساختمان ها</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36">
                <a:tc vMerge="1">
                  <a:txBody>
                    <a:bodyPr/>
                    <a:lstStyle/>
                    <a:p>
                      <a:pPr rtl="1"/>
                      <a:endParaRPr lang="fa-IR"/>
                    </a:p>
                  </a:txBody>
                  <a:tcPr/>
                </a:tc>
                <a:tc>
                  <a:txBody>
                    <a:bodyPr/>
                    <a:lstStyle/>
                    <a:p>
                      <a:pPr algn="just" rtl="1">
                        <a:lnSpc>
                          <a:spcPct val="115000"/>
                        </a:lnSpc>
                        <a:spcAft>
                          <a:spcPts val="0"/>
                        </a:spcAft>
                      </a:pPr>
                      <a:r>
                        <a:rPr lang="fa-IR" sz="1200">
                          <a:solidFill>
                            <a:srgbClr val="000000"/>
                          </a:solidFill>
                          <a:latin typeface="Calibri"/>
                          <a:ea typeface="Calibri"/>
                          <a:cs typeface="B Yagut"/>
                        </a:rPr>
                        <a:t>9- نوع مصالح پوششي داخلي ساختمان ها</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36">
                <a:tc rowSpan="3">
                  <a:txBody>
                    <a:bodyPr/>
                    <a:lstStyle/>
                    <a:p>
                      <a:pPr algn="r" rtl="1">
                        <a:lnSpc>
                          <a:spcPct val="115000"/>
                        </a:lnSpc>
                        <a:spcAft>
                          <a:spcPts val="0"/>
                        </a:spcAft>
                      </a:pPr>
                      <a:r>
                        <a:rPr lang="fa-IR" sz="1200" b="1">
                          <a:solidFill>
                            <a:srgbClr val="000000"/>
                          </a:solidFill>
                          <a:latin typeface="BNazaninBold"/>
                          <a:ea typeface="Calibri"/>
                          <a:cs typeface="B Yagut"/>
                        </a:rPr>
                        <a:t>طرح</a:t>
                      </a:r>
                      <a:r>
                        <a:rPr lang="fa-IR" sz="1200" b="1">
                          <a:solidFill>
                            <a:srgbClr val="000000"/>
                          </a:solidFill>
                          <a:latin typeface="BNazaninBold"/>
                          <a:ea typeface="Calibri"/>
                          <a:cs typeface="BNazaninBold"/>
                        </a:rPr>
                        <a:t> </a:t>
                      </a:r>
                      <a:r>
                        <a:rPr lang="fa-IR" sz="1200" b="1">
                          <a:solidFill>
                            <a:srgbClr val="000000"/>
                          </a:solidFill>
                          <a:latin typeface="BNazaninBold"/>
                          <a:ea typeface="Calibri"/>
                          <a:cs typeface="B Yagut"/>
                        </a:rPr>
                        <a:t>فضاي</a:t>
                      </a:r>
                      <a:r>
                        <a:rPr lang="fa-IR" sz="1200" b="1">
                          <a:solidFill>
                            <a:srgbClr val="000000"/>
                          </a:solidFill>
                          <a:latin typeface="BNazaninBold"/>
                          <a:ea typeface="Calibri"/>
                          <a:cs typeface="BNazaninBold"/>
                        </a:rPr>
                        <a:t> </a:t>
                      </a:r>
                      <a:r>
                        <a:rPr lang="fa-IR" sz="1200" b="1">
                          <a:solidFill>
                            <a:srgbClr val="000000"/>
                          </a:solidFill>
                          <a:latin typeface="BNazaninBold"/>
                          <a:ea typeface="Calibri"/>
                          <a:cs typeface="B Yagut"/>
                        </a:rPr>
                        <a:t>امن</a:t>
                      </a:r>
                      <a:r>
                        <a:rPr lang="fa-IR" sz="1200" b="1">
                          <a:solidFill>
                            <a:srgbClr val="000000"/>
                          </a:solidFill>
                          <a:latin typeface="BNazaninBold"/>
                          <a:ea typeface="Calibri"/>
                          <a:cs typeface="BNazaninBold"/>
                        </a:rPr>
                        <a:t> </a:t>
                      </a:r>
                      <a:r>
                        <a:rPr lang="fa-IR" sz="1200" b="1">
                          <a:solidFill>
                            <a:srgbClr val="000000"/>
                          </a:solidFill>
                          <a:latin typeface="BNazaninBold"/>
                          <a:ea typeface="Calibri"/>
                          <a:cs typeface="B Yagut"/>
                        </a:rPr>
                        <a:t>و</a:t>
                      </a:r>
                      <a:r>
                        <a:rPr lang="fa-IR" sz="1200" b="1">
                          <a:solidFill>
                            <a:srgbClr val="000000"/>
                          </a:solidFill>
                          <a:latin typeface="BNazaninBold"/>
                          <a:ea typeface="Calibri"/>
                          <a:cs typeface="BNazaninBold"/>
                        </a:rPr>
                        <a:t> </a:t>
                      </a:r>
                      <a:r>
                        <a:rPr lang="fa-IR" sz="1200" b="1">
                          <a:solidFill>
                            <a:srgbClr val="000000"/>
                          </a:solidFill>
                          <a:latin typeface="BNazaninBold"/>
                          <a:ea typeface="Calibri"/>
                          <a:cs typeface="B Yagut"/>
                        </a:rPr>
                        <a:t>پناهگاه</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200">
                          <a:solidFill>
                            <a:srgbClr val="000000"/>
                          </a:solidFill>
                          <a:latin typeface="Calibri"/>
                          <a:ea typeface="Calibri"/>
                          <a:cs typeface="B Yagut"/>
                        </a:rPr>
                        <a:t>10- ورودي ها و خروجي هاي اضطراري</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36">
                <a:tc vMerge="1">
                  <a:txBody>
                    <a:bodyPr/>
                    <a:lstStyle/>
                    <a:p>
                      <a:pPr rtl="1"/>
                      <a:endParaRPr lang="fa-IR"/>
                    </a:p>
                  </a:txBody>
                  <a:tcPr/>
                </a:tc>
                <a:tc>
                  <a:txBody>
                    <a:bodyPr/>
                    <a:lstStyle/>
                    <a:p>
                      <a:pPr algn="just" rtl="1">
                        <a:lnSpc>
                          <a:spcPct val="115000"/>
                        </a:lnSpc>
                        <a:spcAft>
                          <a:spcPts val="0"/>
                        </a:spcAft>
                      </a:pPr>
                      <a:r>
                        <a:rPr lang="fa-IR" sz="1200">
                          <a:solidFill>
                            <a:srgbClr val="000000"/>
                          </a:solidFill>
                          <a:latin typeface="Calibri"/>
                          <a:ea typeface="Calibri"/>
                          <a:cs typeface="B Yagut"/>
                        </a:rPr>
                        <a:t>11- فضاي امن داخلي</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36">
                <a:tc vMerge="1">
                  <a:txBody>
                    <a:bodyPr/>
                    <a:lstStyle/>
                    <a:p>
                      <a:pPr rtl="1"/>
                      <a:endParaRPr lang="fa-IR"/>
                    </a:p>
                  </a:txBody>
                  <a:tcPr/>
                </a:tc>
                <a:tc>
                  <a:txBody>
                    <a:bodyPr/>
                    <a:lstStyle/>
                    <a:p>
                      <a:pPr algn="just" rtl="1">
                        <a:lnSpc>
                          <a:spcPct val="115000"/>
                        </a:lnSpc>
                        <a:spcAft>
                          <a:spcPts val="0"/>
                        </a:spcAft>
                      </a:pPr>
                      <a:r>
                        <a:rPr lang="fa-IR" sz="1200">
                          <a:solidFill>
                            <a:srgbClr val="000000"/>
                          </a:solidFill>
                          <a:latin typeface="Calibri"/>
                          <a:ea typeface="Calibri"/>
                          <a:cs typeface="B Yagut"/>
                        </a:rPr>
                        <a:t>12- پناهگاه</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36">
                <a:tc rowSpan="2">
                  <a:txBody>
                    <a:bodyPr/>
                    <a:lstStyle/>
                    <a:p>
                      <a:pPr algn="r" rtl="1">
                        <a:lnSpc>
                          <a:spcPct val="115000"/>
                        </a:lnSpc>
                        <a:spcAft>
                          <a:spcPts val="0"/>
                        </a:spcAft>
                      </a:pPr>
                      <a:r>
                        <a:rPr lang="fa-IR" sz="1200" b="1">
                          <a:solidFill>
                            <a:srgbClr val="000000"/>
                          </a:solidFill>
                          <a:latin typeface="BNazaninBold"/>
                          <a:ea typeface="Calibri"/>
                          <a:cs typeface="B Yagut"/>
                        </a:rPr>
                        <a:t>جزئيات</a:t>
                      </a:r>
                      <a:r>
                        <a:rPr lang="fa-IR" sz="1200" b="1">
                          <a:solidFill>
                            <a:srgbClr val="000000"/>
                          </a:solidFill>
                          <a:latin typeface="BNazaninBold"/>
                          <a:ea typeface="Calibri"/>
                          <a:cs typeface="BNazaninBold"/>
                        </a:rPr>
                        <a:t> </a:t>
                      </a:r>
                      <a:r>
                        <a:rPr lang="fa-IR" sz="1200" b="1">
                          <a:solidFill>
                            <a:srgbClr val="000000"/>
                          </a:solidFill>
                          <a:latin typeface="BNazaninBold"/>
                          <a:ea typeface="Calibri"/>
                          <a:cs typeface="B Yagut"/>
                        </a:rPr>
                        <a:t>معماري</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200">
                          <a:solidFill>
                            <a:srgbClr val="000000"/>
                          </a:solidFill>
                          <a:latin typeface="Calibri"/>
                          <a:ea typeface="Calibri"/>
                          <a:cs typeface="B Yagut"/>
                        </a:rPr>
                        <a:t>13- فضاي باز</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36">
                <a:tc vMerge="1">
                  <a:txBody>
                    <a:bodyPr/>
                    <a:lstStyle/>
                    <a:p>
                      <a:pPr rtl="1"/>
                      <a:endParaRPr lang="fa-IR"/>
                    </a:p>
                  </a:txBody>
                  <a:tcPr/>
                </a:tc>
                <a:tc>
                  <a:txBody>
                    <a:bodyPr/>
                    <a:lstStyle/>
                    <a:p>
                      <a:pPr algn="just" rtl="1">
                        <a:lnSpc>
                          <a:spcPct val="115000"/>
                        </a:lnSpc>
                        <a:spcAft>
                          <a:spcPts val="0"/>
                        </a:spcAft>
                      </a:pPr>
                      <a:r>
                        <a:rPr lang="fa-IR" sz="1200" dirty="0">
                          <a:solidFill>
                            <a:srgbClr val="000000"/>
                          </a:solidFill>
                          <a:latin typeface="Calibri"/>
                          <a:ea typeface="Calibri"/>
                          <a:cs typeface="B Yagut"/>
                        </a:rPr>
                        <a:t>14- فضاي داخل ساختمان</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5"/>
            <a:ext cx="7772400" cy="1000131"/>
          </a:xfrm>
        </p:spPr>
        <p:txBody>
          <a:bodyPr>
            <a:normAutofit/>
          </a:bodyPr>
          <a:lstStyle/>
          <a:p>
            <a:r>
              <a:rPr lang="fa-IR" sz="2400" b="1" dirty="0" smtClean="0">
                <a:cs typeface="B Yagut" pitchFamily="2" charset="-78"/>
              </a:rPr>
              <a:t>ملاحظات برنامه ريزي و طراحي محوطه</a:t>
            </a:r>
            <a:endParaRPr lang="fa-IR" sz="2400" dirty="0">
              <a:cs typeface="B Yagut" pitchFamily="2" charset="-78"/>
            </a:endParaRPr>
          </a:p>
        </p:txBody>
      </p:sp>
      <p:sp>
        <p:nvSpPr>
          <p:cNvPr id="3" name="Subtitle 2"/>
          <p:cNvSpPr>
            <a:spLocks noGrp="1"/>
          </p:cNvSpPr>
          <p:nvPr>
            <p:ph type="subTitle" idx="1"/>
          </p:nvPr>
        </p:nvSpPr>
        <p:spPr>
          <a:xfrm>
            <a:off x="571472" y="2314564"/>
            <a:ext cx="7858180" cy="1471626"/>
          </a:xfrm>
        </p:spPr>
        <p:txBody>
          <a:bodyPr>
            <a:normAutofit/>
          </a:bodyPr>
          <a:lstStyle/>
          <a:p>
            <a:pPr algn="just"/>
            <a:r>
              <a:rPr lang="fa-IR" sz="2000" dirty="0" smtClean="0">
                <a:solidFill>
                  <a:schemeClr val="tx1"/>
                </a:solidFill>
                <a:cs typeface="B Yagut" pitchFamily="2" charset="-78"/>
              </a:rPr>
              <a:t>مهمترين هدف برنامه ريزي محوطه بر اساس اصول پدافند غيرعامل، هدايت سريع و مطمئن افراد به پناهگاههاي خارج از ساختمان و اتخاذ تمهيداتي جهت كاهش خطرات ناشي از ریزش آوار بر سر افراد خارج از ساختمان، تسهيل اقدامات امداد و نجات و بكارگیري اصول استتار، اختفا و فريب</a:t>
            </a:r>
            <a:r>
              <a:rPr lang="fa-IR" sz="2000" i="1" dirty="0" smtClean="0">
                <a:solidFill>
                  <a:schemeClr val="tx1"/>
                </a:solidFill>
                <a:cs typeface="B Yagut" pitchFamily="2" charset="-78"/>
              </a:rPr>
              <a:t> </a:t>
            </a:r>
            <a:r>
              <a:rPr lang="fa-IR" sz="2000" dirty="0" smtClean="0">
                <a:solidFill>
                  <a:schemeClr val="tx1"/>
                </a:solidFill>
                <a:cs typeface="B Yagut" pitchFamily="2" charset="-78"/>
              </a:rPr>
              <a:t>براي كاهش خطرپذیري ساختمانها ميباشد</a:t>
            </a:r>
            <a:endParaRPr lang="fa-IR" sz="2000" dirty="0">
              <a:solidFill>
                <a:schemeClr val="tx1"/>
              </a:solidFill>
              <a:cs typeface="B Yagut"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729"/>
            <a:ext cx="7772400" cy="928694"/>
          </a:xfrm>
        </p:spPr>
        <p:txBody>
          <a:bodyPr>
            <a:normAutofit/>
          </a:bodyPr>
          <a:lstStyle/>
          <a:p>
            <a:pPr algn="just"/>
            <a:r>
              <a:rPr lang="fa-IR" sz="2000" b="1" dirty="0" smtClean="0">
                <a:cs typeface="B Yagut" pitchFamily="2" charset="-78"/>
              </a:rPr>
              <a:t>جانمايي ساختمان</a:t>
            </a:r>
            <a:endParaRPr lang="fa-IR" sz="2000" dirty="0">
              <a:cs typeface="B Yagut" pitchFamily="2" charset="-78"/>
            </a:endParaRPr>
          </a:p>
        </p:txBody>
      </p:sp>
      <p:sp>
        <p:nvSpPr>
          <p:cNvPr id="3" name="Subtitle 2"/>
          <p:cNvSpPr>
            <a:spLocks noGrp="1"/>
          </p:cNvSpPr>
          <p:nvPr>
            <p:ph type="subTitle" idx="1"/>
          </p:nvPr>
        </p:nvSpPr>
        <p:spPr>
          <a:xfrm>
            <a:off x="642910" y="1357298"/>
            <a:ext cx="7715304" cy="2186006"/>
          </a:xfrm>
        </p:spPr>
        <p:txBody>
          <a:bodyPr>
            <a:noAutofit/>
          </a:bodyPr>
          <a:lstStyle/>
          <a:p>
            <a:pPr algn="just"/>
            <a:r>
              <a:rPr lang="fa-IR" sz="2000" dirty="0" smtClean="0">
                <a:solidFill>
                  <a:schemeClr val="tx1"/>
                </a:solidFill>
                <a:cs typeface="B Yagut" pitchFamily="2" charset="-78"/>
              </a:rPr>
              <a:t>جانمايي مناسب ساختمان در محوطه مي تواند تأثير مهمي بر كاهش آسيب پذيري آن داشته باشد. در این رابطه حداقل تمهيدات لازم جهت طراحي محوطه در برابر تهدیدات  بشرح عبارتند از:</a:t>
            </a:r>
            <a:endParaRPr lang="en-US" sz="2000" dirty="0" smtClean="0">
              <a:solidFill>
                <a:schemeClr val="tx1"/>
              </a:solidFill>
              <a:cs typeface="B Yagut" pitchFamily="2" charset="-78"/>
            </a:endParaRPr>
          </a:p>
          <a:p>
            <a:pPr algn="just">
              <a:buFontTx/>
              <a:buChar char="-"/>
            </a:pPr>
            <a:r>
              <a:rPr lang="fa-IR" sz="2000" dirty="0" smtClean="0">
                <a:solidFill>
                  <a:schemeClr val="tx1"/>
                </a:solidFill>
                <a:cs typeface="B Yagut" pitchFamily="2" charset="-78"/>
              </a:rPr>
              <a:t>ممانعت از تمركز افراد، سرمايه ها، فعاليت ها و ساختمان ها در يك محوطه فشرده.</a:t>
            </a:r>
            <a:endParaRPr lang="en-US" sz="2000" dirty="0" smtClean="0">
              <a:solidFill>
                <a:schemeClr val="tx1"/>
              </a:solidFill>
              <a:cs typeface="B Yagut" pitchFamily="2" charset="-78"/>
            </a:endParaRPr>
          </a:p>
          <a:p>
            <a:pPr algn="just">
              <a:buFontTx/>
              <a:buChar char="-"/>
            </a:pPr>
            <a:r>
              <a:rPr lang="fa-IR" sz="2000" dirty="0" smtClean="0">
                <a:solidFill>
                  <a:schemeClr val="tx1"/>
                </a:solidFill>
                <a:cs typeface="B Yagut" pitchFamily="2" charset="-78"/>
              </a:rPr>
              <a:t>ایجاد طرح كلي محيط به صورت غيرمتمركز و منظم. اين امر كارآيي محيط براي تعيين مكان جان پناههاي امن در برابر ريزش آوار را افزايش ميدهد.</a:t>
            </a:r>
            <a:endParaRPr lang="fa-IR" sz="2000" dirty="0">
              <a:solidFill>
                <a:schemeClr val="tx1"/>
              </a:solidFill>
              <a:cs typeface="B Yagut" pitchFamily="2" charset="-78"/>
            </a:endParaRPr>
          </a:p>
        </p:txBody>
      </p:sp>
      <p:pic>
        <p:nvPicPr>
          <p:cNvPr id="4" name="Picture 3"/>
          <p:cNvPicPr/>
          <p:nvPr/>
        </p:nvPicPr>
        <p:blipFill>
          <a:blip r:embed="rId3" cstate="print"/>
          <a:srcRect/>
          <a:stretch>
            <a:fillRect/>
          </a:stretch>
        </p:blipFill>
        <p:spPr bwMode="auto">
          <a:xfrm>
            <a:off x="5143504" y="3704870"/>
            <a:ext cx="2670378" cy="2428892"/>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1571604" y="3704870"/>
            <a:ext cx="2357454" cy="2428892"/>
          </a:xfrm>
          <a:prstGeom prst="rect">
            <a:avLst/>
          </a:prstGeom>
          <a:noFill/>
          <a:ln w="9525">
            <a:noFill/>
            <a:miter lim="800000"/>
            <a:headEnd/>
            <a:tailEnd/>
          </a:ln>
        </p:spPr>
      </p:pic>
      <p:sp>
        <p:nvSpPr>
          <p:cNvPr id="6" name="Rectangle 5"/>
          <p:cNvSpPr/>
          <p:nvPr/>
        </p:nvSpPr>
        <p:spPr>
          <a:xfrm>
            <a:off x="6113694" y="6121619"/>
            <a:ext cx="601447" cy="307777"/>
          </a:xfrm>
          <a:prstGeom prst="rect">
            <a:avLst/>
          </a:prstGeom>
        </p:spPr>
        <p:txBody>
          <a:bodyPr wrap="none">
            <a:spAutoFit/>
          </a:bodyPr>
          <a:lstStyle/>
          <a:p>
            <a:r>
              <a:rPr lang="fa-IR" sz="1400" dirty="0" smtClean="0">
                <a:cs typeface="B Yagut" pitchFamily="2" charset="-78"/>
              </a:rPr>
              <a:t>مطلوب</a:t>
            </a:r>
            <a:endParaRPr lang="fa-IR" sz="1400" dirty="0">
              <a:cs typeface="B Yagut" pitchFamily="2" charset="-78"/>
            </a:endParaRPr>
          </a:p>
        </p:txBody>
      </p:sp>
      <p:sp>
        <p:nvSpPr>
          <p:cNvPr id="7" name="Rectangle 6"/>
          <p:cNvSpPr/>
          <p:nvPr/>
        </p:nvSpPr>
        <p:spPr>
          <a:xfrm>
            <a:off x="2357422" y="6121619"/>
            <a:ext cx="697627" cy="307777"/>
          </a:xfrm>
          <a:prstGeom prst="rect">
            <a:avLst/>
          </a:prstGeom>
        </p:spPr>
        <p:txBody>
          <a:bodyPr wrap="none">
            <a:spAutoFit/>
          </a:bodyPr>
          <a:lstStyle/>
          <a:p>
            <a:r>
              <a:rPr lang="fa-IR" sz="1400" dirty="0" smtClean="0">
                <a:cs typeface="B Yagut" pitchFamily="2" charset="-78"/>
              </a:rPr>
              <a:t>نامطلوب</a:t>
            </a:r>
            <a:endParaRPr lang="fa-IR" sz="1400" dirty="0">
              <a:cs typeface="B Yagut"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8662" y="1142984"/>
            <a:ext cx="7286676" cy="1285884"/>
          </a:xfrm>
        </p:spPr>
        <p:txBody>
          <a:bodyPr>
            <a:normAutofit/>
          </a:bodyPr>
          <a:lstStyle/>
          <a:p>
            <a:pPr algn="just"/>
            <a:r>
              <a:rPr lang="fa-IR" sz="2000" dirty="0" smtClean="0">
                <a:solidFill>
                  <a:schemeClr val="tx1"/>
                </a:solidFill>
                <a:cs typeface="B Yagut" pitchFamily="2" charset="-78"/>
              </a:rPr>
              <a:t>- </a:t>
            </a:r>
            <a:r>
              <a:rPr lang="fa-IR" sz="2000" dirty="0" err="1" smtClean="0">
                <a:solidFill>
                  <a:schemeClr val="tx1"/>
                </a:solidFill>
                <a:cs typeface="B Yagut" pitchFamily="2" charset="-78"/>
              </a:rPr>
              <a:t>فضاهاي</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حايل</a:t>
            </a:r>
            <a:r>
              <a:rPr lang="fa-IR" sz="2000" dirty="0" smtClean="0">
                <a:solidFill>
                  <a:schemeClr val="tx1"/>
                </a:solidFill>
                <a:cs typeface="B Yagut" pitchFamily="2" charset="-78"/>
              </a:rPr>
              <a:t> و در صورت </a:t>
            </a:r>
            <a:r>
              <a:rPr lang="fa-IR" sz="2000" dirty="0" err="1" smtClean="0">
                <a:solidFill>
                  <a:schemeClr val="tx1"/>
                </a:solidFill>
                <a:cs typeface="B Yagut" pitchFamily="2" charset="-78"/>
              </a:rPr>
              <a:t>امكان</a:t>
            </a:r>
            <a:r>
              <a:rPr lang="fa-IR" sz="2000" dirty="0" smtClean="0">
                <a:solidFill>
                  <a:schemeClr val="tx1"/>
                </a:solidFill>
                <a:cs typeface="B Yagut" pitchFamily="2" charset="-78"/>
              </a:rPr>
              <a:t> با اختلاف سطح مناسب جهت پناه </a:t>
            </a:r>
            <a:r>
              <a:rPr lang="fa-IR" sz="2000" dirty="0" err="1" smtClean="0">
                <a:solidFill>
                  <a:schemeClr val="tx1"/>
                </a:solidFill>
                <a:cs typeface="B Yagut" pitchFamily="2" charset="-78"/>
              </a:rPr>
              <a:t>گیري</a:t>
            </a:r>
            <a:r>
              <a:rPr lang="fa-IR" sz="2000" dirty="0" smtClean="0">
                <a:solidFill>
                  <a:schemeClr val="tx1"/>
                </a:solidFill>
                <a:cs typeface="B Yagut" pitchFamily="2" charset="-78"/>
              </a:rPr>
              <a:t> در </a:t>
            </a:r>
            <a:r>
              <a:rPr lang="fa-IR" sz="2000" dirty="0" err="1" smtClean="0">
                <a:solidFill>
                  <a:schemeClr val="tx1"/>
                </a:solidFill>
                <a:cs typeface="B Yagut" pitchFamily="2" charset="-78"/>
              </a:rPr>
              <a:t>طراحي</a:t>
            </a:r>
            <a:r>
              <a:rPr lang="fa-IR" sz="2000" dirty="0" smtClean="0">
                <a:solidFill>
                  <a:schemeClr val="tx1"/>
                </a:solidFill>
                <a:cs typeface="B Yagut" pitchFamily="2" charset="-78"/>
              </a:rPr>
              <a:t> محوطه </a:t>
            </a:r>
            <a:r>
              <a:rPr lang="fa-IR" sz="2000" dirty="0" err="1" smtClean="0">
                <a:solidFill>
                  <a:schemeClr val="tx1"/>
                </a:solidFill>
                <a:cs typeface="B Yagut" pitchFamily="2" charset="-78"/>
              </a:rPr>
              <a:t>بين</a:t>
            </a:r>
            <a:r>
              <a:rPr lang="fa-IR" sz="2000" dirty="0" smtClean="0">
                <a:solidFill>
                  <a:schemeClr val="tx1"/>
                </a:solidFill>
                <a:cs typeface="B Yagut" pitchFamily="2" charset="-78"/>
              </a:rPr>
              <a:t> ساختمان و راه </a:t>
            </a:r>
            <a:r>
              <a:rPr lang="fa-IR" sz="2000" dirty="0" err="1" smtClean="0">
                <a:solidFill>
                  <a:schemeClr val="tx1"/>
                </a:solidFill>
                <a:cs typeface="B Yagut" pitchFamily="2" charset="-78"/>
              </a:rPr>
              <a:t>دسترسي</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اصلي</a:t>
            </a:r>
            <a:r>
              <a:rPr lang="fa-IR" sz="2000" dirty="0" smtClean="0">
                <a:solidFill>
                  <a:schemeClr val="tx1"/>
                </a:solidFill>
                <a:cs typeface="B Yagut" pitchFamily="2" charset="-78"/>
              </a:rPr>
              <a:t>، به منظور </a:t>
            </a:r>
            <a:r>
              <a:rPr lang="fa-IR" sz="2000" dirty="0" err="1" smtClean="0">
                <a:solidFill>
                  <a:schemeClr val="tx1"/>
                </a:solidFill>
                <a:cs typeface="B Yagut" pitchFamily="2" charset="-78"/>
              </a:rPr>
              <a:t>كاهش</a:t>
            </a:r>
            <a:r>
              <a:rPr lang="fa-IR" sz="2000" dirty="0" smtClean="0">
                <a:solidFill>
                  <a:schemeClr val="tx1"/>
                </a:solidFill>
                <a:cs typeface="B Yagut" pitchFamily="2" charset="-78"/>
              </a:rPr>
              <a:t> خسارات و اثرات انفجار</a:t>
            </a:r>
            <a:r>
              <a:rPr lang="en-US" sz="2000" dirty="0" smtClean="0">
                <a:solidFill>
                  <a:schemeClr val="tx1"/>
                </a:solidFill>
                <a:cs typeface="B Yagut" pitchFamily="2" charset="-78"/>
              </a:rPr>
              <a:t>.</a:t>
            </a:r>
            <a:endParaRPr lang="fa-IR" sz="2000" dirty="0">
              <a:solidFill>
                <a:schemeClr val="tx1"/>
              </a:solidFill>
              <a:cs typeface="B Yagut" pitchFamily="2" charset="-78"/>
            </a:endParaRPr>
          </a:p>
        </p:txBody>
      </p:sp>
      <p:pic>
        <p:nvPicPr>
          <p:cNvPr id="1026" name="Picture 5"/>
          <p:cNvPicPr>
            <a:picLocks noChangeAspect="1" noChangeArrowheads="1"/>
          </p:cNvPicPr>
          <p:nvPr/>
        </p:nvPicPr>
        <p:blipFill>
          <a:blip r:embed="rId3"/>
          <a:srcRect/>
          <a:stretch>
            <a:fillRect/>
          </a:stretch>
        </p:blipFill>
        <p:spPr bwMode="auto">
          <a:xfrm>
            <a:off x="2071670" y="3071810"/>
            <a:ext cx="5357850" cy="22589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1"/>
            <a:ext cx="7772400" cy="785818"/>
          </a:xfrm>
        </p:spPr>
        <p:txBody>
          <a:bodyPr>
            <a:normAutofit/>
          </a:bodyPr>
          <a:lstStyle/>
          <a:p>
            <a:r>
              <a:rPr lang="fa-IR" sz="2800" b="1" dirty="0" smtClean="0">
                <a:cs typeface="B Yagut" pitchFamily="2" charset="-78"/>
              </a:rPr>
              <a:t>زمینه شکل گیری نیاز به مبحث 21 </a:t>
            </a:r>
            <a:endParaRPr lang="fa-IR" sz="2800" b="1" dirty="0">
              <a:cs typeface="B Yagut" pitchFamily="2" charset="-78"/>
            </a:endParaRPr>
          </a:p>
        </p:txBody>
      </p:sp>
      <p:sp>
        <p:nvSpPr>
          <p:cNvPr id="3" name="Subtitle 2"/>
          <p:cNvSpPr>
            <a:spLocks noGrp="1"/>
          </p:cNvSpPr>
          <p:nvPr>
            <p:ph type="subTitle" idx="1"/>
          </p:nvPr>
        </p:nvSpPr>
        <p:spPr>
          <a:xfrm>
            <a:off x="785786" y="1142984"/>
            <a:ext cx="7629556" cy="1928826"/>
          </a:xfrm>
        </p:spPr>
        <p:txBody>
          <a:bodyPr>
            <a:noAutofit/>
          </a:bodyPr>
          <a:lstStyle/>
          <a:p>
            <a:pPr algn="just"/>
            <a:r>
              <a:rPr lang="fa-IR" sz="2000" dirty="0" smtClean="0">
                <a:solidFill>
                  <a:schemeClr val="tx1"/>
                </a:solidFill>
                <a:cs typeface="B Yagut" pitchFamily="2" charset="-78"/>
              </a:rPr>
              <a:t>روند فزاینده تهدیدات علیه جمهوری اسلامی و با توجه به تجارب گرانبهای حاصل از دوران دفاع مقدس، درج ملاحظات ایمن سازی محیط از مهم ترین نیازهایی بود که همواره مورد توجه مسئولین محترم نظام قرار داشت. در پی صدور فرمان رهبر معظم انقلاب اسلامی به دولت مبنی بر تخصیص درصدی از بودجه دستگاه های اجرایی به موضوع پدافند غیرعامل، و سپس دستور وزیر محترم مسکن و شهرسازی، بستر لازم برای تدوین مبحث 21 مقررات ملی ساختمان تحت عنوان پدافند غیرعامل مهیا گردید.</a:t>
            </a:r>
            <a:endParaRPr lang="fa-IR" sz="2000" dirty="0">
              <a:solidFill>
                <a:schemeClr val="tx1"/>
              </a:solidFill>
              <a:cs typeface="B Yagut" pitchFamily="2" charset="-78"/>
            </a:endParaRPr>
          </a:p>
        </p:txBody>
      </p:sp>
      <p:sp>
        <p:nvSpPr>
          <p:cNvPr id="4" name="Rectangle 3"/>
          <p:cNvSpPr/>
          <p:nvPr/>
        </p:nvSpPr>
        <p:spPr>
          <a:xfrm>
            <a:off x="714348" y="3357562"/>
            <a:ext cx="7715304" cy="2862322"/>
          </a:xfrm>
          <a:prstGeom prst="rect">
            <a:avLst/>
          </a:prstGeom>
        </p:spPr>
        <p:txBody>
          <a:bodyPr wrap="square">
            <a:spAutoFit/>
          </a:bodyPr>
          <a:lstStyle/>
          <a:p>
            <a:pPr algn="just"/>
            <a:r>
              <a:rPr lang="fa-IR" sz="2000" dirty="0" smtClean="0">
                <a:cs typeface="B Yagut" pitchFamily="2" charset="-78"/>
              </a:rPr>
              <a:t>تعدادی از اساتید برجسته و کارشناسان با تجربه </a:t>
            </a:r>
            <a:r>
              <a:rPr lang="fa-IR" sz="2000" dirty="0" smtClean="0">
                <a:cs typeface="B Yagut" pitchFamily="2" charset="-78"/>
              </a:rPr>
              <a:t>سازمان‌ها </a:t>
            </a:r>
            <a:r>
              <a:rPr lang="fa-IR" sz="2000" dirty="0" smtClean="0">
                <a:cs typeface="B Yagut" pitchFamily="2" charset="-78"/>
              </a:rPr>
              <a:t>و </a:t>
            </a:r>
            <a:r>
              <a:rPr lang="fa-IR" sz="2000" dirty="0" smtClean="0">
                <a:cs typeface="B Yagut" pitchFamily="2" charset="-78"/>
              </a:rPr>
              <a:t>دانشگاه‌های </a:t>
            </a:r>
            <a:r>
              <a:rPr lang="fa-IR" sz="2000" dirty="0" smtClean="0">
                <a:cs typeface="B Yagut" pitchFamily="2" charset="-78"/>
              </a:rPr>
              <a:t>معتبر کشور و بویژه مرکز تحقیقات ساختمان و مسکن، سازمان پدافند غیرعامل، دانشگاه تربیت مدرس، دانشگاه صنعتی امیرکبیر و دانشگاه شهید بهشتی با مشارکت دیگر مراکز مرتبط و مهندسین مشاور در دو گروه مجزا مطالعات خود را آغاز نمودند. گروه اول متشکل از تیم تدوین کننده مقررات، و گروه دوم شامل کمیته علمی ارزیابی و نهایی سازی مقررات بود که پس از ارائه اولین ویرایش مقررات از جانب تیم اول، جلسات </a:t>
            </a:r>
            <a:r>
              <a:rPr lang="fa-IR" sz="2000" dirty="0" smtClean="0">
                <a:cs typeface="B Yagut" pitchFamily="2" charset="-78"/>
              </a:rPr>
              <a:t>خود </a:t>
            </a:r>
            <a:r>
              <a:rPr lang="fa-IR" sz="2000" dirty="0" smtClean="0">
                <a:cs typeface="B Yagut" pitchFamily="2" charset="-78"/>
              </a:rPr>
              <a:t>را به طور منظم برگزار نموده و تا زمان تدوین آخرین ویرایش، به کار خود ادامه </a:t>
            </a:r>
            <a:r>
              <a:rPr lang="fa-IR" sz="2000" dirty="0" smtClean="0">
                <a:cs typeface="B Yagut" pitchFamily="2" charset="-78"/>
              </a:rPr>
              <a:t>داد. </a:t>
            </a:r>
            <a:r>
              <a:rPr lang="fa-IR" sz="2000" dirty="0" smtClean="0">
                <a:cs typeface="B Yagut" pitchFamily="2" charset="-78"/>
              </a:rPr>
              <a:t>در </a:t>
            </a:r>
            <a:r>
              <a:rPr lang="fa-IR" sz="2000" dirty="0" smtClean="0">
                <a:cs typeface="B Yagut" pitchFamily="2" charset="-78"/>
              </a:rPr>
              <a:t>نهایت، </a:t>
            </a:r>
            <a:r>
              <a:rPr lang="fa-IR" sz="2000" dirty="0" smtClean="0">
                <a:cs typeface="B Yagut" pitchFamily="2" charset="-78"/>
              </a:rPr>
              <a:t>مقررات پیشنهادی به شورای محترم عالی معماری و شهرسازی وزارت مسکن و شهرسازی به عنوان نهاد قانونی </a:t>
            </a:r>
            <a:r>
              <a:rPr lang="fa-IR" sz="2000" dirty="0" smtClean="0">
                <a:cs typeface="B Yagut" pitchFamily="2" charset="-78"/>
              </a:rPr>
              <a:t>به </a:t>
            </a:r>
            <a:r>
              <a:rPr lang="fa-IR" sz="2000" dirty="0" smtClean="0">
                <a:cs typeface="B Yagut" pitchFamily="2" charset="-78"/>
              </a:rPr>
              <a:t>منظور تصویب و ابلاغ اجرای مقررات ارائه گردید. </a:t>
            </a:r>
            <a:endParaRPr lang="fa-IR" sz="2000" dirty="0">
              <a:cs typeface="B Yagut"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5"/>
            <a:ext cx="7772400" cy="928694"/>
          </a:xfrm>
        </p:spPr>
        <p:txBody>
          <a:bodyPr>
            <a:normAutofit/>
          </a:bodyPr>
          <a:lstStyle/>
          <a:p>
            <a:r>
              <a:rPr lang="fa-IR" sz="2400" b="1" dirty="0" err="1" smtClean="0">
                <a:cs typeface="B Yagut" pitchFamily="2" charset="-78"/>
              </a:rPr>
              <a:t>فضاهاي</a:t>
            </a:r>
            <a:r>
              <a:rPr lang="fa-IR" sz="2400" b="1" dirty="0" smtClean="0">
                <a:cs typeface="B Yagut" pitchFamily="2" charset="-78"/>
              </a:rPr>
              <a:t> باز</a:t>
            </a:r>
            <a:endParaRPr lang="fa-IR" sz="2400" dirty="0">
              <a:cs typeface="B Yagut" pitchFamily="2" charset="-78"/>
            </a:endParaRPr>
          </a:p>
        </p:txBody>
      </p:sp>
      <p:sp>
        <p:nvSpPr>
          <p:cNvPr id="3" name="Subtitle 2"/>
          <p:cNvSpPr>
            <a:spLocks noGrp="1"/>
          </p:cNvSpPr>
          <p:nvPr>
            <p:ph type="subTitle" idx="1"/>
          </p:nvPr>
        </p:nvSpPr>
        <p:spPr>
          <a:xfrm>
            <a:off x="1371600" y="1714488"/>
            <a:ext cx="6400800" cy="500066"/>
          </a:xfrm>
        </p:spPr>
        <p:txBody>
          <a:bodyPr>
            <a:normAutofit/>
          </a:bodyPr>
          <a:lstStyle/>
          <a:p>
            <a:pPr algn="just"/>
            <a:r>
              <a:rPr lang="fa-IR" sz="2000" dirty="0" smtClean="0">
                <a:solidFill>
                  <a:schemeClr val="tx1"/>
                </a:solidFill>
                <a:cs typeface="B Yagut" pitchFamily="2" charset="-78"/>
              </a:rPr>
              <a:t>- ایجاد لبه در </a:t>
            </a:r>
            <a:r>
              <a:rPr lang="fa-IR" sz="2000" dirty="0" err="1" smtClean="0">
                <a:solidFill>
                  <a:schemeClr val="tx1"/>
                </a:solidFill>
                <a:cs typeface="B Yagut" pitchFamily="2" charset="-78"/>
              </a:rPr>
              <a:t>فضاي</a:t>
            </a:r>
            <a:r>
              <a:rPr lang="fa-IR" sz="2000" dirty="0" smtClean="0">
                <a:solidFill>
                  <a:schemeClr val="tx1"/>
                </a:solidFill>
                <a:cs typeface="B Yagut" pitchFamily="2" charset="-78"/>
              </a:rPr>
              <a:t> باز به عنوان جان پناه. </a:t>
            </a:r>
            <a:endParaRPr lang="en-US" sz="2000" dirty="0" smtClean="0">
              <a:solidFill>
                <a:schemeClr val="tx1"/>
              </a:solidFill>
              <a:cs typeface="B Yagut" pitchFamily="2" charset="-78"/>
            </a:endParaRPr>
          </a:p>
        </p:txBody>
      </p:sp>
      <p:pic>
        <p:nvPicPr>
          <p:cNvPr id="2050" name="Picture 1"/>
          <p:cNvPicPr>
            <a:picLocks noChangeAspect="1" noChangeArrowheads="1"/>
          </p:cNvPicPr>
          <p:nvPr/>
        </p:nvPicPr>
        <p:blipFill>
          <a:blip r:embed="rId3"/>
          <a:srcRect/>
          <a:stretch>
            <a:fillRect/>
          </a:stretch>
        </p:blipFill>
        <p:spPr bwMode="auto">
          <a:xfrm>
            <a:off x="1857356" y="2357430"/>
            <a:ext cx="5143536" cy="3118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356"/>
            <a:ext cx="7772400" cy="571504"/>
          </a:xfrm>
        </p:spPr>
        <p:txBody>
          <a:bodyPr>
            <a:normAutofit/>
          </a:bodyPr>
          <a:lstStyle/>
          <a:p>
            <a:pPr algn="just"/>
            <a:r>
              <a:rPr lang="fa-IR" sz="2000" dirty="0" smtClean="0">
                <a:cs typeface="B Yagut" pitchFamily="2" charset="-78"/>
              </a:rPr>
              <a:t>- </a:t>
            </a:r>
            <a:r>
              <a:rPr lang="fa-IR" sz="2000" dirty="0" err="1" smtClean="0">
                <a:cs typeface="B Yagut" pitchFamily="2" charset="-78"/>
              </a:rPr>
              <a:t>طراحي</a:t>
            </a:r>
            <a:r>
              <a:rPr lang="fa-IR" sz="2000" dirty="0" smtClean="0">
                <a:cs typeface="B Yagut" pitchFamily="2" charset="-78"/>
              </a:rPr>
              <a:t> چند </a:t>
            </a:r>
            <a:r>
              <a:rPr lang="fa-IR" sz="2000" dirty="0" err="1" smtClean="0">
                <a:cs typeface="B Yagut" pitchFamily="2" charset="-78"/>
              </a:rPr>
              <a:t>منظوره</a:t>
            </a:r>
            <a:r>
              <a:rPr lang="fa-IR" sz="2000" dirty="0" smtClean="0">
                <a:cs typeface="B Yagut" pitchFamily="2" charset="-78"/>
              </a:rPr>
              <a:t> </a:t>
            </a:r>
            <a:r>
              <a:rPr lang="fa-IR" sz="2000" dirty="0" err="1" smtClean="0">
                <a:cs typeface="B Yagut" pitchFamily="2" charset="-78"/>
              </a:rPr>
              <a:t>اجزاي</a:t>
            </a:r>
            <a:r>
              <a:rPr lang="fa-IR" sz="2000" dirty="0" smtClean="0">
                <a:cs typeface="B Yagut" pitchFamily="2" charset="-78"/>
              </a:rPr>
              <a:t> </a:t>
            </a:r>
            <a:r>
              <a:rPr lang="fa-IR" sz="2000" dirty="0" err="1" smtClean="0">
                <a:cs typeface="B Yagut" pitchFamily="2" charset="-78"/>
              </a:rPr>
              <a:t>فضاهاي</a:t>
            </a:r>
            <a:r>
              <a:rPr lang="fa-IR" sz="2000" dirty="0" smtClean="0">
                <a:cs typeface="B Yagut" pitchFamily="2" charset="-78"/>
              </a:rPr>
              <a:t> </a:t>
            </a:r>
            <a:r>
              <a:rPr lang="fa-IR" sz="2000" dirty="0" smtClean="0">
                <a:cs typeface="B Yagut" pitchFamily="2" charset="-78"/>
              </a:rPr>
              <a:t>باز.</a:t>
            </a:r>
            <a:endParaRPr lang="fa-IR" sz="2000" dirty="0">
              <a:cs typeface="B Yagut" pitchFamily="2" charset="-78"/>
            </a:endParaRPr>
          </a:p>
        </p:txBody>
      </p:sp>
      <p:pic>
        <p:nvPicPr>
          <p:cNvPr id="3074" name="Picture 2"/>
          <p:cNvPicPr>
            <a:picLocks noChangeAspect="1" noChangeArrowheads="1"/>
          </p:cNvPicPr>
          <p:nvPr/>
        </p:nvPicPr>
        <p:blipFill>
          <a:blip r:embed="rId3"/>
          <a:srcRect/>
          <a:stretch>
            <a:fillRect/>
          </a:stretch>
        </p:blipFill>
        <p:spPr bwMode="auto">
          <a:xfrm>
            <a:off x="928694" y="1500173"/>
            <a:ext cx="7215206" cy="3388960"/>
          </a:xfrm>
          <a:prstGeom prst="rect">
            <a:avLst/>
          </a:prstGeom>
          <a:noFill/>
          <a:ln w="9525">
            <a:noFill/>
            <a:miter lim="800000"/>
            <a:headEnd/>
            <a:tailEnd/>
          </a:ln>
        </p:spPr>
      </p:pic>
      <p:sp>
        <p:nvSpPr>
          <p:cNvPr id="5" name="Rectangle 4"/>
          <p:cNvSpPr/>
          <p:nvPr/>
        </p:nvSpPr>
        <p:spPr>
          <a:xfrm>
            <a:off x="642910" y="5507196"/>
            <a:ext cx="7715304" cy="707886"/>
          </a:xfrm>
          <a:prstGeom prst="rect">
            <a:avLst/>
          </a:prstGeom>
        </p:spPr>
        <p:txBody>
          <a:bodyPr wrap="square">
            <a:spAutoFit/>
          </a:bodyPr>
          <a:lstStyle/>
          <a:p>
            <a:r>
              <a:rPr lang="fa-IR" sz="2000" dirty="0" smtClean="0">
                <a:cs typeface="B Yagut" pitchFamily="2" charset="-78"/>
              </a:rPr>
              <a:t>- حذف لبه </a:t>
            </a:r>
            <a:r>
              <a:rPr lang="fa-IR" sz="2000" dirty="0" err="1" smtClean="0">
                <a:cs typeface="B Yagut" pitchFamily="2" charset="-78"/>
              </a:rPr>
              <a:t>هاي</a:t>
            </a:r>
            <a:r>
              <a:rPr lang="fa-IR" sz="2000" dirty="0" smtClean="0">
                <a:cs typeface="B Yagut" pitchFamily="2" charset="-78"/>
              </a:rPr>
              <a:t> </a:t>
            </a:r>
            <a:r>
              <a:rPr lang="fa-IR" sz="2000" dirty="0" err="1" smtClean="0">
                <a:cs typeface="B Yagut" pitchFamily="2" charset="-78"/>
              </a:rPr>
              <a:t>تيز</a:t>
            </a:r>
            <a:r>
              <a:rPr lang="fa-IR" sz="2000" dirty="0" smtClean="0">
                <a:cs typeface="B Yagut" pitchFamily="2" charset="-78"/>
              </a:rPr>
              <a:t> و گوشه دار از فرم </a:t>
            </a:r>
            <a:r>
              <a:rPr lang="fa-IR" sz="2000" dirty="0" err="1" smtClean="0">
                <a:cs typeface="B Yagut" pitchFamily="2" charset="-78"/>
              </a:rPr>
              <a:t>كليه</a:t>
            </a:r>
            <a:r>
              <a:rPr lang="fa-IR" sz="2000" dirty="0" smtClean="0">
                <a:cs typeface="B Yagut" pitchFamily="2" charset="-78"/>
              </a:rPr>
              <a:t> عناصر محیط و استفاده از </a:t>
            </a:r>
            <a:r>
              <a:rPr lang="fa-IR" sz="2000" dirty="0" err="1" smtClean="0">
                <a:cs typeface="B Yagut" pitchFamily="2" charset="-78"/>
              </a:rPr>
              <a:t>فرمهاي</a:t>
            </a:r>
            <a:r>
              <a:rPr lang="fa-IR" sz="2000" dirty="0" smtClean="0">
                <a:cs typeface="B Yagut" pitchFamily="2" charset="-78"/>
              </a:rPr>
              <a:t> نرم و </a:t>
            </a:r>
            <a:r>
              <a:rPr lang="fa-IR" sz="2000" dirty="0" smtClean="0">
                <a:cs typeface="B Yagut" pitchFamily="2" charset="-78"/>
              </a:rPr>
              <a:t>گرد.</a:t>
            </a:r>
            <a:endParaRPr lang="fa-IR" sz="2000" dirty="0">
              <a:cs typeface="B Yagut"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5"/>
            <a:ext cx="7772400" cy="714380"/>
          </a:xfrm>
        </p:spPr>
        <p:txBody>
          <a:bodyPr>
            <a:normAutofit/>
          </a:bodyPr>
          <a:lstStyle/>
          <a:p>
            <a:pPr algn="just"/>
            <a:r>
              <a:rPr lang="fa-IR" sz="2000" b="1" dirty="0" err="1" smtClean="0">
                <a:cs typeface="B Yagut" pitchFamily="2" charset="-78"/>
              </a:rPr>
              <a:t>مسيرهاي</a:t>
            </a:r>
            <a:r>
              <a:rPr lang="fa-IR" sz="2000" b="1" dirty="0" smtClean="0">
                <a:cs typeface="B Yagut" pitchFamily="2" charset="-78"/>
              </a:rPr>
              <a:t> </a:t>
            </a:r>
            <a:r>
              <a:rPr lang="fa-IR" sz="2000" b="1" dirty="0" err="1" smtClean="0">
                <a:cs typeface="B Yagut" pitchFamily="2" charset="-78"/>
              </a:rPr>
              <a:t>دسترسي</a:t>
            </a:r>
            <a:endParaRPr lang="fa-IR" sz="2000" dirty="0">
              <a:cs typeface="B Yagut" pitchFamily="2" charset="-78"/>
            </a:endParaRPr>
          </a:p>
        </p:txBody>
      </p:sp>
      <p:sp>
        <p:nvSpPr>
          <p:cNvPr id="3" name="Subtitle 2"/>
          <p:cNvSpPr>
            <a:spLocks noGrp="1"/>
          </p:cNvSpPr>
          <p:nvPr>
            <p:ph type="subTitle" idx="1"/>
          </p:nvPr>
        </p:nvSpPr>
        <p:spPr>
          <a:xfrm>
            <a:off x="714348" y="1571612"/>
            <a:ext cx="7572428" cy="1071570"/>
          </a:xfrm>
        </p:spPr>
        <p:txBody>
          <a:bodyPr>
            <a:normAutofit/>
          </a:bodyPr>
          <a:lstStyle/>
          <a:p>
            <a:pPr algn="just"/>
            <a:r>
              <a:rPr lang="fa-IR" sz="2000" dirty="0" smtClean="0">
                <a:solidFill>
                  <a:schemeClr val="tx1"/>
                </a:solidFill>
                <a:cs typeface="B Yagut" pitchFamily="2" charset="-78"/>
              </a:rPr>
              <a:t>- </a:t>
            </a:r>
            <a:r>
              <a:rPr lang="fa-IR" sz="2000" dirty="0" err="1" smtClean="0">
                <a:solidFill>
                  <a:schemeClr val="tx1"/>
                </a:solidFill>
                <a:cs typeface="B Yagut" pitchFamily="2" charset="-78"/>
              </a:rPr>
              <a:t>مسيرهاي</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دسترسي</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بايد</a:t>
            </a:r>
            <a:r>
              <a:rPr lang="fa-IR" sz="2000" dirty="0" smtClean="0">
                <a:solidFill>
                  <a:schemeClr val="tx1"/>
                </a:solidFill>
                <a:cs typeface="B Yagut" pitchFamily="2" charset="-78"/>
              </a:rPr>
              <a:t> به </a:t>
            </a:r>
            <a:r>
              <a:rPr lang="fa-IR" sz="2000" dirty="0" err="1" smtClean="0">
                <a:solidFill>
                  <a:schemeClr val="tx1"/>
                </a:solidFill>
                <a:cs typeface="B Yagut" pitchFamily="2" charset="-78"/>
              </a:rPr>
              <a:t>نحوي</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طراحي</a:t>
            </a:r>
            <a:r>
              <a:rPr lang="fa-IR" sz="2000" dirty="0" smtClean="0">
                <a:solidFill>
                  <a:schemeClr val="tx1"/>
                </a:solidFill>
                <a:cs typeface="B Yagut" pitchFamily="2" charset="-78"/>
              </a:rPr>
              <a:t> شوند </a:t>
            </a:r>
            <a:r>
              <a:rPr lang="fa-IR" sz="2000" dirty="0" err="1" smtClean="0">
                <a:solidFill>
                  <a:schemeClr val="tx1"/>
                </a:solidFill>
                <a:cs typeface="B Yagut" pitchFamily="2" charset="-78"/>
              </a:rPr>
              <a:t>كه</a:t>
            </a:r>
            <a:r>
              <a:rPr lang="fa-IR" sz="2000" dirty="0" smtClean="0">
                <a:solidFill>
                  <a:schemeClr val="tx1"/>
                </a:solidFill>
                <a:cs typeface="B Yagut" pitchFamily="2" charset="-78"/>
              </a:rPr>
              <a:t> علاوه بر به حداقل رساندن تداخل </a:t>
            </a:r>
            <a:r>
              <a:rPr lang="fa-IR" sz="2000" dirty="0" err="1" smtClean="0">
                <a:solidFill>
                  <a:schemeClr val="tx1"/>
                </a:solidFill>
                <a:cs typeface="B Yagut" pitchFamily="2" charset="-78"/>
              </a:rPr>
              <a:t>ميان</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حركت</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عابرين</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پياده</a:t>
            </a:r>
            <a:r>
              <a:rPr lang="fa-IR" sz="2000" dirty="0" smtClean="0">
                <a:solidFill>
                  <a:schemeClr val="tx1"/>
                </a:solidFill>
                <a:cs typeface="B Yagut" pitchFamily="2" charset="-78"/>
              </a:rPr>
              <a:t> و </a:t>
            </a:r>
            <a:r>
              <a:rPr lang="fa-IR" sz="2000" dirty="0" err="1" smtClean="0">
                <a:solidFill>
                  <a:schemeClr val="tx1"/>
                </a:solidFill>
                <a:cs typeface="B Yagut" pitchFamily="2" charset="-78"/>
              </a:rPr>
              <a:t>وسايل</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نقليه</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كارايي</a:t>
            </a:r>
            <a:r>
              <a:rPr lang="fa-IR" sz="2000" dirty="0" smtClean="0">
                <a:solidFill>
                  <a:schemeClr val="tx1"/>
                </a:solidFill>
                <a:cs typeface="B Yagut" pitchFamily="2" charset="-78"/>
              </a:rPr>
              <a:t> را به </a:t>
            </a:r>
            <a:r>
              <a:rPr lang="fa-IR" sz="2000" dirty="0" err="1" smtClean="0">
                <a:solidFill>
                  <a:schemeClr val="tx1"/>
                </a:solidFill>
                <a:cs typeface="B Yagut" pitchFamily="2" charset="-78"/>
              </a:rPr>
              <a:t>حداكثر</a:t>
            </a:r>
            <a:r>
              <a:rPr lang="fa-IR" sz="2000" dirty="0" smtClean="0">
                <a:solidFill>
                  <a:schemeClr val="tx1"/>
                </a:solidFill>
                <a:cs typeface="B Yagut" pitchFamily="2" charset="-78"/>
              </a:rPr>
              <a:t> برساند</a:t>
            </a:r>
            <a:r>
              <a:rPr lang="en-US" sz="2000" dirty="0" smtClean="0">
                <a:solidFill>
                  <a:schemeClr val="tx1"/>
                </a:solidFill>
                <a:cs typeface="B Yagut" pitchFamily="2" charset="-78"/>
              </a:rPr>
              <a:t>.</a:t>
            </a:r>
          </a:p>
        </p:txBody>
      </p:sp>
      <p:sp>
        <p:nvSpPr>
          <p:cNvPr id="13313" name="Rectangle 1"/>
          <p:cNvSpPr>
            <a:spLocks noChangeArrowheads="1"/>
          </p:cNvSpPr>
          <p:nvPr/>
        </p:nvSpPr>
        <p:spPr bwMode="auto">
          <a:xfrm>
            <a:off x="714348" y="2928934"/>
            <a:ext cx="75724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تحت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هيچ</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شرايطي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ريزش</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آوار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نبايد</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موجب انسداد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كامل</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مسيرهاي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دسترسي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شود.</a:t>
            </a: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اين</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محدوده تابع نسبت ارتفاع توده به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فضاي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باز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بين</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آن </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است.</a:t>
            </a: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endParaRPr kumimoji="0" lang="en-US" sz="2000" b="0" i="0" u="none" strike="noStrike" cap="none" normalizeH="0" baseline="0" dirty="0" smtClean="0">
              <a:ln>
                <a:noFill/>
              </a:ln>
              <a:solidFill>
                <a:schemeClr val="tx1"/>
              </a:solidFill>
              <a:effectLst/>
              <a:latin typeface="Arial" pitchFamily="34" charset="0"/>
              <a:cs typeface="B Yagut" pitchFamily="2" charset="-78"/>
            </a:endParaRPr>
          </a:p>
        </p:txBody>
      </p:sp>
      <p:sp>
        <p:nvSpPr>
          <p:cNvPr id="13314" name="Rectangle 2"/>
          <p:cNvSpPr>
            <a:spLocks noChangeArrowheads="1"/>
          </p:cNvSpPr>
          <p:nvPr/>
        </p:nvSpPr>
        <p:spPr bwMode="auto">
          <a:xfrm>
            <a:off x="714348" y="4357694"/>
            <a:ext cx="757242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در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طراحي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مسيرهاي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پياده</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رو در محوطه و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فضاي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باز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بايد</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موانع و عوامل محدود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كننده</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فرار از خطر، حذف شوند.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اصولاً</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سهولت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حركت</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به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ويژه</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در مواقع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بحراني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يكي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از عوامل مهم در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تأمين</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محافظت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يا</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دسترسي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سريع</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و آسان به نقاط امن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مي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باشد</a:t>
            </a: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a:t>
            </a:r>
            <a:endParaRPr kumimoji="0" lang="en-US" sz="2000" b="0" i="0" u="none" strike="noStrike" cap="none" normalizeH="0" baseline="0" dirty="0" smtClean="0">
              <a:ln>
                <a:noFill/>
              </a:ln>
              <a:solidFill>
                <a:schemeClr val="tx1"/>
              </a:solidFill>
              <a:effectLst/>
              <a:latin typeface="Arial" pitchFamily="34" charset="0"/>
              <a:cs typeface="B Yagut"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166"/>
            <a:ext cx="7772400" cy="714380"/>
          </a:xfrm>
        </p:spPr>
        <p:txBody>
          <a:bodyPr>
            <a:normAutofit/>
          </a:bodyPr>
          <a:lstStyle/>
          <a:p>
            <a:r>
              <a:rPr lang="fa-IR" sz="2400" b="1" dirty="0" err="1" smtClean="0">
                <a:cs typeface="B Yagut" pitchFamily="2" charset="-78"/>
              </a:rPr>
              <a:t>طراحي</a:t>
            </a:r>
            <a:r>
              <a:rPr lang="fa-IR" sz="2400" b="1" dirty="0" smtClean="0">
                <a:cs typeface="B Yagut" pitchFamily="2" charset="-78"/>
              </a:rPr>
              <a:t> </a:t>
            </a:r>
            <a:r>
              <a:rPr lang="fa-IR" sz="2400" b="1" dirty="0" err="1" smtClean="0">
                <a:cs typeface="B Yagut" pitchFamily="2" charset="-78"/>
              </a:rPr>
              <a:t>معماري</a:t>
            </a:r>
            <a:endParaRPr lang="fa-IR" sz="2400" dirty="0">
              <a:cs typeface="B Yagut" pitchFamily="2" charset="-78"/>
            </a:endParaRPr>
          </a:p>
        </p:txBody>
      </p:sp>
      <p:sp>
        <p:nvSpPr>
          <p:cNvPr id="3" name="Subtitle 2"/>
          <p:cNvSpPr>
            <a:spLocks noGrp="1"/>
          </p:cNvSpPr>
          <p:nvPr>
            <p:ph type="subTitle" idx="1"/>
          </p:nvPr>
        </p:nvSpPr>
        <p:spPr>
          <a:xfrm>
            <a:off x="785786" y="2285992"/>
            <a:ext cx="7858180" cy="1328750"/>
          </a:xfrm>
        </p:spPr>
        <p:txBody>
          <a:bodyPr>
            <a:normAutofit/>
          </a:bodyPr>
          <a:lstStyle/>
          <a:p>
            <a:pPr algn="just"/>
            <a:r>
              <a:rPr lang="fa-IR" sz="2000" dirty="0" err="1" smtClean="0">
                <a:solidFill>
                  <a:schemeClr val="tx1"/>
                </a:solidFill>
                <a:cs typeface="B Yagut" pitchFamily="2" charset="-78"/>
              </a:rPr>
              <a:t>زاويه</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هاي</a:t>
            </a:r>
            <a:r>
              <a:rPr lang="fa-IR" sz="2000" dirty="0" smtClean="0">
                <a:solidFill>
                  <a:schemeClr val="tx1"/>
                </a:solidFill>
                <a:cs typeface="B Yagut" pitchFamily="2" charset="-78"/>
              </a:rPr>
              <a:t> تند و عناصر </a:t>
            </a:r>
            <a:r>
              <a:rPr lang="fa-IR" sz="2000" dirty="0" err="1" smtClean="0">
                <a:solidFill>
                  <a:schemeClr val="tx1"/>
                </a:solidFill>
                <a:cs typeface="B Yagut" pitchFamily="2" charset="-78"/>
              </a:rPr>
              <a:t>پيراموني</a:t>
            </a:r>
            <a:r>
              <a:rPr lang="fa-IR" sz="2000" dirty="0" smtClean="0">
                <a:solidFill>
                  <a:schemeClr val="tx1"/>
                </a:solidFill>
                <a:cs typeface="B Yagut" pitchFamily="2" charset="-78"/>
              </a:rPr>
              <a:t> ساختمان </a:t>
            </a:r>
            <a:r>
              <a:rPr lang="fa-IR" sz="2000" dirty="0" err="1" smtClean="0">
                <a:solidFill>
                  <a:schemeClr val="tx1"/>
                </a:solidFill>
                <a:cs typeface="B Yagut" pitchFamily="2" charset="-78"/>
              </a:rPr>
              <a:t>مي</a:t>
            </a:r>
            <a:r>
              <a:rPr lang="fa-IR" sz="2000" dirty="0" smtClean="0">
                <a:solidFill>
                  <a:schemeClr val="tx1"/>
                </a:solidFill>
                <a:cs typeface="B Yagut" pitchFamily="2" charset="-78"/>
              </a:rPr>
              <a:t> تواند اثر موج انفجار را </a:t>
            </a:r>
            <a:r>
              <a:rPr lang="fa-IR" sz="2000" dirty="0" err="1" smtClean="0">
                <a:solidFill>
                  <a:schemeClr val="tx1"/>
                </a:solidFill>
                <a:cs typeface="B Yagut" pitchFamily="2" charset="-78"/>
              </a:rPr>
              <a:t>تشديد</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نمايد</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زاويه</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هاي</a:t>
            </a:r>
            <a:r>
              <a:rPr lang="fa-IR" sz="2000" dirty="0" smtClean="0">
                <a:solidFill>
                  <a:schemeClr val="tx1"/>
                </a:solidFill>
                <a:cs typeface="B Yagut" pitchFamily="2" charset="-78"/>
              </a:rPr>
              <a:t> باز نسبت به </a:t>
            </a:r>
            <a:r>
              <a:rPr lang="fa-IR" sz="2000" dirty="0" err="1" smtClean="0">
                <a:solidFill>
                  <a:schemeClr val="tx1"/>
                </a:solidFill>
                <a:cs typeface="B Yagut" pitchFamily="2" charset="-78"/>
              </a:rPr>
              <a:t>زاويه</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هاي</a:t>
            </a:r>
            <a:r>
              <a:rPr lang="fa-IR" sz="2000" dirty="0" smtClean="0">
                <a:solidFill>
                  <a:schemeClr val="tx1"/>
                </a:solidFill>
                <a:cs typeface="B Yagut" pitchFamily="2" charset="-78"/>
              </a:rPr>
              <a:t> تند </a:t>
            </a:r>
            <a:r>
              <a:rPr lang="fa-IR" sz="2000" dirty="0" err="1" smtClean="0">
                <a:solidFill>
                  <a:schemeClr val="tx1"/>
                </a:solidFill>
                <a:cs typeface="B Yagut" pitchFamily="2" charset="-78"/>
              </a:rPr>
              <a:t>تأثير</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كمتري</a:t>
            </a:r>
            <a:r>
              <a:rPr lang="fa-IR" sz="2000" dirty="0" smtClean="0">
                <a:solidFill>
                  <a:schemeClr val="tx1"/>
                </a:solidFill>
                <a:cs typeface="B Yagut" pitchFamily="2" charset="-78"/>
              </a:rPr>
              <a:t> دارند. هنگام استفاده از سطوح </a:t>
            </a:r>
            <a:r>
              <a:rPr lang="fa-IR" sz="2000" dirty="0" err="1" smtClean="0">
                <a:solidFill>
                  <a:schemeClr val="tx1"/>
                </a:solidFill>
                <a:cs typeface="B Yagut" pitchFamily="2" charset="-78"/>
              </a:rPr>
              <a:t>منحني</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فرمهاي</a:t>
            </a:r>
            <a:r>
              <a:rPr lang="fa-IR" sz="2000" dirty="0" smtClean="0">
                <a:solidFill>
                  <a:schemeClr val="tx1"/>
                </a:solidFill>
                <a:cs typeface="B Yagut" pitchFamily="2" charset="-78"/>
              </a:rPr>
              <a:t> محدب به </a:t>
            </a:r>
            <a:r>
              <a:rPr lang="fa-IR" sz="2000" dirty="0" err="1" smtClean="0">
                <a:solidFill>
                  <a:schemeClr val="tx1"/>
                </a:solidFill>
                <a:cs typeface="B Yagut" pitchFamily="2" charset="-78"/>
              </a:rPr>
              <a:t>فرمهاي</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مقعر</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برتري</a:t>
            </a:r>
            <a:r>
              <a:rPr lang="fa-IR" sz="2000" dirty="0" smtClean="0">
                <a:solidFill>
                  <a:schemeClr val="tx1"/>
                </a:solidFill>
                <a:cs typeface="B Yagut" pitchFamily="2" charset="-78"/>
              </a:rPr>
              <a:t> دارند.  شدت فشار </a:t>
            </a:r>
            <a:r>
              <a:rPr lang="fa-IR" sz="2000" dirty="0" err="1" smtClean="0">
                <a:solidFill>
                  <a:schemeClr val="tx1"/>
                </a:solidFill>
                <a:cs typeface="B Yagut" pitchFamily="2" charset="-78"/>
              </a:rPr>
              <a:t>منعكس</a:t>
            </a:r>
            <a:r>
              <a:rPr lang="fa-IR" sz="2000" dirty="0" smtClean="0">
                <a:solidFill>
                  <a:schemeClr val="tx1"/>
                </a:solidFill>
                <a:cs typeface="B Yagut" pitchFamily="2" charset="-78"/>
              </a:rPr>
              <a:t> شده بر سطح ساختمان محدب و مدور </a:t>
            </a:r>
            <a:r>
              <a:rPr lang="fa-IR" sz="2000" dirty="0" err="1" smtClean="0">
                <a:solidFill>
                  <a:schemeClr val="tx1"/>
                </a:solidFill>
                <a:cs typeface="B Yagut" pitchFamily="2" charset="-78"/>
              </a:rPr>
              <a:t>نيز</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كمتر</a:t>
            </a:r>
            <a:r>
              <a:rPr lang="fa-IR" sz="2000" dirty="0" smtClean="0">
                <a:solidFill>
                  <a:schemeClr val="tx1"/>
                </a:solidFill>
                <a:cs typeface="B Yagut" pitchFamily="2" charset="-78"/>
              </a:rPr>
              <a:t> از ساختمان مسطح است</a:t>
            </a:r>
            <a:r>
              <a:rPr lang="en-US" sz="2000" dirty="0" smtClean="0">
                <a:solidFill>
                  <a:schemeClr val="tx1"/>
                </a:solidFill>
                <a:cs typeface="B Yagut" pitchFamily="2" charset="-78"/>
              </a:rPr>
              <a:t>.</a:t>
            </a:r>
            <a:endParaRPr lang="fa-IR" sz="2000" dirty="0">
              <a:solidFill>
                <a:schemeClr val="tx1"/>
              </a:solidFill>
              <a:cs typeface="B Yagut" pitchFamily="2" charset="-78"/>
            </a:endParaRPr>
          </a:p>
        </p:txBody>
      </p:sp>
      <p:sp>
        <p:nvSpPr>
          <p:cNvPr id="4" name="Rectangle 3"/>
          <p:cNvSpPr/>
          <p:nvPr/>
        </p:nvSpPr>
        <p:spPr>
          <a:xfrm>
            <a:off x="6190633" y="1142984"/>
            <a:ext cx="2167581" cy="400110"/>
          </a:xfrm>
          <a:prstGeom prst="rect">
            <a:avLst/>
          </a:prstGeom>
        </p:spPr>
        <p:txBody>
          <a:bodyPr wrap="none">
            <a:spAutoFit/>
          </a:bodyPr>
          <a:lstStyle/>
          <a:p>
            <a:r>
              <a:rPr lang="fa-IR" sz="2000" b="1" dirty="0" err="1" smtClean="0">
                <a:cs typeface="B Yagut" pitchFamily="2" charset="-78"/>
              </a:rPr>
              <a:t>طراحي</a:t>
            </a:r>
            <a:r>
              <a:rPr lang="fa-IR" sz="2000" b="1" dirty="0" smtClean="0">
                <a:cs typeface="B Yagut" pitchFamily="2" charset="-78"/>
              </a:rPr>
              <a:t> حجم ساختمان</a:t>
            </a:r>
            <a:endParaRPr lang="fa-IR" sz="2000" b="1" dirty="0">
              <a:cs typeface="B Yagut" pitchFamily="2" charset="-78"/>
            </a:endParaRPr>
          </a:p>
        </p:txBody>
      </p:sp>
      <p:sp>
        <p:nvSpPr>
          <p:cNvPr id="5" name="Rectangle 4"/>
          <p:cNvSpPr/>
          <p:nvPr/>
        </p:nvSpPr>
        <p:spPr>
          <a:xfrm>
            <a:off x="857224" y="1643050"/>
            <a:ext cx="7715304" cy="400110"/>
          </a:xfrm>
          <a:prstGeom prst="rect">
            <a:avLst/>
          </a:prstGeom>
        </p:spPr>
        <p:txBody>
          <a:bodyPr wrap="square">
            <a:spAutoFit/>
          </a:bodyPr>
          <a:lstStyle/>
          <a:p>
            <a:r>
              <a:rPr lang="fa-IR" sz="2000" dirty="0" smtClean="0">
                <a:cs typeface="B Yagut" pitchFamily="2" charset="-78"/>
              </a:rPr>
              <a:t>انتخاب </a:t>
            </a:r>
            <a:r>
              <a:rPr lang="fa-IR" sz="2000" dirty="0" smtClean="0">
                <a:cs typeface="B Yagut" pitchFamily="2" charset="-78"/>
              </a:rPr>
              <a:t>فرم و حجم مناسب </a:t>
            </a:r>
            <a:r>
              <a:rPr lang="fa-IR" sz="2000" dirty="0" err="1" smtClean="0">
                <a:cs typeface="B Yagut" pitchFamily="2" charset="-78"/>
              </a:rPr>
              <a:t>براي</a:t>
            </a:r>
            <a:r>
              <a:rPr lang="fa-IR" sz="2000" dirty="0" smtClean="0">
                <a:cs typeface="B Yagut" pitchFamily="2" charset="-78"/>
              </a:rPr>
              <a:t> ساختمان بر </a:t>
            </a:r>
            <a:r>
              <a:rPr lang="fa-IR" sz="2000" dirty="0" err="1" smtClean="0">
                <a:cs typeface="B Yagut" pitchFamily="2" charset="-78"/>
              </a:rPr>
              <a:t>ميزان</a:t>
            </a:r>
            <a:r>
              <a:rPr lang="fa-IR" sz="2000" dirty="0" smtClean="0">
                <a:cs typeface="B Yagut" pitchFamily="2" charset="-78"/>
              </a:rPr>
              <a:t> خسارات </a:t>
            </a:r>
            <a:r>
              <a:rPr lang="fa-IR" sz="2000" dirty="0" err="1" smtClean="0">
                <a:cs typeface="B Yagut" pitchFamily="2" charset="-78"/>
              </a:rPr>
              <a:t>كلي</a:t>
            </a:r>
            <a:r>
              <a:rPr lang="fa-IR" sz="2000" dirty="0" smtClean="0">
                <a:cs typeface="B Yagut" pitchFamily="2" charset="-78"/>
              </a:rPr>
              <a:t> آن </a:t>
            </a:r>
            <a:r>
              <a:rPr lang="fa-IR" sz="2000" dirty="0" err="1" smtClean="0">
                <a:cs typeface="B Yagut" pitchFamily="2" charset="-78"/>
              </a:rPr>
              <a:t>تأثير</a:t>
            </a:r>
            <a:r>
              <a:rPr lang="fa-IR" sz="2000" dirty="0" smtClean="0">
                <a:cs typeface="B Yagut" pitchFamily="2" charset="-78"/>
              </a:rPr>
              <a:t> </a:t>
            </a:r>
            <a:r>
              <a:rPr lang="fa-IR" sz="2000" dirty="0" err="1" smtClean="0">
                <a:cs typeface="B Yagut" pitchFamily="2" charset="-78"/>
              </a:rPr>
              <a:t>بسزايي</a:t>
            </a:r>
            <a:r>
              <a:rPr lang="fa-IR" sz="2000" dirty="0" smtClean="0">
                <a:cs typeface="B Yagut" pitchFamily="2" charset="-78"/>
              </a:rPr>
              <a:t> دارد</a:t>
            </a:r>
            <a:r>
              <a:rPr lang="en-US" sz="2000" dirty="0" smtClean="0">
                <a:cs typeface="B Yagut" pitchFamily="2" charset="-78"/>
              </a:rPr>
              <a:t>.</a:t>
            </a:r>
            <a:endParaRPr lang="fa-IR" sz="2000" dirty="0">
              <a:cs typeface="B Yagut" pitchFamily="2" charset="-78"/>
            </a:endParaRPr>
          </a:p>
        </p:txBody>
      </p:sp>
      <p:pic>
        <p:nvPicPr>
          <p:cNvPr id="12289" name="Picture 2"/>
          <p:cNvPicPr>
            <a:picLocks noChangeAspect="1" noChangeArrowheads="1"/>
          </p:cNvPicPr>
          <p:nvPr/>
        </p:nvPicPr>
        <p:blipFill>
          <a:blip r:embed="rId3"/>
          <a:srcRect/>
          <a:stretch>
            <a:fillRect/>
          </a:stretch>
        </p:blipFill>
        <p:spPr bwMode="auto">
          <a:xfrm>
            <a:off x="742943" y="3714752"/>
            <a:ext cx="3900495" cy="2862990"/>
          </a:xfrm>
          <a:prstGeom prst="rect">
            <a:avLst/>
          </a:prstGeom>
          <a:noFill/>
          <a:ln w="9525">
            <a:noFill/>
            <a:miter lim="800000"/>
            <a:headEnd/>
            <a:tailEnd/>
          </a:ln>
        </p:spPr>
      </p:pic>
      <p:pic>
        <p:nvPicPr>
          <p:cNvPr id="12290" name="Picture 1"/>
          <p:cNvPicPr>
            <a:picLocks noChangeAspect="1" noChangeArrowheads="1"/>
          </p:cNvPicPr>
          <p:nvPr/>
        </p:nvPicPr>
        <p:blipFill>
          <a:blip r:embed="rId4"/>
          <a:srcRect/>
          <a:stretch>
            <a:fillRect/>
          </a:stretch>
        </p:blipFill>
        <p:spPr bwMode="auto">
          <a:xfrm>
            <a:off x="5214942" y="3689836"/>
            <a:ext cx="3429024" cy="2890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5"/>
            <a:ext cx="7772400" cy="714380"/>
          </a:xfrm>
        </p:spPr>
        <p:txBody>
          <a:bodyPr>
            <a:normAutofit/>
          </a:bodyPr>
          <a:lstStyle/>
          <a:p>
            <a:pPr algn="just"/>
            <a:r>
              <a:rPr lang="fa-IR" sz="2000" b="1" dirty="0" err="1" smtClean="0">
                <a:cs typeface="B Yagut" pitchFamily="2" charset="-78"/>
              </a:rPr>
              <a:t>احجام</a:t>
            </a:r>
            <a:r>
              <a:rPr lang="fa-IR" sz="2000" b="1" dirty="0" smtClean="0">
                <a:cs typeface="B Yagut" pitchFamily="2" charset="-78"/>
              </a:rPr>
              <a:t> و </a:t>
            </a:r>
            <a:r>
              <a:rPr lang="fa-IR" sz="2000" b="1" dirty="0" err="1" smtClean="0">
                <a:cs typeface="B Yagut" pitchFamily="2" charset="-78"/>
              </a:rPr>
              <a:t>المانهاي</a:t>
            </a:r>
            <a:r>
              <a:rPr lang="fa-IR" sz="2000" b="1" dirty="0" smtClean="0">
                <a:cs typeface="B Yagut" pitchFamily="2" charset="-78"/>
              </a:rPr>
              <a:t> </a:t>
            </a:r>
            <a:r>
              <a:rPr lang="fa-IR" sz="2000" b="1" dirty="0" err="1" smtClean="0">
                <a:cs typeface="B Yagut" pitchFamily="2" charset="-78"/>
              </a:rPr>
              <a:t>پيراموني</a:t>
            </a:r>
            <a:endParaRPr lang="fa-IR" sz="2000" dirty="0">
              <a:cs typeface="B Yagut" pitchFamily="2" charset="-78"/>
            </a:endParaRPr>
          </a:p>
        </p:txBody>
      </p:sp>
      <p:sp>
        <p:nvSpPr>
          <p:cNvPr id="3" name="Subtitle 2"/>
          <p:cNvSpPr>
            <a:spLocks noGrp="1"/>
          </p:cNvSpPr>
          <p:nvPr>
            <p:ph type="subTitle" idx="1"/>
          </p:nvPr>
        </p:nvSpPr>
        <p:spPr>
          <a:xfrm>
            <a:off x="642910" y="1214422"/>
            <a:ext cx="7786742" cy="785818"/>
          </a:xfrm>
        </p:spPr>
        <p:txBody>
          <a:bodyPr>
            <a:normAutofit fontScale="92500"/>
          </a:bodyPr>
          <a:lstStyle/>
          <a:p>
            <a:pPr algn="just"/>
            <a:r>
              <a:rPr lang="fa-IR" sz="2000" dirty="0" smtClean="0">
                <a:solidFill>
                  <a:schemeClr val="tx1"/>
                </a:solidFill>
                <a:cs typeface="B Yagut" pitchFamily="2" charset="-78"/>
              </a:rPr>
              <a:t>- عناصر </a:t>
            </a:r>
            <a:r>
              <a:rPr lang="fa-IR" sz="2000" dirty="0" err="1" smtClean="0">
                <a:solidFill>
                  <a:schemeClr val="tx1"/>
                </a:solidFill>
                <a:cs typeface="B Yagut" pitchFamily="2" charset="-78"/>
              </a:rPr>
              <a:t>الحاقي</a:t>
            </a:r>
            <a:r>
              <a:rPr lang="fa-IR" sz="2000" dirty="0" smtClean="0">
                <a:solidFill>
                  <a:schemeClr val="tx1"/>
                </a:solidFill>
                <a:cs typeface="B Yagut" pitchFamily="2" charset="-78"/>
              </a:rPr>
              <a:t> سست </a:t>
            </a:r>
            <a:r>
              <a:rPr lang="fa-IR" sz="2000" dirty="0" err="1" smtClean="0">
                <a:solidFill>
                  <a:schemeClr val="tx1"/>
                </a:solidFill>
                <a:cs typeface="B Yagut" pitchFamily="2" charset="-78"/>
              </a:rPr>
              <a:t>بايد</a:t>
            </a:r>
            <a:r>
              <a:rPr lang="fa-IR" sz="2000" dirty="0" smtClean="0">
                <a:solidFill>
                  <a:schemeClr val="tx1"/>
                </a:solidFill>
                <a:cs typeface="B Yagut" pitchFamily="2" charset="-78"/>
              </a:rPr>
              <a:t> از </a:t>
            </a:r>
            <a:r>
              <a:rPr lang="fa-IR" sz="2000" dirty="0" err="1" smtClean="0">
                <a:solidFill>
                  <a:schemeClr val="tx1"/>
                </a:solidFill>
                <a:cs typeface="B Yagut" pitchFamily="2" charset="-78"/>
              </a:rPr>
              <a:t>نماي</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ساختمانهاي</a:t>
            </a:r>
            <a:r>
              <a:rPr lang="fa-IR" sz="2000" dirty="0" smtClean="0">
                <a:solidFill>
                  <a:schemeClr val="tx1"/>
                </a:solidFill>
                <a:cs typeface="B Yagut" pitchFamily="2" charset="-78"/>
              </a:rPr>
              <a:t> با درجه </a:t>
            </a:r>
            <a:r>
              <a:rPr lang="fa-IR" sz="2000" dirty="0" err="1" smtClean="0">
                <a:solidFill>
                  <a:schemeClr val="tx1"/>
                </a:solidFill>
                <a:cs typeface="B Yagut" pitchFamily="2" charset="-78"/>
              </a:rPr>
              <a:t>اهميت</a:t>
            </a:r>
            <a:r>
              <a:rPr lang="fa-IR" sz="2000" dirty="0" smtClean="0">
                <a:solidFill>
                  <a:schemeClr val="tx1"/>
                </a:solidFill>
                <a:cs typeface="B Yagut" pitchFamily="2" charset="-78"/>
              </a:rPr>
              <a:t> 1 و 2 حذف شوند و در ساختمان </a:t>
            </a:r>
            <a:r>
              <a:rPr lang="fa-IR" sz="2000" dirty="0" err="1" smtClean="0">
                <a:solidFill>
                  <a:schemeClr val="tx1"/>
                </a:solidFill>
                <a:cs typeface="B Yagut" pitchFamily="2" charset="-78"/>
              </a:rPr>
              <a:t>هاي</a:t>
            </a:r>
            <a:r>
              <a:rPr lang="fa-IR" sz="2000" dirty="0" smtClean="0">
                <a:solidFill>
                  <a:schemeClr val="tx1"/>
                </a:solidFill>
                <a:cs typeface="B Yagut" pitchFamily="2" charset="-78"/>
              </a:rPr>
              <a:t> با </a:t>
            </a:r>
            <a:r>
              <a:rPr lang="fa-IR" sz="2000" dirty="0" err="1" smtClean="0">
                <a:solidFill>
                  <a:schemeClr val="tx1"/>
                </a:solidFill>
                <a:cs typeface="B Yagut" pitchFamily="2" charset="-78"/>
              </a:rPr>
              <a:t>اهميت</a:t>
            </a:r>
            <a:r>
              <a:rPr lang="fa-IR" sz="2000" dirty="0" smtClean="0">
                <a:solidFill>
                  <a:schemeClr val="tx1"/>
                </a:solidFill>
                <a:cs typeface="B Yagut" pitchFamily="2" charset="-78"/>
              </a:rPr>
              <a:t> درجه 3 و 4 نیز با </a:t>
            </a:r>
            <a:r>
              <a:rPr lang="fa-IR" sz="2000" dirty="0" err="1" smtClean="0">
                <a:solidFill>
                  <a:schemeClr val="tx1"/>
                </a:solidFill>
                <a:cs typeface="B Yagut" pitchFamily="2" charset="-78"/>
              </a:rPr>
              <a:t>رعايت</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شرايط</a:t>
            </a:r>
            <a:r>
              <a:rPr lang="fa-IR" sz="2000" dirty="0" smtClean="0">
                <a:solidFill>
                  <a:schemeClr val="tx1"/>
                </a:solidFill>
                <a:cs typeface="B Yagut" pitchFamily="2" charset="-78"/>
              </a:rPr>
              <a:t> خاص(اتصال </a:t>
            </a:r>
            <a:r>
              <a:rPr lang="fa-IR" sz="2000" dirty="0" err="1" smtClean="0">
                <a:solidFill>
                  <a:schemeClr val="tx1"/>
                </a:solidFill>
                <a:cs typeface="B Yagut" pitchFamily="2" charset="-78"/>
              </a:rPr>
              <a:t>محكم</a:t>
            </a:r>
            <a:r>
              <a:rPr lang="fa-IR" sz="2000" dirty="0" smtClean="0">
                <a:solidFill>
                  <a:schemeClr val="tx1"/>
                </a:solidFill>
                <a:cs typeface="B Yagut" pitchFamily="2" charset="-78"/>
              </a:rPr>
              <a:t>) مجاز است. </a:t>
            </a:r>
            <a:endParaRPr lang="fa-IR" sz="2000" dirty="0">
              <a:solidFill>
                <a:schemeClr val="tx1"/>
              </a:solidFill>
              <a:cs typeface="B Yagut" pitchFamily="2" charset="-78"/>
            </a:endParaRPr>
          </a:p>
        </p:txBody>
      </p:sp>
      <p:sp>
        <p:nvSpPr>
          <p:cNvPr id="4" name="Rectangle 3"/>
          <p:cNvSpPr/>
          <p:nvPr/>
        </p:nvSpPr>
        <p:spPr>
          <a:xfrm>
            <a:off x="500034" y="5507196"/>
            <a:ext cx="7858180" cy="707886"/>
          </a:xfrm>
          <a:prstGeom prst="rect">
            <a:avLst/>
          </a:prstGeom>
        </p:spPr>
        <p:txBody>
          <a:bodyPr wrap="square">
            <a:spAutoFit/>
          </a:bodyPr>
          <a:lstStyle/>
          <a:p>
            <a:r>
              <a:rPr lang="fa-IR" sz="2000" dirty="0" smtClean="0">
                <a:cs typeface="B Yagut" pitchFamily="2" charset="-78"/>
              </a:rPr>
              <a:t>- در صورت </a:t>
            </a:r>
            <a:r>
              <a:rPr lang="fa-IR" sz="2000" dirty="0" err="1" smtClean="0">
                <a:cs typeface="B Yagut" pitchFamily="2" charset="-78"/>
              </a:rPr>
              <a:t>بكارگيري</a:t>
            </a:r>
            <a:r>
              <a:rPr lang="fa-IR" sz="2000" dirty="0" smtClean="0">
                <a:cs typeface="B Yagut" pitchFamily="2" charset="-78"/>
              </a:rPr>
              <a:t> </a:t>
            </a:r>
            <a:r>
              <a:rPr lang="fa-IR" sz="2000" dirty="0" err="1" smtClean="0">
                <a:cs typeface="B Yagut" pitchFamily="2" charset="-78"/>
              </a:rPr>
              <a:t>تزئينات</a:t>
            </a:r>
            <a:r>
              <a:rPr lang="fa-IR" sz="2000" dirty="0" smtClean="0">
                <a:cs typeface="B Yagut" pitchFamily="2" charset="-78"/>
              </a:rPr>
              <a:t> در نما به خصوص در </a:t>
            </a:r>
            <a:r>
              <a:rPr lang="fa-IR" sz="2000" dirty="0" err="1" smtClean="0">
                <a:cs typeface="B Yagut" pitchFamily="2" charset="-78"/>
              </a:rPr>
              <a:t>ترازهاي</a:t>
            </a:r>
            <a:r>
              <a:rPr lang="fa-IR" sz="2000" dirty="0" smtClean="0">
                <a:cs typeface="B Yagut" pitchFamily="2" charset="-78"/>
              </a:rPr>
              <a:t> بالاتر بهتر است از مصالح </a:t>
            </a:r>
            <a:r>
              <a:rPr lang="fa-IR" sz="2000" dirty="0" err="1" smtClean="0">
                <a:cs typeface="B Yagut" pitchFamily="2" charset="-78"/>
              </a:rPr>
              <a:t>سبك</a:t>
            </a:r>
            <a:r>
              <a:rPr lang="fa-IR" sz="2000" dirty="0" smtClean="0">
                <a:cs typeface="B Yagut" pitchFamily="2" charset="-78"/>
              </a:rPr>
              <a:t> مانند چوب، </a:t>
            </a:r>
            <a:r>
              <a:rPr lang="fa-IR" sz="2000" dirty="0" err="1" smtClean="0">
                <a:cs typeface="B Yagut" pitchFamily="2" charset="-78"/>
              </a:rPr>
              <a:t>پلاستيك</a:t>
            </a:r>
            <a:r>
              <a:rPr lang="fa-IR" sz="2000" dirty="0" smtClean="0">
                <a:cs typeface="B Yagut" pitchFamily="2" charset="-78"/>
              </a:rPr>
              <a:t>، </a:t>
            </a:r>
            <a:r>
              <a:rPr lang="fa-IR" sz="2000" dirty="0" err="1" smtClean="0">
                <a:cs typeface="B Yagut" pitchFamily="2" charset="-78"/>
              </a:rPr>
              <a:t>آلومينیوم</a:t>
            </a:r>
            <a:r>
              <a:rPr lang="fa-IR" sz="2000" dirty="0" smtClean="0">
                <a:cs typeface="B Yagut" pitchFamily="2" charset="-78"/>
              </a:rPr>
              <a:t> یا </a:t>
            </a:r>
            <a:r>
              <a:rPr lang="fa-IR" sz="2000" dirty="0" err="1" smtClean="0">
                <a:cs typeface="B Yagut" pitchFamily="2" charset="-78"/>
              </a:rPr>
              <a:t>پلیمر</a:t>
            </a:r>
            <a:r>
              <a:rPr lang="fa-IR" sz="2000" dirty="0" smtClean="0">
                <a:cs typeface="B Yagut" pitchFamily="2" charset="-78"/>
              </a:rPr>
              <a:t> و </a:t>
            </a:r>
            <a:r>
              <a:rPr lang="fa-IR" sz="2000" dirty="0" err="1" smtClean="0">
                <a:cs typeface="B Yagut" pitchFamily="2" charset="-78"/>
              </a:rPr>
              <a:t>كامپوزيت</a:t>
            </a:r>
            <a:r>
              <a:rPr lang="fa-IR" sz="2000" dirty="0" smtClean="0">
                <a:cs typeface="B Yagut" pitchFamily="2" charset="-78"/>
              </a:rPr>
              <a:t> استفاده شود</a:t>
            </a:r>
            <a:r>
              <a:rPr lang="en-US" sz="2000" dirty="0" smtClean="0">
                <a:cs typeface="B Yagut" pitchFamily="2" charset="-78"/>
              </a:rPr>
              <a:t>.</a:t>
            </a:r>
            <a:endParaRPr lang="fa-IR" sz="2000" dirty="0">
              <a:cs typeface="B Yagut" pitchFamily="2" charset="-78"/>
            </a:endParaRPr>
          </a:p>
        </p:txBody>
      </p:sp>
      <p:pic>
        <p:nvPicPr>
          <p:cNvPr id="11265" name="Picture 3"/>
          <p:cNvPicPr>
            <a:picLocks noChangeAspect="1" noChangeArrowheads="1"/>
          </p:cNvPicPr>
          <p:nvPr/>
        </p:nvPicPr>
        <p:blipFill>
          <a:blip r:embed="rId3"/>
          <a:srcRect/>
          <a:stretch>
            <a:fillRect/>
          </a:stretch>
        </p:blipFill>
        <p:spPr bwMode="auto">
          <a:xfrm>
            <a:off x="2428860" y="2132556"/>
            <a:ext cx="4071966" cy="3077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2"/>
            <a:ext cx="7772400" cy="714380"/>
          </a:xfrm>
        </p:spPr>
        <p:txBody>
          <a:bodyPr>
            <a:normAutofit/>
          </a:bodyPr>
          <a:lstStyle/>
          <a:p>
            <a:pPr algn="just"/>
            <a:r>
              <a:rPr lang="fa-IR" sz="2000" b="1" dirty="0" err="1" smtClean="0">
                <a:cs typeface="B Yagut" pitchFamily="2" charset="-78"/>
              </a:rPr>
              <a:t>نماهاي</a:t>
            </a:r>
            <a:r>
              <a:rPr lang="fa-IR" sz="2000" b="1" dirty="0" smtClean="0">
                <a:cs typeface="B Yagut" pitchFamily="2" charset="-78"/>
              </a:rPr>
              <a:t> </a:t>
            </a:r>
            <a:r>
              <a:rPr lang="fa-IR" sz="2000" b="1" dirty="0" err="1" smtClean="0">
                <a:cs typeface="B Yagut" pitchFamily="2" charset="-78"/>
              </a:rPr>
              <a:t>جانبي</a:t>
            </a:r>
            <a:r>
              <a:rPr lang="fa-IR" sz="2000" b="1" dirty="0" smtClean="0">
                <a:cs typeface="B Yagut" pitchFamily="2" charset="-78"/>
              </a:rPr>
              <a:t> و </a:t>
            </a:r>
            <a:r>
              <a:rPr lang="fa-IR" sz="2000" b="1" dirty="0" err="1" smtClean="0">
                <a:cs typeface="B Yagut" pitchFamily="2" charset="-78"/>
              </a:rPr>
              <a:t>جداره</a:t>
            </a:r>
            <a:r>
              <a:rPr lang="fa-IR" sz="2000" b="1" dirty="0" smtClean="0">
                <a:cs typeface="B Yagut" pitchFamily="2" charset="-78"/>
              </a:rPr>
              <a:t> </a:t>
            </a:r>
            <a:r>
              <a:rPr lang="fa-IR" sz="2000" b="1" dirty="0" err="1" smtClean="0">
                <a:cs typeface="B Yagut" pitchFamily="2" charset="-78"/>
              </a:rPr>
              <a:t>خارجي</a:t>
            </a:r>
            <a:r>
              <a:rPr lang="fa-IR" sz="2000" b="1" dirty="0" smtClean="0">
                <a:cs typeface="B Yagut" pitchFamily="2" charset="-78"/>
              </a:rPr>
              <a:t> ساختمان</a:t>
            </a:r>
            <a:endParaRPr lang="fa-IR" sz="2000" dirty="0">
              <a:cs typeface="B Yagut" pitchFamily="2" charset="-78"/>
            </a:endParaRPr>
          </a:p>
        </p:txBody>
      </p:sp>
      <p:sp>
        <p:nvSpPr>
          <p:cNvPr id="3" name="Subtitle 2"/>
          <p:cNvSpPr>
            <a:spLocks noGrp="1"/>
          </p:cNvSpPr>
          <p:nvPr>
            <p:ph type="subTitle" idx="1"/>
          </p:nvPr>
        </p:nvSpPr>
        <p:spPr>
          <a:xfrm>
            <a:off x="642910" y="1428736"/>
            <a:ext cx="7786742" cy="828684"/>
          </a:xfrm>
        </p:spPr>
        <p:txBody>
          <a:bodyPr>
            <a:normAutofit/>
          </a:bodyPr>
          <a:lstStyle/>
          <a:p>
            <a:pPr algn="just"/>
            <a:r>
              <a:rPr lang="fa-IR" sz="2000" dirty="0" err="1" smtClean="0">
                <a:solidFill>
                  <a:schemeClr val="tx1"/>
                </a:solidFill>
                <a:cs typeface="B Yagut" pitchFamily="2" charset="-78"/>
              </a:rPr>
              <a:t>جداره</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خارجي</a:t>
            </a:r>
            <a:r>
              <a:rPr lang="fa-IR" sz="2000" dirty="0" smtClean="0">
                <a:solidFill>
                  <a:schemeClr val="tx1"/>
                </a:solidFill>
                <a:cs typeface="B Yagut" pitchFamily="2" charset="-78"/>
              </a:rPr>
              <a:t> ساختمان نسبت به انفجار </a:t>
            </a:r>
            <a:r>
              <a:rPr lang="fa-IR" sz="2000" dirty="0" err="1" smtClean="0">
                <a:solidFill>
                  <a:schemeClr val="tx1"/>
                </a:solidFill>
                <a:cs typeface="B Yagut" pitchFamily="2" charset="-78"/>
              </a:rPr>
              <a:t>خارجي</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بسيار</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آسيب</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پذير</a:t>
            </a:r>
            <a:r>
              <a:rPr lang="fa-IR" sz="2000" dirty="0" smtClean="0">
                <a:solidFill>
                  <a:schemeClr val="tx1"/>
                </a:solidFill>
                <a:cs typeface="B Yagut" pitchFamily="2" charset="-78"/>
              </a:rPr>
              <a:t> است </a:t>
            </a:r>
            <a:r>
              <a:rPr lang="fa-IR" sz="2000" dirty="0" err="1" smtClean="0">
                <a:solidFill>
                  <a:schemeClr val="tx1"/>
                </a:solidFill>
                <a:cs typeface="B Yagut" pitchFamily="2" charset="-78"/>
              </a:rPr>
              <a:t>زيرا</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نزديكترين</a:t>
            </a:r>
            <a:r>
              <a:rPr lang="fa-IR" sz="2000" dirty="0" smtClean="0">
                <a:solidFill>
                  <a:schemeClr val="tx1"/>
                </a:solidFill>
                <a:cs typeface="B Yagut" pitchFamily="2" charset="-78"/>
              </a:rPr>
              <a:t> بخش ساختمان به انفجار </a:t>
            </a:r>
            <a:r>
              <a:rPr lang="fa-IR" sz="2000" dirty="0" err="1" smtClean="0">
                <a:solidFill>
                  <a:schemeClr val="tx1"/>
                </a:solidFill>
                <a:cs typeface="B Yagut" pitchFamily="2" charset="-78"/>
              </a:rPr>
              <a:t>مي</a:t>
            </a:r>
            <a:r>
              <a:rPr lang="fa-IR" sz="2000" dirty="0" smtClean="0">
                <a:solidFill>
                  <a:schemeClr val="tx1"/>
                </a:solidFill>
                <a:cs typeface="B Yagut" pitchFamily="2" charset="-78"/>
              </a:rPr>
              <a:t> باشد</a:t>
            </a:r>
            <a:r>
              <a:rPr lang="en-US" sz="2000" dirty="0" smtClean="0">
                <a:solidFill>
                  <a:schemeClr val="tx1"/>
                </a:solidFill>
                <a:cs typeface="B Yagut" pitchFamily="2" charset="-78"/>
              </a:rPr>
              <a:t>.</a:t>
            </a:r>
          </a:p>
          <a:p>
            <a:pPr algn="just"/>
            <a:endParaRPr lang="fa-IR" sz="2000" dirty="0">
              <a:solidFill>
                <a:schemeClr val="tx1"/>
              </a:solidFill>
              <a:cs typeface="B Yagut" pitchFamily="2" charset="-78"/>
            </a:endParaRPr>
          </a:p>
        </p:txBody>
      </p:sp>
      <p:sp>
        <p:nvSpPr>
          <p:cNvPr id="10241" name="Rectangle 1"/>
          <p:cNvSpPr>
            <a:spLocks noChangeArrowheads="1"/>
          </p:cNvSpPr>
          <p:nvPr/>
        </p:nvSpPr>
        <p:spPr bwMode="auto">
          <a:xfrm>
            <a:off x="571472" y="2500306"/>
            <a:ext cx="742955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بكارگيري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عناصر سست و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شكننده</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وسيع</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و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نيز</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پنجره ها در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محيط</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بيروني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و در سطح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نماي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ساختمان، بام و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تجهيزات</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و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مبلمان</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نصب شده در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فضاي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باز مجموعه در ساختمان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هاي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با درجه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اهميت1</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ممنوع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مي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باشد و در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ساير</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ساختمان ها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بايد</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به حداقل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ممكن</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كاهش</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يابند</a:t>
            </a: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a:t>
            </a:r>
            <a:endParaRPr kumimoji="0" lang="en-US" sz="2000" b="0" i="0" u="none" strike="noStrike" cap="none" normalizeH="0" baseline="0" dirty="0" smtClean="0">
              <a:ln>
                <a:noFill/>
              </a:ln>
              <a:solidFill>
                <a:schemeClr val="tx1"/>
              </a:solidFill>
              <a:effectLst/>
              <a:latin typeface="Arial" pitchFamily="34" charset="0"/>
              <a:cs typeface="B Yagut" pitchFamily="2" charset="-78"/>
            </a:endParaRPr>
          </a:p>
        </p:txBody>
      </p:sp>
      <p:sp>
        <p:nvSpPr>
          <p:cNvPr id="10242" name="Rectangle 2"/>
          <p:cNvSpPr>
            <a:spLocks noChangeArrowheads="1"/>
          </p:cNvSpPr>
          <p:nvPr/>
        </p:nvSpPr>
        <p:spPr bwMode="auto">
          <a:xfrm>
            <a:off x="4143372" y="4243336"/>
            <a:ext cx="392905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استفاده از بام همرنگ با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محيط</a:t>
            </a: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a:t>
            </a:r>
            <a:endParaRPr kumimoji="0" lang="en-US" sz="2000" b="0" i="0" u="none" strike="noStrike" cap="none" normalizeH="0" baseline="0" dirty="0" smtClean="0">
              <a:ln>
                <a:noFill/>
              </a:ln>
              <a:solidFill>
                <a:schemeClr val="tx1"/>
              </a:solidFill>
              <a:effectLst/>
              <a:latin typeface="Arial" pitchFamily="34" charset="0"/>
              <a:cs typeface="B Yagut"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5"/>
            <a:ext cx="7772400" cy="714380"/>
          </a:xfrm>
        </p:spPr>
        <p:txBody>
          <a:bodyPr>
            <a:normAutofit/>
          </a:bodyPr>
          <a:lstStyle/>
          <a:p>
            <a:pPr algn="just"/>
            <a:r>
              <a:rPr lang="fa-IR" sz="2000" b="1" dirty="0" err="1" smtClean="0">
                <a:cs typeface="B Yagut" pitchFamily="2" charset="-78"/>
              </a:rPr>
              <a:t>مسيرهاي</a:t>
            </a:r>
            <a:r>
              <a:rPr lang="fa-IR" sz="2000" b="1" dirty="0" smtClean="0">
                <a:cs typeface="B Yagut" pitchFamily="2" charset="-78"/>
              </a:rPr>
              <a:t> </a:t>
            </a:r>
            <a:r>
              <a:rPr lang="fa-IR" sz="2000" b="1" dirty="0" err="1" smtClean="0">
                <a:cs typeface="B Yagut" pitchFamily="2" charset="-78"/>
              </a:rPr>
              <a:t>حركت</a:t>
            </a:r>
            <a:r>
              <a:rPr lang="fa-IR" sz="2000" b="1" dirty="0" smtClean="0">
                <a:cs typeface="B Yagut" pitchFamily="2" charset="-78"/>
              </a:rPr>
              <a:t> </a:t>
            </a:r>
            <a:r>
              <a:rPr lang="fa-IR" sz="2000" b="1" dirty="0" err="1" smtClean="0">
                <a:cs typeface="B Yagut" pitchFamily="2" charset="-78"/>
              </a:rPr>
              <a:t>داخلي</a:t>
            </a:r>
            <a:endParaRPr lang="fa-IR" sz="2000" dirty="0">
              <a:cs typeface="B Yagut" pitchFamily="2" charset="-78"/>
            </a:endParaRPr>
          </a:p>
        </p:txBody>
      </p:sp>
      <p:sp>
        <p:nvSpPr>
          <p:cNvPr id="3" name="Subtitle 2"/>
          <p:cNvSpPr>
            <a:spLocks noGrp="1"/>
          </p:cNvSpPr>
          <p:nvPr>
            <p:ph type="subTitle" idx="1"/>
          </p:nvPr>
        </p:nvSpPr>
        <p:spPr>
          <a:xfrm>
            <a:off x="1371600" y="1428736"/>
            <a:ext cx="7058052" cy="642942"/>
          </a:xfrm>
        </p:spPr>
        <p:txBody>
          <a:bodyPr>
            <a:normAutofit/>
          </a:bodyPr>
          <a:lstStyle/>
          <a:p>
            <a:pPr algn="just"/>
            <a:r>
              <a:rPr lang="fa-IR" sz="2000" dirty="0" smtClean="0">
                <a:solidFill>
                  <a:schemeClr val="tx1"/>
                </a:solidFill>
                <a:cs typeface="B Yagut" pitchFamily="2" charset="-78"/>
              </a:rPr>
              <a:t>- </a:t>
            </a:r>
            <a:r>
              <a:rPr lang="fa-IR" sz="2000" dirty="0" err="1" smtClean="0">
                <a:solidFill>
                  <a:schemeClr val="tx1"/>
                </a:solidFill>
                <a:cs typeface="B Yagut" pitchFamily="2" charset="-78"/>
              </a:rPr>
              <a:t>درهاي</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غيرمتقابل</a:t>
            </a:r>
            <a:r>
              <a:rPr lang="fa-IR" sz="2000" dirty="0" smtClean="0">
                <a:solidFill>
                  <a:schemeClr val="tx1"/>
                </a:solidFill>
                <a:cs typeface="B Yagut" pitchFamily="2" charset="-78"/>
              </a:rPr>
              <a:t> در </a:t>
            </a:r>
            <a:r>
              <a:rPr lang="fa-IR" sz="2000" dirty="0" err="1" smtClean="0">
                <a:solidFill>
                  <a:schemeClr val="tx1"/>
                </a:solidFill>
                <a:cs typeface="B Yagut" pitchFamily="2" charset="-78"/>
              </a:rPr>
              <a:t>فضاي</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ورودي</a:t>
            </a:r>
            <a:endParaRPr lang="fa-IR" sz="2000" dirty="0">
              <a:solidFill>
                <a:schemeClr val="tx1"/>
              </a:solidFill>
              <a:cs typeface="B Yagut" pitchFamily="2" charset="-78"/>
            </a:endParaRPr>
          </a:p>
        </p:txBody>
      </p:sp>
      <p:sp>
        <p:nvSpPr>
          <p:cNvPr id="8193" name="Rectangle 1"/>
          <p:cNvSpPr>
            <a:spLocks noChangeArrowheads="1"/>
          </p:cNvSpPr>
          <p:nvPr/>
        </p:nvSpPr>
        <p:spPr bwMode="auto">
          <a:xfrm>
            <a:off x="571472" y="5007130"/>
            <a:ext cx="800102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پلكانهاي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خروج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اضطراري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بايد</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تا حد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ممكن</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از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فضاهاي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پرخطر دور باشند و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نبايد</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به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فضاهاي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پرخطر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منتهي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شوند</a:t>
            </a: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a:t>
            </a:r>
            <a:endParaRPr kumimoji="0" lang="en-US" sz="2000" b="0" i="0" u="none" strike="noStrike" cap="none" normalizeH="0" baseline="0" dirty="0" smtClean="0">
              <a:ln>
                <a:noFill/>
              </a:ln>
              <a:solidFill>
                <a:schemeClr val="tx1"/>
              </a:solidFill>
              <a:effectLst/>
              <a:latin typeface="Arial" pitchFamily="34" charset="0"/>
              <a:cs typeface="B Yagut" pitchFamily="2" charset="-78"/>
            </a:endParaRPr>
          </a:p>
        </p:txBody>
      </p:sp>
      <p:pic>
        <p:nvPicPr>
          <p:cNvPr id="5" name="Picture 4" descr="002.jpg"/>
          <p:cNvPicPr>
            <a:picLocks noChangeAspect="1"/>
          </p:cNvPicPr>
          <p:nvPr/>
        </p:nvPicPr>
        <p:blipFill>
          <a:blip r:embed="rId3"/>
          <a:stretch>
            <a:fillRect/>
          </a:stretch>
        </p:blipFill>
        <p:spPr>
          <a:xfrm>
            <a:off x="2738437" y="2052646"/>
            <a:ext cx="3667125" cy="2590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1"/>
            <a:ext cx="7772400" cy="714379"/>
          </a:xfrm>
        </p:spPr>
        <p:txBody>
          <a:bodyPr>
            <a:normAutofit/>
          </a:bodyPr>
          <a:lstStyle/>
          <a:p>
            <a:pPr algn="just"/>
            <a:r>
              <a:rPr lang="fa-IR" sz="2000" b="1" dirty="0" err="1" smtClean="0">
                <a:cs typeface="B Yagut" pitchFamily="2" charset="-78"/>
              </a:rPr>
              <a:t>بازشوهاي</a:t>
            </a:r>
            <a:r>
              <a:rPr lang="fa-IR" sz="2000" b="1" dirty="0" smtClean="0">
                <a:cs typeface="B Yagut" pitchFamily="2" charset="-78"/>
              </a:rPr>
              <a:t> </a:t>
            </a:r>
            <a:r>
              <a:rPr lang="fa-IR" sz="2000" b="1" dirty="0" err="1" smtClean="0">
                <a:cs typeface="B Yagut" pitchFamily="2" charset="-78"/>
              </a:rPr>
              <a:t>خارجي</a:t>
            </a:r>
            <a:r>
              <a:rPr lang="fa-IR" sz="2000" b="1" dirty="0" smtClean="0">
                <a:cs typeface="B Yagut" pitchFamily="2" charset="-78"/>
              </a:rPr>
              <a:t> و پنجره ها</a:t>
            </a:r>
            <a:endParaRPr lang="fa-IR" sz="2000" dirty="0">
              <a:cs typeface="B Yagut" pitchFamily="2" charset="-78"/>
            </a:endParaRPr>
          </a:p>
        </p:txBody>
      </p:sp>
      <p:sp>
        <p:nvSpPr>
          <p:cNvPr id="3" name="Subtitle 2"/>
          <p:cNvSpPr>
            <a:spLocks noGrp="1"/>
          </p:cNvSpPr>
          <p:nvPr>
            <p:ph type="subTitle" idx="1"/>
          </p:nvPr>
        </p:nvSpPr>
        <p:spPr>
          <a:xfrm>
            <a:off x="500034" y="857232"/>
            <a:ext cx="7929618" cy="1752600"/>
          </a:xfrm>
        </p:spPr>
        <p:txBody>
          <a:bodyPr>
            <a:normAutofit fontScale="62500" lnSpcReduction="20000"/>
          </a:bodyPr>
          <a:lstStyle/>
          <a:p>
            <a:pPr algn="just"/>
            <a:r>
              <a:rPr lang="fa-IR" dirty="0" err="1" smtClean="0">
                <a:solidFill>
                  <a:schemeClr val="tx1"/>
                </a:solidFill>
                <a:cs typeface="B Yagut" pitchFamily="2" charset="-78"/>
              </a:rPr>
              <a:t>شكست</a:t>
            </a:r>
            <a:r>
              <a:rPr lang="fa-IR" dirty="0" smtClean="0">
                <a:solidFill>
                  <a:schemeClr val="tx1"/>
                </a:solidFill>
                <a:cs typeface="B Yagut" pitchFamily="2" charset="-78"/>
              </a:rPr>
              <a:t> </a:t>
            </a:r>
            <a:r>
              <a:rPr lang="fa-IR" dirty="0" err="1" smtClean="0">
                <a:solidFill>
                  <a:schemeClr val="tx1"/>
                </a:solidFill>
                <a:cs typeface="B Yagut" pitchFamily="2" charset="-78"/>
              </a:rPr>
              <a:t>شيشه</a:t>
            </a:r>
            <a:r>
              <a:rPr lang="fa-IR" dirty="0" smtClean="0">
                <a:solidFill>
                  <a:schemeClr val="tx1"/>
                </a:solidFill>
                <a:cs typeface="B Yagut" pitchFamily="2" charset="-78"/>
              </a:rPr>
              <a:t> ها در هنگام انفجار از خطرات مهم محسوب </a:t>
            </a:r>
            <a:r>
              <a:rPr lang="fa-IR" dirty="0" err="1" smtClean="0">
                <a:solidFill>
                  <a:schemeClr val="tx1"/>
                </a:solidFill>
                <a:cs typeface="B Yagut" pitchFamily="2" charset="-78"/>
              </a:rPr>
              <a:t>ميشود</a:t>
            </a:r>
            <a:r>
              <a:rPr lang="en-US" dirty="0" smtClean="0">
                <a:solidFill>
                  <a:schemeClr val="tx1"/>
                </a:solidFill>
                <a:cs typeface="B Yagut" pitchFamily="2" charset="-78"/>
              </a:rPr>
              <a:t>. </a:t>
            </a:r>
            <a:r>
              <a:rPr lang="fa-IR" dirty="0" smtClean="0">
                <a:solidFill>
                  <a:schemeClr val="tx1"/>
                </a:solidFill>
                <a:cs typeface="B Yagut" pitchFamily="2" charset="-78"/>
              </a:rPr>
              <a:t>لذا طراحان </a:t>
            </a:r>
            <a:r>
              <a:rPr lang="fa-IR" dirty="0" err="1" smtClean="0">
                <a:solidFill>
                  <a:schemeClr val="tx1"/>
                </a:solidFill>
                <a:cs typeface="B Yagut" pitchFamily="2" charset="-78"/>
              </a:rPr>
              <a:t>بايد</a:t>
            </a:r>
            <a:r>
              <a:rPr lang="fa-IR" dirty="0" smtClean="0">
                <a:solidFill>
                  <a:schemeClr val="tx1"/>
                </a:solidFill>
                <a:cs typeface="B Yagut" pitchFamily="2" charset="-78"/>
              </a:rPr>
              <a:t> علاوه بر در نظر گرفتن </a:t>
            </a:r>
            <a:r>
              <a:rPr lang="fa-IR" dirty="0" err="1" smtClean="0">
                <a:solidFill>
                  <a:schemeClr val="tx1"/>
                </a:solidFill>
                <a:cs typeface="B Yagut" pitchFamily="2" charset="-78"/>
              </a:rPr>
              <a:t>معیارهاي</a:t>
            </a:r>
            <a:r>
              <a:rPr lang="fa-IR" dirty="0" smtClean="0">
                <a:solidFill>
                  <a:schemeClr val="tx1"/>
                </a:solidFill>
                <a:cs typeface="B Yagut" pitchFamily="2" charset="-78"/>
              </a:rPr>
              <a:t> </a:t>
            </a:r>
            <a:r>
              <a:rPr lang="fa-IR" dirty="0" err="1" smtClean="0">
                <a:solidFill>
                  <a:schemeClr val="tx1"/>
                </a:solidFill>
                <a:cs typeface="B Yagut" pitchFamily="2" charset="-78"/>
              </a:rPr>
              <a:t>كارايي</a:t>
            </a:r>
            <a:r>
              <a:rPr lang="fa-IR" dirty="0" smtClean="0">
                <a:solidFill>
                  <a:schemeClr val="tx1"/>
                </a:solidFill>
                <a:cs typeface="B Yagut" pitchFamily="2" charset="-78"/>
              </a:rPr>
              <a:t> </a:t>
            </a:r>
            <a:r>
              <a:rPr lang="fa-IR" dirty="0" err="1" smtClean="0">
                <a:solidFill>
                  <a:schemeClr val="tx1"/>
                </a:solidFill>
                <a:cs typeface="B Yagut" pitchFamily="2" charset="-78"/>
              </a:rPr>
              <a:t>انرژي</a:t>
            </a:r>
            <a:r>
              <a:rPr lang="fa-IR" dirty="0" smtClean="0">
                <a:solidFill>
                  <a:schemeClr val="tx1"/>
                </a:solidFill>
                <a:cs typeface="B Yagut" pitchFamily="2" charset="-78"/>
              </a:rPr>
              <a:t> و </a:t>
            </a:r>
            <a:r>
              <a:rPr lang="fa-IR" dirty="0" err="1" smtClean="0">
                <a:solidFill>
                  <a:schemeClr val="tx1"/>
                </a:solidFill>
                <a:cs typeface="B Yagut" pitchFamily="2" charset="-78"/>
              </a:rPr>
              <a:t>روشنايي</a:t>
            </a:r>
            <a:r>
              <a:rPr lang="fa-IR" dirty="0" smtClean="0">
                <a:solidFill>
                  <a:schemeClr val="tx1"/>
                </a:solidFill>
                <a:cs typeface="B Yagut" pitchFamily="2" charset="-78"/>
              </a:rPr>
              <a:t> ساختمان، به منظور اتخاذ </a:t>
            </a:r>
            <a:r>
              <a:rPr lang="fa-IR" dirty="0" err="1" smtClean="0">
                <a:solidFill>
                  <a:schemeClr val="tx1"/>
                </a:solidFill>
                <a:cs typeface="B Yagut" pitchFamily="2" charset="-78"/>
              </a:rPr>
              <a:t>تمهيداتي</a:t>
            </a:r>
            <a:r>
              <a:rPr lang="fa-IR" dirty="0" smtClean="0">
                <a:solidFill>
                  <a:schemeClr val="tx1"/>
                </a:solidFill>
                <a:cs typeface="B Yagut" pitchFamily="2" charset="-78"/>
              </a:rPr>
              <a:t> در برابر خطر انفجار، </a:t>
            </a:r>
            <a:r>
              <a:rPr lang="fa-IR" dirty="0" err="1" smtClean="0">
                <a:solidFill>
                  <a:schemeClr val="tx1"/>
                </a:solidFill>
                <a:cs typeface="B Yagut" pitchFamily="2" charset="-78"/>
              </a:rPr>
              <a:t>معیارهايي</a:t>
            </a:r>
            <a:r>
              <a:rPr lang="fa-IR" dirty="0" smtClean="0">
                <a:solidFill>
                  <a:schemeClr val="tx1"/>
                </a:solidFill>
                <a:cs typeface="B Yagut" pitchFamily="2" charset="-78"/>
              </a:rPr>
              <a:t> از </a:t>
            </a:r>
            <a:r>
              <a:rPr lang="fa-IR" dirty="0" err="1" smtClean="0">
                <a:solidFill>
                  <a:schemeClr val="tx1"/>
                </a:solidFill>
                <a:cs typeface="B Yagut" pitchFamily="2" charset="-78"/>
              </a:rPr>
              <a:t>قبيل</a:t>
            </a:r>
            <a:r>
              <a:rPr lang="fa-IR" dirty="0" smtClean="0">
                <a:solidFill>
                  <a:schemeClr val="tx1"/>
                </a:solidFill>
                <a:cs typeface="B Yagut" pitchFamily="2" charset="-78"/>
              </a:rPr>
              <a:t> عقب </a:t>
            </a:r>
            <a:r>
              <a:rPr lang="fa-IR" dirty="0" err="1" smtClean="0">
                <a:solidFill>
                  <a:schemeClr val="tx1"/>
                </a:solidFill>
                <a:cs typeface="B Yagut" pitchFamily="2" charset="-78"/>
              </a:rPr>
              <a:t>نشيني</a:t>
            </a:r>
            <a:r>
              <a:rPr lang="fa-IR" dirty="0" smtClean="0">
                <a:solidFill>
                  <a:schemeClr val="tx1"/>
                </a:solidFill>
                <a:cs typeface="B Yagut" pitchFamily="2" charset="-78"/>
              </a:rPr>
              <a:t> </a:t>
            </a:r>
            <a:r>
              <a:rPr lang="fa-IR" dirty="0" err="1" smtClean="0">
                <a:solidFill>
                  <a:schemeClr val="tx1"/>
                </a:solidFill>
                <a:cs typeface="B Yagut" pitchFamily="2" charset="-78"/>
              </a:rPr>
              <a:t>پنجر</a:t>
            </a:r>
            <a:r>
              <a:rPr lang="fa-IR" dirty="0" smtClean="0">
                <a:solidFill>
                  <a:schemeClr val="tx1"/>
                </a:solidFill>
                <a:cs typeface="B Yagut" pitchFamily="2" charset="-78"/>
              </a:rPr>
              <a:t> ه ها، ابعاد </a:t>
            </a:r>
            <a:r>
              <a:rPr lang="fa-IR" dirty="0" err="1" smtClean="0">
                <a:solidFill>
                  <a:schemeClr val="tx1"/>
                </a:solidFill>
                <a:cs typeface="B Yagut" pitchFamily="2" charset="-78"/>
              </a:rPr>
              <a:t>بهینيه</a:t>
            </a:r>
            <a:r>
              <a:rPr lang="fa-IR" dirty="0" smtClean="0">
                <a:solidFill>
                  <a:schemeClr val="tx1"/>
                </a:solidFill>
                <a:cs typeface="B Yagut" pitchFamily="2" charset="-78"/>
              </a:rPr>
              <a:t> آنها، نوع مواد </a:t>
            </a:r>
            <a:r>
              <a:rPr lang="fa-IR" dirty="0" err="1" smtClean="0">
                <a:solidFill>
                  <a:schemeClr val="tx1"/>
                </a:solidFill>
                <a:cs typeface="B Yagut" pitchFamily="2" charset="-78"/>
              </a:rPr>
              <a:t>شيشه</a:t>
            </a:r>
            <a:r>
              <a:rPr lang="fa-IR" dirty="0" smtClean="0">
                <a:solidFill>
                  <a:schemeClr val="tx1"/>
                </a:solidFill>
                <a:cs typeface="B Yagut" pitchFamily="2" charset="-78"/>
              </a:rPr>
              <a:t>، قاب و اتصالات را مورد ملاحظه قرار دهند</a:t>
            </a:r>
            <a:r>
              <a:rPr lang="en-US" dirty="0" smtClean="0">
                <a:solidFill>
                  <a:schemeClr val="tx1"/>
                </a:solidFill>
                <a:cs typeface="B Yagut" pitchFamily="2" charset="-78"/>
              </a:rPr>
              <a:t>.</a:t>
            </a:r>
          </a:p>
          <a:p>
            <a:pPr algn="just"/>
            <a:r>
              <a:rPr lang="fa-IR" dirty="0" smtClean="0">
                <a:solidFill>
                  <a:schemeClr val="tx1"/>
                </a:solidFill>
                <a:cs typeface="B Yagut" pitchFamily="2" charset="-78"/>
              </a:rPr>
              <a:t>به طور </a:t>
            </a:r>
            <a:r>
              <a:rPr lang="fa-IR" dirty="0" err="1" smtClean="0">
                <a:solidFill>
                  <a:schemeClr val="tx1"/>
                </a:solidFill>
                <a:cs typeface="B Yagut" pitchFamily="2" charset="-78"/>
              </a:rPr>
              <a:t>كلي</a:t>
            </a:r>
            <a:r>
              <a:rPr lang="fa-IR" dirty="0" smtClean="0">
                <a:solidFill>
                  <a:schemeClr val="tx1"/>
                </a:solidFill>
                <a:cs typeface="B Yagut" pitchFamily="2" charset="-78"/>
              </a:rPr>
              <a:t>، استفاده از پنجره </a:t>
            </a:r>
            <a:r>
              <a:rPr lang="fa-IR" dirty="0" err="1" smtClean="0">
                <a:solidFill>
                  <a:schemeClr val="tx1"/>
                </a:solidFill>
                <a:cs typeface="B Yagut" pitchFamily="2" charset="-78"/>
              </a:rPr>
              <a:t>هاي</a:t>
            </a:r>
            <a:r>
              <a:rPr lang="fa-IR" dirty="0" smtClean="0">
                <a:solidFill>
                  <a:schemeClr val="tx1"/>
                </a:solidFill>
                <a:cs typeface="B Yagut" pitchFamily="2" charset="-78"/>
              </a:rPr>
              <a:t> </a:t>
            </a:r>
            <a:r>
              <a:rPr lang="fa-IR" dirty="0" err="1" smtClean="0">
                <a:solidFill>
                  <a:schemeClr val="tx1"/>
                </a:solidFill>
                <a:cs typeface="B Yagut" pitchFamily="2" charset="-78"/>
              </a:rPr>
              <a:t>كمتر</a:t>
            </a:r>
            <a:r>
              <a:rPr lang="fa-IR" dirty="0" smtClean="0">
                <a:solidFill>
                  <a:schemeClr val="tx1"/>
                </a:solidFill>
                <a:cs typeface="B Yagut" pitchFamily="2" charset="-78"/>
              </a:rPr>
              <a:t> </a:t>
            </a:r>
            <a:r>
              <a:rPr lang="fa-IR" dirty="0" err="1" smtClean="0">
                <a:solidFill>
                  <a:schemeClr val="tx1"/>
                </a:solidFill>
                <a:cs typeface="B Yagut" pitchFamily="2" charset="-78"/>
              </a:rPr>
              <a:t>يا</a:t>
            </a:r>
            <a:r>
              <a:rPr lang="fa-IR" dirty="0" smtClean="0">
                <a:solidFill>
                  <a:schemeClr val="tx1"/>
                </a:solidFill>
                <a:cs typeface="B Yagut" pitchFamily="2" charset="-78"/>
              </a:rPr>
              <a:t> </a:t>
            </a:r>
            <a:r>
              <a:rPr lang="fa-IR" dirty="0" err="1" smtClean="0">
                <a:solidFill>
                  <a:schemeClr val="tx1"/>
                </a:solidFill>
                <a:cs typeface="B Yagut" pitchFamily="2" charset="-78"/>
              </a:rPr>
              <a:t>كوچكتر</a:t>
            </a:r>
            <a:r>
              <a:rPr lang="fa-IR" dirty="0" smtClean="0">
                <a:solidFill>
                  <a:schemeClr val="tx1"/>
                </a:solidFill>
                <a:cs typeface="B Yagut" pitchFamily="2" charset="-78"/>
              </a:rPr>
              <a:t> توصیه </a:t>
            </a:r>
            <a:r>
              <a:rPr lang="fa-IR" dirty="0" err="1" smtClean="0">
                <a:solidFill>
                  <a:schemeClr val="tx1"/>
                </a:solidFill>
                <a:cs typeface="B Yagut" pitchFamily="2" charset="-78"/>
              </a:rPr>
              <a:t>مي</a:t>
            </a:r>
            <a:r>
              <a:rPr lang="fa-IR" dirty="0" smtClean="0">
                <a:solidFill>
                  <a:schemeClr val="tx1"/>
                </a:solidFill>
                <a:cs typeface="B Yagut" pitchFamily="2" charset="-78"/>
              </a:rPr>
              <a:t> شود تا موج انفجار </a:t>
            </a:r>
            <a:r>
              <a:rPr lang="fa-IR" dirty="0" err="1" smtClean="0">
                <a:solidFill>
                  <a:schemeClr val="tx1"/>
                </a:solidFill>
                <a:cs typeface="B Yagut" pitchFamily="2" charset="-78"/>
              </a:rPr>
              <a:t>كمتري</a:t>
            </a:r>
            <a:r>
              <a:rPr lang="fa-IR" dirty="0" smtClean="0">
                <a:solidFill>
                  <a:schemeClr val="tx1"/>
                </a:solidFill>
                <a:cs typeface="B Yagut" pitchFamily="2" charset="-78"/>
              </a:rPr>
              <a:t> وارد ساختمان گردد</a:t>
            </a:r>
            <a:r>
              <a:rPr lang="en-US" dirty="0" smtClean="0">
                <a:solidFill>
                  <a:schemeClr val="tx1"/>
                </a:solidFill>
                <a:cs typeface="B Yagut" pitchFamily="2" charset="-78"/>
              </a:rPr>
              <a:t>.</a:t>
            </a:r>
            <a:endParaRPr lang="fa-IR" dirty="0">
              <a:solidFill>
                <a:schemeClr val="tx1"/>
              </a:solidFill>
              <a:cs typeface="B Yagut" pitchFamily="2" charset="-78"/>
            </a:endParaRPr>
          </a:p>
        </p:txBody>
      </p:sp>
      <p:pic>
        <p:nvPicPr>
          <p:cNvPr id="7169" name="Picture 1" descr="37"/>
          <p:cNvPicPr>
            <a:picLocks noChangeAspect="1" noChangeArrowheads="1"/>
          </p:cNvPicPr>
          <p:nvPr/>
        </p:nvPicPr>
        <p:blipFill>
          <a:blip r:embed="rId3"/>
          <a:srcRect/>
          <a:stretch>
            <a:fillRect/>
          </a:stretch>
        </p:blipFill>
        <p:spPr bwMode="auto">
          <a:xfrm>
            <a:off x="5500694" y="2643182"/>
            <a:ext cx="2322033" cy="1928826"/>
          </a:xfrm>
          <a:prstGeom prst="rect">
            <a:avLst/>
          </a:prstGeom>
          <a:noFill/>
          <a:ln w="9525">
            <a:noFill/>
            <a:miter lim="800000"/>
            <a:headEnd/>
            <a:tailEnd/>
          </a:ln>
        </p:spPr>
      </p:pic>
      <p:pic>
        <p:nvPicPr>
          <p:cNvPr id="7170" name="Picture 2" descr="25"/>
          <p:cNvPicPr>
            <a:picLocks noChangeAspect="1" noChangeArrowheads="1"/>
          </p:cNvPicPr>
          <p:nvPr/>
        </p:nvPicPr>
        <p:blipFill>
          <a:blip r:embed="rId4" cstate="print"/>
          <a:srcRect/>
          <a:stretch>
            <a:fillRect/>
          </a:stretch>
        </p:blipFill>
        <p:spPr bwMode="auto">
          <a:xfrm>
            <a:off x="1071538" y="2428868"/>
            <a:ext cx="1836738" cy="2454275"/>
          </a:xfrm>
          <a:prstGeom prst="rect">
            <a:avLst/>
          </a:prstGeom>
          <a:noFill/>
          <a:ln w="9525">
            <a:noFill/>
            <a:miter lim="800000"/>
            <a:headEnd/>
            <a:tailEnd/>
          </a:ln>
        </p:spPr>
      </p:pic>
      <p:pic>
        <p:nvPicPr>
          <p:cNvPr id="7171" name="Picture 3" descr="4000"/>
          <p:cNvPicPr>
            <a:picLocks noChangeAspect="1" noChangeArrowheads="1"/>
          </p:cNvPicPr>
          <p:nvPr/>
        </p:nvPicPr>
        <p:blipFill>
          <a:blip r:embed="rId5"/>
          <a:srcRect/>
          <a:stretch>
            <a:fillRect/>
          </a:stretch>
        </p:blipFill>
        <p:spPr bwMode="auto">
          <a:xfrm>
            <a:off x="1072448" y="4572008"/>
            <a:ext cx="6785700" cy="21466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4"/>
            <a:ext cx="7772400" cy="1000132"/>
          </a:xfrm>
        </p:spPr>
        <p:txBody>
          <a:bodyPr/>
          <a:lstStyle/>
          <a:p>
            <a:pPr algn="just"/>
            <a:r>
              <a:rPr lang="fa-IR" sz="2000" b="1" dirty="0" err="1" smtClean="0">
                <a:cs typeface="B Yagut" pitchFamily="2" charset="-78"/>
              </a:rPr>
              <a:t>تيغه</a:t>
            </a:r>
            <a:r>
              <a:rPr lang="fa-IR" sz="2000" b="1" dirty="0" smtClean="0">
                <a:cs typeface="B Yagut" pitchFamily="2" charset="-78"/>
              </a:rPr>
              <a:t> </a:t>
            </a:r>
            <a:r>
              <a:rPr lang="fa-IR" sz="2000" b="1" dirty="0" err="1" smtClean="0">
                <a:cs typeface="B Yagut" pitchFamily="2" charset="-78"/>
              </a:rPr>
              <a:t>بندي</a:t>
            </a:r>
            <a:r>
              <a:rPr lang="fa-IR" sz="2000" b="1" dirty="0" smtClean="0">
                <a:cs typeface="B Yagut" pitchFamily="2" charset="-78"/>
              </a:rPr>
              <a:t> و عناصر </a:t>
            </a:r>
            <a:r>
              <a:rPr lang="fa-IR" sz="2000" b="1" dirty="0" err="1" smtClean="0">
                <a:cs typeface="B Yagut" pitchFamily="2" charset="-78"/>
              </a:rPr>
              <a:t>غيرساز</a:t>
            </a:r>
            <a:r>
              <a:rPr lang="fa-IR" sz="2000" b="1" dirty="0" smtClean="0">
                <a:cs typeface="B Yagut" pitchFamily="2" charset="-78"/>
              </a:rPr>
              <a:t> ه </a:t>
            </a:r>
            <a:r>
              <a:rPr lang="fa-IR" sz="2000" b="1" dirty="0" err="1" smtClean="0">
                <a:cs typeface="B Yagut" pitchFamily="2" charset="-78"/>
              </a:rPr>
              <a:t>اي</a:t>
            </a:r>
            <a:endParaRPr lang="fa-IR" sz="2000" dirty="0">
              <a:cs typeface="B Yagut" pitchFamily="2" charset="-78"/>
            </a:endParaRPr>
          </a:p>
        </p:txBody>
      </p:sp>
      <p:sp>
        <p:nvSpPr>
          <p:cNvPr id="3" name="Subtitle 2"/>
          <p:cNvSpPr>
            <a:spLocks noGrp="1"/>
          </p:cNvSpPr>
          <p:nvPr>
            <p:ph type="subTitle" idx="1"/>
          </p:nvPr>
        </p:nvSpPr>
        <p:spPr>
          <a:xfrm>
            <a:off x="857224" y="1684313"/>
            <a:ext cx="7572428" cy="1458935"/>
          </a:xfrm>
        </p:spPr>
        <p:txBody>
          <a:bodyPr>
            <a:normAutofit/>
          </a:bodyPr>
          <a:lstStyle/>
          <a:p>
            <a:pPr algn="just"/>
            <a:r>
              <a:rPr lang="fa-IR" sz="2000" dirty="0" smtClean="0">
                <a:solidFill>
                  <a:schemeClr val="tx1"/>
                </a:solidFill>
                <a:cs typeface="B Yagut" pitchFamily="2" charset="-78"/>
              </a:rPr>
              <a:t>- در </a:t>
            </a:r>
            <a:r>
              <a:rPr lang="fa-IR" sz="2000" dirty="0" err="1" smtClean="0">
                <a:solidFill>
                  <a:schemeClr val="tx1"/>
                </a:solidFill>
                <a:cs typeface="B Yagut" pitchFamily="2" charset="-78"/>
              </a:rPr>
              <a:t>تيغه</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هاي</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داخلي</a:t>
            </a:r>
            <a:r>
              <a:rPr lang="fa-IR" sz="2000" dirty="0" smtClean="0">
                <a:solidFill>
                  <a:schemeClr val="tx1"/>
                </a:solidFill>
                <a:cs typeface="B Yagut" pitchFamily="2" charset="-78"/>
              </a:rPr>
              <a:t> از </a:t>
            </a:r>
            <a:r>
              <a:rPr lang="fa-IR" sz="2000" dirty="0" err="1" smtClean="0">
                <a:solidFill>
                  <a:schemeClr val="tx1"/>
                </a:solidFill>
                <a:cs typeface="B Yagut" pitchFamily="2" charset="-78"/>
              </a:rPr>
              <a:t>نازكترين</a:t>
            </a:r>
            <a:r>
              <a:rPr lang="fa-IR" sz="2000" dirty="0" smtClean="0">
                <a:solidFill>
                  <a:schemeClr val="tx1"/>
                </a:solidFill>
                <a:cs typeface="B Yagut" pitchFamily="2" charset="-78"/>
              </a:rPr>
              <a:t> ضخامت </a:t>
            </a:r>
            <a:r>
              <a:rPr lang="fa-IR" sz="2000" dirty="0" err="1" smtClean="0">
                <a:solidFill>
                  <a:schemeClr val="tx1"/>
                </a:solidFill>
                <a:cs typeface="B Yagut" pitchFamily="2" charset="-78"/>
              </a:rPr>
              <a:t>تيغه</a:t>
            </a:r>
            <a:r>
              <a:rPr lang="fa-IR" sz="2000" dirty="0" smtClean="0">
                <a:solidFill>
                  <a:schemeClr val="tx1"/>
                </a:solidFill>
                <a:cs typeface="B Yagut" pitchFamily="2" charset="-78"/>
              </a:rPr>
              <a:t> ها </a:t>
            </a:r>
            <a:r>
              <a:rPr lang="fa-IR" sz="2000" dirty="0" err="1" smtClean="0">
                <a:solidFill>
                  <a:schemeClr val="tx1"/>
                </a:solidFill>
                <a:cs typeface="B Yagut" pitchFamily="2" charset="-78"/>
              </a:rPr>
              <a:t>كه</a:t>
            </a:r>
            <a:r>
              <a:rPr lang="fa-IR" sz="2000" dirty="0" smtClean="0">
                <a:solidFill>
                  <a:schemeClr val="tx1"/>
                </a:solidFill>
                <a:cs typeface="B Yagut" pitchFamily="2" charset="-78"/>
              </a:rPr>
              <a:t> تحت </a:t>
            </a:r>
            <a:r>
              <a:rPr lang="fa-IR" sz="2000" dirty="0" err="1" smtClean="0">
                <a:solidFill>
                  <a:schemeClr val="tx1"/>
                </a:solidFill>
                <a:cs typeface="B Yagut" pitchFamily="2" charset="-78"/>
              </a:rPr>
              <a:t>بارهاي</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معمولي</a:t>
            </a:r>
            <a:r>
              <a:rPr lang="fa-IR" sz="2000" dirty="0" smtClean="0">
                <a:solidFill>
                  <a:schemeClr val="tx1"/>
                </a:solidFill>
                <a:cs typeface="B Yagut" pitchFamily="2" charset="-78"/>
              </a:rPr>
              <a:t> جوابگو باشد، استفاده شود</a:t>
            </a:r>
            <a:r>
              <a:rPr lang="en-US" sz="2000" dirty="0" smtClean="0">
                <a:solidFill>
                  <a:schemeClr val="tx1"/>
                </a:solidFill>
                <a:cs typeface="B Yagut" pitchFamily="2" charset="-78"/>
              </a:rPr>
              <a:t>.</a:t>
            </a:r>
          </a:p>
          <a:p>
            <a:pPr algn="just"/>
            <a:r>
              <a:rPr lang="fa-IR" sz="2000" dirty="0" smtClean="0">
                <a:solidFill>
                  <a:schemeClr val="tx1"/>
                </a:solidFill>
                <a:cs typeface="B Yagut" pitchFamily="2" charset="-78"/>
              </a:rPr>
              <a:t>- از اتصال </a:t>
            </a:r>
            <a:r>
              <a:rPr lang="fa-IR" sz="2000" dirty="0" err="1" smtClean="0">
                <a:solidFill>
                  <a:schemeClr val="tx1"/>
                </a:solidFill>
                <a:cs typeface="B Yagut" pitchFamily="2" charset="-78"/>
              </a:rPr>
              <a:t>تيغه</a:t>
            </a:r>
            <a:r>
              <a:rPr lang="fa-IR" sz="2000" dirty="0" smtClean="0">
                <a:solidFill>
                  <a:schemeClr val="tx1"/>
                </a:solidFill>
                <a:cs typeface="B Yagut" pitchFamily="2" charset="-78"/>
              </a:rPr>
              <a:t> ها به ستونها و </a:t>
            </a:r>
            <a:r>
              <a:rPr lang="fa-IR" sz="2000" dirty="0" err="1" smtClean="0">
                <a:solidFill>
                  <a:schemeClr val="tx1"/>
                </a:solidFill>
                <a:cs typeface="B Yagut" pitchFamily="2" charset="-78"/>
              </a:rPr>
              <a:t>ديگر</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اعضاي</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اصلي</a:t>
            </a:r>
            <a:r>
              <a:rPr lang="fa-IR" sz="2000" dirty="0" smtClean="0">
                <a:solidFill>
                  <a:schemeClr val="tx1"/>
                </a:solidFill>
                <a:cs typeface="B Yagut" pitchFamily="2" charset="-78"/>
              </a:rPr>
              <a:t> باربر قائم (</a:t>
            </a:r>
            <a:r>
              <a:rPr lang="fa-IR" sz="2000" dirty="0" err="1" smtClean="0">
                <a:solidFill>
                  <a:schemeClr val="tx1"/>
                </a:solidFill>
                <a:cs typeface="B Yagut" pitchFamily="2" charset="-78"/>
              </a:rPr>
              <a:t>نظير</a:t>
            </a:r>
            <a:r>
              <a:rPr lang="fa-IR" sz="2000" dirty="0" smtClean="0">
                <a:solidFill>
                  <a:schemeClr val="tx1"/>
                </a:solidFill>
                <a:cs typeface="B Yagut" pitchFamily="2" charset="-78"/>
              </a:rPr>
              <a:t> ستونها) باید </a:t>
            </a:r>
            <a:r>
              <a:rPr lang="fa-IR" sz="2000" dirty="0" err="1" smtClean="0">
                <a:solidFill>
                  <a:schemeClr val="tx1"/>
                </a:solidFill>
                <a:cs typeface="B Yagut" pitchFamily="2" charset="-78"/>
              </a:rPr>
              <a:t>پرهيز</a:t>
            </a:r>
            <a:r>
              <a:rPr lang="fa-IR" sz="2000" dirty="0" smtClean="0">
                <a:solidFill>
                  <a:schemeClr val="tx1"/>
                </a:solidFill>
                <a:cs typeface="B Yagut" pitchFamily="2" charset="-78"/>
              </a:rPr>
              <a:t> </a:t>
            </a:r>
            <a:r>
              <a:rPr lang="fa-IR" sz="2000" dirty="0" smtClean="0">
                <a:solidFill>
                  <a:schemeClr val="tx1"/>
                </a:solidFill>
                <a:cs typeface="B Yagut" pitchFamily="2" charset="-78"/>
              </a:rPr>
              <a:t>گردد. به </a:t>
            </a:r>
            <a:r>
              <a:rPr lang="fa-IR" sz="2000" dirty="0" err="1" smtClean="0">
                <a:solidFill>
                  <a:schemeClr val="tx1"/>
                </a:solidFill>
                <a:cs typeface="B Yagut" pitchFamily="2" charset="-78"/>
              </a:rPr>
              <a:t>جاي</a:t>
            </a:r>
            <a:r>
              <a:rPr lang="fa-IR" sz="2000" dirty="0" smtClean="0">
                <a:solidFill>
                  <a:schemeClr val="tx1"/>
                </a:solidFill>
                <a:cs typeface="B Yagut" pitchFamily="2" charset="-78"/>
              </a:rPr>
              <a:t> آن قاب را به </a:t>
            </a:r>
            <a:r>
              <a:rPr lang="fa-IR" sz="2000" dirty="0" err="1" smtClean="0">
                <a:solidFill>
                  <a:schemeClr val="tx1"/>
                </a:solidFill>
                <a:cs typeface="B Yagut" pitchFamily="2" charset="-78"/>
              </a:rPr>
              <a:t>ديافراگم</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كف</a:t>
            </a:r>
            <a:r>
              <a:rPr lang="fa-IR" sz="2000" dirty="0" smtClean="0">
                <a:solidFill>
                  <a:schemeClr val="tx1"/>
                </a:solidFill>
                <a:cs typeface="B Yagut" pitchFamily="2" charset="-78"/>
              </a:rPr>
              <a:t> متصل </a:t>
            </a:r>
            <a:r>
              <a:rPr lang="fa-IR" sz="2000" dirty="0" err="1" smtClean="0">
                <a:solidFill>
                  <a:schemeClr val="tx1"/>
                </a:solidFill>
                <a:cs typeface="B Yagut" pitchFamily="2" charset="-78"/>
              </a:rPr>
              <a:t>كرد</a:t>
            </a:r>
            <a:r>
              <a:rPr lang="en-US" sz="2000" dirty="0" smtClean="0">
                <a:solidFill>
                  <a:schemeClr val="tx1"/>
                </a:solidFill>
                <a:cs typeface="B Yagut" pitchFamily="2" charset="-78"/>
              </a:rPr>
              <a:t>.</a:t>
            </a:r>
          </a:p>
          <a:p>
            <a:pPr algn="just"/>
            <a:endParaRPr lang="fa-IR" sz="2000" dirty="0">
              <a:solidFill>
                <a:schemeClr val="tx1"/>
              </a:solidFill>
              <a:cs typeface="B Yagut"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685800" y="928670"/>
            <a:ext cx="7772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راههاي</a:t>
            </a:r>
            <a:r>
              <a:rPr kumimoji="0" lang="fa-IR" sz="2000" b="1" i="0" u="none" strike="noStrike" cap="none" normalizeH="0" baseline="0" dirty="0" smtClean="0">
                <a:ln>
                  <a:noFill/>
                </a:ln>
                <a:solidFill>
                  <a:srgbClr val="000000"/>
                </a:solidFill>
                <a:effectLst/>
                <a:latin typeface="BNazaninBold"/>
                <a:ea typeface="Times New Roman" pitchFamily="18" charset="0"/>
                <a:cs typeface="B Yagut" pitchFamily="2" charset="-78"/>
              </a:rPr>
              <a:t> </a:t>
            </a:r>
            <a:r>
              <a:rPr kumimoji="0" lang="fa-IR" sz="2000" b="1"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فرار</a:t>
            </a:r>
            <a:r>
              <a:rPr kumimoji="0" lang="fa-IR" sz="2000" b="1" i="0" u="none" strike="noStrike" cap="none" normalizeH="0" baseline="0" dirty="0" smtClean="0">
                <a:ln>
                  <a:noFill/>
                </a:ln>
                <a:solidFill>
                  <a:srgbClr val="000000"/>
                </a:solidFill>
                <a:effectLst/>
                <a:latin typeface="BNazaninBold"/>
                <a:ea typeface="Times New Roman" pitchFamily="18" charset="0"/>
                <a:cs typeface="B Yagut" pitchFamily="2" charset="-78"/>
              </a:rPr>
              <a:t> </a:t>
            </a:r>
            <a:r>
              <a:rPr kumimoji="0" lang="fa-IR" sz="2000" b="1"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و</a:t>
            </a:r>
            <a:r>
              <a:rPr kumimoji="0" lang="fa-IR" sz="2000" b="1" i="0" u="none" strike="noStrike" cap="none" normalizeH="0" baseline="0" dirty="0" smtClean="0">
                <a:ln>
                  <a:noFill/>
                </a:ln>
                <a:solidFill>
                  <a:srgbClr val="000000"/>
                </a:solidFill>
                <a:effectLst/>
                <a:latin typeface="BNazaninBold"/>
                <a:ea typeface="Times New Roman" pitchFamily="18" charset="0"/>
                <a:cs typeface="B Yagut" pitchFamily="2" charset="-78"/>
              </a:rPr>
              <a:t> </a:t>
            </a:r>
            <a:r>
              <a:rPr kumimoji="0" lang="fa-IR" sz="2000" b="1"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خروجي</a:t>
            </a:r>
            <a:r>
              <a:rPr kumimoji="0" lang="fa-IR" sz="2000" b="1" i="0" u="none" strike="noStrike" cap="none" normalizeH="0" baseline="0" dirty="0" smtClean="0">
                <a:ln>
                  <a:noFill/>
                </a:ln>
                <a:solidFill>
                  <a:srgbClr val="000000"/>
                </a:solidFill>
                <a:effectLst/>
                <a:latin typeface="BNazaninBold"/>
                <a:ea typeface="Times New Roman" pitchFamily="18" charset="0"/>
                <a:cs typeface="B Yagut" pitchFamily="2" charset="-78"/>
              </a:rPr>
              <a:t> </a:t>
            </a:r>
            <a:r>
              <a:rPr kumimoji="0" lang="fa-IR" sz="2000" b="1"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هاي</a:t>
            </a:r>
            <a:r>
              <a:rPr kumimoji="0" lang="fa-IR" sz="2000" b="1" i="0" u="none" strike="noStrike" cap="none" normalizeH="0" baseline="0" dirty="0" smtClean="0">
                <a:ln>
                  <a:noFill/>
                </a:ln>
                <a:solidFill>
                  <a:srgbClr val="000000"/>
                </a:solidFill>
                <a:effectLst/>
                <a:latin typeface="BNazaninBold"/>
                <a:ea typeface="Times New Roman" pitchFamily="18" charset="0"/>
                <a:cs typeface="B Yagut" pitchFamily="2" charset="-78"/>
              </a:rPr>
              <a:t> </a:t>
            </a:r>
            <a:r>
              <a:rPr kumimoji="0" lang="fa-IR" sz="2000" b="1"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اضطراري</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Grp="1" noChangeArrowheads="1"/>
          </p:cNvSpPr>
          <p:nvPr>
            <p:ph type="subTitle" idx="1"/>
          </p:nvPr>
        </p:nvSpPr>
        <p:spPr bwMode="auto">
          <a:xfrm>
            <a:off x="1000100" y="1928802"/>
            <a:ext cx="742955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خروجي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اضطراري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از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طريق</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يك</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خم</a:t>
            </a: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lang="fa-IR" sz="2000" dirty="0" smtClean="0">
                <a:solidFill>
                  <a:srgbClr val="000000"/>
                </a:solidFill>
                <a:latin typeface="Calibri" pitchFamily="34" charset="0"/>
                <a:ea typeface="Times New Roman" pitchFamily="18" charset="0"/>
                <a:cs typeface="B Yagut" pitchFamily="2" charset="-78"/>
              </a:rPr>
              <a:t>90 </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درجه </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و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يك</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چالاب</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كه</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به عنوان تله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انفجاري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و محل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ريزش</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آوار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احتمالي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و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همچنين</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جمع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آوري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و دفع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آبهاي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زائد است، به پناهگاه متصل </a:t>
            </a:r>
            <a:r>
              <a:rPr kumimoji="0" lang="fa-IR" sz="2000" b="0" i="0" u="none" strike="noStrike" cap="none" normalizeH="0" baseline="0" dirty="0" err="1" smtClean="0">
                <a:ln>
                  <a:noFill/>
                </a:ln>
                <a:solidFill>
                  <a:srgbClr val="000000"/>
                </a:solidFill>
                <a:effectLst/>
                <a:latin typeface="Calibri" pitchFamily="34" charset="0"/>
                <a:ea typeface="Times New Roman" pitchFamily="18" charset="0"/>
                <a:cs typeface="B Yagut" pitchFamily="2" charset="-78"/>
              </a:rPr>
              <a:t>مي</a:t>
            </a:r>
            <a:r>
              <a:rPr kumimoji="0" lang="fa-IR"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 شود</a:t>
            </a: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B Yagut" pitchFamily="2" charset="-78"/>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005.jpg"/>
          <p:cNvPicPr>
            <a:picLocks noChangeAspect="1"/>
          </p:cNvPicPr>
          <p:nvPr/>
        </p:nvPicPr>
        <p:blipFill>
          <a:blip r:embed="rId3"/>
          <a:stretch>
            <a:fillRect/>
          </a:stretch>
        </p:blipFill>
        <p:spPr>
          <a:xfrm>
            <a:off x="2571750" y="3438539"/>
            <a:ext cx="4000500" cy="19907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910" y="1142984"/>
            <a:ext cx="7715304" cy="3000396"/>
          </a:xfrm>
        </p:spPr>
        <p:txBody>
          <a:bodyPr>
            <a:normAutofit/>
          </a:bodyPr>
          <a:lstStyle/>
          <a:p>
            <a:pPr algn="just"/>
            <a:r>
              <a:rPr lang="fa-IR" sz="2000" dirty="0" smtClean="0">
                <a:solidFill>
                  <a:schemeClr val="tx1"/>
                </a:solidFill>
                <a:cs typeface="B Yagut" pitchFamily="2" charset="-78"/>
              </a:rPr>
              <a:t>مقررات مذکور عمدتا بومی بوده و با توجه به ماهیت مباحث پدافند غیرعامل، امکان بهره گیری از تجارب و استانداردهای جهانی در حداقل ممکن بوده </a:t>
            </a:r>
            <a:r>
              <a:rPr lang="fa-IR" sz="2000" dirty="0" smtClean="0">
                <a:solidFill>
                  <a:schemeClr val="tx1"/>
                </a:solidFill>
                <a:cs typeface="B Yagut" pitchFamily="2" charset="-78"/>
              </a:rPr>
              <a:t>است. از </a:t>
            </a:r>
            <a:r>
              <a:rPr lang="fa-IR" sz="2000" dirty="0" err="1" smtClean="0">
                <a:solidFill>
                  <a:schemeClr val="tx1"/>
                </a:solidFill>
                <a:cs typeface="B Yagut" pitchFamily="2" charset="-78"/>
              </a:rPr>
              <a:t>اين</a:t>
            </a:r>
            <a:r>
              <a:rPr lang="fa-IR" sz="2000" dirty="0" smtClean="0">
                <a:solidFill>
                  <a:schemeClr val="tx1"/>
                </a:solidFill>
                <a:cs typeface="B Yagut" pitchFamily="2" charset="-78"/>
              </a:rPr>
              <a:t> رو، </a:t>
            </a:r>
            <a:r>
              <a:rPr lang="fa-IR" sz="2000" dirty="0" smtClean="0">
                <a:solidFill>
                  <a:schemeClr val="tx1"/>
                </a:solidFill>
                <a:cs typeface="B Yagut" pitchFamily="2" charset="-78"/>
              </a:rPr>
              <a:t>مقرر شد </a:t>
            </a:r>
            <a:r>
              <a:rPr lang="fa-IR" sz="2000" dirty="0" smtClean="0">
                <a:solidFill>
                  <a:schemeClr val="tx1"/>
                </a:solidFill>
                <a:cs typeface="B Yagut" pitchFamily="2" charset="-78"/>
              </a:rPr>
              <a:t>ویرایش </a:t>
            </a:r>
            <a:r>
              <a:rPr lang="fa-IR" sz="2000" dirty="0" smtClean="0">
                <a:solidFill>
                  <a:schemeClr val="tx1"/>
                </a:solidFill>
                <a:cs typeface="B Yagut" pitchFamily="2" charset="-78"/>
              </a:rPr>
              <a:t>نهایی ارائه شده تا مدتی به صورت آزمایشی مورد عمل قرار گرفته و پس از اعمال اصلاحات و تغییرات لازم به صورت نهایی به جامعه فنی کشور عرضه گردد. </a:t>
            </a:r>
            <a:endParaRPr lang="fa-IR" sz="2000" dirty="0" smtClean="0">
              <a:solidFill>
                <a:schemeClr val="tx1"/>
              </a:solidFill>
              <a:cs typeface="B Yagut" pitchFamily="2" charset="-78"/>
            </a:endParaRPr>
          </a:p>
          <a:p>
            <a:pPr algn="just"/>
            <a:r>
              <a:rPr lang="fa-IR" sz="2000" dirty="0" smtClean="0">
                <a:solidFill>
                  <a:schemeClr val="tx1"/>
                </a:solidFill>
                <a:cs typeface="B Yagut" pitchFamily="2" charset="-78"/>
              </a:rPr>
              <a:t> </a:t>
            </a:r>
            <a:r>
              <a:rPr lang="fa-IR" sz="2000" dirty="0" smtClean="0">
                <a:solidFill>
                  <a:schemeClr val="tx1"/>
                </a:solidFill>
                <a:cs typeface="B Yagut" pitchFamily="2" charset="-78"/>
              </a:rPr>
              <a:t>    </a:t>
            </a:r>
            <a:r>
              <a:rPr lang="fa-IR" sz="2000" dirty="0" smtClean="0">
                <a:solidFill>
                  <a:schemeClr val="tx1"/>
                </a:solidFill>
                <a:cs typeface="B Yagut" pitchFamily="2" charset="-78"/>
              </a:rPr>
              <a:t>بدین </a:t>
            </a:r>
            <a:r>
              <a:rPr lang="fa-IR" sz="2000" dirty="0" smtClean="0">
                <a:solidFill>
                  <a:schemeClr val="tx1"/>
                </a:solidFill>
                <a:cs typeface="B Yagut" pitchFamily="2" charset="-78"/>
              </a:rPr>
              <a:t>رو آنچه در اختیار ما قرار دارد پیشوند "پیش نویس" را با خود یدک می کشد که امید است پس از بازنگری و اعمال یافته های جدید و کافی، شکل نهایی خود را پیدا نماید. بدیهی است کلیه اعضای محترم جامعه نظام مهندسی ساختمان کشور نقش موثری در بهبود و ارتقای این مقررات داشته که بدینوسیله همکاری این عزیزان به عنوان یک وظیفه اسلامی، ملی و </a:t>
            </a:r>
            <a:r>
              <a:rPr lang="fa-IR" sz="2000" dirty="0" smtClean="0">
                <a:solidFill>
                  <a:schemeClr val="tx1"/>
                </a:solidFill>
                <a:cs typeface="B Yagut" pitchFamily="2" charset="-78"/>
              </a:rPr>
              <a:t>حرفه‌ای مورد انتظار است.</a:t>
            </a:r>
            <a:endParaRPr lang="fa-IR" sz="2000" dirty="0">
              <a:solidFill>
                <a:schemeClr val="tx1"/>
              </a:solidFill>
              <a:cs typeface="B Yagut" pitchFamily="2" charset="-78"/>
            </a:endParaRPr>
          </a:p>
        </p:txBody>
      </p:sp>
      <p:sp>
        <p:nvSpPr>
          <p:cNvPr id="16385" name="Rectangle 1"/>
          <p:cNvSpPr>
            <a:spLocks noChangeArrowheads="1"/>
          </p:cNvSpPr>
          <p:nvPr/>
        </p:nvSpPr>
        <p:spPr bwMode="auto">
          <a:xfrm>
            <a:off x="642910" y="4864254"/>
            <a:ext cx="775886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2187575" algn="l"/>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Yagut" pitchFamily="2" charset="-78"/>
              </a:rPr>
              <a:t>با این مقدمه حال به بحث کوتاهی در باب اهم ملاحظات طرح شده در پیش نویس مبحث 21 مقررات ملی ساختمان از زاویه معماری پرداخته خواهد شد.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5"/>
            <a:ext cx="7772400" cy="714380"/>
          </a:xfrm>
        </p:spPr>
        <p:txBody>
          <a:bodyPr>
            <a:normAutofit/>
          </a:bodyPr>
          <a:lstStyle/>
          <a:p>
            <a:pPr algn="just"/>
            <a:r>
              <a:rPr lang="fa-IR" sz="2000" b="1" dirty="0" err="1" smtClean="0">
                <a:cs typeface="B Yagut" pitchFamily="2" charset="-78"/>
              </a:rPr>
              <a:t>پناهگاهها</a:t>
            </a:r>
            <a:endParaRPr lang="fa-IR" sz="2000" dirty="0">
              <a:cs typeface="B Yagut" pitchFamily="2" charset="-78"/>
            </a:endParaRPr>
          </a:p>
        </p:txBody>
      </p:sp>
      <p:sp>
        <p:nvSpPr>
          <p:cNvPr id="3" name="Subtitle 2"/>
          <p:cNvSpPr>
            <a:spLocks noGrp="1"/>
          </p:cNvSpPr>
          <p:nvPr>
            <p:ph type="subTitle" idx="1"/>
          </p:nvPr>
        </p:nvSpPr>
        <p:spPr>
          <a:xfrm>
            <a:off x="714348" y="1792420"/>
            <a:ext cx="7643866" cy="815993"/>
          </a:xfrm>
        </p:spPr>
        <p:txBody>
          <a:bodyPr>
            <a:normAutofit/>
          </a:bodyPr>
          <a:lstStyle/>
          <a:p>
            <a:pPr algn="just"/>
            <a:r>
              <a:rPr lang="fa-IR" sz="2000" dirty="0" smtClean="0">
                <a:solidFill>
                  <a:schemeClr val="tx1"/>
                </a:solidFill>
                <a:cs typeface="B Yagut" pitchFamily="2" charset="-78"/>
              </a:rPr>
              <a:t>- جهت مقابله با اثرات </a:t>
            </a:r>
            <a:r>
              <a:rPr lang="fa-IR" sz="2000" dirty="0" err="1" smtClean="0">
                <a:solidFill>
                  <a:schemeClr val="tx1"/>
                </a:solidFill>
                <a:cs typeface="B Yagut" pitchFamily="2" charset="-78"/>
              </a:rPr>
              <a:t>رواني</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امكانات</a:t>
            </a:r>
            <a:r>
              <a:rPr lang="fa-IR" sz="2000" dirty="0" smtClean="0">
                <a:solidFill>
                  <a:schemeClr val="tx1"/>
                </a:solidFill>
                <a:cs typeface="B Yagut" pitchFamily="2" charset="-78"/>
              </a:rPr>
              <a:t> و </a:t>
            </a:r>
            <a:r>
              <a:rPr lang="fa-IR" sz="2000" dirty="0" err="1" smtClean="0">
                <a:solidFill>
                  <a:schemeClr val="tx1"/>
                </a:solidFill>
                <a:cs typeface="B Yagut" pitchFamily="2" charset="-78"/>
              </a:rPr>
              <a:t>خصوصيات</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فضاي</a:t>
            </a:r>
            <a:r>
              <a:rPr lang="fa-IR" sz="2000" dirty="0" smtClean="0">
                <a:solidFill>
                  <a:schemeClr val="tx1"/>
                </a:solidFill>
                <a:cs typeface="B Yagut" pitchFamily="2" charset="-78"/>
              </a:rPr>
              <a:t> پناهگاه </a:t>
            </a:r>
            <a:r>
              <a:rPr lang="fa-IR" sz="2000" dirty="0" err="1" smtClean="0">
                <a:solidFill>
                  <a:schemeClr val="tx1"/>
                </a:solidFill>
                <a:cs typeface="B Yagut" pitchFamily="2" charset="-78"/>
              </a:rPr>
              <a:t>بايد</a:t>
            </a:r>
            <a:r>
              <a:rPr lang="fa-IR" sz="2000" dirty="0" smtClean="0">
                <a:solidFill>
                  <a:schemeClr val="tx1"/>
                </a:solidFill>
                <a:cs typeface="B Yagut" pitchFamily="2" charset="-78"/>
              </a:rPr>
              <a:t> به </a:t>
            </a:r>
            <a:r>
              <a:rPr lang="fa-IR" sz="2000" dirty="0" smtClean="0">
                <a:solidFill>
                  <a:schemeClr val="tx1"/>
                </a:solidFill>
                <a:cs typeface="B Yagut" pitchFamily="2" charset="-78"/>
              </a:rPr>
              <a:t>گونه‌اي </a:t>
            </a:r>
            <a:r>
              <a:rPr lang="fa-IR" sz="2000" dirty="0" smtClean="0">
                <a:solidFill>
                  <a:schemeClr val="tx1"/>
                </a:solidFill>
                <a:cs typeface="B Yagut" pitchFamily="2" charset="-78"/>
              </a:rPr>
              <a:t>باشد </a:t>
            </a:r>
            <a:r>
              <a:rPr lang="fa-IR" sz="2000" dirty="0" err="1" smtClean="0">
                <a:solidFill>
                  <a:schemeClr val="tx1"/>
                </a:solidFill>
                <a:cs typeface="B Yagut" pitchFamily="2" charset="-78"/>
              </a:rPr>
              <a:t>كه</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حتي</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الامكان</a:t>
            </a:r>
            <a:r>
              <a:rPr lang="fa-IR" sz="2000" dirty="0" smtClean="0">
                <a:solidFill>
                  <a:schemeClr val="tx1"/>
                </a:solidFill>
                <a:cs typeface="B Yagut" pitchFamily="2" charset="-78"/>
              </a:rPr>
              <a:t> آرامش </a:t>
            </a:r>
            <a:r>
              <a:rPr lang="fa-IR" sz="2000" dirty="0" err="1" smtClean="0">
                <a:solidFill>
                  <a:schemeClr val="tx1"/>
                </a:solidFill>
                <a:cs typeface="B Yagut" pitchFamily="2" charset="-78"/>
              </a:rPr>
              <a:t>نسبي</a:t>
            </a:r>
            <a:r>
              <a:rPr lang="fa-IR" sz="2000" dirty="0" smtClean="0">
                <a:solidFill>
                  <a:schemeClr val="tx1"/>
                </a:solidFill>
                <a:cs typeface="B Yagut" pitchFamily="2" charset="-78"/>
              </a:rPr>
              <a:t> در افراد </a:t>
            </a:r>
            <a:r>
              <a:rPr lang="fa-IR" sz="2000" dirty="0" err="1" smtClean="0">
                <a:solidFill>
                  <a:schemeClr val="tx1"/>
                </a:solidFill>
                <a:cs typeface="B Yagut" pitchFamily="2" charset="-78"/>
              </a:rPr>
              <a:t>ايجاد</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كند</a:t>
            </a:r>
            <a:r>
              <a:rPr lang="en-US" sz="2000" dirty="0" smtClean="0">
                <a:solidFill>
                  <a:schemeClr val="tx1"/>
                </a:solidFill>
                <a:cs typeface="B Yagut" pitchFamily="2" charset="-78"/>
              </a:rPr>
              <a:t>.</a:t>
            </a:r>
          </a:p>
          <a:p>
            <a:pPr algn="just"/>
            <a:endParaRPr lang="fa-IR" sz="2000" dirty="0">
              <a:solidFill>
                <a:schemeClr val="tx1"/>
              </a:solidFill>
              <a:cs typeface="B Yagut" pitchFamily="2" charset="-78"/>
            </a:endParaRPr>
          </a:p>
        </p:txBody>
      </p:sp>
      <p:sp>
        <p:nvSpPr>
          <p:cNvPr id="4097" name="Rectangle 1"/>
          <p:cNvSpPr>
            <a:spLocks noChangeArrowheads="1"/>
          </p:cNvSpPr>
          <p:nvPr/>
        </p:nvSpPr>
        <p:spPr bwMode="auto">
          <a:xfrm>
            <a:off x="714348" y="2578238"/>
            <a:ext cx="764386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براي</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دست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يافتن</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به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چنين</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خصوصياتي</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عواملي</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از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قبيل</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نور،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تهويه</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رنگ، جنس مصالح،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صدابندي</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ابعاد و تناسبات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فضاها</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شرايط</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آسايش</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و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امكانات</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جنبي</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و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فرعي</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نقش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مهمي</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دارند</a:t>
            </a:r>
            <a:r>
              <a:rPr kumimoji="0" lang="en-US" sz="2000" b="0" i="0" u="none" strike="noStrike" cap="none" normalizeH="0" baseline="0" dirty="0" smtClean="0">
                <a:ln>
                  <a:noFill/>
                </a:ln>
                <a:effectLst/>
                <a:latin typeface="Calibri" pitchFamily="34" charset="0"/>
                <a:ea typeface="Times New Roman" pitchFamily="18" charset="0"/>
                <a:cs typeface="B Yagut" pitchFamily="2" charset="-78"/>
              </a:rPr>
              <a:t>.</a:t>
            </a:r>
            <a:endParaRPr kumimoji="0" lang="en-US" sz="2000" b="0" i="0" u="none" strike="noStrike" cap="none" normalizeH="0" baseline="0" dirty="0" smtClean="0">
              <a:ln>
                <a:noFill/>
              </a:ln>
              <a:effectLst/>
              <a:latin typeface="Arial" pitchFamily="34" charset="0"/>
              <a:cs typeface="B Yagut" pitchFamily="2" charset="-78"/>
            </a:endParaRPr>
          </a:p>
        </p:txBody>
      </p:sp>
      <p:sp>
        <p:nvSpPr>
          <p:cNvPr id="4098" name="Rectangle 2"/>
          <p:cNvSpPr>
            <a:spLocks noChangeArrowheads="1"/>
          </p:cNvSpPr>
          <p:nvPr/>
        </p:nvSpPr>
        <p:spPr bwMode="auto">
          <a:xfrm>
            <a:off x="642910" y="4149874"/>
            <a:ext cx="771527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به منظور حفظ جان افراد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ضروري</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است در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كليه</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مراكز</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حياتي</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و حساس، وزارتخانه ها، دانشگاهها، مدارس و دیگر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مكانهاي</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عمومي</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پناهگاه چند </a:t>
            </a:r>
            <a:r>
              <a:rPr kumimoji="0" lang="fa-IR" sz="2000" b="0" i="0" u="none" strike="noStrike" cap="none" normalizeH="0" baseline="0" dirty="0" err="1" smtClean="0">
                <a:ln>
                  <a:noFill/>
                </a:ln>
                <a:effectLst/>
                <a:latin typeface="Calibri" pitchFamily="34" charset="0"/>
                <a:ea typeface="Times New Roman" pitchFamily="18" charset="0"/>
                <a:cs typeface="B Yagut" pitchFamily="2" charset="-78"/>
              </a:rPr>
              <a:t>منظوره</a:t>
            </a:r>
            <a:r>
              <a:rPr kumimoji="0" lang="fa-IR" sz="2000" b="0" i="0" u="none" strike="noStrike" cap="none" normalizeH="0" baseline="0" dirty="0" smtClean="0">
                <a:ln>
                  <a:noFill/>
                </a:ln>
                <a:effectLst/>
                <a:latin typeface="Calibri" pitchFamily="34" charset="0"/>
                <a:ea typeface="Times New Roman" pitchFamily="18" charset="0"/>
                <a:cs typeface="B Yagut" pitchFamily="2" charset="-78"/>
              </a:rPr>
              <a:t> احداث شود</a:t>
            </a:r>
            <a:r>
              <a:rPr kumimoji="0" lang="en-US" sz="2000" b="0" i="0" u="none" strike="noStrike" cap="none" normalizeH="0" baseline="0" dirty="0" smtClean="0">
                <a:ln>
                  <a:noFill/>
                </a:ln>
                <a:effectLst/>
                <a:latin typeface="Calibri" pitchFamily="34" charset="0"/>
                <a:ea typeface="Times New Roman" pitchFamily="18" charset="0"/>
                <a:cs typeface="B Yagut" pitchFamily="2" charset="-78"/>
              </a:rPr>
              <a:t>.</a:t>
            </a:r>
            <a:endParaRPr kumimoji="0" lang="en-US" sz="2000" b="0" i="0" u="none" strike="noStrike" cap="none" normalizeH="0" baseline="0" dirty="0" smtClean="0">
              <a:ln>
                <a:noFill/>
              </a:ln>
              <a:effectLst/>
              <a:latin typeface="Arial" pitchFamily="34" charset="0"/>
              <a:cs typeface="B Yagut"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728"/>
            <a:ext cx="7772400" cy="941385"/>
          </a:xfrm>
        </p:spPr>
        <p:txBody>
          <a:bodyPr>
            <a:normAutofit/>
          </a:bodyPr>
          <a:lstStyle/>
          <a:p>
            <a:r>
              <a:rPr lang="fa-IR" sz="2800" b="1" dirty="0" err="1" smtClean="0">
                <a:cs typeface="B Yagut" pitchFamily="2" charset="-78"/>
              </a:rPr>
              <a:t>نتيجه</a:t>
            </a:r>
            <a:r>
              <a:rPr lang="fa-IR" sz="2800" b="1" dirty="0" smtClean="0">
                <a:cs typeface="B Yagut" pitchFamily="2" charset="-78"/>
              </a:rPr>
              <a:t> </a:t>
            </a:r>
            <a:r>
              <a:rPr lang="fa-IR" sz="2800" b="1" dirty="0" err="1" smtClean="0">
                <a:cs typeface="B Yagut" pitchFamily="2" charset="-78"/>
              </a:rPr>
              <a:t>گيري</a:t>
            </a:r>
            <a:endParaRPr lang="fa-IR" sz="2800" b="1" dirty="0">
              <a:cs typeface="B Yagut" pitchFamily="2" charset="-78"/>
            </a:endParaRPr>
          </a:p>
        </p:txBody>
      </p:sp>
      <p:sp>
        <p:nvSpPr>
          <p:cNvPr id="3" name="Subtitle 2"/>
          <p:cNvSpPr>
            <a:spLocks noGrp="1"/>
          </p:cNvSpPr>
          <p:nvPr>
            <p:ph type="subTitle" idx="1"/>
          </p:nvPr>
        </p:nvSpPr>
        <p:spPr>
          <a:xfrm>
            <a:off x="857224" y="1643050"/>
            <a:ext cx="7429552" cy="1143008"/>
          </a:xfrm>
        </p:spPr>
        <p:txBody>
          <a:bodyPr>
            <a:normAutofit/>
          </a:bodyPr>
          <a:lstStyle/>
          <a:p>
            <a:pPr algn="just"/>
            <a:r>
              <a:rPr lang="fa-IR" sz="2000" dirty="0" smtClean="0">
                <a:solidFill>
                  <a:schemeClr val="tx1"/>
                </a:solidFill>
                <a:cs typeface="B Yagut" pitchFamily="2" charset="-78"/>
              </a:rPr>
              <a:t>مقررات </a:t>
            </a:r>
            <a:r>
              <a:rPr lang="fa-IR" sz="2000" dirty="0" smtClean="0">
                <a:solidFill>
                  <a:schemeClr val="tx1"/>
                </a:solidFill>
                <a:cs typeface="B Yagut" pitchFamily="2" charset="-78"/>
              </a:rPr>
              <a:t>طرح شده تا جزیی ترین جزییات معماری نیز پیش رفته </a:t>
            </a:r>
            <a:r>
              <a:rPr lang="fa-IR" sz="2000" dirty="0" err="1" smtClean="0">
                <a:solidFill>
                  <a:schemeClr val="tx1"/>
                </a:solidFill>
                <a:cs typeface="B Yagut" pitchFamily="2" charset="-78"/>
              </a:rPr>
              <a:t>اند</a:t>
            </a:r>
            <a:r>
              <a:rPr lang="fa-IR" sz="2000" dirty="0" smtClean="0">
                <a:solidFill>
                  <a:schemeClr val="tx1"/>
                </a:solidFill>
                <a:cs typeface="B Yagut" pitchFamily="2" charset="-78"/>
              </a:rPr>
              <a:t>. با این وجود هنوز جای </a:t>
            </a:r>
            <a:r>
              <a:rPr lang="fa-IR" sz="2000" dirty="0" smtClean="0">
                <a:solidFill>
                  <a:schemeClr val="tx1"/>
                </a:solidFill>
                <a:cs typeface="B Yagut" pitchFamily="2" charset="-78"/>
              </a:rPr>
              <a:t>فاصله زیادی </a:t>
            </a:r>
            <a:r>
              <a:rPr lang="fa-IR" sz="2000" dirty="0" smtClean="0">
                <a:solidFill>
                  <a:schemeClr val="tx1"/>
                </a:solidFill>
                <a:cs typeface="B Yagut" pitchFamily="2" charset="-78"/>
              </a:rPr>
              <a:t>تا نقطه مطلوب وجود دارد که امید است با همکاری کلیه </a:t>
            </a:r>
            <a:r>
              <a:rPr lang="fa-IR" sz="2000" dirty="0" smtClean="0">
                <a:solidFill>
                  <a:schemeClr val="tx1"/>
                </a:solidFill>
                <a:cs typeface="B Yagut" pitchFamily="2" charset="-78"/>
              </a:rPr>
              <a:t>مهندسین </a:t>
            </a:r>
            <a:r>
              <a:rPr lang="fa-IR" sz="2000" dirty="0" smtClean="0">
                <a:solidFill>
                  <a:schemeClr val="tx1"/>
                </a:solidFill>
                <a:cs typeface="B Yagut" pitchFamily="2" charset="-78"/>
              </a:rPr>
              <a:t>معمار، در جهت رفع این کاستی ها اقدامات </a:t>
            </a:r>
            <a:r>
              <a:rPr lang="fa-IR" sz="2000" dirty="0" smtClean="0">
                <a:solidFill>
                  <a:schemeClr val="tx1"/>
                </a:solidFill>
                <a:cs typeface="B Yagut" pitchFamily="2" charset="-78"/>
              </a:rPr>
              <a:t>لازم صورت </a:t>
            </a:r>
            <a:r>
              <a:rPr lang="fa-IR" sz="2000" dirty="0" smtClean="0">
                <a:solidFill>
                  <a:schemeClr val="tx1"/>
                </a:solidFill>
                <a:cs typeface="B Yagut" pitchFamily="2" charset="-78"/>
              </a:rPr>
              <a:t>پذیرد.</a:t>
            </a:r>
            <a:endParaRPr lang="en-US" sz="2000" dirty="0" smtClean="0">
              <a:solidFill>
                <a:schemeClr val="tx1"/>
              </a:solidFill>
              <a:cs typeface="B Yagut" pitchFamily="2" charset="-78"/>
            </a:endParaRPr>
          </a:p>
          <a:p>
            <a:pPr algn="just"/>
            <a:endParaRPr lang="fa-IR" sz="2000" dirty="0">
              <a:solidFill>
                <a:schemeClr val="tx1"/>
              </a:solidFill>
              <a:cs typeface="B Yagut" pitchFamily="2" charset="-78"/>
            </a:endParaRPr>
          </a:p>
        </p:txBody>
      </p:sp>
      <p:sp>
        <p:nvSpPr>
          <p:cNvPr id="4" name="Subtitle 2"/>
          <p:cNvSpPr txBox="1">
            <a:spLocks/>
          </p:cNvSpPr>
          <p:nvPr/>
        </p:nvSpPr>
        <p:spPr>
          <a:xfrm>
            <a:off x="857224" y="3071810"/>
            <a:ext cx="7429552" cy="2143140"/>
          </a:xfrm>
          <a:prstGeom prst="rect">
            <a:avLst/>
          </a:prstGeom>
        </p:spPr>
        <p:txBody>
          <a:bodyPr vert="horz" lIns="91440" tIns="45720" rIns="91440" bIns="45720" rtlCol="1">
            <a:noAutofit/>
          </a:bodyPr>
          <a:lstStyle/>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000" b="0" i="0" u="none" strike="noStrike" kern="1200" cap="none" spc="0" normalizeH="0" baseline="0" noProof="0" dirty="0" smtClean="0">
                <a:ln>
                  <a:noFill/>
                </a:ln>
                <a:effectLst/>
                <a:uLnTx/>
                <a:uFillTx/>
                <a:latin typeface="+mn-lt"/>
                <a:ea typeface="+mn-ea"/>
                <a:cs typeface="B Yagut" pitchFamily="2" charset="-78"/>
              </a:rPr>
              <a:t>منظور از </a:t>
            </a:r>
            <a:r>
              <a:rPr kumimoji="0" lang="fa-IR" sz="2000" b="0" i="0" u="none" strike="noStrike" kern="1200" cap="none" spc="0" normalizeH="0" baseline="0" noProof="0" dirty="0" err="1" smtClean="0">
                <a:ln>
                  <a:noFill/>
                </a:ln>
                <a:effectLst/>
                <a:uLnTx/>
                <a:uFillTx/>
                <a:latin typeface="+mn-lt"/>
                <a:ea typeface="+mn-ea"/>
                <a:cs typeface="B Yagut" pitchFamily="2" charset="-78"/>
              </a:rPr>
              <a:t>معرفي</a:t>
            </a:r>
            <a:r>
              <a:rPr kumimoji="0" lang="fa-IR" sz="2000" b="0" i="0" u="none" strike="noStrike" kern="1200" cap="none" spc="0" normalizeH="0" baseline="0" noProof="0" dirty="0" smtClean="0">
                <a:ln>
                  <a:noFill/>
                </a:ln>
                <a:effectLst/>
                <a:uLnTx/>
                <a:uFillTx/>
                <a:latin typeface="+mn-lt"/>
                <a:ea typeface="+mn-ea"/>
                <a:cs typeface="B Yagut" pitchFamily="2" charset="-78"/>
              </a:rPr>
              <a:t> نمونه‌</a:t>
            </a:r>
            <a:r>
              <a:rPr kumimoji="0" lang="fa-IR" sz="2000" b="0" i="0" u="none" strike="noStrike" kern="1200" cap="none" spc="0" normalizeH="0" noProof="0" dirty="0" smtClean="0">
                <a:ln>
                  <a:noFill/>
                </a:ln>
                <a:effectLst/>
                <a:uLnTx/>
                <a:uFillTx/>
                <a:latin typeface="+mn-lt"/>
                <a:ea typeface="+mn-ea"/>
                <a:cs typeface="B Yagut" pitchFamily="2" charset="-78"/>
              </a:rPr>
              <a:t>هايي از مباحث هر </a:t>
            </a:r>
            <a:r>
              <a:rPr kumimoji="0" lang="fa-IR" sz="2000" b="0" i="0" u="none" strike="noStrike" kern="1200" cap="none" spc="0" normalizeH="0" noProof="0" dirty="0" err="1" smtClean="0">
                <a:ln>
                  <a:noFill/>
                </a:ln>
                <a:effectLst/>
                <a:uLnTx/>
                <a:uFillTx/>
                <a:latin typeface="+mn-lt"/>
                <a:ea typeface="+mn-ea"/>
                <a:cs typeface="B Yagut" pitchFamily="2" charset="-78"/>
              </a:rPr>
              <a:t>يك</a:t>
            </a:r>
            <a:r>
              <a:rPr kumimoji="0" lang="fa-IR" sz="2000" b="0" i="0" u="none" strike="noStrike" kern="1200" cap="none" spc="0" normalizeH="0" noProof="0" dirty="0" smtClean="0">
                <a:ln>
                  <a:noFill/>
                </a:ln>
                <a:effectLst/>
                <a:uLnTx/>
                <a:uFillTx/>
                <a:latin typeface="+mn-lt"/>
                <a:ea typeface="+mn-ea"/>
                <a:cs typeface="B Yagut" pitchFamily="2" charset="-78"/>
              </a:rPr>
              <a:t> از سرفصل‌هاي موجود در </a:t>
            </a:r>
            <a:r>
              <a:rPr kumimoji="0" lang="fa-IR" sz="2000" b="0" i="0" u="none" strike="noStrike" kern="1200" cap="none" spc="0" normalizeH="0" noProof="0" dirty="0" err="1" smtClean="0">
                <a:ln>
                  <a:noFill/>
                </a:ln>
                <a:effectLst/>
                <a:uLnTx/>
                <a:uFillTx/>
                <a:latin typeface="+mn-lt"/>
                <a:ea typeface="+mn-ea"/>
                <a:cs typeface="B Yagut" pitchFamily="2" charset="-78"/>
              </a:rPr>
              <a:t>پيش</a:t>
            </a:r>
            <a:r>
              <a:rPr kumimoji="0" lang="fa-IR" sz="2000" b="0" i="0" u="none" strike="noStrike" kern="1200" cap="none" spc="0" normalizeH="0" noProof="0" dirty="0" smtClean="0">
                <a:ln>
                  <a:noFill/>
                </a:ln>
                <a:effectLst/>
                <a:uLnTx/>
                <a:uFillTx/>
                <a:latin typeface="+mn-lt"/>
                <a:ea typeface="+mn-ea"/>
                <a:cs typeface="B Yagut" pitchFamily="2" charset="-78"/>
              </a:rPr>
              <a:t> </a:t>
            </a:r>
            <a:r>
              <a:rPr kumimoji="0" lang="fa-IR" sz="2000" b="0" i="0" u="none" strike="noStrike" kern="1200" cap="none" spc="0" normalizeH="0" noProof="0" dirty="0" err="1" smtClean="0">
                <a:ln>
                  <a:noFill/>
                </a:ln>
                <a:effectLst/>
                <a:uLnTx/>
                <a:uFillTx/>
                <a:latin typeface="+mn-lt"/>
                <a:ea typeface="+mn-ea"/>
                <a:cs typeface="B Yagut" pitchFamily="2" charset="-78"/>
              </a:rPr>
              <a:t>نويس</a:t>
            </a:r>
            <a:r>
              <a:rPr kumimoji="0" lang="fa-IR" sz="2000" b="0" i="0" u="none" strike="noStrike" kern="1200" cap="none" spc="0" normalizeH="0" noProof="0" dirty="0" smtClean="0">
                <a:ln>
                  <a:noFill/>
                </a:ln>
                <a:effectLst/>
                <a:uLnTx/>
                <a:uFillTx/>
                <a:latin typeface="+mn-lt"/>
                <a:ea typeface="+mn-ea"/>
                <a:cs typeface="B Yagut" pitchFamily="2" charset="-78"/>
              </a:rPr>
              <a:t> </a:t>
            </a:r>
            <a:r>
              <a:rPr kumimoji="0" lang="fa-IR" sz="2000" b="0" i="0" u="none" strike="noStrike" kern="1200" cap="none" spc="0" normalizeH="0" noProof="0" dirty="0" err="1" smtClean="0">
                <a:ln>
                  <a:noFill/>
                </a:ln>
                <a:effectLst/>
                <a:uLnTx/>
                <a:uFillTx/>
                <a:latin typeface="+mn-lt"/>
                <a:ea typeface="+mn-ea"/>
                <a:cs typeface="B Yagut" pitchFamily="2" charset="-78"/>
              </a:rPr>
              <a:t>كنوني</a:t>
            </a:r>
            <a:r>
              <a:rPr kumimoji="0" lang="fa-IR" sz="2000" b="0" i="0" u="none" strike="noStrike" kern="1200" cap="none" spc="0" normalizeH="0" noProof="0" dirty="0" smtClean="0">
                <a:ln>
                  <a:noFill/>
                </a:ln>
                <a:effectLst/>
                <a:uLnTx/>
                <a:uFillTx/>
                <a:latin typeface="+mn-lt"/>
                <a:ea typeface="+mn-ea"/>
                <a:cs typeface="B Yagut" pitchFamily="2" charset="-78"/>
              </a:rPr>
              <a:t> مبحث 21، اشاره به دو </a:t>
            </a:r>
            <a:r>
              <a:rPr kumimoji="0" lang="fa-IR" sz="2000" b="0" i="0" u="none" strike="noStrike" kern="1200" cap="none" spc="0" normalizeH="0" noProof="0" dirty="0" err="1" smtClean="0">
                <a:ln>
                  <a:noFill/>
                </a:ln>
                <a:effectLst/>
                <a:uLnTx/>
                <a:uFillTx/>
                <a:latin typeface="+mn-lt"/>
                <a:ea typeface="+mn-ea"/>
                <a:cs typeface="B Yagut" pitchFamily="2" charset="-78"/>
              </a:rPr>
              <a:t>نكته</a:t>
            </a:r>
            <a:r>
              <a:rPr kumimoji="0" lang="fa-IR" sz="2000" b="0" i="0" u="none" strike="noStrike" kern="1200" cap="none" spc="0" normalizeH="0" noProof="0" dirty="0" smtClean="0">
                <a:ln>
                  <a:noFill/>
                </a:ln>
                <a:effectLst/>
                <a:uLnTx/>
                <a:uFillTx/>
                <a:latin typeface="+mn-lt"/>
                <a:ea typeface="+mn-ea"/>
                <a:cs typeface="B Yagut" pitchFamily="2" charset="-78"/>
              </a:rPr>
              <a:t> </a:t>
            </a:r>
            <a:r>
              <a:rPr kumimoji="0" lang="fa-IR" sz="2000" b="0" i="0" u="none" strike="noStrike" kern="1200" cap="none" spc="0" normalizeH="0" noProof="0" dirty="0" err="1" smtClean="0">
                <a:ln>
                  <a:noFill/>
                </a:ln>
                <a:effectLst/>
                <a:uLnTx/>
                <a:uFillTx/>
                <a:latin typeface="+mn-lt"/>
                <a:ea typeface="+mn-ea"/>
                <a:cs typeface="B Yagut" pitchFamily="2" charset="-78"/>
              </a:rPr>
              <a:t>اصلي</a:t>
            </a:r>
            <a:r>
              <a:rPr kumimoji="0" lang="fa-IR" sz="2000" b="0" i="0" u="none" strike="noStrike" kern="1200" cap="none" spc="0" normalizeH="0" noProof="0" dirty="0" smtClean="0">
                <a:ln>
                  <a:noFill/>
                </a:ln>
                <a:effectLst/>
                <a:uLnTx/>
                <a:uFillTx/>
                <a:latin typeface="+mn-lt"/>
                <a:ea typeface="+mn-ea"/>
                <a:cs typeface="B Yagut" pitchFamily="2" charset="-78"/>
              </a:rPr>
              <a:t> بوده است:</a:t>
            </a:r>
          </a:p>
          <a:p>
            <a:pPr lvl="0" algn="just">
              <a:spcBef>
                <a:spcPct val="20000"/>
              </a:spcBef>
            </a:pPr>
            <a:r>
              <a:rPr lang="fa-IR" sz="2000" baseline="0" dirty="0" smtClean="0">
                <a:cs typeface="B Yagut" pitchFamily="2" charset="-78"/>
              </a:rPr>
              <a:t>	</a:t>
            </a:r>
            <a:r>
              <a:rPr lang="fa-IR" sz="2000" baseline="0" dirty="0" smtClean="0">
                <a:cs typeface="B Yagut" pitchFamily="2" charset="-78"/>
              </a:rPr>
              <a:t>-</a:t>
            </a:r>
            <a:r>
              <a:rPr lang="fa-IR" sz="2000" dirty="0" smtClean="0">
                <a:cs typeface="B Yagut" pitchFamily="2" charset="-78"/>
              </a:rPr>
              <a:t> </a:t>
            </a:r>
            <a:r>
              <a:rPr lang="fa-IR" sz="2000" dirty="0" err="1" smtClean="0">
                <a:cs typeface="B Yagut" pitchFamily="2" charset="-78"/>
              </a:rPr>
              <a:t>معرفي</a:t>
            </a:r>
            <a:r>
              <a:rPr lang="fa-IR" sz="2000" dirty="0" smtClean="0">
                <a:cs typeface="B Yagut" pitchFamily="2" charset="-78"/>
              </a:rPr>
              <a:t> </a:t>
            </a:r>
            <a:r>
              <a:rPr lang="fa-IR" sz="2000" dirty="0" err="1" smtClean="0">
                <a:cs typeface="B Yagut" pitchFamily="2" charset="-78"/>
              </a:rPr>
              <a:t>گستردگي</a:t>
            </a:r>
            <a:r>
              <a:rPr lang="fa-IR" sz="2000" dirty="0" smtClean="0">
                <a:cs typeface="B Yagut" pitchFamily="2" charset="-78"/>
              </a:rPr>
              <a:t> </a:t>
            </a:r>
            <a:r>
              <a:rPr lang="fa-IR" sz="2000" dirty="0" smtClean="0">
                <a:cs typeface="B Yagut" pitchFamily="2" charset="-78"/>
              </a:rPr>
              <a:t>ابعاد </a:t>
            </a:r>
            <a:r>
              <a:rPr lang="fa-IR" sz="2000" dirty="0" smtClean="0">
                <a:cs typeface="B Yagut" pitchFamily="2" charset="-78"/>
              </a:rPr>
              <a:t>ملاحظات </a:t>
            </a:r>
            <a:r>
              <a:rPr lang="fa-IR" sz="2000" dirty="0" err="1" smtClean="0">
                <a:cs typeface="B Yagut" pitchFamily="2" charset="-78"/>
              </a:rPr>
              <a:t>پدافند</a:t>
            </a:r>
            <a:r>
              <a:rPr lang="fa-IR" sz="2000" dirty="0" smtClean="0">
                <a:cs typeface="B Yagut" pitchFamily="2" charset="-78"/>
              </a:rPr>
              <a:t> </a:t>
            </a:r>
            <a:r>
              <a:rPr lang="fa-IR" sz="2000" dirty="0" err="1" smtClean="0">
                <a:cs typeface="B Yagut" pitchFamily="2" charset="-78"/>
              </a:rPr>
              <a:t>غيرعامل</a:t>
            </a:r>
            <a:r>
              <a:rPr lang="fa-IR" sz="2000" dirty="0" smtClean="0">
                <a:cs typeface="B Yagut" pitchFamily="2" charset="-78"/>
              </a:rPr>
              <a:t> در </a:t>
            </a:r>
            <a:r>
              <a:rPr lang="fa-IR" sz="2000" dirty="0" err="1" smtClean="0">
                <a:cs typeface="B Yagut" pitchFamily="2" charset="-78"/>
              </a:rPr>
              <a:t>تمامي</a:t>
            </a:r>
            <a:r>
              <a:rPr lang="fa-IR" sz="2000" dirty="0" smtClean="0">
                <a:cs typeface="B Yagut" pitchFamily="2" charset="-78"/>
              </a:rPr>
              <a:t> </a:t>
            </a:r>
            <a:r>
              <a:rPr lang="fa-IR" sz="2000" dirty="0" err="1" smtClean="0">
                <a:cs typeface="B Yagut" pitchFamily="2" charset="-78"/>
              </a:rPr>
              <a:t>مقياس</a:t>
            </a:r>
            <a:r>
              <a:rPr lang="fa-IR" sz="2000" dirty="0" smtClean="0">
                <a:cs typeface="B Yagut" pitchFamily="2" charset="-78"/>
              </a:rPr>
              <a:t> </a:t>
            </a:r>
            <a:r>
              <a:rPr lang="fa-IR" sz="2000" dirty="0" err="1" smtClean="0">
                <a:cs typeface="B Yagut" pitchFamily="2" charset="-78"/>
              </a:rPr>
              <a:t>هاي</a:t>
            </a:r>
            <a:r>
              <a:rPr lang="fa-IR" sz="2000" dirty="0" smtClean="0">
                <a:cs typeface="B Yagut" pitchFamily="2" charset="-78"/>
              </a:rPr>
              <a:t> مورد عمل در </a:t>
            </a:r>
            <a:r>
              <a:rPr lang="fa-IR" sz="2000" dirty="0" err="1" smtClean="0">
                <a:cs typeface="B Yagut" pitchFamily="2" charset="-78"/>
              </a:rPr>
              <a:t>معماري</a:t>
            </a:r>
            <a:r>
              <a:rPr lang="fa-IR" sz="2000" dirty="0" smtClean="0">
                <a:cs typeface="B Yagut" pitchFamily="2" charset="-78"/>
              </a:rPr>
              <a:t> اعم از محوطه </a:t>
            </a:r>
            <a:r>
              <a:rPr lang="fa-IR" sz="2000" dirty="0" err="1" smtClean="0">
                <a:cs typeface="B Yagut" pitchFamily="2" charset="-78"/>
              </a:rPr>
              <a:t>سازي</a:t>
            </a:r>
            <a:r>
              <a:rPr lang="fa-IR" sz="2000" dirty="0" smtClean="0">
                <a:cs typeface="B Yagut" pitchFamily="2" charset="-78"/>
              </a:rPr>
              <a:t> تا </a:t>
            </a:r>
            <a:r>
              <a:rPr lang="fa-IR" sz="2000" dirty="0" err="1" smtClean="0">
                <a:cs typeface="B Yagut" pitchFamily="2" charset="-78"/>
              </a:rPr>
              <a:t>جزييات</a:t>
            </a:r>
            <a:r>
              <a:rPr lang="fa-IR" sz="2000" dirty="0" smtClean="0">
                <a:cs typeface="B Yagut" pitchFamily="2" charset="-78"/>
              </a:rPr>
              <a:t> </a:t>
            </a:r>
            <a:r>
              <a:rPr lang="fa-IR" sz="2000" dirty="0" err="1" smtClean="0">
                <a:cs typeface="B Yagut" pitchFamily="2" charset="-78"/>
              </a:rPr>
              <a:t>ساختماني</a:t>
            </a:r>
            <a:endParaRPr lang="fa-IR" sz="2000" dirty="0" smtClean="0">
              <a:cs typeface="B Yagut" pitchFamily="2" charset="-78"/>
            </a:endParaRPr>
          </a:p>
          <a:p>
            <a:pPr lvl="0" algn="just">
              <a:spcBef>
                <a:spcPct val="20000"/>
              </a:spcBef>
            </a:pPr>
            <a:r>
              <a:rPr kumimoji="0" lang="fa-IR" sz="2000" b="0" i="0" u="none" strike="noStrike" kern="1200" cap="none" spc="0" normalizeH="0" baseline="0" noProof="0" dirty="0" smtClean="0">
                <a:ln>
                  <a:noFill/>
                </a:ln>
                <a:effectLst/>
                <a:uLnTx/>
                <a:uFillTx/>
                <a:latin typeface="+mn-lt"/>
                <a:ea typeface="+mn-ea"/>
                <a:cs typeface="B Yagut" pitchFamily="2" charset="-78"/>
              </a:rPr>
              <a:t>	</a:t>
            </a:r>
            <a:r>
              <a:rPr kumimoji="0" lang="fa-IR" sz="2000" b="0" i="0" u="none" strike="noStrike" kern="1200" cap="none" spc="0" normalizeH="0" baseline="0" noProof="0" dirty="0" smtClean="0">
                <a:ln>
                  <a:noFill/>
                </a:ln>
                <a:effectLst/>
                <a:uLnTx/>
                <a:uFillTx/>
                <a:latin typeface="+mn-lt"/>
                <a:ea typeface="+mn-ea"/>
                <a:cs typeface="B Yagut" pitchFamily="2" charset="-78"/>
              </a:rPr>
              <a:t>-</a:t>
            </a:r>
            <a:r>
              <a:rPr kumimoji="0" lang="fa-IR" sz="2000" b="0" i="0" u="none" strike="noStrike" kern="1200" cap="none" spc="0" normalizeH="0" noProof="0" dirty="0" smtClean="0">
                <a:ln>
                  <a:noFill/>
                </a:ln>
                <a:effectLst/>
                <a:uLnTx/>
                <a:uFillTx/>
                <a:latin typeface="+mn-lt"/>
                <a:ea typeface="+mn-ea"/>
                <a:cs typeface="B Yagut" pitchFamily="2" charset="-78"/>
              </a:rPr>
              <a:t> اشاره به </a:t>
            </a:r>
            <a:r>
              <a:rPr kumimoji="0" lang="fa-IR" sz="2000" b="0" i="0" u="none" strike="noStrike" kern="1200" cap="none" spc="0" normalizeH="0" noProof="0" dirty="0" err="1" smtClean="0">
                <a:ln>
                  <a:noFill/>
                </a:ln>
                <a:effectLst/>
                <a:uLnTx/>
                <a:uFillTx/>
                <a:latin typeface="+mn-lt"/>
                <a:ea typeface="+mn-ea"/>
                <a:cs typeface="B Yagut" pitchFamily="2" charset="-78"/>
              </a:rPr>
              <a:t>گستردگي</a:t>
            </a:r>
            <a:r>
              <a:rPr kumimoji="0" lang="fa-IR" sz="2000" b="0" i="0" u="none" strike="noStrike" kern="1200" cap="none" spc="0" normalizeH="0" noProof="0" dirty="0" smtClean="0">
                <a:ln>
                  <a:noFill/>
                </a:ln>
                <a:effectLst/>
                <a:uLnTx/>
                <a:uFillTx/>
                <a:latin typeface="+mn-lt"/>
                <a:ea typeface="+mn-ea"/>
                <a:cs typeface="B Yagut" pitchFamily="2" charset="-78"/>
              </a:rPr>
              <a:t> زمينه‌هايي </a:t>
            </a:r>
            <a:r>
              <a:rPr kumimoji="0" lang="fa-IR" sz="2000" b="0" i="0" u="none" strike="noStrike" kern="1200" cap="none" spc="0" normalizeH="0" noProof="0" dirty="0" err="1" smtClean="0">
                <a:ln>
                  <a:noFill/>
                </a:ln>
                <a:effectLst/>
                <a:uLnTx/>
                <a:uFillTx/>
                <a:latin typeface="+mn-lt"/>
                <a:ea typeface="+mn-ea"/>
                <a:cs typeface="B Yagut" pitchFamily="2" charset="-78"/>
              </a:rPr>
              <a:t>كه</a:t>
            </a:r>
            <a:r>
              <a:rPr kumimoji="0" lang="fa-IR" sz="2000" b="0" i="0" u="none" strike="noStrike" kern="1200" cap="none" spc="0" normalizeH="0" noProof="0" dirty="0" smtClean="0">
                <a:ln>
                  <a:noFill/>
                </a:ln>
                <a:effectLst/>
                <a:uLnTx/>
                <a:uFillTx/>
                <a:latin typeface="+mn-lt"/>
                <a:ea typeface="+mn-ea"/>
                <a:cs typeface="B Yagut" pitchFamily="2" charset="-78"/>
              </a:rPr>
              <a:t> </a:t>
            </a:r>
            <a:r>
              <a:rPr lang="fa-IR" sz="2000" dirty="0" err="1" smtClean="0">
                <a:cs typeface="B Yagut" pitchFamily="2" charset="-78"/>
              </a:rPr>
              <a:t>معماري</a:t>
            </a:r>
            <a:r>
              <a:rPr lang="fa-IR" sz="2000" dirty="0" smtClean="0">
                <a:cs typeface="B Yagut" pitchFamily="2" charset="-78"/>
              </a:rPr>
              <a:t> </a:t>
            </a:r>
            <a:r>
              <a:rPr lang="fa-IR" sz="2000" dirty="0" err="1" smtClean="0">
                <a:cs typeface="B Yagut" pitchFamily="2" charset="-78"/>
              </a:rPr>
              <a:t>مبتني</a:t>
            </a:r>
            <a:r>
              <a:rPr lang="fa-IR" sz="2000" dirty="0" smtClean="0">
                <a:cs typeface="B Yagut" pitchFamily="2" charset="-78"/>
              </a:rPr>
              <a:t> بر </a:t>
            </a:r>
            <a:r>
              <a:rPr lang="fa-IR" sz="2000" dirty="0" err="1" smtClean="0">
                <a:cs typeface="B Yagut" pitchFamily="2" charset="-78"/>
              </a:rPr>
              <a:t>پدافندي</a:t>
            </a:r>
            <a:r>
              <a:rPr lang="fa-IR" sz="2000" dirty="0" smtClean="0">
                <a:cs typeface="B Yagut" pitchFamily="2" charset="-78"/>
              </a:rPr>
              <a:t> همچنان به آنها </a:t>
            </a:r>
            <a:r>
              <a:rPr lang="fa-IR" sz="2000" dirty="0" err="1" smtClean="0">
                <a:cs typeface="B Yagut" pitchFamily="2" charset="-78"/>
              </a:rPr>
              <a:t>نياز</a:t>
            </a:r>
            <a:r>
              <a:rPr lang="fa-IR" sz="2000" dirty="0" smtClean="0">
                <a:cs typeface="B Yagut" pitchFamily="2" charset="-78"/>
              </a:rPr>
              <a:t> داشته و </a:t>
            </a:r>
            <a:r>
              <a:rPr lang="fa-IR" sz="2000" dirty="0" err="1" smtClean="0">
                <a:cs typeface="B Yagut" pitchFamily="2" charset="-78"/>
              </a:rPr>
              <a:t>مي</a:t>
            </a:r>
            <a:r>
              <a:rPr lang="fa-IR" sz="2000" dirty="0" smtClean="0">
                <a:cs typeface="B Yagut" pitchFamily="2" charset="-78"/>
              </a:rPr>
              <a:t> </a:t>
            </a:r>
            <a:r>
              <a:rPr lang="fa-IR" sz="2000" dirty="0" err="1" smtClean="0">
                <a:cs typeface="B Yagut" pitchFamily="2" charset="-78"/>
              </a:rPr>
              <a:t>بايست</a:t>
            </a:r>
            <a:r>
              <a:rPr lang="fa-IR" sz="2000" dirty="0" smtClean="0">
                <a:cs typeface="B Yagut" pitchFamily="2" charset="-78"/>
              </a:rPr>
              <a:t> در </a:t>
            </a:r>
            <a:r>
              <a:rPr lang="fa-IR" sz="2000" dirty="0" smtClean="0">
                <a:cs typeface="B Yagut" pitchFamily="2" charset="-78"/>
              </a:rPr>
              <a:t>ويرايش‌هاي </a:t>
            </a:r>
            <a:r>
              <a:rPr lang="fa-IR" sz="2000" dirty="0" err="1" smtClean="0">
                <a:cs typeface="B Yagut" pitchFamily="2" charset="-78"/>
              </a:rPr>
              <a:t>بعدي</a:t>
            </a:r>
            <a:r>
              <a:rPr lang="fa-IR" sz="2000" dirty="0" smtClean="0">
                <a:cs typeface="B Yagut" pitchFamily="2" charset="-78"/>
              </a:rPr>
              <a:t> </a:t>
            </a:r>
            <a:r>
              <a:rPr lang="fa-IR" sz="2000" dirty="0" smtClean="0">
                <a:cs typeface="B Yagut" pitchFamily="2" charset="-78"/>
              </a:rPr>
              <a:t>مبحث 21، </a:t>
            </a:r>
            <a:r>
              <a:rPr kumimoji="0" lang="fa-IR" sz="2000" b="0" i="0" u="none" strike="noStrike" kern="1200" cap="none" spc="0" normalizeH="0" noProof="0" dirty="0" smtClean="0">
                <a:ln>
                  <a:noFill/>
                </a:ln>
                <a:effectLst/>
                <a:uLnTx/>
                <a:uFillTx/>
                <a:latin typeface="+mn-lt"/>
                <a:ea typeface="+mn-ea"/>
                <a:cs typeface="B Yagut" pitchFamily="2" charset="-78"/>
              </a:rPr>
              <a:t>مورد توجه قرار </a:t>
            </a:r>
            <a:r>
              <a:rPr kumimoji="0" lang="fa-IR" sz="2000" b="0" i="0" u="none" strike="noStrike" kern="1200" cap="none" spc="0" normalizeH="0" noProof="0" dirty="0" err="1" smtClean="0">
                <a:ln>
                  <a:noFill/>
                </a:ln>
                <a:effectLst/>
                <a:uLnTx/>
                <a:uFillTx/>
                <a:latin typeface="+mn-lt"/>
                <a:ea typeface="+mn-ea"/>
                <a:cs typeface="B Yagut" pitchFamily="2" charset="-78"/>
              </a:rPr>
              <a:t>گيرند</a:t>
            </a:r>
            <a:r>
              <a:rPr kumimoji="0" lang="fa-IR" sz="2000" b="0" i="0" u="none" strike="noStrike" kern="1200" cap="none" spc="0" normalizeH="0" noProof="0" dirty="0" smtClean="0">
                <a:ln>
                  <a:noFill/>
                </a:ln>
                <a:effectLst/>
                <a:uLnTx/>
                <a:uFillTx/>
                <a:latin typeface="+mn-lt"/>
                <a:ea typeface="+mn-ea"/>
                <a:cs typeface="B Yagut" pitchFamily="2" charset="-78"/>
              </a:rPr>
              <a:t>.</a:t>
            </a:r>
            <a:endParaRPr kumimoji="0" lang="fa-IR" sz="2000" b="0" i="0" u="none" strike="noStrike" kern="1200" cap="none" spc="0" normalizeH="0" baseline="0" noProof="0" dirty="0">
              <a:ln>
                <a:noFill/>
              </a:ln>
              <a:effectLst/>
              <a:uLnTx/>
              <a:uFillTx/>
              <a:latin typeface="+mn-lt"/>
              <a:ea typeface="+mn-ea"/>
              <a:cs typeface="B Yagut"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solidFill>
                  <a:srgbClr val="FFFF00"/>
                </a:solidFill>
                <a:effectLst>
                  <a:outerShdw blurRad="38100" dist="38100" dir="2700000" algn="tl">
                    <a:srgbClr val="000000">
                      <a:alpha val="43137"/>
                    </a:srgbClr>
                  </a:outerShdw>
                </a:effectLst>
                <a:cs typeface="B Yagut" pitchFamily="2" charset="-78"/>
              </a:rPr>
              <a:t>با تشکر</a:t>
            </a:r>
            <a:endParaRPr lang="fa-IR" dirty="0">
              <a:solidFill>
                <a:srgbClr val="FFFF00"/>
              </a:solidFill>
              <a:effectLst>
                <a:outerShdw blurRad="38100" dist="38100" dir="2700000" algn="tl">
                  <a:srgbClr val="000000">
                    <a:alpha val="43137"/>
                  </a:srgbClr>
                </a:outerShdw>
              </a:effectLst>
              <a:cs typeface="B Yagut"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167"/>
            <a:ext cx="7772400" cy="928694"/>
          </a:xfrm>
        </p:spPr>
        <p:txBody>
          <a:bodyPr>
            <a:normAutofit/>
          </a:bodyPr>
          <a:lstStyle/>
          <a:p>
            <a:r>
              <a:rPr lang="fa-IR" sz="2800" b="1" dirty="0" smtClean="0">
                <a:cs typeface="B Yagut" pitchFamily="2" charset="-78"/>
              </a:rPr>
              <a:t>کلیات ارائه شده</a:t>
            </a:r>
            <a:endParaRPr lang="en-US" sz="2800" b="1" dirty="0">
              <a:cs typeface="B Yagut" pitchFamily="2" charset="-78"/>
            </a:endParaRPr>
          </a:p>
        </p:txBody>
      </p:sp>
      <p:sp>
        <p:nvSpPr>
          <p:cNvPr id="3" name="Subtitle 2"/>
          <p:cNvSpPr>
            <a:spLocks noGrp="1"/>
          </p:cNvSpPr>
          <p:nvPr>
            <p:ph type="subTitle" idx="1"/>
          </p:nvPr>
        </p:nvSpPr>
        <p:spPr>
          <a:xfrm>
            <a:off x="714348" y="1571612"/>
            <a:ext cx="7715304" cy="1038220"/>
          </a:xfrm>
        </p:spPr>
        <p:txBody>
          <a:bodyPr>
            <a:normAutofit/>
          </a:bodyPr>
          <a:lstStyle/>
          <a:p>
            <a:pPr algn="just"/>
            <a:r>
              <a:rPr lang="fa-IR" sz="2000" dirty="0" smtClean="0">
                <a:solidFill>
                  <a:schemeClr val="tx1"/>
                </a:solidFill>
                <a:cs typeface="B Yagut" pitchFamily="2" charset="-78"/>
              </a:rPr>
              <a:t>کلیات و تعاریف </a:t>
            </a:r>
            <a:r>
              <a:rPr lang="fa-IR" sz="2000" dirty="0" smtClean="0">
                <a:solidFill>
                  <a:schemeClr val="tx1"/>
                </a:solidFill>
                <a:cs typeface="B Yagut" pitchFamily="2" charset="-78"/>
              </a:rPr>
              <a:t>ارائه شده در </a:t>
            </a:r>
            <a:r>
              <a:rPr lang="fa-IR" sz="2000" dirty="0" err="1" smtClean="0">
                <a:solidFill>
                  <a:schemeClr val="tx1"/>
                </a:solidFill>
                <a:cs typeface="B Yagut" pitchFamily="2" charset="-78"/>
              </a:rPr>
              <a:t>اين</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پيش</a:t>
            </a:r>
            <a:r>
              <a:rPr lang="fa-IR" sz="2000" dirty="0" smtClean="0">
                <a:solidFill>
                  <a:schemeClr val="tx1"/>
                </a:solidFill>
                <a:cs typeface="B Yagut" pitchFamily="2" charset="-78"/>
              </a:rPr>
              <a:t> </a:t>
            </a:r>
            <a:r>
              <a:rPr lang="fa-IR" sz="2000" dirty="0" err="1" smtClean="0">
                <a:solidFill>
                  <a:schemeClr val="tx1"/>
                </a:solidFill>
                <a:cs typeface="B Yagut" pitchFamily="2" charset="-78"/>
              </a:rPr>
              <a:t>نويس</a:t>
            </a:r>
            <a:r>
              <a:rPr lang="fa-IR" sz="2000" dirty="0" smtClean="0">
                <a:solidFill>
                  <a:schemeClr val="tx1"/>
                </a:solidFill>
                <a:cs typeface="B Yagut" pitchFamily="2" charset="-78"/>
              </a:rPr>
              <a:t>، </a:t>
            </a:r>
            <a:r>
              <a:rPr lang="fa-IR" sz="2000" dirty="0" smtClean="0">
                <a:solidFill>
                  <a:schemeClr val="tx1"/>
                </a:solidFill>
                <a:cs typeface="B Yagut" pitchFamily="2" charset="-78"/>
              </a:rPr>
              <a:t>به تعیین و تدقیق چهارچوب بحث و دامنه شمول مقررات پیشنهادی </a:t>
            </a:r>
            <a:r>
              <a:rPr lang="fa-IR" sz="2000" dirty="0" smtClean="0">
                <a:solidFill>
                  <a:schemeClr val="tx1"/>
                </a:solidFill>
                <a:cs typeface="B Yagut" pitchFamily="2" charset="-78"/>
              </a:rPr>
              <a:t>پرداخته </a:t>
            </a:r>
            <a:r>
              <a:rPr lang="fa-IR" sz="2000" dirty="0" smtClean="0">
                <a:solidFill>
                  <a:schemeClr val="tx1"/>
                </a:solidFill>
                <a:cs typeface="B Yagut" pitchFamily="2" charset="-78"/>
              </a:rPr>
              <a:t>و </a:t>
            </a:r>
            <a:r>
              <a:rPr lang="fa-IR" sz="2000" dirty="0" smtClean="0">
                <a:solidFill>
                  <a:schemeClr val="tx1"/>
                </a:solidFill>
                <a:cs typeface="B Yagut" pitchFamily="2" charset="-78"/>
              </a:rPr>
              <a:t>به عنوان گام اول، </a:t>
            </a:r>
            <a:r>
              <a:rPr lang="fa-IR" sz="2000" dirty="0" smtClean="0">
                <a:solidFill>
                  <a:schemeClr val="tx1"/>
                </a:solidFill>
                <a:cs typeface="B Yagut" pitchFamily="2" charset="-78"/>
              </a:rPr>
              <a:t>تلاش شده </a:t>
            </a:r>
            <a:r>
              <a:rPr lang="fa-IR" sz="2000" dirty="0" err="1" smtClean="0">
                <a:solidFill>
                  <a:schemeClr val="tx1"/>
                </a:solidFill>
                <a:cs typeface="B Yagut" pitchFamily="2" charset="-78"/>
              </a:rPr>
              <a:t>كه</a:t>
            </a:r>
            <a:r>
              <a:rPr lang="fa-IR" sz="2000" dirty="0" smtClean="0">
                <a:solidFill>
                  <a:schemeClr val="tx1"/>
                </a:solidFill>
                <a:cs typeface="B Yagut" pitchFamily="2" charset="-78"/>
              </a:rPr>
              <a:t> </a:t>
            </a:r>
            <a:r>
              <a:rPr lang="fa-IR" sz="2000" dirty="0" smtClean="0">
                <a:solidFill>
                  <a:schemeClr val="tx1"/>
                </a:solidFill>
                <a:cs typeface="B Yagut" pitchFamily="2" charset="-78"/>
              </a:rPr>
              <a:t>مسیر حرکت و اهداف مورد انتظار را در یک چهارچوب منظم، ساختاربندی نماید.</a:t>
            </a:r>
            <a:endParaRPr lang="fa-IR" sz="2000" dirty="0">
              <a:solidFill>
                <a:schemeClr val="tx1"/>
              </a:solidFill>
              <a:cs typeface="B Yagut" pitchFamily="2" charset="-78"/>
            </a:endParaRPr>
          </a:p>
        </p:txBody>
      </p:sp>
      <p:sp>
        <p:nvSpPr>
          <p:cNvPr id="4" name="Rectangle 3"/>
          <p:cNvSpPr/>
          <p:nvPr/>
        </p:nvSpPr>
        <p:spPr>
          <a:xfrm>
            <a:off x="785786" y="3071810"/>
            <a:ext cx="7643866" cy="2031325"/>
          </a:xfrm>
          <a:prstGeom prst="rect">
            <a:avLst/>
          </a:prstGeom>
        </p:spPr>
        <p:txBody>
          <a:bodyPr wrap="square">
            <a:spAutoFit/>
          </a:bodyPr>
          <a:lstStyle/>
          <a:p>
            <a:pPr algn="just"/>
            <a:r>
              <a:rPr lang="fa-IR" dirty="0" smtClean="0">
                <a:cs typeface="B Yagut" pitchFamily="2" charset="-78"/>
              </a:rPr>
              <a:t>در این ارتباط، از میان دو دسته اصلی تهدیدهای طبیعی و انسان ساز، این مبحث تهدیدهای انسان ساز از نوع تهاجم هوایی را در کانون توجه خود قرار داده و تدوین مقررات در راستای پاسخ به آن هدایت شده اند. از این رو مبحث 21 با توجه به تمرکز تلاش دشمن به ضربه به مراکز حساس و حیاتی از طریق تهاجم هوایی بویژه در ابتدای آغاز حملات، توجه ویژه ای به تعیین و رده بندی انواع ساختمان ها از دیدگاه درجه حساسیت در برابر تهدیدها داشته است. در این ارتباط نظر به اینکه ساختمان های حیاتی نیازمند تمهیدات فنی متفاوتی هستند، کمتر مورد توجه این مبحث قرار داشته و در مقابل، </a:t>
            </a:r>
            <a:r>
              <a:rPr lang="fa-IR" i="1" u="sng" dirty="0" smtClean="0">
                <a:cs typeface="B Yagut" pitchFamily="2" charset="-78"/>
              </a:rPr>
              <a:t>دامنه كاربرد عمدتاً شامل ساختمانهاي متعارف غيرنظامي است</a:t>
            </a:r>
            <a:r>
              <a:rPr lang="fa-IR" dirty="0" smtClean="0">
                <a:cs typeface="B Yagut" pitchFamily="2" charset="-78"/>
              </a:rPr>
              <a:t>.</a:t>
            </a:r>
            <a:endParaRPr lang="fa-IR" dirty="0">
              <a:cs typeface="B Yagut"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3116"/>
            <a:ext cx="7772400" cy="2171714"/>
          </a:xfrm>
        </p:spPr>
        <p:txBody>
          <a:bodyPr>
            <a:noAutofit/>
          </a:bodyPr>
          <a:lstStyle/>
          <a:p>
            <a:pPr algn="just"/>
            <a:r>
              <a:rPr lang="fa-IR" sz="2000" dirty="0" smtClean="0">
                <a:cs typeface="B Yagut" pitchFamily="2" charset="-78"/>
              </a:rPr>
              <a:t>هر چند تهدید </a:t>
            </a:r>
            <a:r>
              <a:rPr lang="fa-IR" sz="2000" dirty="0" smtClean="0">
                <a:cs typeface="B Yagut" pitchFamily="2" charset="-78"/>
              </a:rPr>
              <a:t>مبنا در مبحث 21 از نوع تهاجم هوایی است، اما انفجارهاي هسته اي و حملات شيميايي، ميكروبي، برخورد مستقيم پرتابه ها و اغتشاشات الكترونيكي مشمول مقررات اين مبحث نیستند. بنابراین تمهیدات معماری و سازه ای لازم به منظور مقاومت نسبی و قابل قبول تمام ساختمان های متعارف غيرنظامي در مقابل موج انفجار، ترکش ها و امکان فروپاشی در نظر گرفته شده اند. این تمهیدات همراه با پیش بینی فضای امن قابل بهره برداری در بخش های مناسبی از ساختمان های مذکور ارائه شده اند.</a:t>
            </a:r>
            <a:endParaRPr lang="fa-IR" sz="2000" dirty="0">
              <a:cs typeface="B Yagut"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166"/>
            <a:ext cx="7772400" cy="1470025"/>
          </a:xfrm>
        </p:spPr>
        <p:txBody>
          <a:bodyPr>
            <a:normAutofit/>
          </a:bodyPr>
          <a:lstStyle/>
          <a:p>
            <a:r>
              <a:rPr lang="fa-IR" sz="2800" b="1" dirty="0" smtClean="0">
                <a:cs typeface="B Yagut" pitchFamily="2" charset="-78"/>
              </a:rPr>
              <a:t>دامنه كاربرد</a:t>
            </a:r>
            <a:endParaRPr lang="en-US" sz="2800" dirty="0">
              <a:cs typeface="B Yagut" pitchFamily="2" charset="-78"/>
            </a:endParaRPr>
          </a:p>
        </p:txBody>
      </p:sp>
      <p:sp>
        <p:nvSpPr>
          <p:cNvPr id="3" name="Subtitle 2"/>
          <p:cNvSpPr>
            <a:spLocks noGrp="1"/>
          </p:cNvSpPr>
          <p:nvPr>
            <p:ph type="subTitle" idx="1"/>
          </p:nvPr>
        </p:nvSpPr>
        <p:spPr>
          <a:xfrm>
            <a:off x="785786" y="1928802"/>
            <a:ext cx="7500990" cy="3000396"/>
          </a:xfrm>
        </p:spPr>
        <p:txBody>
          <a:bodyPr>
            <a:noAutofit/>
          </a:bodyPr>
          <a:lstStyle/>
          <a:p>
            <a:pPr algn="just"/>
            <a:r>
              <a:rPr lang="fa-IR" sz="2000" dirty="0" smtClean="0">
                <a:solidFill>
                  <a:schemeClr val="tx1"/>
                </a:solidFill>
                <a:cs typeface="B Yagut" pitchFamily="2" charset="-78"/>
              </a:rPr>
              <a:t>1- اين مقررات شامل ساختمانهاي جديد در دست طراحي مي باشد و ساختمانهاي موجود را در بر</a:t>
            </a:r>
            <a:r>
              <a:rPr lang="fa-IR" sz="2000" b="1" dirty="0" smtClean="0">
                <a:solidFill>
                  <a:schemeClr val="tx1"/>
                </a:solidFill>
                <a:cs typeface="B Yagut" pitchFamily="2" charset="-78"/>
              </a:rPr>
              <a:t> </a:t>
            </a:r>
            <a:r>
              <a:rPr lang="fa-IR" sz="2000" dirty="0" smtClean="0">
                <a:solidFill>
                  <a:schemeClr val="tx1"/>
                </a:solidFill>
                <a:cs typeface="B Yagut" pitchFamily="2" charset="-78"/>
              </a:rPr>
              <a:t>نمي گيرد</a:t>
            </a:r>
            <a:r>
              <a:rPr lang="en-US" sz="2000" dirty="0" smtClean="0">
                <a:solidFill>
                  <a:schemeClr val="tx1"/>
                </a:solidFill>
                <a:cs typeface="B Yagut" pitchFamily="2" charset="-78"/>
              </a:rPr>
              <a:t>.</a:t>
            </a:r>
          </a:p>
          <a:p>
            <a:pPr algn="just"/>
            <a:r>
              <a:rPr lang="fa-IR" sz="2000" dirty="0" smtClean="0">
                <a:solidFill>
                  <a:schemeClr val="tx1"/>
                </a:solidFill>
                <a:cs typeface="B Yagut" pitchFamily="2" charset="-78"/>
              </a:rPr>
              <a:t>2- کاربرد اين مبحث صرفاً جهت طراحي ساختمان در برابر بارهاي انفجاري است. بديهي است رعايت ضوابط شهرسازي نيز براي پدافند غيرعامل در صورت وجود قابل توصيه جدي مي باشد</a:t>
            </a:r>
            <a:r>
              <a:rPr lang="en-US" sz="2000" dirty="0" smtClean="0">
                <a:solidFill>
                  <a:schemeClr val="tx1"/>
                </a:solidFill>
                <a:cs typeface="B Yagut" pitchFamily="2" charset="-78"/>
              </a:rPr>
              <a:t>.</a:t>
            </a:r>
          </a:p>
          <a:p>
            <a:pPr algn="just"/>
            <a:r>
              <a:rPr lang="fa-IR" sz="2000" dirty="0" smtClean="0">
                <a:solidFill>
                  <a:schemeClr val="tx1"/>
                </a:solidFill>
                <a:cs typeface="B Yagut" pitchFamily="2" charset="-78"/>
              </a:rPr>
              <a:t>3- انفجارهاي هسته اي و حملات شيميايي، ميكروبي، برخورد مستقيم پرتابه ها و اغتشاشات الكترونيكي مشمول مقررات اين مبحث نیستند.</a:t>
            </a:r>
            <a:endParaRPr lang="en-US" sz="2000" dirty="0" smtClean="0">
              <a:solidFill>
                <a:schemeClr val="tx1"/>
              </a:solidFill>
              <a:cs typeface="B Yagut" pitchFamily="2" charset="-78"/>
            </a:endParaRPr>
          </a:p>
          <a:p>
            <a:pPr algn="just"/>
            <a:r>
              <a:rPr lang="fa-IR" sz="2000" dirty="0" smtClean="0">
                <a:solidFill>
                  <a:schemeClr val="tx1"/>
                </a:solidFill>
                <a:cs typeface="B Yagut" pitchFamily="2" charset="-78"/>
              </a:rPr>
              <a:t>4- دامنه كاربرد عمدتاً شامل ساختمانهاي متعارف غيرنظامي است.</a:t>
            </a:r>
            <a:endParaRPr lang="en-US" sz="2000" dirty="0">
              <a:solidFill>
                <a:schemeClr val="tx1"/>
              </a:solidFill>
              <a:cs typeface="B Yagut"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480"/>
            <a:ext cx="7772400" cy="1000132"/>
          </a:xfrm>
        </p:spPr>
        <p:txBody>
          <a:bodyPr>
            <a:normAutofit/>
          </a:bodyPr>
          <a:lstStyle/>
          <a:p>
            <a:r>
              <a:rPr lang="fa-IR" sz="2800" b="1" dirty="0" smtClean="0">
                <a:cs typeface="B Yagut" pitchFamily="2" charset="-78"/>
              </a:rPr>
              <a:t>اهداف</a:t>
            </a:r>
            <a:endParaRPr lang="fa-IR" sz="2800" dirty="0">
              <a:cs typeface="B Yagut" pitchFamily="2" charset="-78"/>
            </a:endParaRPr>
          </a:p>
        </p:txBody>
      </p:sp>
      <p:sp>
        <p:nvSpPr>
          <p:cNvPr id="3" name="Subtitle 2"/>
          <p:cNvSpPr>
            <a:spLocks noGrp="1"/>
          </p:cNvSpPr>
          <p:nvPr>
            <p:ph type="subTitle" idx="1"/>
          </p:nvPr>
        </p:nvSpPr>
        <p:spPr>
          <a:xfrm>
            <a:off x="785786" y="2071678"/>
            <a:ext cx="7643866" cy="3143272"/>
          </a:xfrm>
        </p:spPr>
        <p:txBody>
          <a:bodyPr>
            <a:noAutofit/>
          </a:bodyPr>
          <a:lstStyle/>
          <a:p>
            <a:pPr algn="just"/>
            <a:r>
              <a:rPr lang="fa-IR" sz="2000" dirty="0" smtClean="0">
                <a:solidFill>
                  <a:schemeClr val="tx1"/>
                </a:solidFill>
                <a:cs typeface="B Yagut" pitchFamily="2" charset="-78"/>
              </a:rPr>
              <a:t>اهداف ترسیم شده برای مقررات پیشنهادی در این پیش نویس را می توان به صورت زیر معرفی نمود:</a:t>
            </a:r>
            <a:endParaRPr lang="en-US" sz="2000" dirty="0" smtClean="0">
              <a:solidFill>
                <a:schemeClr val="tx1"/>
              </a:solidFill>
              <a:cs typeface="B Yagut" pitchFamily="2" charset="-78"/>
            </a:endParaRPr>
          </a:p>
          <a:p>
            <a:pPr algn="just"/>
            <a:r>
              <a:rPr lang="fa-IR" sz="2000" dirty="0" smtClean="0">
                <a:solidFill>
                  <a:schemeClr val="tx1"/>
                </a:solidFill>
                <a:cs typeface="B Yagut" pitchFamily="2" charset="-78"/>
              </a:rPr>
              <a:t>تعيين حداقل ضوابط و مقررات براي طرح و اجراي ساختمان ها در برابر تهديدهاي انسان ساز، بویژه تهاجم هوايي مي باشد به طوري كه با رعايت آن انتظار مي رود:</a:t>
            </a:r>
            <a:endParaRPr lang="en-US" sz="2000" dirty="0" smtClean="0">
              <a:solidFill>
                <a:schemeClr val="tx1"/>
              </a:solidFill>
              <a:cs typeface="B Yagut" pitchFamily="2" charset="-78"/>
            </a:endParaRPr>
          </a:p>
          <a:p>
            <a:pPr algn="just"/>
            <a:r>
              <a:rPr lang="fa-IR" sz="2000" dirty="0" smtClean="0">
                <a:solidFill>
                  <a:schemeClr val="tx1"/>
                </a:solidFill>
                <a:cs typeface="B Yagut" pitchFamily="2" charset="-78"/>
              </a:rPr>
              <a:t>- ساختمان هاي با درجه اهميت حياتي، پس از انفجار قابليت خدمت رساني خود را حفظ كند</a:t>
            </a:r>
            <a:r>
              <a:rPr lang="en-US" sz="2000" dirty="0" smtClean="0">
                <a:solidFill>
                  <a:schemeClr val="tx1"/>
                </a:solidFill>
                <a:cs typeface="B Yagut" pitchFamily="2" charset="-78"/>
              </a:rPr>
              <a:t>.</a:t>
            </a:r>
          </a:p>
          <a:p>
            <a:pPr algn="just"/>
            <a:r>
              <a:rPr lang="fa-IR" sz="2000" dirty="0" smtClean="0">
                <a:solidFill>
                  <a:schemeClr val="tx1"/>
                </a:solidFill>
                <a:cs typeface="B Yagut" pitchFamily="2" charset="-78"/>
              </a:rPr>
              <a:t>- براي ساير ساختمان هاي با درجه اهميت مختلف ديگر با در نظر گرفتن ملاحظات اقتصادي و اجتماعي ضمن كاهش تلفات، خسارت هاي سازه اي و غير سازه اي به حداقل قابل قبولي برسد</a:t>
            </a:r>
            <a:r>
              <a:rPr lang="en-US" sz="2000" dirty="0" smtClean="0">
                <a:solidFill>
                  <a:schemeClr val="tx1"/>
                </a:solidFill>
                <a:cs typeface="B Yagut" pitchFamily="2" charset="-78"/>
              </a:rPr>
              <a:t>. </a:t>
            </a:r>
          </a:p>
          <a:p>
            <a:pPr algn="just"/>
            <a:endParaRPr lang="fa-IR" sz="2000" dirty="0">
              <a:solidFill>
                <a:schemeClr val="tx1"/>
              </a:solidFill>
              <a:cs typeface="B Yagut"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729"/>
            <a:ext cx="7772400" cy="1285884"/>
          </a:xfrm>
        </p:spPr>
        <p:txBody>
          <a:bodyPr>
            <a:normAutofit/>
          </a:bodyPr>
          <a:lstStyle/>
          <a:p>
            <a:r>
              <a:rPr lang="fa-IR" sz="2800" b="1" dirty="0" smtClean="0">
                <a:cs typeface="B Yagut" pitchFamily="2" charset="-78"/>
              </a:rPr>
              <a:t>سطوح عملكرد ساختمان ها</a:t>
            </a:r>
            <a:endParaRPr lang="fa-IR" sz="2800" dirty="0">
              <a:cs typeface="B Yagut" pitchFamily="2" charset="-78"/>
            </a:endParaRPr>
          </a:p>
        </p:txBody>
      </p:sp>
      <p:sp>
        <p:nvSpPr>
          <p:cNvPr id="3" name="Subtitle 2"/>
          <p:cNvSpPr>
            <a:spLocks noGrp="1"/>
          </p:cNvSpPr>
          <p:nvPr>
            <p:ph type="subTitle" idx="1"/>
          </p:nvPr>
        </p:nvSpPr>
        <p:spPr>
          <a:xfrm>
            <a:off x="1071538" y="2100250"/>
            <a:ext cx="7000924" cy="2257444"/>
          </a:xfrm>
        </p:spPr>
        <p:txBody>
          <a:bodyPr>
            <a:noAutofit/>
          </a:bodyPr>
          <a:lstStyle/>
          <a:p>
            <a:pPr algn="just"/>
            <a:r>
              <a:rPr lang="fa-IR" sz="2000" dirty="0" smtClean="0">
                <a:solidFill>
                  <a:schemeClr val="tx1"/>
                </a:solidFill>
                <a:cs typeface="B Yagut" pitchFamily="2" charset="-78"/>
              </a:rPr>
              <a:t>سطوح عملكرد ساختمان شامل چهار سطح زير است، كه شامل سطوح عملكرد سازه اي و غيرسازه اي می باشد.</a:t>
            </a:r>
            <a:endParaRPr lang="en-US" sz="2000" dirty="0" smtClean="0">
              <a:solidFill>
                <a:schemeClr val="tx1"/>
              </a:solidFill>
              <a:cs typeface="B Yagut" pitchFamily="2" charset="-78"/>
            </a:endParaRPr>
          </a:p>
          <a:p>
            <a:pPr algn="just"/>
            <a:r>
              <a:rPr lang="fa-IR" sz="2000" dirty="0" smtClean="0">
                <a:solidFill>
                  <a:schemeClr val="tx1"/>
                </a:solidFill>
                <a:cs typeface="B Yagut" pitchFamily="2" charset="-78"/>
              </a:rPr>
              <a:t>	- </a:t>
            </a:r>
            <a:r>
              <a:rPr lang="fa-IR" sz="2000" dirty="0" smtClean="0">
                <a:solidFill>
                  <a:schemeClr val="tx1"/>
                </a:solidFill>
                <a:cs typeface="B Yagut" pitchFamily="2" charset="-78"/>
              </a:rPr>
              <a:t>قابليت استفاده بي وقفه </a:t>
            </a:r>
            <a:endParaRPr lang="en-US" sz="2000" dirty="0" smtClean="0">
              <a:solidFill>
                <a:schemeClr val="tx1"/>
              </a:solidFill>
              <a:cs typeface="B Yagut" pitchFamily="2" charset="-78"/>
            </a:endParaRPr>
          </a:p>
          <a:p>
            <a:pPr algn="just"/>
            <a:r>
              <a:rPr lang="fa-IR" sz="2000" dirty="0" smtClean="0">
                <a:solidFill>
                  <a:schemeClr val="tx1"/>
                </a:solidFill>
                <a:cs typeface="B Yagut" pitchFamily="2" charset="-78"/>
              </a:rPr>
              <a:t>	- </a:t>
            </a:r>
            <a:r>
              <a:rPr lang="fa-IR" sz="2000" dirty="0" smtClean="0">
                <a:solidFill>
                  <a:schemeClr val="tx1"/>
                </a:solidFill>
                <a:cs typeface="B Yagut" pitchFamily="2" charset="-78"/>
              </a:rPr>
              <a:t>ايمني جانی</a:t>
            </a:r>
            <a:endParaRPr lang="en-US" sz="2000" dirty="0" smtClean="0">
              <a:solidFill>
                <a:schemeClr val="tx1"/>
              </a:solidFill>
              <a:cs typeface="B Yagut" pitchFamily="2" charset="-78"/>
            </a:endParaRPr>
          </a:p>
          <a:p>
            <a:pPr algn="just"/>
            <a:r>
              <a:rPr lang="fa-IR" sz="2000" dirty="0" smtClean="0">
                <a:solidFill>
                  <a:schemeClr val="tx1"/>
                </a:solidFill>
                <a:cs typeface="B Yagut" pitchFamily="2" charset="-78"/>
              </a:rPr>
              <a:t>	- </a:t>
            </a:r>
            <a:r>
              <a:rPr lang="fa-IR" sz="2000" dirty="0" smtClean="0">
                <a:solidFill>
                  <a:schemeClr val="tx1"/>
                </a:solidFill>
                <a:cs typeface="B Yagut" pitchFamily="2" charset="-78"/>
              </a:rPr>
              <a:t>آستانه فروريزش </a:t>
            </a:r>
            <a:endParaRPr lang="en-US" sz="2000" dirty="0" smtClean="0">
              <a:solidFill>
                <a:schemeClr val="tx1"/>
              </a:solidFill>
              <a:cs typeface="B Yagut" pitchFamily="2" charset="-78"/>
            </a:endParaRPr>
          </a:p>
          <a:p>
            <a:pPr algn="just"/>
            <a:r>
              <a:rPr lang="fa-IR" sz="2000" dirty="0" smtClean="0">
                <a:solidFill>
                  <a:schemeClr val="tx1"/>
                </a:solidFill>
                <a:cs typeface="B Yagut" pitchFamily="2" charset="-78"/>
              </a:rPr>
              <a:t>	- </a:t>
            </a:r>
            <a:r>
              <a:rPr lang="fa-IR" sz="2000" dirty="0" smtClean="0">
                <a:solidFill>
                  <a:schemeClr val="tx1"/>
                </a:solidFill>
                <a:cs typeface="B Yagut" pitchFamily="2" charset="-78"/>
              </a:rPr>
              <a:t>و سطح عملکرد لحاظ نشده</a:t>
            </a:r>
            <a:endParaRPr lang="en-US" sz="2000" dirty="0" smtClean="0">
              <a:solidFill>
                <a:schemeClr val="tx1"/>
              </a:solidFill>
              <a:cs typeface="B Yagut" pitchFamily="2" charset="-78"/>
            </a:endParaRPr>
          </a:p>
          <a:p>
            <a:pPr algn="just"/>
            <a:endParaRPr lang="fa-IR" sz="2000" dirty="0">
              <a:solidFill>
                <a:schemeClr val="tx1"/>
              </a:solidFill>
              <a:cs typeface="B Yagut"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729"/>
            <a:ext cx="7772400" cy="857256"/>
          </a:xfrm>
        </p:spPr>
        <p:txBody>
          <a:bodyPr>
            <a:normAutofit/>
          </a:bodyPr>
          <a:lstStyle/>
          <a:p>
            <a:r>
              <a:rPr lang="fa-IR" sz="2800" b="1" dirty="0" smtClean="0">
                <a:cs typeface="B Yagut" pitchFamily="2" charset="-78"/>
              </a:rPr>
              <a:t>درجه اهميت ساختمان</a:t>
            </a:r>
            <a:endParaRPr lang="fa-IR" sz="2800" dirty="0">
              <a:cs typeface="B Yagut" pitchFamily="2" charset="-78"/>
            </a:endParaRPr>
          </a:p>
        </p:txBody>
      </p:sp>
      <p:sp>
        <p:nvSpPr>
          <p:cNvPr id="3" name="Subtitle 2"/>
          <p:cNvSpPr>
            <a:spLocks noGrp="1"/>
          </p:cNvSpPr>
          <p:nvPr>
            <p:ph type="subTitle" idx="1"/>
          </p:nvPr>
        </p:nvSpPr>
        <p:spPr>
          <a:xfrm>
            <a:off x="500034" y="1357298"/>
            <a:ext cx="8143932" cy="785818"/>
          </a:xfrm>
        </p:spPr>
        <p:txBody>
          <a:bodyPr>
            <a:normAutofit fontScale="92500"/>
          </a:bodyPr>
          <a:lstStyle/>
          <a:p>
            <a:pPr algn="just"/>
            <a:r>
              <a:rPr lang="fa-IR" sz="2000" dirty="0" smtClean="0">
                <a:solidFill>
                  <a:schemeClr val="tx1"/>
                </a:solidFill>
                <a:cs typeface="B Yagut" pitchFamily="2" charset="-78"/>
              </a:rPr>
              <a:t>در اين مبحث ساختمان برمبناي نوع كاربري آن، تعداد ساكنين يا شاغلان درون ساختمان، ارزش سرمايه هاي داخل آن، مساحت بنا، تعداد طبقات به پنج گروه اهميتي زیر تقسيم بندي مي شوند:</a:t>
            </a:r>
            <a:endParaRPr lang="en-US" sz="2000" dirty="0" smtClean="0">
              <a:solidFill>
                <a:schemeClr val="tx1"/>
              </a:solidFill>
              <a:cs typeface="B Yagut" pitchFamily="2" charset="-78"/>
            </a:endParaRPr>
          </a:p>
        </p:txBody>
      </p:sp>
      <p:sp>
        <p:nvSpPr>
          <p:cNvPr id="4" name="Rectangle 3"/>
          <p:cNvSpPr/>
          <p:nvPr/>
        </p:nvSpPr>
        <p:spPr>
          <a:xfrm>
            <a:off x="642910" y="2357430"/>
            <a:ext cx="8001056" cy="707886"/>
          </a:xfrm>
          <a:prstGeom prst="rect">
            <a:avLst/>
          </a:prstGeom>
        </p:spPr>
        <p:txBody>
          <a:bodyPr wrap="square">
            <a:spAutoFit/>
          </a:bodyPr>
          <a:lstStyle/>
          <a:p>
            <a:r>
              <a:rPr lang="fa-IR" sz="2000" dirty="0" smtClean="0">
                <a:cs typeface="B Yagut" pitchFamily="2" charset="-78"/>
              </a:rPr>
              <a:t>       1- </a:t>
            </a:r>
            <a:r>
              <a:rPr lang="fa-IR" sz="2000" b="1" dirty="0" smtClean="0">
                <a:cs typeface="B Yagut" pitchFamily="2" charset="-78"/>
              </a:rPr>
              <a:t>حياتي: </a:t>
            </a:r>
            <a:r>
              <a:rPr lang="fa-IR" sz="2000" dirty="0" smtClean="0">
                <a:cs typeface="B Yagut" pitchFamily="2" charset="-78"/>
              </a:rPr>
              <a:t>محل استقرار افراد و يا انجام مأموريت هاي كليدي و امنيت ملي مي باشد</a:t>
            </a:r>
            <a:r>
              <a:rPr lang="en-US" sz="2000" dirty="0" smtClean="0">
                <a:cs typeface="B Yagut" pitchFamily="2" charset="-78"/>
              </a:rPr>
              <a:t>.</a:t>
            </a:r>
            <a:r>
              <a:rPr lang="fa-IR" sz="2000" dirty="0" smtClean="0">
                <a:cs typeface="B Yagut" pitchFamily="2" charset="-78"/>
              </a:rPr>
              <a:t> از جمله:  مراكز تصميم گيريهاي كلان سياسي،  ستادهاي فرماندهي و ...</a:t>
            </a:r>
            <a:endParaRPr lang="fa-IR" sz="2000" dirty="0">
              <a:cs typeface="B Yagut" pitchFamily="2" charset="-78"/>
            </a:endParaRPr>
          </a:p>
        </p:txBody>
      </p:sp>
      <p:sp>
        <p:nvSpPr>
          <p:cNvPr id="10241" name="Rectangle 1"/>
          <p:cNvSpPr>
            <a:spLocks noChangeArrowheads="1"/>
          </p:cNvSpPr>
          <p:nvPr/>
        </p:nvSpPr>
        <p:spPr bwMode="auto">
          <a:xfrm>
            <a:off x="642942" y="3214686"/>
            <a:ext cx="800102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000000"/>
                </a:solidFill>
                <a:effectLst/>
                <a:latin typeface="BNazaninBold"/>
                <a:ea typeface="Calibri" pitchFamily="34" charset="0"/>
                <a:cs typeface="B Yagut" pitchFamily="2" charset="-78"/>
              </a:rPr>
              <a:t>2-</a:t>
            </a:r>
            <a:r>
              <a:rPr kumimoji="0" lang="fa-IR" sz="2000" b="0" i="0" u="none" strike="noStrike" cap="none" normalizeH="0" baseline="0" dirty="0" smtClean="0">
                <a:ln>
                  <a:noFill/>
                </a:ln>
                <a:solidFill>
                  <a:srgbClr val="000000"/>
                </a:solidFill>
                <a:effectLst/>
                <a:latin typeface="Calibri" pitchFamily="34" charset="0"/>
                <a:ea typeface="Calibri" pitchFamily="34" charset="0"/>
                <a:cs typeface="B Yagut" pitchFamily="2" charset="-78"/>
              </a:rPr>
              <a:t> </a:t>
            </a:r>
            <a:r>
              <a:rPr kumimoji="0" lang="fa-IR" sz="2000" b="1" i="0" u="none" strike="noStrike" cap="none" normalizeH="0" baseline="0" dirty="0" smtClean="0">
                <a:ln>
                  <a:noFill/>
                </a:ln>
                <a:solidFill>
                  <a:srgbClr val="000000"/>
                </a:solidFill>
                <a:effectLst/>
                <a:latin typeface="BNazaninBold"/>
                <a:ea typeface="Calibri" pitchFamily="34" charset="0"/>
                <a:cs typeface="B Yagut" pitchFamily="2" charset="-78"/>
              </a:rPr>
              <a:t>خيلي زياد: </a:t>
            </a:r>
            <a:r>
              <a:rPr kumimoji="0" lang="fa-IR" sz="2000" b="0" i="0" u="none" strike="noStrike" cap="none" normalizeH="0" baseline="0" dirty="0" smtClean="0">
                <a:ln>
                  <a:noFill/>
                </a:ln>
                <a:solidFill>
                  <a:srgbClr val="000000"/>
                </a:solidFill>
                <a:effectLst/>
                <a:latin typeface="Calibri" pitchFamily="34" charset="0"/>
                <a:ea typeface="Calibri" pitchFamily="34" charset="0"/>
                <a:cs typeface="B Yagut" pitchFamily="2" charset="-78"/>
              </a:rPr>
              <a:t> دارای بيش از 450 كارمند ، مراجع و يا ساكن، یا ساختمان چند طبقه بيشتر از 15000 متر مربع، و ... از جمله: مدارس و دانشگاه های مهم و ...</a:t>
            </a:r>
            <a:endParaRPr kumimoji="0" lang="fa-IR" sz="2000" b="0" i="0" u="none" strike="noStrike" cap="none" normalizeH="0" baseline="0" dirty="0" smtClean="0">
              <a:ln>
                <a:noFill/>
              </a:ln>
              <a:solidFill>
                <a:schemeClr val="tx1"/>
              </a:solidFill>
              <a:effectLst/>
              <a:latin typeface="Arial" pitchFamily="34" charset="0"/>
              <a:cs typeface="B Yagut" pitchFamily="2" charset="-78"/>
            </a:endParaRPr>
          </a:p>
        </p:txBody>
      </p:sp>
      <p:sp>
        <p:nvSpPr>
          <p:cNvPr id="6" name="Rectangle 5"/>
          <p:cNvSpPr/>
          <p:nvPr/>
        </p:nvSpPr>
        <p:spPr>
          <a:xfrm>
            <a:off x="571472" y="4071942"/>
            <a:ext cx="8072494" cy="646331"/>
          </a:xfrm>
          <a:prstGeom prst="rect">
            <a:avLst/>
          </a:prstGeom>
        </p:spPr>
        <p:txBody>
          <a:bodyPr wrap="square">
            <a:spAutoFit/>
          </a:bodyPr>
          <a:lstStyle/>
          <a:p>
            <a:r>
              <a:rPr lang="fa-IR" dirty="0" smtClean="0">
                <a:cs typeface="B Yagut" pitchFamily="2" charset="-78"/>
              </a:rPr>
              <a:t>        3- </a:t>
            </a:r>
            <a:r>
              <a:rPr lang="fa-IR" b="1" dirty="0" smtClean="0">
                <a:cs typeface="B Yagut" pitchFamily="2" charset="-78"/>
              </a:rPr>
              <a:t>زياد: </a:t>
            </a:r>
            <a:r>
              <a:rPr lang="fa-IR" dirty="0" smtClean="0">
                <a:cs typeface="B Yagut" pitchFamily="2" charset="-78"/>
              </a:rPr>
              <a:t>دارای 151 تا 450 كارمند، مراجع و يا ساكن، یا </a:t>
            </a:r>
            <a:r>
              <a:rPr lang="en-US" dirty="0" smtClean="0">
                <a:cs typeface="B Yagut" pitchFamily="2" charset="-78"/>
              </a:rPr>
              <a:t>- </a:t>
            </a:r>
            <a:r>
              <a:rPr lang="fa-IR" dirty="0" smtClean="0">
                <a:cs typeface="B Yagut" pitchFamily="2" charset="-78"/>
              </a:rPr>
              <a:t>ساختمانهاي چند طبقه 8 تا 15 هزار مترمربع؛ از جمله: مدارس،  مراكز درماني و ...</a:t>
            </a:r>
            <a:endParaRPr lang="fa-IR" dirty="0">
              <a:cs typeface="B Yagut" pitchFamily="2" charset="-78"/>
            </a:endParaRPr>
          </a:p>
        </p:txBody>
      </p:sp>
      <p:sp>
        <p:nvSpPr>
          <p:cNvPr id="7" name="Rectangle 6"/>
          <p:cNvSpPr/>
          <p:nvPr/>
        </p:nvSpPr>
        <p:spPr>
          <a:xfrm>
            <a:off x="642910" y="4863124"/>
            <a:ext cx="8001056" cy="646331"/>
          </a:xfrm>
          <a:prstGeom prst="rect">
            <a:avLst/>
          </a:prstGeom>
        </p:spPr>
        <p:txBody>
          <a:bodyPr wrap="square">
            <a:spAutoFit/>
          </a:bodyPr>
          <a:lstStyle/>
          <a:p>
            <a:r>
              <a:rPr lang="fa-IR" dirty="0" smtClean="0">
                <a:cs typeface="B Yagut" pitchFamily="2" charset="-78"/>
              </a:rPr>
              <a:t>        4- </a:t>
            </a:r>
            <a:r>
              <a:rPr lang="fa-IR" b="1" dirty="0" smtClean="0">
                <a:cs typeface="B Yagut" pitchFamily="2" charset="-78"/>
              </a:rPr>
              <a:t>متوسط: دارای 21 تا 150 </a:t>
            </a:r>
            <a:r>
              <a:rPr lang="fa-IR" dirty="0" smtClean="0">
                <a:cs typeface="B Yagut" pitchFamily="2" charset="-78"/>
              </a:rPr>
              <a:t> كارمند ، مراجع و يا ساكن، یا ساختمان های با 400 تا 8000  متر مربع و ...؛ از جمله: مغازه ها و ساختمان های تجاری و ...</a:t>
            </a:r>
            <a:endParaRPr lang="fa-IR" dirty="0">
              <a:cs typeface="B Yagut" pitchFamily="2" charset="-78"/>
            </a:endParaRPr>
          </a:p>
        </p:txBody>
      </p:sp>
      <p:sp>
        <p:nvSpPr>
          <p:cNvPr id="8" name="Rectangle 7"/>
          <p:cNvSpPr/>
          <p:nvPr/>
        </p:nvSpPr>
        <p:spPr>
          <a:xfrm>
            <a:off x="571472" y="5643578"/>
            <a:ext cx="8072494" cy="646331"/>
          </a:xfrm>
          <a:prstGeom prst="rect">
            <a:avLst/>
          </a:prstGeom>
        </p:spPr>
        <p:txBody>
          <a:bodyPr wrap="square">
            <a:spAutoFit/>
          </a:bodyPr>
          <a:lstStyle/>
          <a:p>
            <a:r>
              <a:rPr lang="fa-IR" dirty="0" smtClean="0">
                <a:cs typeface="B Yagut" pitchFamily="2" charset="-78"/>
              </a:rPr>
              <a:t>       5- </a:t>
            </a:r>
            <a:r>
              <a:rPr lang="fa-IR" b="1" dirty="0" smtClean="0">
                <a:cs typeface="B Yagut" pitchFamily="2" charset="-78"/>
              </a:rPr>
              <a:t>كم: دارای 20 </a:t>
            </a:r>
            <a:r>
              <a:rPr lang="fa-IR" dirty="0" smtClean="0">
                <a:cs typeface="B Yagut" pitchFamily="2" charset="-78"/>
              </a:rPr>
              <a:t>كارمند، مراجع و يا ساكن، و تا 400 متر مربع؛ از جمله: ساختمانهاي مسكوني 1 و 2 طبقه و ...</a:t>
            </a:r>
            <a:endParaRPr lang="fa-IR" dirty="0">
              <a:cs typeface="B Yagut"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2636</Words>
  <Application>Microsoft Office PowerPoint</Application>
  <PresentationFormat>On-screen Show (4:3)</PresentationFormat>
  <Paragraphs>116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معماری مبتنی بر پدافند غیرعامل به روایت پیش نویس مبحث 21 مقررات ملی ساختمان</vt:lpstr>
      <vt:lpstr>زمینه شکل گیری نیاز به مبحث 21 </vt:lpstr>
      <vt:lpstr>Slide 3</vt:lpstr>
      <vt:lpstr>کلیات ارائه شده</vt:lpstr>
      <vt:lpstr>هر چند تهدید مبنا در مبحث 21 از نوع تهاجم هوایی است، اما انفجارهاي هسته اي و حملات شيميايي، ميكروبي، برخورد مستقيم پرتابه ها و اغتشاشات الكترونيكي مشمول مقررات اين مبحث نیستند. بنابراین تمهیدات معماری و سازه ای لازم به منظور مقاومت نسبی و قابل قبول تمام ساختمان های متعارف غيرنظامي در مقابل موج انفجار، ترکش ها و امکان فروپاشی در نظر گرفته شده اند. این تمهیدات همراه با پیش بینی فضای امن قابل بهره برداری در بخش های مناسبی از ساختمان های مذکور ارائه شده اند.</vt:lpstr>
      <vt:lpstr>دامنه كاربرد</vt:lpstr>
      <vt:lpstr>اهداف</vt:lpstr>
      <vt:lpstr>سطوح عملكرد ساختمان ها</vt:lpstr>
      <vt:lpstr>درجه اهميت ساختمان</vt:lpstr>
      <vt:lpstr>پهنه بندي خطر</vt:lpstr>
      <vt:lpstr>Slide 11</vt:lpstr>
      <vt:lpstr>نمودار گردشي طراحي</vt:lpstr>
      <vt:lpstr>Slide 13</vt:lpstr>
      <vt:lpstr>معماري و پدافند غيرعامل</vt:lpstr>
      <vt:lpstr>Slide 15</vt:lpstr>
      <vt:lpstr>Slide 16</vt:lpstr>
      <vt:lpstr>ملاحظات برنامه ريزي و طراحي محوطه</vt:lpstr>
      <vt:lpstr>جانمايي ساختمان</vt:lpstr>
      <vt:lpstr>Slide 19</vt:lpstr>
      <vt:lpstr>فضاهاي باز</vt:lpstr>
      <vt:lpstr>- طراحي چند منظوره اجزاي فضاهاي باز.</vt:lpstr>
      <vt:lpstr>مسيرهاي دسترسي</vt:lpstr>
      <vt:lpstr>طراحي معماري</vt:lpstr>
      <vt:lpstr>احجام و المانهاي پيراموني</vt:lpstr>
      <vt:lpstr>نماهاي جانبي و جداره خارجي ساختمان</vt:lpstr>
      <vt:lpstr>مسيرهاي حركت داخلي</vt:lpstr>
      <vt:lpstr>بازشوهاي خارجي و پنجره ها</vt:lpstr>
      <vt:lpstr>تيغه بندي و عناصر غيرساز ه اي</vt:lpstr>
      <vt:lpstr>راههاي فرار و خروجي هاي اضطراري</vt:lpstr>
      <vt:lpstr>پناهگاهها</vt:lpstr>
      <vt:lpstr>نتيجه گيري</vt:lpstr>
      <vt:lpstr>با تشکر</vt:lpstr>
    </vt:vector>
  </TitlesOfParts>
  <Company>PARANDCO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PARAND</dc:creator>
  <cp:lastModifiedBy>F.Daienejad</cp:lastModifiedBy>
  <cp:revision>50</cp:revision>
  <dcterms:created xsi:type="dcterms:W3CDTF">2011-05-08T21:58:11Z</dcterms:created>
  <dcterms:modified xsi:type="dcterms:W3CDTF">2011-05-08T07:08:47Z</dcterms:modified>
</cp:coreProperties>
</file>