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93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275554-EADD-4781-928A-1349B3844D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61539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C606A-78E1-49DF-8248-D4E19008C13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37751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BC7A88-FB90-4848-9020-1A55DB4873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11857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EF0A30-D7CE-4C53-BB59-FE602F0621C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90959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E9FD5F-9B75-4658-BA9F-BCFC97851A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52808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B41108-F7CD-4516-8A9F-86488CE25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18891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E7303-4543-431C-BD38-3E349C7605F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64218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CC3777-C16D-4197-976D-45A161E0B29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96335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8A4835-F62C-49EA-B3AD-711EBB73C6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37898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A1EDF-16F6-4A4A-A8DA-32E3661B04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33298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56A591-B667-4BA4-B8E0-6014CB84F1C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84737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-100000"/>
                    </a14:imgEffect>
                    <a14:imgEffect>
                      <a14:brightnessContrast bright="-29000"/>
                    </a14:imgEffect>
                  </a14:imgLayer>
                </a14:imgProps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B Nazanin" panose="00000400000000000000" pitchFamily="2" charset="-78"/>
              </a:defRPr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B Nazanin" panose="00000400000000000000" pitchFamily="2" charset="-78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B Nazanin" panose="00000400000000000000" pitchFamily="2" charset="-78"/>
              </a:defRPr>
            </a:lvl1pPr>
          </a:lstStyle>
          <a:p>
            <a:fld id="{18BE94D4-BEED-4CB4-BA6A-DE62CFD79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 rev="1">
        <p:tmplLst>
          <p:tmpl lvl="1">
            <p:tnLst>
              <p:par>
                <p:cTn presetID="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B Nazanin" panose="00000400000000000000" pitchFamily="2" charset="-78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a.wikipedia.org/w/index.php?title=%D8%B2%DB%8C%D8%B1%D8%A7%D8%B3%D8%A7%D8%B3&amp;action=edit" TargetMode="External"/><Relationship Id="rId2" Type="http://schemas.openxmlformats.org/officeDocument/2006/relationships/hyperlink" Target="http://fa.wikipedia.org/w/index.php?title=%D8%A7%D8%B3%D8%A7%D8%B3_(%D8%B1%D8%A7%D9%87%D8%B3%D8%A7%D8%B2%DB%8C)&amp;action=edi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a.wikipedia.org/w/index.php?title=%D8%B9%D9%84%D8%A7%D8%A6%D9%85_%D8%B1%D8%A7%D9%87%D9%86%D9%85%D8%A7%DB%8C%DB%8C_%D9%88_%D8%B1%D8%A7%D9%86%D9%86%D8%AF%DA%AF%DB%8C&amp;action=edit" TargetMode="External"/><Relationship Id="rId5" Type="http://schemas.openxmlformats.org/officeDocument/2006/relationships/hyperlink" Target="http://fa.wikipedia.org/w/index.php?title=%D8%AC%D8%AF%D9%88%D9%84%DA%A9%D8%A7%D8%B1%DB%8C&amp;action=edit" TargetMode="External"/><Relationship Id="rId4" Type="http://schemas.openxmlformats.org/officeDocument/2006/relationships/hyperlink" Target="http://fa.wikipedia.org/w/index.php?title=%D8%B1%D9%88%D8%B3%D8%A7%D8%B2%DB%8C&amp;action=edit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fa-IR" sz="6600" b="1" dirty="0" smtClean="0">
                <a:solidFill>
                  <a:schemeClr val="tx1"/>
                </a:solidFill>
                <a:cs typeface="B Titr" panose="00000700000000000000" pitchFamily="2" charset="-78"/>
              </a:rPr>
              <a:t>پل سازی</a:t>
            </a:r>
            <a:endParaRPr lang="en-US" sz="6600" b="1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6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0" grpId="1"/>
      <p:bldP spid="2050" grpId="2"/>
      <p:bldP spid="2050" grpId="3"/>
      <p:bldP spid="2050" grpId="4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08920"/>
            <a:ext cx="8229600" cy="4525963"/>
          </a:xfrm>
        </p:spPr>
        <p:txBody>
          <a:bodyPr/>
          <a:lstStyle/>
          <a:p>
            <a:pPr marL="0" indent="0" algn="ctr" rtl="1">
              <a:buNone/>
            </a:pPr>
            <a:r>
              <a:rPr lang="fa-IR" sz="7200" b="1" dirty="0"/>
              <a:t>به امید دیدار</a:t>
            </a:r>
            <a:r>
              <a:rPr lang="fa-IR" dirty="0"/>
              <a:t>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/>
              <a:t>راهسازی</a:t>
            </a:r>
            <a:r>
              <a:rPr lang="fa-IR" b="1" dirty="0"/>
              <a:t> </a:t>
            </a:r>
            <a:endParaRPr lang="en-US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rtl="1">
              <a:lnSpc>
                <a:spcPct val="80000"/>
              </a:lnSpc>
            </a:pPr>
            <a:r>
              <a:rPr lang="ar-SA" sz="2400" b="1" dirty="0"/>
              <a:t>راهسازی عملیات آماده‌سازی جاده‌ای بر روی زمین با عرضی مشخص است به‌طوری‌که روندگان یا وسائط نقلیه بتوانند با گذر از آن از نقطه‌ای به نقطهٔ دیگر برسند.</a:t>
            </a:r>
            <a:endParaRPr lang="fa-IR" sz="2400" b="1" dirty="0"/>
          </a:p>
          <a:p>
            <a:pPr algn="just" rtl="1">
              <a:lnSpc>
                <a:spcPct val="80000"/>
              </a:lnSpc>
            </a:pPr>
            <a:r>
              <a:rPr lang="ar-SA" sz="2400" b="1" dirty="0"/>
              <a:t>عملیات اصلی راهسازی عبارت‌اند از ساخت </a:t>
            </a:r>
            <a:r>
              <a:rPr lang="ar-SA" sz="2400" b="1" dirty="0">
                <a:hlinkClick r:id="rId2" tooltip="اساس (راهسازی)"/>
              </a:rPr>
              <a:t>اساس</a:t>
            </a:r>
            <a:r>
              <a:rPr lang="ar-SA" sz="2400" b="1" dirty="0"/>
              <a:t>، </a:t>
            </a:r>
            <a:r>
              <a:rPr lang="ar-SA" sz="2400" b="1" dirty="0">
                <a:hlinkClick r:id="rId3" tooltip="زیراساس"/>
              </a:rPr>
              <a:t>زیراساس</a:t>
            </a:r>
            <a:r>
              <a:rPr lang="ar-SA" sz="2400" b="1" dirty="0"/>
              <a:t> و </a:t>
            </a:r>
            <a:r>
              <a:rPr lang="ar-SA" sz="2400" b="1" dirty="0">
                <a:hlinkClick r:id="rId4" tooltip="روسازی"/>
              </a:rPr>
              <a:t>روسازی</a:t>
            </a:r>
            <a:r>
              <a:rPr lang="fa-IR" sz="2400" b="1" dirty="0"/>
              <a:t>. </a:t>
            </a:r>
            <a:r>
              <a:rPr lang="ar-SA" sz="2400" b="1" dirty="0">
                <a:hlinkClick r:id="rId5" tooltip="جدولکاری"/>
              </a:rPr>
              <a:t>جدولکاری</a:t>
            </a:r>
            <a:r>
              <a:rPr lang="ar-SA" sz="2400" b="1" dirty="0"/>
              <a:t> و نصب </a:t>
            </a:r>
            <a:r>
              <a:rPr lang="ar-SA" sz="2400" b="1" dirty="0">
                <a:hlinkClick r:id="rId6" tooltip="علائم راهنمایی و رانندگی"/>
              </a:rPr>
              <a:t>علائم راهنمایی و رانندگی</a:t>
            </a:r>
            <a:r>
              <a:rPr lang="ar-SA" sz="2400" b="1" dirty="0"/>
              <a:t> هم در ساخت بسیاری از راه‌ها اجرا می‌شود. راه سازی، روسازی راه و مهندسی ترابری : از جمله تخصصهای مهم یک مهندس عمران، شناخت طرح و محاسبه زیر سازی و روسازی راههاست. بدین منظور درسهای یاد شده جهت فراگیری مطلبی نظیر : طراحی و اجرای راها شامل : مسیریابی، عملیات خاکی، مشخصه ها و طرح هندسی راها در مسیرهای افقی و قایم، مشخصه های فنی انواع مصالح راه و لایه های مختلف روسازی آن ، همچنین روشهای طرح و اجرای روسازیهای شنی و آسفالتی و نیز شبکه هاب حمل و نقل زمینی، دریایی و هوایی و برنامه ریزیها و مدیریتهای حمل و نقل ارایه می گردند.</a:t>
            </a:r>
            <a:endParaRPr lang="fa-IR" sz="2400" b="1" dirty="0"/>
          </a:p>
          <a:p>
            <a:pPr algn="just" rtl="1">
              <a:lnSpc>
                <a:spcPct val="80000"/>
              </a:lnSpc>
            </a:pPr>
            <a:r>
              <a:rPr lang="ar-SA" sz="2400" b="1" dirty="0"/>
              <a:t>در درس پروژه راه سازی که پس از درسهای راه سازی و مهندسی ترابری ارایه می شود، کاربرد اصول را هسازی در طرح کامل یک راه، از ابتدا تا انتها به همراه رسم نقشه ها و محاسبه های مربوط مورد توجه قرار می گیرد .</a:t>
            </a:r>
            <a:endParaRPr lang="en-US" sz="2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پل سازی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rtl="1"/>
            <a:r>
              <a:rPr lang="ar-SA" altLang="zh-CN" dirty="0"/>
              <a:t>شاید روزگاری فرانسوی ها گمان نمی کردند که بتوانند بنایی بلندتر از برج ایفل بسازند. اما در آستانه پلی بر روی دره و رودخانه تارن(واقع در جنوب فرانسه افتتاح شد.که ارتفاع یکی از پایه های ان ( که بلندترین پایه پل نیز میباشد) 343 متر یعنی کمی بیشتر از(19 متر)</a:t>
            </a:r>
            <a:r>
              <a:rPr lang="fa-IR" altLang="zh-CN" dirty="0"/>
              <a:t>  </a:t>
            </a:r>
            <a:r>
              <a:rPr lang="ar-SA" altLang="zh-CN" dirty="0"/>
              <a:t>ارتفاع برج ایفل است .این پل که میلاثو نام دارد در حال حاضر بلندترین و مرتفع ترین پل جهان است.</a:t>
            </a:r>
            <a:r>
              <a:rPr lang="fa-IR" altLang="zh-CN" dirty="0"/>
              <a:t>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rtl="1">
              <a:lnSpc>
                <a:spcPct val="90000"/>
              </a:lnSpc>
            </a:pPr>
            <a:r>
              <a:rPr lang="ar-SA" dirty="0"/>
              <a:t>ارتفاع این پل از کف دره تارن به متر می رسد و حدود 5/2 کیلومتر طول دارد و برای ساخت آن بیش از 36000 تن فولاد بکار رفته و همچنین طول اجزاء نوارنگهدارنده آن (کابلهای حمایت کننده) حدود  1000 کیلومتر است</a:t>
            </a:r>
            <a:r>
              <a:rPr lang="fa-IR" dirty="0"/>
              <a:t>.</a:t>
            </a:r>
            <a:endParaRPr lang="ar-SA" dirty="0"/>
          </a:p>
          <a:p>
            <a:pPr algn="just" rtl="1">
              <a:lnSpc>
                <a:spcPct val="90000"/>
              </a:lnSpc>
            </a:pPr>
            <a:r>
              <a:rPr lang="ar-SA" dirty="0"/>
              <a:t>معمار و طراح این پل یک مهندس بریتانیایی بنام نورمن فوستر  و مجری طرح شرکت مهندسی ایفاژ (شرکت سازنده برج ایفل) می باشند</a:t>
            </a:r>
            <a:r>
              <a:rPr lang="fa-IR" dirty="0"/>
              <a:t>.</a:t>
            </a:r>
            <a:r>
              <a:rPr lang="ar-SA" dirty="0"/>
              <a:t> به طور متوسط روزانه 28000 دستگاه خودرو از روی پل تردد می کنند که در نوع خود رقمقابل توجهی محسوب می گردد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29600" cy="4525963"/>
          </a:xfrm>
        </p:spPr>
        <p:txBody>
          <a:bodyPr/>
          <a:lstStyle/>
          <a:p>
            <a:pPr algn="just" rtl="1">
              <a:lnSpc>
                <a:spcPct val="90000"/>
              </a:lnSpc>
            </a:pPr>
            <a:r>
              <a:rPr lang="ar-SA" sz="2800" dirty="0"/>
              <a:t>هدف عمده از ساخت این پل یکی کاهش بار ترافیک منطقه (بخصوص در فصل</a:t>
            </a:r>
            <a:r>
              <a:rPr lang="en-US" sz="2800" dirty="0"/>
              <a:t> </a:t>
            </a:r>
            <a:r>
              <a:rPr lang="ar-SA" sz="2800" dirty="0"/>
              <a:t>تعطیلات تابستان) و دیگری گشایش یک راه ارتباطی آسان میان شمال اروپا و جنوب آن</a:t>
            </a:r>
            <a:r>
              <a:rPr lang="en-US" sz="2800" dirty="0"/>
              <a:t> (</a:t>
            </a:r>
            <a:r>
              <a:rPr lang="ar-SA" sz="2800" dirty="0"/>
              <a:t>بویژه کشورهای فرانسه و اسپانیا) می باشد.لازم به توضیح است که تا پیش از سال 2005</a:t>
            </a:r>
            <a:r>
              <a:rPr lang="en-US" sz="2800" dirty="0"/>
              <a:t> </a:t>
            </a:r>
            <a:r>
              <a:rPr lang="ar-SA" sz="2800" dirty="0"/>
              <a:t>که این پل توسط ژاک شیراک (رئیس جمهور وقت فرانسه)افتتاح شد، مقام بلندترین پل جهان</a:t>
            </a:r>
            <a:r>
              <a:rPr lang="en-US" sz="2800" dirty="0"/>
              <a:t> </a:t>
            </a:r>
            <a:r>
              <a:rPr lang="ar-SA" sz="2800" dirty="0"/>
              <a:t>از آن پل گلدن گیت سانفرانسیسکو بود(پلی که بر روی خلیج سانفرانسیسکو واقع در</a:t>
            </a:r>
            <a:r>
              <a:rPr lang="en-US" sz="2800" dirty="0"/>
              <a:t> </a:t>
            </a:r>
            <a:r>
              <a:rPr lang="ar-SA" sz="2800" dirty="0"/>
              <a:t>کالیفرنیایی آمریکا احداث شده است</a:t>
            </a:r>
            <a:r>
              <a:rPr lang="en-US" sz="2800" dirty="0"/>
              <a:t>). </a:t>
            </a:r>
            <a:endParaRPr lang="fa-IR" sz="2800" dirty="0"/>
          </a:p>
          <a:p>
            <a:pPr algn="just" rtl="1">
              <a:lnSpc>
                <a:spcPct val="90000"/>
              </a:lnSpc>
            </a:pPr>
            <a:r>
              <a:rPr lang="ar-SA" sz="2800" dirty="0"/>
              <a:t>پل عبارت از سازه ای است که روی يک جريان آب ساخته می شود تا از روی آن آمد و شد انجام شود . در حالی که آبرو عبارت از سازه ای است که جهت عبور آبهای سطحی از يک طرف راه به طرف ديگر آن احداث می شود . مرزبندی بين اين دو اختياری است اما معمولاً سازه هايي از اين قبيل که دهانه آن تا 6 متر است را آبرو و بيشتر از 6 متر را پل می نامند .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rtl="1">
              <a:lnSpc>
                <a:spcPct val="90000"/>
              </a:lnSpc>
            </a:pPr>
            <a:r>
              <a:rPr lang="ar-SA" b="1" dirty="0"/>
              <a:t>طبقه بندی پلها ( </a:t>
            </a:r>
            <a:r>
              <a:rPr lang="en-US" b="1" dirty="0"/>
              <a:t>Classification  of  bridges </a:t>
            </a:r>
            <a:r>
              <a:rPr lang="fa-IR" b="1" dirty="0"/>
              <a:t>  ) </a:t>
            </a:r>
            <a:endParaRPr lang="fa-IR" dirty="0"/>
          </a:p>
          <a:p>
            <a:pPr algn="just" rtl="1">
              <a:lnSpc>
                <a:spcPct val="90000"/>
              </a:lnSpc>
            </a:pPr>
            <a:r>
              <a:rPr lang="ar-SA" dirty="0"/>
              <a:t>پل ها هم می توانند بر حسب مصالحی که جهت ساخت آنها به کار می رود طبقه بندی شوند نظير پلهای فلزی ، بتنی ، چوبی و سنگی و غيره و هم به لحاظ سيستم سازه ای می توانند . طبقه بندی شوند يعنی پلهای معلق ، پلهای کنسولی و پلهای متحرک</a:t>
            </a:r>
            <a:r>
              <a:rPr lang="en-US" dirty="0"/>
              <a:t>movable</a:t>
            </a:r>
            <a:r>
              <a:rPr lang="ar-SA" dirty="0"/>
              <a:t>. علاوه بر اين</a:t>
            </a:r>
            <a:r>
              <a:rPr lang="fa-IR" dirty="0"/>
              <a:t>  </a:t>
            </a:r>
            <a:r>
              <a:rPr lang="ar-SA" dirty="0"/>
              <a:t>طبقه بندی ها پلها ممکن است به لحاظ ابعاد و چگونگی طبقه بندی شوند که عبارتند از :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229600" cy="5616575"/>
          </a:xfrm>
        </p:spPr>
        <p:txBody>
          <a:bodyPr/>
          <a:lstStyle/>
          <a:p>
            <a:pPr algn="just" rtl="1">
              <a:lnSpc>
                <a:spcPct val="90000"/>
              </a:lnSpc>
            </a:pPr>
            <a:r>
              <a:rPr lang="fa-IR" altLang="zh-CN" dirty="0"/>
              <a:t>1</a:t>
            </a:r>
            <a:r>
              <a:rPr lang="ar-SA" altLang="zh-CN" dirty="0"/>
              <a:t>-          پلهای اصلی با دهانه بزرگ : که در آن دهانه پل بيشر از 45 متر است </a:t>
            </a:r>
            <a:endParaRPr lang="fa-IR" altLang="zh-CN" dirty="0"/>
          </a:p>
          <a:p>
            <a:pPr algn="just" rtl="1">
              <a:lnSpc>
                <a:spcPct val="90000"/>
              </a:lnSpc>
            </a:pPr>
            <a:r>
              <a:rPr lang="ar-SA" dirty="0"/>
              <a:t>2-          پلهای اصلی با دهانه متوسط : دهانه از 15 تا 45 متر است . </a:t>
            </a:r>
            <a:endParaRPr lang="fa-IR" dirty="0"/>
          </a:p>
          <a:p>
            <a:pPr algn="just" rtl="1">
              <a:lnSpc>
                <a:spcPct val="90000"/>
              </a:lnSpc>
            </a:pPr>
            <a:r>
              <a:rPr lang="ar-SA" dirty="0"/>
              <a:t>3-          پلهای کوچک : دهانه از 6 تا 15 متر است .</a:t>
            </a:r>
            <a:endParaRPr lang="fa-IR" dirty="0"/>
          </a:p>
          <a:p>
            <a:pPr algn="just" rtl="1">
              <a:lnSpc>
                <a:spcPct val="90000"/>
              </a:lnSpc>
            </a:pPr>
            <a:r>
              <a:rPr lang="ar-SA" dirty="0"/>
              <a:t>4-          آبروها : دهانه تا 6 متر است . </a:t>
            </a:r>
            <a:endParaRPr lang="fa-IR" dirty="0"/>
          </a:p>
          <a:p>
            <a:pPr algn="just" rtl="1">
              <a:lnSpc>
                <a:spcPct val="90000"/>
              </a:lnSpc>
            </a:pPr>
            <a:r>
              <a:rPr lang="ar-SA" dirty="0"/>
              <a:t>گاهی پلها به لحاظ زمان و دوره استفاده از آنها مورد بحث قرار می گيرند . ( نظير پلهای موقت و دايم ) نوع ديگر طبقه بندی ممکن است بر حسب ميزان بار قابل تحمل توسط پل باشد که معمولاً توسط سازمانهای مختلف مرسوم است</a:t>
            </a:r>
            <a:r>
              <a:rPr lang="fa-IR" dirty="0"/>
              <a:t>  .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6191250"/>
          </a:xfrm>
        </p:spPr>
        <p:txBody>
          <a:bodyPr/>
          <a:lstStyle/>
          <a:p>
            <a:pPr algn="just" rtl="1">
              <a:lnSpc>
                <a:spcPct val="90000"/>
              </a:lnSpc>
            </a:pPr>
            <a:r>
              <a:rPr lang="ar-SA" sz="2800" dirty="0"/>
              <a:t>انتخاب محل پل ( </a:t>
            </a:r>
            <a:r>
              <a:rPr lang="en-US" sz="2800" dirty="0"/>
              <a:t>selection  of  site  for  bridge</a:t>
            </a:r>
            <a:r>
              <a:rPr lang="fa-IR" sz="2800" dirty="0"/>
              <a:t> ) </a:t>
            </a:r>
          </a:p>
          <a:p>
            <a:pPr algn="just" rtl="1">
              <a:lnSpc>
                <a:spcPct val="90000"/>
              </a:lnSpc>
            </a:pPr>
            <a:r>
              <a:rPr lang="ar-SA" sz="2800" dirty="0" smtClean="0"/>
              <a:t>انتخاب محل پل از عوامل خيلی مهم در مهندسی پل می باشد . در پلهای اصلی هزينه ساختمان راه ممکن است به تنهايي قابل مقايسه با بقيه قسمت های راه باشد . بنابراين انتخاب محل پل اگر در قسمتی باشد که پي بر روی بستر سنگی قرار گيرد و يا در عمق کمی به بستر سنگي برسد خيلی مناسب خواهد بود .به اين دليل محل مناسب برای پل در يک مسير راه معمولاً از نقاط اجباری ميسر می شود . </a:t>
            </a:r>
            <a:endParaRPr lang="fa-IR" sz="2800" dirty="0" smtClean="0"/>
          </a:p>
          <a:p>
            <a:pPr algn="just" rtl="1">
              <a:lnSpc>
                <a:spcPct val="90000"/>
              </a:lnSpc>
            </a:pPr>
            <a:r>
              <a:rPr lang="ar-SA" sz="2800" dirty="0" smtClean="0"/>
              <a:t>پس </a:t>
            </a:r>
            <a:r>
              <a:rPr lang="ar-SA" sz="2800" dirty="0"/>
              <a:t>از انتخاب محل پل بايد تحقيقات لازم بر روی پل به لحاظ جمع آوری اطلاعات زمين شناسی وضع طبقات زمين انجام شود تا بتوان نسبت به نوع پل ، تعداد دهانه ها و ابعاد دهانه تصميم گرفت و نيز ميزان آب عبوری و ساير اطلاعات لازم بايد بررسی و تحقيق شود . </a:t>
            </a:r>
            <a:endParaRPr lang="fa-IR" sz="2800" dirty="0"/>
          </a:p>
          <a:p>
            <a:pPr algn="just" rtl="1">
              <a:lnSpc>
                <a:spcPct val="90000"/>
              </a:lnSpc>
            </a:pPr>
            <a:r>
              <a:rPr lang="ar-SA" sz="2800" dirty="0"/>
              <a:t>امروزه پل سازی در کشورهای مختلف تبدیل به یک دانش گسترده شده است . 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6191250"/>
          </a:xfrm>
        </p:spPr>
        <p:txBody>
          <a:bodyPr/>
          <a:lstStyle/>
          <a:p>
            <a:pPr algn="just" rtl="1"/>
            <a:r>
              <a:rPr lang="ar-SA" sz="2800" dirty="0"/>
              <a:t>قسمت های مختلف پل </a:t>
            </a:r>
            <a:endParaRPr lang="fa-IR" sz="2800" dirty="0"/>
          </a:p>
          <a:p>
            <a:pPr algn="just" rtl="1"/>
            <a:r>
              <a:rPr lang="ar-SA" sz="2800" dirty="0"/>
              <a:t>از نظر ساخت و اسکلت ، پل می تواند به قسمتهای زير تقسيم شود : </a:t>
            </a:r>
            <a:endParaRPr lang="fa-IR" sz="2800" dirty="0"/>
          </a:p>
          <a:p>
            <a:pPr algn="just" rtl="1"/>
            <a:r>
              <a:rPr lang="ar-SA" sz="2800" dirty="0"/>
              <a:t>1-          پی : عبارت از قسمت پايين پل تا جايي که پايه ها و يا بدنه شروع می شود . </a:t>
            </a:r>
            <a:endParaRPr lang="fa-IR" sz="2800" dirty="0"/>
          </a:p>
          <a:p>
            <a:pPr algn="just" rtl="1"/>
            <a:r>
              <a:rPr lang="ar-SA" sz="2800" dirty="0"/>
              <a:t>2-    قسمت بين پايه و تاوه و سقف پل می باشد که مولفه های مختلف پل از قبيل ديوارها ، پايه ها در اين قسمت قرار می گيرد . </a:t>
            </a:r>
            <a:endParaRPr lang="fa-IR" sz="2800" dirty="0"/>
          </a:p>
          <a:p>
            <a:pPr algn="just" rtl="1"/>
            <a:r>
              <a:rPr lang="ar-SA" sz="2800" dirty="0"/>
              <a:t>3-    قسمت نهايي و بالايي پل ( يعنی سقف و تاوه پل ) ، که اين قسمت ممکن است از چوب ، فولاد ، بتن و يا بتن فولادی و يا پيش تنيده باشد .</a:t>
            </a:r>
            <a:endParaRPr lang="fa-IR" sz="2800" dirty="0"/>
          </a:p>
          <a:p>
            <a:pPr algn="just" rtl="1"/>
            <a:r>
              <a:rPr lang="ar-SA" sz="2800" dirty="0"/>
              <a:t>پلهای چوبی نيز در جايي که بار کم و سبکی از آن عبور می کند و از دهانه محدود ( تا 10 متر ) استفاده می شود معمولاً در فاز اول راه به عنوان پلهای موقت مورد استفاده قرار می گيرند .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FFFFFF"/>
      </a:dk1>
      <a:lt1>
        <a:sysClr val="window" lastClr="FFFFFF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536</Words>
  <Application>Microsoft Office PowerPoint</Application>
  <PresentationFormat>On-screen Show (4:3)</PresentationFormat>
  <Paragraphs>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B Nazanin</vt:lpstr>
      <vt:lpstr>B Titr</vt:lpstr>
      <vt:lpstr>Default Design</vt:lpstr>
      <vt:lpstr>پل سازی</vt:lpstr>
      <vt:lpstr>راهسازی </vt:lpstr>
      <vt:lpstr>پل سازی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راه سازی</dc:title>
  <dc:creator>torfeh</dc:creator>
  <cp:lastModifiedBy>omid arzi</cp:lastModifiedBy>
  <cp:revision>7</cp:revision>
  <dcterms:created xsi:type="dcterms:W3CDTF">2008-01-27T15:09:43Z</dcterms:created>
  <dcterms:modified xsi:type="dcterms:W3CDTF">2022-01-26T04:19:46Z</dcterms:modified>
</cp:coreProperties>
</file>