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مراحل رشد روانی_جنسی شخصیت</a:t>
            </a:r>
            <a:endParaRPr lang="fa-IR" dirty="0"/>
          </a:p>
        </p:txBody>
      </p:sp>
      <p:sp>
        <p:nvSpPr>
          <p:cNvPr id="3" name="Subtitle 2"/>
          <p:cNvSpPr>
            <a:spLocks noGrp="1"/>
          </p:cNvSpPr>
          <p:nvPr>
            <p:ph type="subTitle" idx="1"/>
          </p:nvPr>
        </p:nvSpPr>
        <p:spPr>
          <a:xfrm>
            <a:off x="1507067" y="4050833"/>
            <a:ext cx="7766936" cy="2182699"/>
          </a:xfrm>
        </p:spPr>
        <p:txBody>
          <a:bodyPr>
            <a:normAutofit fontScale="92500" lnSpcReduction="10000"/>
          </a:bodyPr>
          <a:lstStyle/>
          <a:p>
            <a:r>
              <a:rPr lang="fa-IR" dirty="0" smtClean="0"/>
              <a:t>تمام  رفتار ها دفاعی هستند ولی هرکسی به شیوه یکسان از دفاع های همانند استفاده نمیکند         به این علت تفاوت دارند که از طریق تجربه شکل میگیرند </a:t>
            </a:r>
          </a:p>
          <a:p>
            <a:endParaRPr lang="fa-IR" dirty="0" smtClean="0"/>
          </a:p>
          <a:p>
            <a:r>
              <a:rPr lang="fa-IR" dirty="0" smtClean="0"/>
              <a:t>شخصیت منحصر به فرد شخص در کودکی عمدتا از تعامل های والد_فرزند شکل میگیرد </a:t>
            </a:r>
          </a:p>
          <a:p>
            <a:r>
              <a:rPr lang="fa-IR" dirty="0"/>
              <a:t> </a:t>
            </a:r>
            <a:r>
              <a:rPr lang="fa-IR" dirty="0" smtClean="0"/>
              <a:t>        شخصیت فروید تجروبیات کودکی را به قدری مهم میدانست که می گفت شصیت بزرگسال در 5یا6 سالگی شکل میگیرد </a:t>
            </a:r>
            <a:endParaRPr lang="fa-IR" dirty="0"/>
          </a:p>
        </p:txBody>
      </p:sp>
      <p:sp>
        <p:nvSpPr>
          <p:cNvPr id="4" name="Down Arrow 3"/>
          <p:cNvSpPr/>
          <p:nvPr/>
        </p:nvSpPr>
        <p:spPr>
          <a:xfrm rot="5400000">
            <a:off x="7471316" y="4292624"/>
            <a:ext cx="66907" cy="412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5-Point Star 9"/>
          <p:cNvSpPr/>
          <p:nvPr/>
        </p:nvSpPr>
        <p:spPr>
          <a:xfrm>
            <a:off x="8631044" y="5485262"/>
            <a:ext cx="512956" cy="4237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89035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عقده ادیپ در پسر ها</a:t>
            </a:r>
            <a:endParaRPr lang="fa-IR" dirty="0"/>
          </a:p>
        </p:txBody>
      </p:sp>
      <p:sp>
        <p:nvSpPr>
          <p:cNvPr id="3" name="Content Placeholder 2"/>
          <p:cNvSpPr>
            <a:spLocks noGrp="1"/>
          </p:cNvSpPr>
          <p:nvPr>
            <p:ph idx="1"/>
          </p:nvPr>
        </p:nvSpPr>
        <p:spPr/>
        <p:txBody>
          <a:bodyPr/>
          <a:lstStyle/>
          <a:p>
            <a:r>
              <a:rPr lang="fa-IR" dirty="0" smtClean="0"/>
              <a:t>تعارض اساسی این مرحله بر میل نا هوشیار کودک به والد جنس مخالف تمرکز دارد همراه یا ان میل نا هوشیار به نابود کردن والد همجنس است این عقده از افسانه یونانی بدست امده در عقده ادیپ مادر موضوع عشق پسر بچه میشود و از طریق خیال پردازی تمایلات جنسی خود را نشان میدهد و پدر را مانع سر راه خود میبیند</a:t>
            </a:r>
          </a:p>
          <a:p>
            <a:r>
              <a:rPr lang="fa-IR" dirty="0" smtClean="0"/>
              <a:t>همراه با میل پسر به گرفتن جای پدرش این ترس وجود دارد که پدر تلافی کرده و الت مردی پسر که منبع لذت وتمایلات جنسی اوست قطع کند بدین ترتیب </a:t>
            </a:r>
            <a:r>
              <a:rPr lang="fa-IR" sz="2400" dirty="0" smtClean="0"/>
              <a:t>اضطراب اختگی </a:t>
            </a:r>
            <a:r>
              <a:rPr lang="fa-IR" dirty="0" smtClean="0"/>
              <a:t>به گونه ای که فروید ان را مینامد ایفای نقش میکند اشارات متعددی وجود دارد که پدر فروید او را ترغیب کرد با اندام های تناسلی اش بازی نکند وگر نه او را به اختگی تهدید میکرد  ترس پسر از اختگی به قدری نیرومند است که او مجبور میشود میل جنسی خود را به مادرش سرکوب کند از نظر فروید این روشی برای حل کردن عقده اودیپ بود پسر محبت را جایگزین میل جنسی به مادر کرده و با پدرش همانند سازی می کند </a:t>
            </a:r>
          </a:p>
        </p:txBody>
      </p:sp>
    </p:spTree>
    <p:extLst>
      <p:ext uri="{BB962C8B-B14F-4D97-AF65-F5344CB8AC3E}">
        <p14:creationId xmlns:p14="http://schemas.microsoft.com/office/powerpoint/2010/main" val="1471782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عقده اودیپ در دختر ها</a:t>
            </a:r>
            <a:endParaRPr lang="fa-IR" dirty="0"/>
          </a:p>
        </p:txBody>
      </p:sp>
      <p:sp>
        <p:nvSpPr>
          <p:cNvPr id="3" name="Content Placeholder 2"/>
          <p:cNvSpPr>
            <a:spLocks noGrp="1"/>
          </p:cNvSpPr>
          <p:nvPr>
            <p:ph idx="1"/>
          </p:nvPr>
        </p:nvSpPr>
        <p:spPr/>
        <p:txBody>
          <a:bodyPr/>
          <a:lstStyle/>
          <a:p>
            <a:r>
              <a:rPr lang="fa-IR" dirty="0" smtClean="0"/>
              <a:t>فروید این مرحله را عقده الکترا نامید </a:t>
            </a:r>
          </a:p>
          <a:p>
            <a:r>
              <a:rPr lang="fa-IR" dirty="0" smtClean="0"/>
              <a:t>موضوع عشق دختر مادر است زیرا او منبع اصلی غذا محبت و امنیت است اما در مرحله التی پدر موضوع عشق دختر میشود فروید گفت به این علت که دختر پی میبرد پسر ها الت مردی دارند و دختر ها ندارند دختر مادرش را به خاطر وضعیت پست تر خود سرزنش میکند او به پدرش حسادت کر ده و عشق خود را به او منتقل میکند بنابر این دختر رشک الت مردی را پرورش میدهد دختر معتقد است که الت مردی خود را از دست داده در حالی که پسر میترسد ان را از دست بدهد فروید معتقد بود که این عقده الکترا هرگز نمیتواند به طور کامل حل شود </a:t>
            </a:r>
            <a:endParaRPr lang="fa-IR" dirty="0"/>
          </a:p>
        </p:txBody>
      </p:sp>
    </p:spTree>
    <p:extLst>
      <p:ext uri="{BB962C8B-B14F-4D97-AF65-F5344CB8AC3E}">
        <p14:creationId xmlns:p14="http://schemas.microsoft.com/office/powerpoint/2010/main" val="2007494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شخصیت التی </a:t>
            </a:r>
            <a:endParaRPr lang="fa-IR" dirty="0"/>
          </a:p>
        </p:txBody>
      </p:sp>
      <p:sp>
        <p:nvSpPr>
          <p:cNvPr id="3" name="Content Placeholder 2"/>
          <p:cNvSpPr>
            <a:spLocks noGrp="1"/>
          </p:cNvSpPr>
          <p:nvPr>
            <p:ph idx="1"/>
          </p:nvPr>
        </p:nvSpPr>
        <p:spPr/>
        <p:txBody>
          <a:bodyPr/>
          <a:lstStyle/>
          <a:p>
            <a:r>
              <a:rPr lang="fa-IR" dirty="0" smtClean="0"/>
              <a:t>تعارض های التی و میزان حل شدن ان ها در تعین واکنش افراد بزرگسال به جنس مخالف اهمیت دارد تعارض هایی که به طور  و نامناسب حل میشوند میتوانند اضطراب اختگی و رشک الت مردی را ایجاد کند تیپ شخصیت التی گواه بر خودشیفتگی است همواره برای جلب کردن جنس مخالف تلاش میکنند که ویژگی های جذاب و بی همتا ی انها تعریف شود وگر نه احساس حقارت میکنند </a:t>
            </a:r>
          </a:p>
          <a:p>
            <a:r>
              <a:rPr lang="fa-IR" dirty="0" smtClean="0"/>
              <a:t>فروید شخصیت التی مردانه را جسور  –مغرور توسیف کرد</a:t>
            </a:r>
          </a:p>
          <a:p>
            <a:r>
              <a:rPr lang="fa-IR" dirty="0" smtClean="0"/>
              <a:t>و زنان در استعداد های خود اغراق کرده و از جذابیت خود برای مغلوب کردن مردان استفاده میکند </a:t>
            </a:r>
            <a:endParaRPr lang="fa-IR" dirty="0"/>
          </a:p>
        </p:txBody>
      </p:sp>
    </p:spTree>
    <p:extLst>
      <p:ext uri="{BB962C8B-B14F-4D97-AF65-F5344CB8AC3E}">
        <p14:creationId xmlns:p14="http://schemas.microsoft.com/office/powerpoint/2010/main" val="758215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دوره نهفتگی</a:t>
            </a:r>
            <a:endParaRPr lang="fa-IR" dirty="0"/>
          </a:p>
        </p:txBody>
      </p:sp>
      <p:sp>
        <p:nvSpPr>
          <p:cNvPr id="3" name="Content Placeholder 2"/>
          <p:cNvSpPr>
            <a:spLocks noGrp="1"/>
          </p:cNvSpPr>
          <p:nvPr>
            <p:ph idx="1"/>
          </p:nvPr>
        </p:nvSpPr>
        <p:spPr/>
        <p:txBody>
          <a:bodyPr/>
          <a:lstStyle/>
          <a:p>
            <a:r>
              <a:rPr lang="fa-IR" dirty="0" smtClean="0"/>
              <a:t>سه ساختار اساسی شخصیت در5 سالگی شکل میگیرند و رابطه بین انها محکم میشود </a:t>
            </a:r>
          </a:p>
          <a:p>
            <a:r>
              <a:rPr lang="fa-IR" dirty="0" smtClean="0"/>
              <a:t>کودک و والدین میتوانند استراحت کنند دوره نهفتگی مرحله رشد روانی جنسی نیست و فرد به فعالیت های تحصیلی ورزش ها و برقرار روابط می پردازد</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717" y="3503055"/>
            <a:ext cx="3857625" cy="6999666"/>
          </a:xfrm>
          <a:prstGeom prst="rect">
            <a:avLst/>
          </a:prstGeom>
        </p:spPr>
      </p:pic>
    </p:spTree>
    <p:extLst>
      <p:ext uri="{BB962C8B-B14F-4D97-AF65-F5344CB8AC3E}">
        <p14:creationId xmlns:p14="http://schemas.microsoft.com/office/powerpoint/2010/main" val="721666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مرحله تناسلی </a:t>
            </a:r>
            <a:endParaRPr lang="fa-IR" dirty="0"/>
          </a:p>
        </p:txBody>
      </p:sp>
      <p:sp>
        <p:nvSpPr>
          <p:cNvPr id="3" name="Content Placeholder 2"/>
          <p:cNvSpPr>
            <a:spLocks noGrp="1"/>
          </p:cNvSpPr>
          <p:nvPr>
            <p:ph idx="1"/>
          </p:nvPr>
        </p:nvSpPr>
        <p:spPr/>
        <p:txBody>
          <a:bodyPr/>
          <a:lstStyle/>
          <a:p>
            <a:r>
              <a:rPr lang="fa-IR" dirty="0" smtClean="0"/>
              <a:t>با بلوغ اغاز میشود شدت تعارض در ایت دوره کمتر از مراحل دیگر است نوجوان از تحریم ها و موارد نهی شده جامعه که در رابطه با ابزار جنسی وجود دارند پیروی کند تعارض از طریق والایش به حداقل میرسد و فرد از ترس جایگزین های جامعه پسند و رابطه متعهد با فردی از جنس مخالف ارضا میشود </a:t>
            </a:r>
            <a:endParaRPr lang="fa-IR" dirty="0"/>
          </a:p>
        </p:txBody>
      </p:sp>
    </p:spTree>
    <p:extLst>
      <p:ext uri="{BB962C8B-B14F-4D97-AF65-F5344CB8AC3E}">
        <p14:creationId xmlns:p14="http://schemas.microsoft.com/office/powerpoint/2010/main" val="298539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سوال هایی درباره ماهیت انسان </a:t>
            </a:r>
            <a:endParaRPr lang="fa-IR" dirty="0"/>
          </a:p>
        </p:txBody>
      </p:sp>
      <p:sp>
        <p:nvSpPr>
          <p:cNvPr id="3" name="Content Placeholder 2"/>
          <p:cNvSpPr>
            <a:spLocks noGrp="1"/>
          </p:cNvSpPr>
          <p:nvPr>
            <p:ph idx="1"/>
          </p:nvPr>
        </p:nvSpPr>
        <p:spPr/>
        <p:txBody>
          <a:bodyPr/>
          <a:lstStyle/>
          <a:p>
            <a:r>
              <a:rPr lang="fa-IR" dirty="0" smtClean="0"/>
              <a:t>تصویر فروید از ماهیت انسان بد بینانه است </a:t>
            </a:r>
          </a:p>
          <a:p>
            <a:r>
              <a:rPr lang="fa-IR" dirty="0" smtClean="0"/>
              <a:t>فقط یک هدف اصلی وجود دارد و ان کاهش دادن تنش است </a:t>
            </a:r>
          </a:p>
          <a:p>
            <a:r>
              <a:rPr lang="fa-IR" dirty="0" smtClean="0"/>
              <a:t>در رابطه با موضوع طبیعت_تربیت میانه رو بود </a:t>
            </a:r>
          </a:p>
          <a:p>
            <a:r>
              <a:rPr lang="fa-IR" dirty="0" smtClean="0"/>
              <a:t>فروید در رابطه با موضوع اراده ازاد در برابر جبر گرایی دیدگاه جبرگرایانه داشت </a:t>
            </a:r>
            <a:endParaRPr lang="fa-IR" dirty="0"/>
          </a:p>
        </p:txBody>
      </p:sp>
    </p:spTree>
    <p:extLst>
      <p:ext uri="{BB962C8B-B14F-4D97-AF65-F5344CB8AC3E}">
        <p14:creationId xmlns:p14="http://schemas.microsoft.com/office/powerpoint/2010/main" val="2241562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تداعی ازاد</a:t>
            </a:r>
            <a:endParaRPr lang="fa-IR" dirty="0"/>
          </a:p>
        </p:txBody>
      </p:sp>
      <p:sp>
        <p:nvSpPr>
          <p:cNvPr id="3" name="Content Placeholder 2"/>
          <p:cNvSpPr>
            <a:spLocks noGrp="1"/>
          </p:cNvSpPr>
          <p:nvPr>
            <p:ph idx="1"/>
          </p:nvPr>
        </p:nvSpPr>
        <p:spPr/>
        <p:txBody>
          <a:bodyPr/>
          <a:lstStyle/>
          <a:p>
            <a:r>
              <a:rPr lang="fa-IR" dirty="0" smtClean="0"/>
              <a:t>مدیون بروئر بود </a:t>
            </a:r>
          </a:p>
          <a:p>
            <a:r>
              <a:rPr lang="fa-IR" dirty="0" smtClean="0"/>
              <a:t>او در یافت که هیپنوتیزم کردن مبتواند رویداد های سرکوب شده را به یاد اورد فروید از این روش با قدری موفقیت امیز استفاده کرد و ان را تخلیه هیجانی نامید بیمار باید به نوعی خیال پردازی با صدای بلند بپردازد و هرچی به ذهنش میرسد بیان کند او دریافت که این روش ازادانه عمل نمی کند صحبت کردن درباره برخی تجربیات عذاب اور بود و بیمار مایل نبود ان ها رو فاش کند فرود این لحظه هارو مقاومت نامید او باور داشت که مقاومت به این دلیل اهمیت دارد که از نزدیک شدن به مشکل بیمار خبر میدهد و علامت ان است که درمان در مسیر درست قرار دارد وظیفه روانکاو این است که مقاومت ها را در هم بشکند تا بیمار بتواند با تجربه سرکوب شده روبرو شود  </a:t>
            </a:r>
            <a:endParaRPr lang="fa-IR" dirty="0"/>
          </a:p>
        </p:txBody>
      </p:sp>
    </p:spTree>
    <p:extLst>
      <p:ext uri="{BB962C8B-B14F-4D97-AF65-F5344CB8AC3E}">
        <p14:creationId xmlns:p14="http://schemas.microsoft.com/office/powerpoint/2010/main" val="268009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تحلیل رویا</a:t>
            </a:r>
            <a:endParaRPr lang="fa-IR" dirty="0"/>
          </a:p>
        </p:txBody>
      </p:sp>
      <p:sp>
        <p:nvSpPr>
          <p:cNvPr id="3" name="Content Placeholder 2"/>
          <p:cNvSpPr>
            <a:spLocks noGrp="1"/>
          </p:cNvSpPr>
          <p:nvPr>
            <p:ph idx="1"/>
          </p:nvPr>
        </p:nvSpPr>
        <p:spPr/>
        <p:txBody>
          <a:bodyPr/>
          <a:lstStyle/>
          <a:p>
            <a:r>
              <a:rPr lang="fa-IR" dirty="0" smtClean="0"/>
              <a:t>رویا به صورت نمادی امیال ترس ها و تعارض های سرکوب شده است</a:t>
            </a:r>
          </a:p>
          <a:p>
            <a:r>
              <a:rPr lang="fa-IR" dirty="0" smtClean="0"/>
              <a:t>فروید در روش تحلیل رویای خوددو جنبه رویا را مشخص کرد </a:t>
            </a:r>
          </a:p>
          <a:p>
            <a:pPr>
              <a:buFont typeface="+mj-lt"/>
              <a:buAutoNum type="arabicPeriod"/>
            </a:pPr>
            <a:r>
              <a:rPr lang="fa-IR" dirty="0" smtClean="0"/>
              <a:t>محتوای اشکار: به رویداد های واقعی در رویا اشاره دارد</a:t>
            </a:r>
          </a:p>
          <a:p>
            <a:pPr>
              <a:buFont typeface="+mj-lt"/>
              <a:buAutoNum type="arabicPeriod"/>
            </a:pPr>
            <a:r>
              <a:rPr lang="fa-IR" dirty="0" smtClean="0"/>
              <a:t>محتوای نهفته:معنی پنهان نمادی رویداد های رویا است  </a:t>
            </a:r>
          </a:p>
          <a:p>
            <a:pPr marL="0" indent="0">
              <a:buNone/>
            </a:pPr>
            <a:r>
              <a:rPr lang="fa-IR" dirty="0" smtClean="0"/>
              <a:t>رویداد هایی که تقریبا برای هر کسی از موضوع های یکسانی خبر میدادند برای مثال پله ها نردبان ها و راهپله ها در رویا بیان گر امیز جنسی بودند .شمع ها مارها و تنهی درختان به الت مردی اشاره داشتند </a:t>
            </a:r>
          </a:p>
          <a:p>
            <a:r>
              <a:rPr lang="fa-IR" dirty="0" smtClean="0"/>
              <a:t>رویا ها تعارض ها را به صورت فشرده اشکار میسازند رویداد های رویا به ندرت از علت واحدی ناشی میشود میتواند منابع متعدد و علت های مادی نیز داشته باشد محرک های فیزیکی مانند دمای اتاق حواب یا تماس با همسر میتواند موجب رویا شود و محرک های درونی نظیر تب و معده ناراحت میتوانند اغازگر رویا ها باشند</a:t>
            </a:r>
          </a:p>
          <a:p>
            <a:pPr algn="ctr"/>
            <a:endParaRPr lang="fa-IR" dirty="0"/>
          </a:p>
        </p:txBody>
      </p:sp>
    </p:spTree>
    <p:extLst>
      <p:ext uri="{BB962C8B-B14F-4D97-AF65-F5344CB8AC3E}">
        <p14:creationId xmlns:p14="http://schemas.microsoft.com/office/powerpoint/2010/main" val="4048480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پژوهش درباره نظریه فرود</a:t>
            </a:r>
            <a:endParaRPr lang="fa-IR" dirty="0"/>
          </a:p>
        </p:txBody>
      </p:sp>
      <p:sp>
        <p:nvSpPr>
          <p:cNvPr id="3" name="Content Placeholder 2"/>
          <p:cNvSpPr>
            <a:spLocks noGrp="1"/>
          </p:cNvSpPr>
          <p:nvPr>
            <p:ph idx="1"/>
          </p:nvPr>
        </p:nvSpPr>
        <p:spPr/>
        <p:txBody>
          <a:bodyPr/>
          <a:lstStyle/>
          <a:p>
            <a:r>
              <a:rPr lang="fa-IR" dirty="0" smtClean="0"/>
              <a:t>مورد پژوهی بود اطلاعات به صورت منظم گرد اوری نمیشوند و پذیرای تکرار و اثبات نیست او است جلسات درمان یاد داشت کلمه به کلمه بر نداشت زیرا معتقد بود که این کار توجه انها را از گفتار بیماران منحرف می کند این امکان دارد که اطلاعات او ناقص بوده و فقط شامل چیز هایی میشدند که بعدا به یاد میاورد یاد اوری او گزیشی بوده و فقط تجربیاتی که نظریه اورا تایید میکردند ثبت کرده باشد </a:t>
            </a:r>
          </a:p>
          <a:p>
            <a:r>
              <a:rPr lang="fa-IR" dirty="0" smtClean="0"/>
              <a:t>منتقدان معتقد بودند که فروید ماجرا های اغفال جنسی در کودکی را از تحلیل نشانه های بیماران استنباط کرده است </a:t>
            </a:r>
          </a:p>
          <a:p>
            <a:r>
              <a:rPr lang="fa-IR" dirty="0" smtClean="0"/>
              <a:t>انتقاد دیگر این است که بر نمونه ای کوچک استوار بود که به خودش و کسانی که جویای روان کاوی بااو بودند محدود می شود در نوشته های فروید اغلب زنان جوان و مجرد از طبقه متوسط با تحصیلات خوب بودند تعمیم دادن از این نمونه محدود به کل جمعیت دشوار است </a:t>
            </a:r>
            <a:endParaRPr lang="fa-IR" dirty="0"/>
          </a:p>
        </p:txBody>
      </p:sp>
    </p:spTree>
    <p:extLst>
      <p:ext uri="{BB962C8B-B14F-4D97-AF65-F5344CB8AC3E}">
        <p14:creationId xmlns:p14="http://schemas.microsoft.com/office/powerpoint/2010/main" val="2719421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تاید علمی مفاهیم فروید</a:t>
            </a:r>
            <a:endParaRPr lang="fa-IR" dirty="0"/>
          </a:p>
        </p:txBody>
      </p:sp>
      <p:sp>
        <p:nvSpPr>
          <p:cNvPr id="3" name="Content Placeholder 2"/>
          <p:cNvSpPr>
            <a:spLocks noGrp="1"/>
          </p:cNvSpPr>
          <p:nvPr>
            <p:ph idx="1"/>
          </p:nvPr>
        </p:nvSpPr>
        <p:spPr/>
        <p:txBody>
          <a:bodyPr/>
          <a:lstStyle/>
          <a:p>
            <a:r>
              <a:rPr lang="fa-IR" dirty="0" smtClean="0"/>
              <a:t>مفاهیم نهاد خود فراخود میل به مرگ لیبیدو و اضطراب را نمیتوان با روش های ازمایشی برسی کرد </a:t>
            </a:r>
          </a:p>
          <a:p>
            <a:r>
              <a:rPr lang="fa-IR" dirty="0" smtClean="0"/>
              <a:t>مفاهیمی که میتوانند به این صورت ازمایش میشوند و به نظر میرسید شواهدی برای تایید انه وجود دارد :تیپ های شخصیت های دهانی و مقعدی مفهوم اساسی مثلث ادیپی اضطراب اختگی</a:t>
            </a:r>
            <a:endParaRPr lang="fa-IR" dirty="0"/>
          </a:p>
        </p:txBody>
      </p:sp>
    </p:spTree>
    <p:extLst>
      <p:ext uri="{BB962C8B-B14F-4D97-AF65-F5344CB8AC3E}">
        <p14:creationId xmlns:p14="http://schemas.microsoft.com/office/powerpoint/2010/main" val="1507927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77334" y="2160589"/>
            <a:ext cx="8596668" cy="4474387"/>
          </a:xfrm>
        </p:spPr>
        <p:txBody>
          <a:bodyPr>
            <a:normAutofit lnSpcReduction="10000"/>
          </a:bodyPr>
          <a:lstStyle/>
          <a:p>
            <a:endParaRPr lang="fa-IR" dirty="0" smtClean="0"/>
          </a:p>
          <a:p>
            <a:pPr marL="0" indent="0">
              <a:buNone/>
            </a:pPr>
            <a:r>
              <a:rPr lang="fa-IR" sz="2400" dirty="0"/>
              <a:t> </a:t>
            </a:r>
            <a:r>
              <a:rPr lang="fa-IR" sz="2400" dirty="0" smtClean="0"/>
              <a:t>  مراحل    سن        ویژگی ها     </a:t>
            </a:r>
          </a:p>
          <a:p>
            <a:pPr marL="0" indent="0">
              <a:buNone/>
            </a:pPr>
            <a:r>
              <a:rPr lang="fa-IR" sz="2400" dirty="0"/>
              <a:t> </a:t>
            </a:r>
            <a:r>
              <a:rPr lang="fa-IR" sz="2400" dirty="0" smtClean="0"/>
              <a:t> دهانی   </a:t>
            </a:r>
            <a:r>
              <a:rPr lang="fa-IR" sz="1600" dirty="0" smtClean="0"/>
              <a:t>تولد تا2سالگی  دهان ناحیه شهوت زاست لذت از مکیدن حاصل میشود</a:t>
            </a:r>
          </a:p>
          <a:p>
            <a:pPr marL="0" indent="0">
              <a:buNone/>
            </a:pPr>
            <a:r>
              <a:rPr lang="fa-IR" sz="2400" dirty="0"/>
              <a:t> </a:t>
            </a:r>
            <a:r>
              <a:rPr lang="fa-IR" sz="2400" dirty="0" smtClean="0"/>
              <a:t> مقعدی   </a:t>
            </a:r>
            <a:r>
              <a:rPr lang="fa-IR" sz="1600" dirty="0" smtClean="0"/>
              <a:t>2تا3سالگی</a:t>
            </a:r>
            <a:r>
              <a:rPr lang="fa-IR" sz="2400" dirty="0" smtClean="0"/>
              <a:t>   </a:t>
            </a:r>
            <a:r>
              <a:rPr lang="fa-IR" sz="1600" dirty="0" smtClean="0"/>
              <a:t>اموزش استفاده از توالت                                                          </a:t>
            </a:r>
            <a:r>
              <a:rPr lang="fa-IR" sz="2400" dirty="0" smtClean="0"/>
              <a:t>  </a:t>
            </a:r>
          </a:p>
          <a:p>
            <a:pPr marL="0" indent="0">
              <a:buNone/>
            </a:pPr>
            <a:r>
              <a:rPr lang="fa-IR" sz="2400" dirty="0"/>
              <a:t> </a:t>
            </a:r>
            <a:r>
              <a:rPr lang="fa-IR" sz="2400" dirty="0" smtClean="0"/>
              <a:t> آلتی      </a:t>
            </a:r>
            <a:r>
              <a:rPr lang="fa-IR" sz="1600" dirty="0" smtClean="0"/>
              <a:t>4تا5سالگی     خیال پردازی زنا با محارم عقده اودیپ . اضطراب.شکل گیری فراخود</a:t>
            </a:r>
            <a:endParaRPr lang="fa-IR" sz="2400" dirty="0" smtClean="0"/>
          </a:p>
          <a:p>
            <a:pPr marL="0" indent="0">
              <a:buNone/>
            </a:pPr>
            <a:r>
              <a:rPr lang="fa-IR" sz="2400" dirty="0"/>
              <a:t> </a:t>
            </a:r>
            <a:r>
              <a:rPr lang="fa-IR" sz="2400" dirty="0" smtClean="0"/>
              <a:t> نهفتگی  </a:t>
            </a:r>
            <a:r>
              <a:rPr lang="fa-IR" sz="1600" dirty="0" smtClean="0"/>
              <a:t>5تا بلوغ          دوره والایش جنسی</a:t>
            </a:r>
            <a:endParaRPr lang="fa-IR" sz="2400" dirty="0" smtClean="0"/>
          </a:p>
          <a:p>
            <a:pPr marL="0" indent="0">
              <a:buNone/>
            </a:pPr>
            <a:r>
              <a:rPr lang="fa-IR" sz="2400" dirty="0"/>
              <a:t> </a:t>
            </a:r>
            <a:r>
              <a:rPr lang="fa-IR" sz="2400" dirty="0" smtClean="0"/>
              <a:t> تناسلی  </a:t>
            </a:r>
            <a:r>
              <a:rPr lang="fa-IR" sz="1600" dirty="0" smtClean="0"/>
              <a:t>نوجوانی         شکل گیری هویت نقش جنسی و روابط اجتماعی بزرگسال     </a:t>
            </a:r>
          </a:p>
          <a:p>
            <a:pPr marL="0" indent="0">
              <a:buNone/>
            </a:pPr>
            <a:r>
              <a:rPr lang="fa-IR" sz="3600" dirty="0" smtClean="0"/>
              <a:t>تثبیت:</a:t>
            </a:r>
            <a:r>
              <a:rPr lang="fa-IR" sz="1500" dirty="0" smtClean="0"/>
              <a:t>بخشی از لیبیدو یا انرژی رانی که در ان مرحله رشد صرف میشود و انرژی کمی برای مرحله بعد باقی میگزارد</a:t>
            </a:r>
            <a:endParaRPr lang="fa-IR" sz="3600" dirty="0" smtClean="0"/>
          </a:p>
          <a:p>
            <a:pPr marL="0" indent="0">
              <a:buNone/>
            </a:pPr>
            <a:r>
              <a:rPr lang="fa-IR" sz="2400" dirty="0"/>
              <a:t> </a:t>
            </a:r>
            <a:r>
              <a:rPr lang="fa-IR" sz="2400" dirty="0" smtClean="0"/>
              <a:t> </a:t>
            </a:r>
          </a:p>
        </p:txBody>
      </p:sp>
      <p:sp>
        <p:nvSpPr>
          <p:cNvPr id="4" name="Rectangle 3"/>
          <p:cNvSpPr/>
          <p:nvPr/>
        </p:nvSpPr>
        <p:spPr>
          <a:xfrm flipV="1">
            <a:off x="969599" y="2495467"/>
            <a:ext cx="812923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9053119" y="2481340"/>
            <a:ext cx="45719" cy="2908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1025996" y="5343634"/>
            <a:ext cx="806698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flipH="1">
            <a:off x="963272" y="2495466"/>
            <a:ext cx="45719" cy="2893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7889488" y="2541186"/>
            <a:ext cx="45719" cy="284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6601521" y="2555312"/>
            <a:ext cx="45719" cy="2834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1020702" y="2999679"/>
            <a:ext cx="810099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1008992" y="3506799"/>
            <a:ext cx="8100997" cy="58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1008993" y="3971448"/>
            <a:ext cx="806698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97841" y="4381114"/>
            <a:ext cx="810099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13"/>
          <p:cNvSpPr/>
          <p:nvPr/>
        </p:nvSpPr>
        <p:spPr>
          <a:xfrm flipV="1">
            <a:off x="1008992" y="4839607"/>
            <a:ext cx="811270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dirty="0"/>
          </a:p>
        </p:txBody>
      </p:sp>
    </p:spTree>
    <p:extLst>
      <p:ext uri="{BB962C8B-B14F-4D97-AF65-F5344CB8AC3E}">
        <p14:creationId xmlns:p14="http://schemas.microsoft.com/office/powerpoint/2010/main" val="4001593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ناهوشیار</a:t>
            </a:r>
            <a:endParaRPr lang="fa-IR" dirty="0"/>
          </a:p>
        </p:txBody>
      </p:sp>
      <p:sp>
        <p:nvSpPr>
          <p:cNvPr id="3" name="Content Placeholder 2"/>
          <p:cNvSpPr>
            <a:spLocks noGrp="1"/>
          </p:cNvSpPr>
          <p:nvPr>
            <p:ph idx="1"/>
          </p:nvPr>
        </p:nvSpPr>
        <p:spPr/>
        <p:txBody>
          <a:bodyPr/>
          <a:lstStyle/>
          <a:p>
            <a:r>
              <a:rPr lang="fa-IR" dirty="0" smtClean="0"/>
              <a:t>پژوهش ها نشان میدهد که تاثیرات ناهوشیار خیلی فرا گیر تر از ان است که فروید اظهار کرده است</a:t>
            </a:r>
          </a:p>
          <a:p>
            <a:r>
              <a:rPr lang="fa-IR" dirty="0" smtClean="0"/>
              <a:t>خیلی از پژوهش ها که در مورد ماهیت ناهوشیار انجام شده اند 	ادراک زیر استانه را شامل میشوند برانگیختگی روانپویشی زیر استانه نیز نامیده میشود در این پژوهش ها محرک های زیر سطح اگاهی هوشیار ازمودنی ها به ان ها ارایه میشود با اینکه ازمودنی ها نمیتوانند این محرک ها را درک کنند فرایندهای هشیار و رفتار ان ها به وسیله این محرک ها برانگیخته میشوند </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618963"/>
            <a:ext cx="3857625" cy="4230710"/>
          </a:xfrm>
          <a:prstGeom prst="rect">
            <a:avLst/>
          </a:prstGeom>
        </p:spPr>
      </p:pic>
    </p:spTree>
    <p:extLst>
      <p:ext uri="{BB962C8B-B14F-4D97-AF65-F5344CB8AC3E}">
        <p14:creationId xmlns:p14="http://schemas.microsoft.com/office/powerpoint/2010/main" val="2992523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خود</a:t>
            </a:r>
            <a:endParaRPr lang="fa-IR" dirty="0"/>
          </a:p>
        </p:txBody>
      </p:sp>
      <p:sp>
        <p:nvSpPr>
          <p:cNvPr id="3" name="Content Placeholder 2"/>
          <p:cNvSpPr>
            <a:spLocks noGrp="1"/>
          </p:cNvSpPr>
          <p:nvPr>
            <p:ph idx="1"/>
          </p:nvPr>
        </p:nvSpPr>
        <p:spPr/>
        <p:txBody>
          <a:bodyPr>
            <a:normAutofit fontScale="85000" lnSpcReduction="10000"/>
          </a:bodyPr>
          <a:lstStyle/>
          <a:p>
            <a:r>
              <a:rPr lang="fa-IR" dirty="0" smtClean="0"/>
              <a:t>خود بخش عقلانی و منطقی شخصیت است که باید درخواست های نهاد را کنترل کند </a:t>
            </a:r>
          </a:p>
          <a:p>
            <a:r>
              <a:rPr lang="fa-IR" dirty="0" smtClean="0"/>
              <a:t>کنترل خود :مقدار کنترلی است که میتوانیم بر تکانه ها و احساسات خویش اعمال کنیم </a:t>
            </a:r>
          </a:p>
          <a:p>
            <a:r>
              <a:rPr lang="fa-IR" dirty="0" smtClean="0"/>
              <a:t>انعطاف پذیری خود :به انعطاف پذیر بودن ما در تعدیل کردن یا تغییر دادن میزان کنترل خود برای روبرو شدن با تغییرات در محیط ما اشاره دارد افرادی که انعطاف پذیری کمی دارند افراد خشک نامیده میشوند این افراد باپالش های دشوار زندگی نمیتوانند میزان کنترل خود را تغییر دهند انهایی که از نظر انعطاف پذیری خود بالاتر هستند سازگار تر بوده و میتوانند کنترل خود را سفت یا شل کنند</a:t>
            </a:r>
          </a:p>
          <a:p>
            <a:r>
              <a:rPr lang="fa-IR" dirty="0" smtClean="0"/>
              <a:t>انعطاف پذیری خود بالا با هوش عمومی نمرات خوب در مدرسه و محبوبیت در میان هم سالان همبستگی مثبت دارد </a:t>
            </a:r>
          </a:p>
          <a:p>
            <a:r>
              <a:rPr lang="fa-IR" dirty="0" smtClean="0"/>
              <a:t>روش دیگر برای تعریف کردن کنترل خود بر حسب سه سطح رشد است</a:t>
            </a:r>
          </a:p>
          <a:p>
            <a:pPr>
              <a:buFont typeface="+mj-lt"/>
              <a:buAutoNum type="arabicPeriod"/>
            </a:pPr>
            <a:r>
              <a:rPr lang="fa-IR" smtClean="0"/>
              <a:t>پیشرو:ابتدایی </a:t>
            </a:r>
            <a:r>
              <a:rPr lang="fa-IR" dirty="0" smtClean="0"/>
              <a:t>ترین سطح است و اجازه کمترین کنترول را بر ابراز تکانه میدهد </a:t>
            </a:r>
          </a:p>
          <a:p>
            <a:pPr>
              <a:buFont typeface="+mj-lt"/>
              <a:buAutoNum type="arabicPeriod"/>
            </a:pPr>
            <a:r>
              <a:rPr lang="fa-IR" dirty="0" smtClean="0"/>
              <a:t>پیرو :ابراز تکانه را بر حسب اگاهی ما از انتظارات دیگران و نقش های رفتار اجتماعی تعدیل میکند ما میتوانیم ابراز تکان های خود را به تاخیر بیاندازیم</a:t>
            </a:r>
          </a:p>
          <a:p>
            <a:pPr>
              <a:buFont typeface="+mj-lt"/>
              <a:buAutoNum type="arabicPeriod"/>
            </a:pPr>
            <a:r>
              <a:rPr lang="fa-IR" dirty="0" smtClean="0"/>
              <a:t>پس پیرو:پخته ترین مرحله رشد خود است افراد در این سطح بسیار وظیفه شناس و فرد گرا هستند و به جای معیار های دیگران بیشتر بر هدف ها و معیار های شخصی اتکا میکنند</a:t>
            </a:r>
            <a:endParaRPr lang="fa-IR" dirty="0"/>
          </a:p>
        </p:txBody>
      </p:sp>
    </p:spTree>
    <p:extLst>
      <p:ext uri="{BB962C8B-B14F-4D97-AF65-F5344CB8AC3E}">
        <p14:creationId xmlns:p14="http://schemas.microsoft.com/office/powerpoint/2010/main" val="2637775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endParaRPr lang="fa-IR" sz="4800" dirty="0" smtClean="0"/>
          </a:p>
          <a:p>
            <a:endParaRPr lang="fa-IR" sz="4800" dirty="0"/>
          </a:p>
          <a:p>
            <a:pPr marL="0" indent="0" algn="ctr">
              <a:buNone/>
            </a:pPr>
            <a:r>
              <a:rPr lang="fa-IR" sz="4800" smtClean="0"/>
              <a:t>با تشکر عرب </a:t>
            </a:r>
            <a:endParaRPr lang="fa-IR" sz="4800"/>
          </a:p>
        </p:txBody>
      </p:sp>
    </p:spTree>
    <p:extLst>
      <p:ext uri="{BB962C8B-B14F-4D97-AF65-F5344CB8AC3E}">
        <p14:creationId xmlns:p14="http://schemas.microsoft.com/office/powerpoint/2010/main" val="37462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                      مرحله دهانی </a:t>
            </a:r>
            <a:endParaRPr lang="fa-IR" dirty="0"/>
          </a:p>
        </p:txBody>
      </p:sp>
      <p:sp>
        <p:nvSpPr>
          <p:cNvPr id="3" name="Content Placeholder 2"/>
          <p:cNvSpPr>
            <a:spLocks noGrp="1"/>
          </p:cNvSpPr>
          <p:nvPr>
            <p:ph idx="1"/>
          </p:nvPr>
        </p:nvSpPr>
        <p:spPr/>
        <p:txBody>
          <a:bodyPr/>
          <a:lstStyle/>
          <a:p>
            <a:r>
              <a:rPr lang="fa-IR" dirty="0" smtClean="0"/>
              <a:t>از تولد تا 2سالگی     </a:t>
            </a:r>
          </a:p>
          <a:p>
            <a:pPr marL="0" indent="0">
              <a:buNone/>
            </a:pPr>
            <a:endParaRPr lang="fa-IR" dirty="0" smtClean="0"/>
          </a:p>
          <a:p>
            <a:r>
              <a:rPr lang="fa-IR" dirty="0" smtClean="0"/>
              <a:t>منبا اصلی لذت کودک دهان است </a:t>
            </a:r>
          </a:p>
          <a:p>
            <a:endParaRPr lang="fa-IR" dirty="0" smtClean="0"/>
          </a:p>
          <a:p>
            <a:r>
              <a:rPr lang="fa-IR" dirty="0" smtClean="0"/>
              <a:t>کودک از مکیدن و گاز گرفتن و بلعیدن لذت میبرد </a:t>
            </a:r>
          </a:p>
          <a:p>
            <a:endParaRPr lang="fa-IR" dirty="0"/>
          </a:p>
          <a:p>
            <a:r>
              <a:rPr lang="fa-IR" dirty="0" smtClean="0"/>
              <a:t>دو شیوه رفتار کردن وجود دارد:</a:t>
            </a:r>
          </a:p>
          <a:p>
            <a:r>
              <a:rPr lang="fa-IR" dirty="0" smtClean="0"/>
              <a:t>1:رفتار جذب دهانی</a:t>
            </a:r>
          </a:p>
          <a:p>
            <a:r>
              <a:rPr lang="fa-IR" dirty="0" smtClean="0"/>
              <a:t>2:رفتار پرخاشگر دهانی</a:t>
            </a:r>
          </a:p>
          <a:p>
            <a:endParaRPr lang="fa-IR" dirty="0"/>
          </a:p>
          <a:p>
            <a:pPr marL="0" indent="0">
              <a:buNone/>
            </a:pPr>
            <a:endParaRPr lang="fa-IR" dirty="0" smtClean="0"/>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46" y="1418234"/>
            <a:ext cx="3857625" cy="5365482"/>
          </a:xfrm>
          <a:prstGeom prst="rect">
            <a:avLst/>
          </a:prstGeom>
        </p:spPr>
      </p:pic>
    </p:spTree>
    <p:extLst>
      <p:ext uri="{BB962C8B-B14F-4D97-AF65-F5344CB8AC3E}">
        <p14:creationId xmlns:p14="http://schemas.microsoft.com/office/powerpoint/2010/main" val="175974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جذب دهانی</a:t>
            </a:r>
            <a:endParaRPr lang="fa-IR" dirty="0"/>
          </a:p>
        </p:txBody>
      </p:sp>
      <p:sp>
        <p:nvSpPr>
          <p:cNvPr id="3" name="Content Placeholder 2"/>
          <p:cNvSpPr>
            <a:spLocks noGrp="1"/>
          </p:cNvSpPr>
          <p:nvPr>
            <p:ph idx="1"/>
          </p:nvPr>
        </p:nvSpPr>
        <p:spPr/>
        <p:txBody>
          <a:bodyPr/>
          <a:lstStyle/>
          <a:p>
            <a:r>
              <a:rPr lang="fa-IR" dirty="0" smtClean="0"/>
              <a:t>تحریک لذت بخش دهان توسط دیگران یا غذا را شامل میشود</a:t>
            </a:r>
          </a:p>
          <a:p>
            <a:r>
              <a:rPr lang="fa-IR" dirty="0" smtClean="0"/>
              <a:t>تثبیت در مرحله دهانی:خوردن.نوشیدن.سیگار کشیدن وبوسیدن</a:t>
            </a:r>
            <a:endParaRPr lang="fa-IR" dirty="0"/>
          </a:p>
          <a:p>
            <a:r>
              <a:rPr lang="fa-IR" dirty="0" smtClean="0"/>
              <a:t>ارضای زیاد در مرحله دهانی:خوش بینی و وابستگیه غیر معمول</a:t>
            </a:r>
          </a:p>
          <a:p>
            <a:r>
              <a:rPr lang="fa-IR" dirty="0" smtClean="0"/>
              <a:t>                                     ساده لوح و زود باور</a:t>
            </a:r>
          </a:p>
          <a:p>
            <a:r>
              <a:rPr lang="fa-IR" dirty="0" smtClean="0"/>
              <a:t>                                      شخصیت منفعل</a:t>
            </a:r>
            <a:endParaRPr lang="fa-IR" dirty="0"/>
          </a:p>
        </p:txBody>
      </p:sp>
    </p:spTree>
    <p:extLst>
      <p:ext uri="{BB962C8B-B14F-4D97-AF65-F5344CB8AC3E}">
        <p14:creationId xmlns:p14="http://schemas.microsoft.com/office/powerpoint/2010/main" val="310489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پرخاشگر دهانی</a:t>
            </a:r>
            <a:endParaRPr lang="fa-IR" dirty="0"/>
          </a:p>
        </p:txBody>
      </p:sp>
      <p:sp>
        <p:nvSpPr>
          <p:cNvPr id="3" name="Content Placeholder 2"/>
          <p:cNvSpPr>
            <a:spLocks noGrp="1"/>
          </p:cNvSpPr>
          <p:nvPr>
            <p:ph idx="1"/>
          </p:nvPr>
        </p:nvSpPr>
        <p:spPr/>
        <p:txBody>
          <a:bodyPr/>
          <a:lstStyle/>
          <a:p>
            <a:r>
              <a:rPr lang="fa-IR" dirty="0" smtClean="0"/>
              <a:t>هنگام بیرون زدن دردناک و ناکام کننده دندانها روی میدهد</a:t>
            </a:r>
          </a:p>
          <a:p>
            <a:r>
              <a:rPr lang="fa-IR" dirty="0" smtClean="0"/>
              <a:t>کودکان در نتیجه این تجربه مادر را علاوه بر عشق با نفرت در نظر میگیرند</a:t>
            </a:r>
          </a:p>
          <a:p>
            <a:r>
              <a:rPr lang="fa-IR" dirty="0" smtClean="0"/>
              <a:t>افرادی که در این سطح تثبیت میشوند:مستعد بد بینی .خصومت وپرخاشگری.اهل جر وبحث. اظهارات نیشدار و گزنده.به دیگران حسودی میکنند.از دیگران بهره کشی میکنند وانها را به بازی میگیرند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350" y="3718933"/>
            <a:ext cx="3857625" cy="3737936"/>
          </a:xfrm>
          <a:prstGeom prst="rect">
            <a:avLst/>
          </a:prstGeom>
        </p:spPr>
      </p:pic>
    </p:spTree>
    <p:extLst>
      <p:ext uri="{BB962C8B-B14F-4D97-AF65-F5344CB8AC3E}">
        <p14:creationId xmlns:p14="http://schemas.microsoft.com/office/powerpoint/2010/main" val="3210962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مرحله مقعدی</a:t>
            </a:r>
            <a:endParaRPr lang="fa-IR" dirty="0"/>
          </a:p>
        </p:txBody>
      </p:sp>
      <p:sp>
        <p:nvSpPr>
          <p:cNvPr id="3" name="Content Placeholder 2"/>
          <p:cNvSpPr>
            <a:spLocks noGrp="1"/>
          </p:cNvSpPr>
          <p:nvPr>
            <p:ph idx="1"/>
          </p:nvPr>
        </p:nvSpPr>
        <p:spPr/>
        <p:txBody>
          <a:bodyPr/>
          <a:lstStyle/>
          <a:p>
            <a:r>
              <a:rPr lang="fa-IR" dirty="0" smtClean="0"/>
              <a:t>جامعه گرایش دارد که در سال اول زندگی تسلیم نیاز هایه کودک شوداما در 18 ماهگی وضعیت تغییر میکند</a:t>
            </a:r>
          </a:p>
          <a:p>
            <a:r>
              <a:rPr lang="fa-IR" dirty="0" smtClean="0"/>
              <a:t>فروید معتقد بود که تجربه اموزش استفاده از توالت در مرحله مقعدی تاثیر زیادی بر رشد شخصیت دارد</a:t>
            </a:r>
          </a:p>
          <a:p>
            <a:r>
              <a:rPr lang="fa-IR" dirty="0" smtClean="0"/>
              <a:t>عمل دفع لذت شهوانی برای کودک تولید میکند اما با شروع اموزش استفاده از توالت کودک باید یاد بگیرد این لذت را به تعویق بیندازد وقتی والدین تلاش میکنندزمان و مکان عمل دفع را تنظیم کنند برای اولین بار ارضای تکانه ای غریزی با مانع روبرو میشود</a:t>
            </a:r>
          </a:p>
          <a:p>
            <a:r>
              <a:rPr lang="fa-IR" dirty="0" smtClean="0"/>
              <a:t>اگر کودک در یادگیری مشکل داشته باشد یا والدین بیش از حد پر توقع باشند کودک ممکن است به دو روش واکنش نشان دهند1.پرخاشگر مقعدی 2.نگهدارنده مقعدی</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4190" y="2612362"/>
            <a:ext cx="3857625" cy="6858000"/>
          </a:xfrm>
          <a:prstGeom prst="rect">
            <a:avLst/>
          </a:prstGeom>
        </p:spPr>
      </p:pic>
    </p:spTree>
    <p:extLst>
      <p:ext uri="{BB962C8B-B14F-4D97-AF65-F5344CB8AC3E}">
        <p14:creationId xmlns:p14="http://schemas.microsoft.com/office/powerpoint/2010/main" val="1880845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پرخاشگر مقعدی</a:t>
            </a:r>
            <a:endParaRPr lang="fa-IR" dirty="0"/>
          </a:p>
        </p:txBody>
      </p:sp>
      <p:sp>
        <p:nvSpPr>
          <p:cNvPr id="3" name="Content Placeholder 2"/>
          <p:cNvSpPr>
            <a:spLocks noGrp="1"/>
          </p:cNvSpPr>
          <p:nvPr>
            <p:ph idx="1"/>
          </p:nvPr>
        </p:nvSpPr>
        <p:spPr/>
        <p:txBody>
          <a:bodyPr/>
          <a:lstStyle/>
          <a:p>
            <a:r>
              <a:rPr lang="fa-IR" dirty="0" smtClean="0"/>
              <a:t>دفع کردن در زمان و مکانی که والدین تایید نمیکنند وکودک از حرف انها سر پیچی میکنند اگر کودک این روش را برای کاهش دادن ناکامی رضایت بخش بداند و بارها از ان استفاده کند امکان دارد شخصیت پرخاشگر مقعدی را پرورش  دهد از نظر فروید رفتار خصومت امیز و سادیستی در زندگی بزرگسال از جمله ستمگری و ویرانگری و قشقرق است چنین فردی نا منظم است و دیگران را بصورت اشیاء در نظر میگیرد که باید تملک شوند</a:t>
            </a:r>
            <a:endParaRPr lang="fa-IR" dirty="0"/>
          </a:p>
        </p:txBody>
      </p:sp>
    </p:spTree>
    <p:extLst>
      <p:ext uri="{BB962C8B-B14F-4D97-AF65-F5344CB8AC3E}">
        <p14:creationId xmlns:p14="http://schemas.microsoft.com/office/powerpoint/2010/main" val="101669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نگهدارنده مقعدی</a:t>
            </a:r>
            <a:endParaRPr lang="fa-IR" dirty="0"/>
          </a:p>
        </p:txBody>
      </p:sp>
      <p:sp>
        <p:nvSpPr>
          <p:cNvPr id="3" name="Content Placeholder 2"/>
          <p:cNvSpPr>
            <a:spLocks noGrp="1"/>
          </p:cNvSpPr>
          <p:nvPr>
            <p:ph idx="1"/>
          </p:nvPr>
        </p:nvSpPr>
        <p:spPr/>
        <p:txBody>
          <a:bodyPr/>
          <a:lstStyle/>
          <a:p>
            <a:r>
              <a:rPr lang="fa-IR" dirty="0" smtClean="0"/>
              <a:t>این احساس لذت شهوانی به وجود می اورد ومیتواند روش موافقیت امیز برایه به بازی گرفتن والدین باشد اگر کودک چند روز دفع مدفوع نکند انها نگران میشوند بنابراین کودک روش تازه ای برای جلب محبت توجه والدین کشف میکند</a:t>
            </a:r>
          </a:p>
          <a:p>
            <a:r>
              <a:rPr lang="fa-IR" dirty="0" smtClean="0"/>
              <a:t>چنین فردی لجوج وخسیس است احتکار میکند زیرا احساس امنیت به چیزی که ذخیره کرده دارد به طور وسواسی تمیز با وجدان و وظیفه شناس است</a:t>
            </a:r>
            <a:endParaRPr lang="fa-IR" dirty="0"/>
          </a:p>
        </p:txBody>
      </p:sp>
    </p:spTree>
    <p:extLst>
      <p:ext uri="{BB962C8B-B14F-4D97-AF65-F5344CB8AC3E}">
        <p14:creationId xmlns:p14="http://schemas.microsoft.com/office/powerpoint/2010/main" val="3575358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مرحله آلتی</a:t>
            </a:r>
            <a:endParaRPr lang="fa-IR" dirty="0"/>
          </a:p>
        </p:txBody>
      </p:sp>
      <p:sp>
        <p:nvSpPr>
          <p:cNvPr id="3" name="Content Placeholder 2"/>
          <p:cNvSpPr>
            <a:spLocks noGrp="1"/>
          </p:cNvSpPr>
          <p:nvPr>
            <p:ph idx="1"/>
          </p:nvPr>
        </p:nvSpPr>
        <p:spPr>
          <a:xfrm>
            <a:off x="677334" y="2160589"/>
            <a:ext cx="8596668" cy="3880773"/>
          </a:xfrm>
        </p:spPr>
        <p:txBody>
          <a:bodyPr/>
          <a:lstStyle/>
          <a:p>
            <a:r>
              <a:rPr lang="fa-IR" dirty="0" smtClean="0"/>
              <a:t>چهار یا پنج سالگی</a:t>
            </a:r>
          </a:p>
          <a:p>
            <a:r>
              <a:rPr lang="fa-IR" dirty="0" smtClean="0"/>
              <a:t>مبارزه بین تکانه نهاد و درخواست های جامعه</a:t>
            </a:r>
          </a:p>
          <a:p>
            <a:r>
              <a:rPr lang="fa-IR" dirty="0" smtClean="0"/>
              <a:t>کودکان در این مرحله به کاوش کردن و دستکاری اندام هایه تناسلی خود و هم بازی هایشان علاقه دارند در این مرحله لذت از طریق رفتارهایی چون استمنا و خیال پردازی حاصل میشودکودک درباره تولد و اینکه چرا پسر ها الت مردی دارند و دختر ها ندارند کنجکاو میشوند.کودک در این مرحله امکان دارد که بخواهد با والد جنس مخالف ازدواج کنند</a:t>
            </a:r>
            <a:endParaRPr lang="fa-IR" dirty="0"/>
          </a:p>
          <a:p>
            <a:r>
              <a:rPr lang="fa-IR" dirty="0" smtClean="0"/>
              <a:t>ابن مرحله اخرین مرحله پیش تاسلی یا کودکیست تعارض های این مرحله پیچیده است زیرا تصور زنا با محارم که در خیلی از فرهنگ ها حرام است در بر دارد </a:t>
            </a:r>
          </a:p>
        </p:txBody>
      </p:sp>
    </p:spTree>
    <p:extLst>
      <p:ext uri="{BB962C8B-B14F-4D97-AF65-F5344CB8AC3E}">
        <p14:creationId xmlns:p14="http://schemas.microsoft.com/office/powerpoint/2010/main" val="1604090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351</TotalTime>
  <Words>1933</Words>
  <Application>Microsoft Office PowerPoint</Application>
  <PresentationFormat>Widescreen</PresentationFormat>
  <Paragraphs>102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Tahoma</vt:lpstr>
      <vt:lpstr>Trebuchet MS</vt:lpstr>
      <vt:lpstr>Wingdings 3</vt:lpstr>
      <vt:lpstr>Facet</vt:lpstr>
      <vt:lpstr>مراحل رشد روانی_جنسی شخصیت</vt:lpstr>
      <vt:lpstr>PowerPoint Presentation</vt:lpstr>
      <vt:lpstr>                      مرحله دهانی </vt:lpstr>
      <vt:lpstr>جذب دهانی</vt:lpstr>
      <vt:lpstr>پرخاشگر دهانی</vt:lpstr>
      <vt:lpstr>مرحله مقعدی</vt:lpstr>
      <vt:lpstr>پرخاشگر مقعدی</vt:lpstr>
      <vt:lpstr>نگهدارنده مقعدی</vt:lpstr>
      <vt:lpstr>مرحله آلتی</vt:lpstr>
      <vt:lpstr>عقده ادیپ در پسر ها</vt:lpstr>
      <vt:lpstr>عقده اودیپ در دختر ها</vt:lpstr>
      <vt:lpstr>شخصیت التی </vt:lpstr>
      <vt:lpstr>دوره نهفتگی</vt:lpstr>
      <vt:lpstr>مرحله تناسلی </vt:lpstr>
      <vt:lpstr>سوال هایی درباره ماهیت انسان </vt:lpstr>
      <vt:lpstr>تداعی ازاد</vt:lpstr>
      <vt:lpstr>تحلیل رویا</vt:lpstr>
      <vt:lpstr>پژوهش درباره نظریه فرود</vt:lpstr>
      <vt:lpstr>تاید علمی مفاهیم فروید</vt:lpstr>
      <vt:lpstr>ناهوشیار</vt:lpstr>
      <vt:lpstr>خود</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مراحل رشد روانی_جنسی شخصیت</dc:title>
  <dc:creator>MRT www.Win2Farsi.com</dc:creator>
  <cp:lastModifiedBy>MRT www.Win2Farsi.com</cp:lastModifiedBy>
  <cp:revision>29</cp:revision>
  <dcterms:created xsi:type="dcterms:W3CDTF">2018-03-06T14:14:21Z</dcterms:created>
  <dcterms:modified xsi:type="dcterms:W3CDTF">2018-03-07T03:53:11Z</dcterms:modified>
</cp:coreProperties>
</file>