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2214"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9EF3F-1E3F-4FF3-BE5A-1CA0F38B200A}" type="datetimeFigureOut">
              <a:rPr lang="en-US" smtClean="0"/>
              <a:t>11/25/2016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84086-93DF-457E-B777-8F8F8DAD58AD}" type="slidenum">
              <a:rPr lang="en-US" smtClean="0"/>
              <a:t>‹#›</a:t>
            </a:fld>
            <a:endParaRPr lang="en-US"/>
          </a:p>
        </p:txBody>
      </p:sp>
    </p:spTree>
    <p:extLst>
      <p:ext uri="{BB962C8B-B14F-4D97-AF65-F5344CB8AC3E}">
        <p14:creationId xmlns:p14="http://schemas.microsoft.com/office/powerpoint/2010/main" val="6112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84086-93DF-457E-B777-8F8F8DAD58AD}" type="slidenum">
              <a:rPr lang="en-US" smtClean="0"/>
              <a:t>1</a:t>
            </a:fld>
            <a:endParaRPr lang="en-US"/>
          </a:p>
        </p:txBody>
      </p:sp>
    </p:spTree>
    <p:extLst>
      <p:ext uri="{BB962C8B-B14F-4D97-AF65-F5344CB8AC3E}">
        <p14:creationId xmlns:p14="http://schemas.microsoft.com/office/powerpoint/2010/main" val="248380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dirty="0" smtClean="0">
                <a:latin typeface="A MehdiHeydari" pitchFamily="34" charset="-78"/>
                <a:cs typeface="A MehdiHeydari" pitchFamily="34" charset="-78"/>
              </a:rPr>
              <a:t>تبدیل اتم ها به یون ها</a:t>
            </a:r>
            <a:endParaRPr lang="en-US" dirty="0"/>
          </a:p>
        </p:txBody>
      </p:sp>
      <p:sp>
        <p:nvSpPr>
          <p:cNvPr id="4" name="Slide Number Placeholder 3"/>
          <p:cNvSpPr>
            <a:spLocks noGrp="1"/>
          </p:cNvSpPr>
          <p:nvPr>
            <p:ph type="sldNum" sz="quarter" idx="10"/>
          </p:nvPr>
        </p:nvSpPr>
        <p:spPr/>
        <p:txBody>
          <a:bodyPr/>
          <a:lstStyle/>
          <a:p>
            <a:fld id="{8E484086-93DF-457E-B777-8F8F8DAD58AD}" type="slidenum">
              <a:rPr lang="en-US" smtClean="0"/>
              <a:t>11</a:t>
            </a:fld>
            <a:endParaRPr lang="en-US"/>
          </a:p>
        </p:txBody>
      </p:sp>
    </p:spTree>
    <p:extLst>
      <p:ext uri="{BB962C8B-B14F-4D97-AF65-F5344CB8AC3E}">
        <p14:creationId xmlns:p14="http://schemas.microsoft.com/office/powerpoint/2010/main" val="178537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dirty="0" smtClean="0">
                <a:latin typeface="A MehdiHeydari" pitchFamily="34" charset="-78"/>
                <a:cs typeface="A MehdiHeydari" pitchFamily="34" charset="-78"/>
              </a:rPr>
              <a:t>تبدیل اتم ها به مولکول ها</a:t>
            </a:r>
            <a:endParaRPr lang="en-US" dirty="0"/>
          </a:p>
        </p:txBody>
      </p:sp>
      <p:sp>
        <p:nvSpPr>
          <p:cNvPr id="4" name="Slide Number Placeholder 3"/>
          <p:cNvSpPr>
            <a:spLocks noGrp="1"/>
          </p:cNvSpPr>
          <p:nvPr>
            <p:ph type="sldNum" sz="quarter" idx="10"/>
          </p:nvPr>
        </p:nvSpPr>
        <p:spPr/>
        <p:txBody>
          <a:bodyPr/>
          <a:lstStyle/>
          <a:p>
            <a:fld id="{8E484086-93DF-457E-B777-8F8F8DAD58AD}" type="slidenum">
              <a:rPr lang="en-US" smtClean="0"/>
              <a:t>12</a:t>
            </a:fld>
            <a:endParaRPr lang="en-US"/>
          </a:p>
        </p:txBody>
      </p:sp>
    </p:spTree>
    <p:extLst>
      <p:ext uri="{BB962C8B-B14F-4D97-AF65-F5344CB8AC3E}">
        <p14:creationId xmlns:p14="http://schemas.microsoft.com/office/powerpoint/2010/main" val="413616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درس</a:t>
            </a:r>
            <a:r>
              <a:rPr lang="fa-IR" baseline="0" dirty="0" smtClean="0"/>
              <a:t> </a:t>
            </a:r>
            <a:r>
              <a:rPr lang="fa-IR" baseline="0" dirty="0" smtClean="0"/>
              <a:t>خواندن </a:t>
            </a:r>
            <a:r>
              <a:rPr lang="fa-IR" baseline="0" dirty="0" smtClean="0"/>
              <a:t>با ما سخت نیست!</a:t>
            </a:r>
            <a:endParaRPr lang="en-US" dirty="0"/>
          </a:p>
        </p:txBody>
      </p:sp>
      <p:sp>
        <p:nvSpPr>
          <p:cNvPr id="4" name="Slide Number Placeholder 3"/>
          <p:cNvSpPr>
            <a:spLocks noGrp="1"/>
          </p:cNvSpPr>
          <p:nvPr>
            <p:ph type="sldNum" sz="quarter" idx="10"/>
          </p:nvPr>
        </p:nvSpPr>
        <p:spPr/>
        <p:txBody>
          <a:bodyPr/>
          <a:lstStyle/>
          <a:p>
            <a:fld id="{8E484086-93DF-457E-B777-8F8F8DAD58AD}" type="slidenum">
              <a:rPr lang="en-US" smtClean="0"/>
              <a:t>13</a:t>
            </a:fld>
            <a:endParaRPr lang="en-US"/>
          </a:p>
        </p:txBody>
      </p:sp>
    </p:spTree>
    <p:extLst>
      <p:ext uri="{BB962C8B-B14F-4D97-AF65-F5344CB8AC3E}">
        <p14:creationId xmlns:p14="http://schemas.microsoft.com/office/powerpoint/2010/main" val="297421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8E484086-93DF-457E-B777-8F8F8DAD58AD}" type="slidenum">
              <a:rPr lang="en-US" smtClean="0"/>
              <a:t>3</a:t>
            </a:fld>
            <a:endParaRPr lang="en-US"/>
          </a:p>
        </p:txBody>
      </p:sp>
    </p:spTree>
    <p:extLst>
      <p:ext uri="{BB962C8B-B14F-4D97-AF65-F5344CB8AC3E}">
        <p14:creationId xmlns:p14="http://schemas.microsoft.com/office/powerpoint/2010/main" val="412721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 MehdiHeydari" pitchFamily="34" charset="-78"/>
                <a:cs typeface="A MehdiHeydari" pitchFamily="34" charset="-78"/>
              </a:rPr>
              <a:t> </a:t>
            </a:r>
            <a:r>
              <a:rPr lang="fa-IR" dirty="0" smtClean="0">
                <a:latin typeface="A MehdiHeydari" pitchFamily="34" charset="-78"/>
                <a:cs typeface="A MehdiHeydari" pitchFamily="34" charset="-78"/>
              </a:rPr>
              <a:t>اتم ها</a:t>
            </a:r>
            <a:endParaRPr lang="en-US" dirty="0"/>
          </a:p>
        </p:txBody>
      </p:sp>
      <p:sp>
        <p:nvSpPr>
          <p:cNvPr id="4" name="Slide Number Placeholder 3"/>
          <p:cNvSpPr>
            <a:spLocks noGrp="1"/>
          </p:cNvSpPr>
          <p:nvPr>
            <p:ph type="sldNum" sz="quarter" idx="10"/>
          </p:nvPr>
        </p:nvSpPr>
        <p:spPr/>
        <p:txBody>
          <a:bodyPr/>
          <a:lstStyle/>
          <a:p>
            <a:fld id="{8E484086-93DF-457E-B777-8F8F8DAD58AD}" type="slidenum">
              <a:rPr lang="en-US" smtClean="0"/>
              <a:t>4</a:t>
            </a:fld>
            <a:endParaRPr lang="en-US"/>
          </a:p>
        </p:txBody>
      </p:sp>
    </p:spTree>
    <p:extLst>
      <p:ext uri="{BB962C8B-B14F-4D97-AF65-F5344CB8AC3E}">
        <p14:creationId xmlns:p14="http://schemas.microsoft.com/office/powerpoint/2010/main" val="177231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latin typeface="A MehdiHeydari" pitchFamily="34" charset="-78"/>
                <a:cs typeface="A MehdiHeydari" pitchFamily="34" charset="-78"/>
              </a:rPr>
              <a:t>عناصر</a:t>
            </a:r>
            <a:endParaRPr lang="en-US" dirty="0"/>
          </a:p>
        </p:txBody>
      </p:sp>
      <p:sp>
        <p:nvSpPr>
          <p:cNvPr id="4" name="Slide Number Placeholder 3"/>
          <p:cNvSpPr>
            <a:spLocks noGrp="1"/>
          </p:cNvSpPr>
          <p:nvPr>
            <p:ph type="sldNum" sz="quarter" idx="10"/>
          </p:nvPr>
        </p:nvSpPr>
        <p:spPr/>
        <p:txBody>
          <a:bodyPr/>
          <a:lstStyle/>
          <a:p>
            <a:fld id="{8E484086-93DF-457E-B777-8F8F8DAD58AD}" type="slidenum">
              <a:rPr lang="en-US" smtClean="0"/>
              <a:t>5</a:t>
            </a:fld>
            <a:endParaRPr lang="en-US"/>
          </a:p>
        </p:txBody>
      </p:sp>
    </p:spTree>
    <p:extLst>
      <p:ext uri="{BB962C8B-B14F-4D97-AF65-F5344CB8AC3E}">
        <p14:creationId xmlns:p14="http://schemas.microsoft.com/office/powerpoint/2010/main" val="226966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latin typeface="A MehdiHeydari" pitchFamily="34" charset="-78"/>
                <a:cs typeface="A MehdiHeydari" pitchFamily="34" charset="-78"/>
              </a:rPr>
              <a:t>جرم عناصر و اتم ها</a:t>
            </a:r>
            <a:endParaRPr lang="en-US" dirty="0"/>
          </a:p>
        </p:txBody>
      </p:sp>
      <p:sp>
        <p:nvSpPr>
          <p:cNvPr id="4" name="Slide Number Placeholder 3"/>
          <p:cNvSpPr>
            <a:spLocks noGrp="1"/>
          </p:cNvSpPr>
          <p:nvPr>
            <p:ph type="sldNum" sz="quarter" idx="10"/>
          </p:nvPr>
        </p:nvSpPr>
        <p:spPr/>
        <p:txBody>
          <a:bodyPr/>
          <a:lstStyle/>
          <a:p>
            <a:fld id="{8E484086-93DF-457E-B777-8F8F8DAD58AD}" type="slidenum">
              <a:rPr lang="en-US" smtClean="0"/>
              <a:t>6</a:t>
            </a:fld>
            <a:endParaRPr lang="en-US"/>
          </a:p>
        </p:txBody>
      </p:sp>
    </p:spTree>
    <p:extLst>
      <p:ext uri="{BB962C8B-B14F-4D97-AF65-F5344CB8AC3E}">
        <p14:creationId xmlns:p14="http://schemas.microsoft.com/office/powerpoint/2010/main" val="132162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1" dirty="0" smtClean="0">
                <a:latin typeface="A MehdiHeydari" pitchFamily="34" charset="-78"/>
                <a:cs typeface="A MehdiHeydari" pitchFamily="34" charset="-78"/>
              </a:rPr>
              <a:t>لایه های اتم</a:t>
            </a:r>
            <a:r>
              <a:rPr lang="en-US" dirty="0" smtClean="0">
                <a:latin typeface="A MehdiHeydari" pitchFamily="34" charset="-78"/>
                <a:cs typeface="A MehdiHeydari" pitchFamily="34" charset="-78"/>
              </a:rPr>
              <a:t/>
            </a:r>
            <a:br>
              <a:rPr lang="en-US" dirty="0" smtClean="0">
                <a:latin typeface="A MehdiHeydari" pitchFamily="34" charset="-78"/>
                <a:cs typeface="A MehdiHeydari" pitchFamily="34" charset="-78"/>
              </a:rPr>
            </a:br>
            <a:endParaRPr lang="en-US" dirty="0"/>
          </a:p>
        </p:txBody>
      </p:sp>
      <p:sp>
        <p:nvSpPr>
          <p:cNvPr id="4" name="Slide Number Placeholder 3"/>
          <p:cNvSpPr>
            <a:spLocks noGrp="1"/>
          </p:cNvSpPr>
          <p:nvPr>
            <p:ph type="sldNum" sz="quarter" idx="10"/>
          </p:nvPr>
        </p:nvSpPr>
        <p:spPr/>
        <p:txBody>
          <a:bodyPr/>
          <a:lstStyle/>
          <a:p>
            <a:fld id="{8E484086-93DF-457E-B777-8F8F8DAD58AD}" type="slidenum">
              <a:rPr lang="en-US" smtClean="0"/>
              <a:t>7</a:t>
            </a:fld>
            <a:endParaRPr lang="en-US"/>
          </a:p>
        </p:txBody>
      </p:sp>
    </p:spTree>
    <p:extLst>
      <p:ext uri="{BB962C8B-B14F-4D97-AF65-F5344CB8AC3E}">
        <p14:creationId xmlns:p14="http://schemas.microsoft.com/office/powerpoint/2010/main" val="2450954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latin typeface="A MehdiHeydari" pitchFamily="34" charset="-78"/>
                <a:cs typeface="A MehdiHeydari" pitchFamily="34" charset="-78"/>
              </a:rPr>
              <a:t>نور </a:t>
            </a:r>
            <a:endParaRPr lang="en-US" dirty="0"/>
          </a:p>
        </p:txBody>
      </p:sp>
      <p:sp>
        <p:nvSpPr>
          <p:cNvPr id="4" name="Slide Number Placeholder 3"/>
          <p:cNvSpPr>
            <a:spLocks noGrp="1"/>
          </p:cNvSpPr>
          <p:nvPr>
            <p:ph type="sldNum" sz="quarter" idx="10"/>
          </p:nvPr>
        </p:nvSpPr>
        <p:spPr/>
        <p:txBody>
          <a:bodyPr/>
          <a:lstStyle/>
          <a:p>
            <a:fld id="{8E484086-93DF-457E-B777-8F8F8DAD58AD}" type="slidenum">
              <a:rPr lang="en-US" smtClean="0"/>
              <a:t>8</a:t>
            </a:fld>
            <a:endParaRPr lang="en-US"/>
          </a:p>
        </p:txBody>
      </p:sp>
    </p:spTree>
    <p:extLst>
      <p:ext uri="{BB962C8B-B14F-4D97-AF65-F5344CB8AC3E}">
        <p14:creationId xmlns:p14="http://schemas.microsoft.com/office/powerpoint/2010/main" val="472258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latin typeface="A MehdiHeydari" pitchFamily="34" charset="-78"/>
                <a:cs typeface="A MehdiHeydari" pitchFamily="34" charset="-78"/>
              </a:rPr>
              <a:t>آرایش الکترونی اتم</a:t>
            </a:r>
            <a:endParaRPr lang="en-US" dirty="0"/>
          </a:p>
        </p:txBody>
      </p:sp>
      <p:sp>
        <p:nvSpPr>
          <p:cNvPr id="4" name="Slide Number Placeholder 3"/>
          <p:cNvSpPr>
            <a:spLocks noGrp="1"/>
          </p:cNvSpPr>
          <p:nvPr>
            <p:ph type="sldNum" sz="quarter" idx="10"/>
          </p:nvPr>
        </p:nvSpPr>
        <p:spPr/>
        <p:txBody>
          <a:bodyPr/>
          <a:lstStyle/>
          <a:p>
            <a:fld id="{8E484086-93DF-457E-B777-8F8F8DAD58AD}" type="slidenum">
              <a:rPr lang="en-US" smtClean="0"/>
              <a:t>9</a:t>
            </a:fld>
            <a:endParaRPr lang="en-US"/>
          </a:p>
        </p:txBody>
      </p:sp>
    </p:spTree>
    <p:extLst>
      <p:ext uri="{BB962C8B-B14F-4D97-AF65-F5344CB8AC3E}">
        <p14:creationId xmlns:p14="http://schemas.microsoft.com/office/powerpoint/2010/main" val="98107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dirty="0" smtClean="0">
                <a:latin typeface="A MehdiHeydari" pitchFamily="34" charset="-78"/>
                <a:cs typeface="A MehdiHeydari" pitchFamily="34" charset="-78"/>
              </a:rPr>
              <a:t>ساختار اتم و رفتار آن</a:t>
            </a:r>
            <a:endParaRPr lang="en-US" dirty="0"/>
          </a:p>
        </p:txBody>
      </p:sp>
      <p:sp>
        <p:nvSpPr>
          <p:cNvPr id="4" name="Slide Number Placeholder 3"/>
          <p:cNvSpPr>
            <a:spLocks noGrp="1"/>
          </p:cNvSpPr>
          <p:nvPr>
            <p:ph type="sldNum" sz="quarter" idx="10"/>
          </p:nvPr>
        </p:nvSpPr>
        <p:spPr/>
        <p:txBody>
          <a:bodyPr/>
          <a:lstStyle/>
          <a:p>
            <a:fld id="{8E484086-93DF-457E-B777-8F8F8DAD58AD}" type="slidenum">
              <a:rPr lang="en-US" smtClean="0"/>
              <a:t>10</a:t>
            </a:fld>
            <a:endParaRPr lang="en-US"/>
          </a:p>
        </p:txBody>
      </p:sp>
    </p:spTree>
    <p:extLst>
      <p:ext uri="{BB962C8B-B14F-4D97-AF65-F5344CB8AC3E}">
        <p14:creationId xmlns:p14="http://schemas.microsoft.com/office/powerpoint/2010/main" val="3706060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67581648-E705-478B-BD8F-D205728D1EE5}" type="datetimeFigureOut">
              <a:rPr lang="en-US" smtClean="0"/>
              <a:t>11/25/2016</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298499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581648-E705-478B-BD8F-D205728D1EE5}"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296638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7581648-E705-478B-BD8F-D205728D1EE5}" type="datetimeFigureOut">
              <a:rPr lang="en-US" smtClean="0"/>
              <a:t>11/25/2016</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3901190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7581648-E705-478B-BD8F-D205728D1EE5}" type="datetimeFigureOut">
              <a:rPr lang="en-US" smtClean="0"/>
              <a:t>11/25/2016</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589D7FD2-5F07-4C5C-9A32-A9B5F3AAF5C5}"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68052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67581648-E705-478B-BD8F-D205728D1EE5}" type="datetimeFigureOut">
              <a:rPr lang="en-US" smtClean="0"/>
              <a:t>11/25/2016</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1878061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7581648-E705-478B-BD8F-D205728D1EE5}" type="datetimeFigureOut">
              <a:rPr lang="en-US" smtClean="0"/>
              <a:t>11/25/2016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612994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7581648-E705-478B-BD8F-D205728D1EE5}" type="datetimeFigureOut">
              <a:rPr lang="en-US" smtClean="0"/>
              <a:t>11/25/2016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255759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81648-E705-478B-BD8F-D205728D1EE5}"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2622320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7581648-E705-478B-BD8F-D205728D1EE5}" type="datetimeFigureOut">
              <a:rPr lang="en-US" smtClean="0"/>
              <a:t>11/25/2016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184888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81648-E705-478B-BD8F-D205728D1EE5}"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55293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7581648-E705-478B-BD8F-D205728D1EE5}" type="datetimeFigureOut">
              <a:rPr lang="en-US" smtClean="0"/>
              <a:t>11/25/2016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17730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581648-E705-478B-BD8F-D205728D1EE5}"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288681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581648-E705-478B-BD8F-D205728D1EE5}" type="datetimeFigureOut">
              <a:rPr lang="en-US" smtClean="0"/>
              <a:t>11/25/2016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115218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581648-E705-478B-BD8F-D205728D1EE5}" type="datetimeFigureOut">
              <a:rPr lang="en-US" smtClean="0"/>
              <a:t>11/25/2016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234324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81648-E705-478B-BD8F-D205728D1EE5}" type="datetimeFigureOut">
              <a:rPr lang="en-US" smtClean="0"/>
              <a:t>11/25/2016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332733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581648-E705-478B-BD8F-D205728D1EE5}"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191313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581648-E705-478B-BD8F-D205728D1EE5}"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D7FD2-5F07-4C5C-9A32-A9B5F3AAF5C5}" type="slidenum">
              <a:rPr lang="en-US" smtClean="0"/>
              <a:t>‹#›</a:t>
            </a:fld>
            <a:endParaRPr lang="en-US"/>
          </a:p>
        </p:txBody>
      </p:sp>
    </p:spTree>
    <p:extLst>
      <p:ext uri="{BB962C8B-B14F-4D97-AF65-F5344CB8AC3E}">
        <p14:creationId xmlns:p14="http://schemas.microsoft.com/office/powerpoint/2010/main" val="1560384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581648-E705-478B-BD8F-D205728D1EE5}" type="datetimeFigureOut">
              <a:rPr lang="en-US" smtClean="0"/>
              <a:t>11/25/2016</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9D7FD2-5F07-4C5C-9A32-A9B5F3AAF5C5}" type="slidenum">
              <a:rPr lang="en-US" smtClean="0"/>
              <a:t>‹#›</a:t>
            </a:fld>
            <a:endParaRPr lang="en-US"/>
          </a:p>
        </p:txBody>
      </p:sp>
    </p:spTree>
    <p:extLst>
      <p:ext uri="{BB962C8B-B14F-4D97-AF65-F5344CB8AC3E}">
        <p14:creationId xmlns:p14="http://schemas.microsoft.com/office/powerpoint/2010/main" val="4147163049"/>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32656"/>
            <a:ext cx="8496944" cy="1295400"/>
          </a:xfrm>
        </p:spPr>
        <p:txBody>
          <a:bodyPr/>
          <a:lstStyle/>
          <a:p>
            <a:r>
              <a:rPr lang="fa-IR" sz="6000" dirty="0" smtClean="0">
                <a:cs typeface="Mj __ Tikeh" pitchFamily="2" charset="-78"/>
              </a:rPr>
              <a:t>بسم الله الرحمن الرحیم</a:t>
            </a:r>
            <a:endParaRPr lang="en-US" sz="6000" dirty="0">
              <a:cs typeface="Mj __ Tikeh" pitchFamily="2" charset="-78"/>
            </a:endParaRPr>
          </a:p>
        </p:txBody>
      </p:sp>
      <p:sp>
        <p:nvSpPr>
          <p:cNvPr id="3" name="Subtitle 2"/>
          <p:cNvSpPr>
            <a:spLocks noGrp="1"/>
          </p:cNvSpPr>
          <p:nvPr>
            <p:ph type="subTitle" idx="1"/>
          </p:nvPr>
        </p:nvSpPr>
        <p:spPr>
          <a:xfrm>
            <a:off x="1814950" y="5315276"/>
            <a:ext cx="6789498" cy="2304256"/>
          </a:xfrm>
        </p:spPr>
        <p:txBody>
          <a:bodyPr>
            <a:noAutofit/>
          </a:bodyPr>
          <a:lstStyle/>
          <a:p>
            <a:r>
              <a:rPr lang="en-US" sz="8800" dirty="0" smtClean="0"/>
              <a:t>niazsistem.ir</a:t>
            </a:r>
            <a:endParaRPr lang="en-US" sz="8800" dirty="0"/>
          </a:p>
        </p:txBody>
      </p:sp>
      <p:sp>
        <p:nvSpPr>
          <p:cNvPr id="4" name="Title 1"/>
          <p:cNvSpPr txBox="1">
            <a:spLocks/>
          </p:cNvSpPr>
          <p:nvPr/>
        </p:nvSpPr>
        <p:spPr>
          <a:xfrm>
            <a:off x="457200" y="274638"/>
            <a:ext cx="76200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endParaRPr lang="en-US" dirty="0">
              <a:cs typeface="Mj_Tunisia" pitchFamily="2" charset="-78"/>
            </a:endParaRPr>
          </a:p>
        </p:txBody>
      </p:sp>
      <p:sp>
        <p:nvSpPr>
          <p:cNvPr id="5" name="Rectangle 4"/>
          <p:cNvSpPr/>
          <p:nvPr/>
        </p:nvSpPr>
        <p:spPr>
          <a:xfrm>
            <a:off x="3402305" y="2204864"/>
            <a:ext cx="4674677" cy="646331"/>
          </a:xfrm>
          <a:prstGeom prst="rect">
            <a:avLst/>
          </a:prstGeom>
        </p:spPr>
        <p:txBody>
          <a:bodyPr wrap="none">
            <a:spAutoFit/>
          </a:bodyPr>
          <a:lstStyle/>
          <a:p>
            <a:pPr algn="r" rtl="1"/>
            <a:r>
              <a:rPr lang="fa-IR" sz="3600" dirty="0" smtClean="0">
                <a:cs typeface="Mj_Tunisia" pitchFamily="2" charset="-78"/>
              </a:rPr>
              <a:t>کیهان زادگاه الفبای هستی</a:t>
            </a:r>
            <a:endParaRPr lang="en-US" sz="3600" dirty="0">
              <a:cs typeface="Mj_Tunisia" pitchFamily="2" charset="-78"/>
            </a:endParaRPr>
          </a:p>
        </p:txBody>
      </p:sp>
      <p:sp>
        <p:nvSpPr>
          <p:cNvPr id="7" name="Rectangle 6"/>
          <p:cNvSpPr/>
          <p:nvPr/>
        </p:nvSpPr>
        <p:spPr>
          <a:xfrm>
            <a:off x="3491880" y="3244334"/>
            <a:ext cx="4585101" cy="769441"/>
          </a:xfrm>
          <a:prstGeom prst="rect">
            <a:avLst/>
          </a:prstGeom>
        </p:spPr>
        <p:txBody>
          <a:bodyPr wrap="square">
            <a:spAutoFit/>
          </a:bodyPr>
          <a:lstStyle/>
          <a:p>
            <a:r>
              <a:rPr lang="fa-IR" sz="4400" dirty="0" smtClean="0">
                <a:cs typeface="Mj_Promoter" pitchFamily="2" charset="-78"/>
              </a:rPr>
              <a:t>سازنده : </a:t>
            </a:r>
            <a:r>
              <a:rPr lang="fa-IR" sz="4400" dirty="0" smtClean="0">
                <a:cs typeface="Mj_Promoter" pitchFamily="2" charset="-78"/>
              </a:rPr>
              <a:t>حمیدرضااحمدپور</a:t>
            </a:r>
            <a:endParaRPr lang="en-US" sz="4400" dirty="0">
              <a:cs typeface="Mj_Promoter" pitchFamily="2" charset="-78"/>
            </a:endParaRPr>
          </a:p>
        </p:txBody>
      </p:sp>
      <p:sp>
        <p:nvSpPr>
          <p:cNvPr id="9" name="Rounded Rectangular Callout 8"/>
          <p:cNvSpPr/>
          <p:nvPr/>
        </p:nvSpPr>
        <p:spPr>
          <a:xfrm>
            <a:off x="5025506" y="4488557"/>
            <a:ext cx="3072933" cy="864096"/>
          </a:xfrm>
          <a:prstGeom prst="wedgeRoundRectCallout">
            <a:avLst>
              <a:gd name="adj1" fmla="val -20833"/>
              <a:gd name="adj2" fmla="val 1064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01207" y="4578751"/>
            <a:ext cx="2946640" cy="646331"/>
          </a:xfrm>
          <a:prstGeom prst="rect">
            <a:avLst/>
          </a:prstGeom>
        </p:spPr>
        <p:txBody>
          <a:bodyPr wrap="none">
            <a:spAutoFit/>
          </a:bodyPr>
          <a:lstStyle/>
          <a:p>
            <a:r>
              <a:rPr lang="fa-IR" sz="3600" dirty="0" smtClean="0">
                <a:ln w="0"/>
                <a:effectLst>
                  <a:glow rad="228600">
                    <a:schemeClr val="accent6">
                      <a:satMod val="175000"/>
                      <a:alpha val="40000"/>
                    </a:schemeClr>
                  </a:glow>
                  <a:outerShdw blurRad="75057" dist="38100" dir="5400000" sy="-20000" rotWithShape="0">
                    <a:prstClr val="black">
                      <a:alpha val="25000"/>
                    </a:prstClr>
                  </a:outerShdw>
                </a:effectLst>
                <a:cs typeface="Mj_Tunisia" pitchFamily="2" charset="-78"/>
              </a:rPr>
              <a:t>ما</a:t>
            </a:r>
            <a:r>
              <a:rPr lang="fa-IR" sz="3600" baseline="0" dirty="0" smtClean="0">
                <a:ln w="0"/>
                <a:effectLst>
                  <a:glow rad="228600">
                    <a:schemeClr val="accent6">
                      <a:satMod val="175000"/>
                      <a:alpha val="40000"/>
                    </a:schemeClr>
                  </a:glow>
                  <a:outerShdw blurRad="75057" dist="38100" dir="5400000" sy="-20000" rotWithShape="0">
                    <a:prstClr val="black">
                      <a:alpha val="25000"/>
                    </a:prstClr>
                  </a:outerShdw>
                </a:effectLst>
                <a:cs typeface="Mj_Tunisia" pitchFamily="2" charset="-78"/>
              </a:rPr>
              <a:t> حامی دهمی ها هستیم!</a:t>
            </a:r>
            <a:endParaRPr lang="en-US" sz="3600" dirty="0">
              <a:ln w="0"/>
              <a:effectLst>
                <a:glow rad="228600">
                  <a:schemeClr val="accent6">
                    <a:satMod val="175000"/>
                    <a:alpha val="40000"/>
                  </a:schemeClr>
                </a:glow>
                <a:outerShdw blurRad="75057" dist="38100" dir="5400000" sy="-20000" rotWithShape="0">
                  <a:prstClr val="black">
                    <a:alpha val="25000"/>
                  </a:prstClr>
                </a:outerShdw>
              </a:effectLst>
              <a:cs typeface="Mj_Tunisia" pitchFamily="2" charset="-78"/>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976683"/>
            <a:ext cx="3384376" cy="3384376"/>
          </a:xfrm>
          <a:prstGeom prst="rect">
            <a:avLst/>
          </a:prstGeom>
        </p:spPr>
      </p:pic>
    </p:spTree>
    <p:extLst>
      <p:ext uri="{BB962C8B-B14F-4D97-AF65-F5344CB8AC3E}">
        <p14:creationId xmlns:p14="http://schemas.microsoft.com/office/powerpoint/2010/main" val="401444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71400"/>
            <a:ext cx="7620000" cy="1143000"/>
          </a:xfrm>
        </p:spPr>
        <p:txBody>
          <a:bodyPr/>
          <a:lstStyle/>
          <a:p>
            <a:pPr algn="r" rtl="1"/>
            <a:r>
              <a:rPr lang="fa-IR" sz="2800" dirty="0">
                <a:latin typeface="A MehdiHeydari" pitchFamily="34" charset="-78"/>
                <a:cs typeface="A MehdiHeydari" pitchFamily="34" charset="-78"/>
              </a:rPr>
              <a:t>ساختار اتم و رفتار </a:t>
            </a:r>
            <a:r>
              <a:rPr lang="fa-IR" sz="2800" dirty="0" smtClean="0">
                <a:latin typeface="A MehdiHeydari" pitchFamily="34" charset="-78"/>
                <a:cs typeface="A MehdiHeydari" pitchFamily="34" charset="-78"/>
              </a:rPr>
              <a:t>آن</a:t>
            </a:r>
            <a:endParaRPr lang="en-US" sz="2800" dirty="0">
              <a:latin typeface="A MehdiHeydari" pitchFamily="34" charset="-78"/>
              <a:cs typeface="A MehdiHeydari" pitchFamily="34" charset="-78"/>
            </a:endParaRPr>
          </a:p>
        </p:txBody>
      </p:sp>
      <p:sp>
        <p:nvSpPr>
          <p:cNvPr id="3" name="Content Placeholder 2"/>
          <p:cNvSpPr>
            <a:spLocks noGrp="1"/>
          </p:cNvSpPr>
          <p:nvPr>
            <p:ph idx="1"/>
          </p:nvPr>
        </p:nvSpPr>
        <p:spPr>
          <a:xfrm>
            <a:off x="899592" y="971600"/>
            <a:ext cx="7955280" cy="4069080"/>
          </a:xfrm>
        </p:spPr>
        <p:txBody>
          <a:bodyPr>
            <a:noAutofit/>
          </a:bodyPr>
          <a:lstStyle/>
          <a:p>
            <a:pPr marL="114300" indent="0" algn="r" rtl="1">
              <a:lnSpc>
                <a:spcPct val="170000"/>
              </a:lnSpc>
              <a:buNone/>
            </a:pPr>
            <a:r>
              <a:rPr lang="fa-IR" sz="2000" dirty="0">
                <a:latin typeface="A MehdiHeydari" pitchFamily="34" charset="-78"/>
                <a:cs typeface="A MehdiHeydari" pitchFamily="34" charset="-78"/>
              </a:rPr>
              <a:t>گاز های نجیب در طبیعت به شکل تک اتمی وجود دارند و به این دلیل واکنش ناپذیرند یا واکنش پذیری کمی دارند بنابر این پایدارند. </a:t>
            </a:r>
            <a:endParaRPr lang="en-US" sz="2000" dirty="0">
              <a:latin typeface="A MehdiHeydari" pitchFamily="34" charset="-78"/>
              <a:cs typeface="A MehdiHeydari" pitchFamily="34" charset="-78"/>
            </a:endParaRPr>
          </a:p>
          <a:p>
            <a:pPr marL="114300" indent="0" algn="r" rtl="1">
              <a:lnSpc>
                <a:spcPct val="170000"/>
              </a:lnSpc>
              <a:buNone/>
            </a:pPr>
            <a:r>
              <a:rPr lang="fa-IR" sz="2000" dirty="0">
                <a:latin typeface="A MehdiHeydari" pitchFamily="34" charset="-78"/>
                <a:cs typeface="A MehdiHeydari" pitchFamily="34" charset="-78"/>
              </a:rPr>
              <a:t> </a:t>
            </a:r>
            <a:endParaRPr lang="en-US" sz="2000" dirty="0">
              <a:latin typeface="A MehdiHeydari" pitchFamily="34" charset="-78"/>
              <a:cs typeface="A MehdiHeydari" pitchFamily="34" charset="-78"/>
            </a:endParaRPr>
          </a:p>
          <a:p>
            <a:pPr marL="114300" indent="0" algn="r" rtl="1">
              <a:lnSpc>
                <a:spcPct val="170000"/>
              </a:lnSpc>
              <a:buNone/>
            </a:pPr>
            <a:r>
              <a:rPr lang="fa-IR" sz="2000" dirty="0">
                <a:latin typeface="A MehdiHeydari" pitchFamily="34" charset="-78"/>
                <a:cs typeface="A MehdiHeydari" pitchFamily="34" charset="-78"/>
              </a:rPr>
              <a:t>در اتم های گاز های نجیب وجود لایه ظرفیت اتمی هشت تایی باعث می شود اتم واکنش ناپذیر یا واکنش پذیری کمی دارا  شود و اگر لایه ظرفیت اتم این گاز ها کمتر از هشت تا شود این اتم واکنش پذیر است.</a:t>
            </a:r>
            <a:endParaRPr lang="en-US" sz="2000" dirty="0">
              <a:latin typeface="A MehdiHeydari" pitchFamily="34" charset="-78"/>
              <a:cs typeface="A MehdiHeydari" pitchFamily="34" charset="-78"/>
            </a:endParaRPr>
          </a:p>
          <a:p>
            <a:pPr marL="114300" indent="0" algn="r" rtl="1">
              <a:lnSpc>
                <a:spcPct val="170000"/>
              </a:lnSpc>
              <a:buNone/>
            </a:pPr>
            <a:r>
              <a:rPr lang="fa-IR" sz="2000" dirty="0">
                <a:latin typeface="A MehdiHeydari" pitchFamily="34" charset="-78"/>
                <a:cs typeface="A MehdiHeydari" pitchFamily="34" charset="-78"/>
              </a:rPr>
              <a:t> </a:t>
            </a:r>
            <a:endParaRPr lang="en-US" sz="2000" dirty="0">
              <a:latin typeface="A MehdiHeydari" pitchFamily="34" charset="-78"/>
              <a:cs typeface="A MehdiHeydari" pitchFamily="34" charset="-78"/>
            </a:endParaRPr>
          </a:p>
          <a:p>
            <a:pPr marL="114300" indent="0" algn="r" rtl="1">
              <a:lnSpc>
                <a:spcPct val="170000"/>
              </a:lnSpc>
              <a:buNone/>
            </a:pPr>
            <a:r>
              <a:rPr lang="fa-IR" sz="2000" dirty="0">
                <a:latin typeface="A MehdiHeydari" pitchFamily="34" charset="-78"/>
                <a:cs typeface="A MehdiHeydari" pitchFamily="34" charset="-78"/>
              </a:rPr>
              <a:t>آرایش دیگری برای ساختار اتم ها وجود دارد که به آن آرایش الکترون-نقطه ای می گویند،و درآن الکترون های ظرفیت اتم ،پیرامون نماد شیمیایی آن با نقطه نمایش داده می شود .مانند :</a:t>
            </a:r>
            <a:r>
              <a:rPr lang="en-US" sz="2000" dirty="0">
                <a:latin typeface="A MehdiHeydari" pitchFamily="34" charset="-78"/>
                <a:cs typeface="A MehdiHeydari" pitchFamily="34" charset="-78"/>
              </a:rPr>
              <a:t>Na.</a:t>
            </a:r>
          </a:p>
          <a:p>
            <a:pPr marL="114300" indent="0" algn="r" rtl="1">
              <a:lnSpc>
                <a:spcPct val="170000"/>
              </a:lnSpc>
              <a:buNone/>
            </a:pPr>
            <a:r>
              <a:rPr lang="fa-IR" sz="2000" dirty="0">
                <a:latin typeface="A MehdiHeydari" pitchFamily="34" charset="-78"/>
                <a:cs typeface="A MehdiHeydari" pitchFamily="34" charset="-78"/>
              </a:rPr>
              <a:t> </a:t>
            </a:r>
            <a:endParaRPr lang="en-US" sz="2000" dirty="0">
              <a:latin typeface="A MehdiHeydari" pitchFamily="34" charset="-78"/>
              <a:cs typeface="A MehdiHeydari" pitchFamily="34" charset="-78"/>
            </a:endParaRPr>
          </a:p>
          <a:p>
            <a:pPr marL="114300" indent="0" algn="r" rtl="1">
              <a:lnSpc>
                <a:spcPct val="170000"/>
              </a:lnSpc>
              <a:buNone/>
            </a:pPr>
            <a:r>
              <a:rPr lang="fa-IR" sz="2000" dirty="0">
                <a:latin typeface="A MehdiHeydari" pitchFamily="34" charset="-78"/>
                <a:cs typeface="A MehdiHeydari" pitchFamily="34" charset="-78"/>
              </a:rPr>
              <a:t> </a:t>
            </a:r>
            <a:endParaRPr lang="en-US" sz="2000" dirty="0">
              <a:latin typeface="A MehdiHeydari" pitchFamily="34" charset="-78"/>
              <a:cs typeface="A MehdiHeydari" pitchFamily="34" charset="-78"/>
            </a:endParaRPr>
          </a:p>
          <a:p>
            <a:pPr marL="114300" indent="0" algn="r" rtl="1">
              <a:lnSpc>
                <a:spcPct val="170000"/>
              </a:lnSpc>
              <a:buNone/>
            </a:pPr>
            <a:r>
              <a:rPr lang="fa-IR" sz="2000" i="1" dirty="0">
                <a:latin typeface="A MehdiHeydari" pitchFamily="34" charset="-78"/>
                <a:cs typeface="A MehdiHeydari" pitchFamily="34" charset="-78"/>
              </a:rPr>
              <a:t> </a:t>
            </a:r>
            <a:endParaRPr lang="en-US" sz="2000" dirty="0">
              <a:latin typeface="A MehdiHeydari" pitchFamily="34" charset="-78"/>
              <a:cs typeface="A MehdiHeydari" pitchFamily="34" charset="-78"/>
            </a:endParaRPr>
          </a:p>
          <a:p>
            <a:pPr marL="114300" indent="0" algn="r" rtl="1">
              <a:lnSpc>
                <a:spcPct val="170000"/>
              </a:lnSpc>
              <a:buNone/>
            </a:pPr>
            <a:r>
              <a:rPr lang="en-US" sz="2000" b="1" i="1" dirty="0">
                <a:latin typeface="A MehdiHeydari" pitchFamily="34" charset="-78"/>
                <a:cs typeface="A MehdiHeydari" pitchFamily="34" charset="-78"/>
              </a:rPr>
              <a:t> </a:t>
            </a:r>
            <a:endParaRPr lang="en-US" sz="2000" dirty="0">
              <a:latin typeface="A MehdiHeydari" pitchFamily="34" charset="-78"/>
              <a:cs typeface="A MehdiHeydari" pitchFamily="34" charset="-78"/>
            </a:endParaRPr>
          </a:p>
          <a:p>
            <a:pPr marL="114300" indent="0" algn="r" rtl="1">
              <a:lnSpc>
                <a:spcPct val="170000"/>
              </a:lnSpc>
              <a:buNone/>
            </a:pPr>
            <a:r>
              <a:rPr lang="en-US" sz="2000" b="1" i="1" dirty="0">
                <a:latin typeface="A MehdiHeydari" pitchFamily="34" charset="-78"/>
                <a:cs typeface="A MehdiHeydari" pitchFamily="34" charset="-78"/>
              </a:rPr>
              <a:t> </a:t>
            </a:r>
            <a:endParaRPr lang="en-US" sz="2000" dirty="0">
              <a:latin typeface="A MehdiHeydari" pitchFamily="34" charset="-78"/>
              <a:cs typeface="A MehdiHeydari" pitchFamily="34" charset="-78"/>
            </a:endParaRPr>
          </a:p>
          <a:p>
            <a:pPr marL="114300" indent="0" algn="r" rtl="1">
              <a:lnSpc>
                <a:spcPct val="170000"/>
              </a:lnSpc>
              <a:buNone/>
            </a:pPr>
            <a:r>
              <a:rPr lang="en-US" sz="2000" b="1" i="1" dirty="0">
                <a:latin typeface="A MehdiHeydari" pitchFamily="34" charset="-78"/>
                <a:cs typeface="A MehdiHeydari" pitchFamily="34" charset="-78"/>
              </a:rPr>
              <a:t> </a:t>
            </a:r>
            <a:endParaRPr lang="en-US" sz="2000" dirty="0">
              <a:latin typeface="A MehdiHeydari" pitchFamily="34" charset="-78"/>
              <a:cs typeface="A MehdiHeydari" pitchFamily="34" charset="-78"/>
            </a:endParaRPr>
          </a:p>
          <a:p>
            <a:pPr marL="114300" indent="0" algn="r">
              <a:lnSpc>
                <a:spcPct val="170000"/>
              </a:lnSpc>
              <a:buNone/>
            </a:pPr>
            <a:endParaRPr lang="en-US" sz="2000" dirty="0">
              <a:latin typeface="A MehdiHeydari" pitchFamily="34" charset="-78"/>
              <a:cs typeface="A MehdiHeydari" pitchFamily="34" charset="-78"/>
            </a:endParaRPr>
          </a:p>
        </p:txBody>
      </p:sp>
      <p:sp>
        <p:nvSpPr>
          <p:cNvPr id="4" name="Subtitle 2"/>
          <p:cNvSpPr txBox="1">
            <a:spLocks/>
          </p:cNvSpPr>
          <p:nvPr/>
        </p:nvSpPr>
        <p:spPr>
          <a:xfrm>
            <a:off x="0" y="6160232"/>
            <a:ext cx="3045082" cy="6754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t>niazsistem.ir</a:t>
            </a:r>
            <a:endParaRPr lang="en-US" sz="3200" dirty="0"/>
          </a:p>
        </p:txBody>
      </p:sp>
    </p:spTree>
    <p:extLst>
      <p:ext uri="{BB962C8B-B14F-4D97-AF65-F5344CB8AC3E}">
        <p14:creationId xmlns:p14="http://schemas.microsoft.com/office/powerpoint/2010/main" val="382002698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760"/>
            <a:ext cx="7620000" cy="1143000"/>
          </a:xfrm>
        </p:spPr>
        <p:txBody>
          <a:bodyPr/>
          <a:lstStyle/>
          <a:p>
            <a:pPr algn="r" rtl="1"/>
            <a:r>
              <a:rPr lang="fa-IR" sz="2800" dirty="0" smtClean="0">
                <a:latin typeface="A MehdiHeydari" pitchFamily="34" charset="-78"/>
                <a:cs typeface="A MehdiHeydari" pitchFamily="34" charset="-78"/>
              </a:rPr>
              <a:t>تبدیل اتم ها به یون ها</a:t>
            </a:r>
            <a:endParaRPr lang="en-US" sz="2800" dirty="0">
              <a:latin typeface="A MehdiHeydari" pitchFamily="34" charset="-78"/>
              <a:cs typeface="A MehdiHeydari" pitchFamily="34" charset="-78"/>
            </a:endParaRPr>
          </a:p>
        </p:txBody>
      </p:sp>
      <p:sp>
        <p:nvSpPr>
          <p:cNvPr id="3" name="Content Placeholder 2"/>
          <p:cNvSpPr>
            <a:spLocks noGrp="1"/>
          </p:cNvSpPr>
          <p:nvPr>
            <p:ph idx="1"/>
          </p:nvPr>
        </p:nvSpPr>
        <p:spPr/>
        <p:txBody>
          <a:bodyPr>
            <a:normAutofit fontScale="77500" lnSpcReduction="20000"/>
          </a:bodyPr>
          <a:lstStyle/>
          <a:p>
            <a:pPr marL="114300" indent="0" algn="r" rtl="1">
              <a:lnSpc>
                <a:spcPct val="150000"/>
              </a:lnSpc>
              <a:buNone/>
            </a:pPr>
            <a:r>
              <a:rPr lang="fa-IR" dirty="0">
                <a:latin typeface="A MehdiHeydari" pitchFamily="34" charset="-78"/>
                <a:cs typeface="A MehdiHeydari" pitchFamily="34" charset="-78"/>
              </a:rPr>
              <a:t>وقتی اتمی که می خواهد الکترون از دست بدهد و اتمی که می خواهد الکترونی هم میزان الکترون های اتم اول دریافت کند،</a:t>
            </a:r>
            <a:endParaRPr lang="en-US" dirty="0">
              <a:latin typeface="A MehdiHeydari" pitchFamily="34" charset="-78"/>
              <a:cs typeface="A MehdiHeydari" pitchFamily="34" charset="-78"/>
            </a:endParaRPr>
          </a:p>
          <a:p>
            <a:pPr marL="114300" indent="0" algn="r" rtl="1">
              <a:lnSpc>
                <a:spcPct val="150000"/>
              </a:lnSpc>
              <a:buNone/>
            </a:pPr>
            <a:r>
              <a:rPr lang="fa-IR" dirty="0">
                <a:latin typeface="A MehdiHeydari" pitchFamily="34" charset="-78"/>
                <a:cs typeface="A MehdiHeydari" pitchFamily="34" charset="-78"/>
              </a:rPr>
              <a:t> </a:t>
            </a:r>
            <a:endParaRPr lang="en-US" dirty="0">
              <a:latin typeface="A MehdiHeydari" pitchFamily="34" charset="-78"/>
              <a:cs typeface="A MehdiHeydari" pitchFamily="34" charset="-78"/>
            </a:endParaRPr>
          </a:p>
          <a:p>
            <a:pPr marL="114300" indent="0" algn="r" rtl="1">
              <a:lnSpc>
                <a:spcPct val="150000"/>
              </a:lnSpc>
              <a:buNone/>
            </a:pPr>
            <a:r>
              <a:rPr lang="fa-IR" dirty="0">
                <a:latin typeface="A MehdiHeydari" pitchFamily="34" charset="-78"/>
                <a:cs typeface="A MehdiHeydari" pitchFamily="34" charset="-78"/>
              </a:rPr>
              <a:t> وقتی این اتم ها کنار هم قرار گیرند با هم داد و ستد الکترونی بر قرار می کنند که اتم دریافت کننده الکترون بار منفی و اتم ازدست دهنده الکترون بار مثبت خواهد داشت و به یون منفی و مثبت تبدیل خواهند شد. </a:t>
            </a:r>
            <a:endParaRPr lang="en-US" dirty="0">
              <a:latin typeface="A MehdiHeydari" pitchFamily="34" charset="-78"/>
              <a:cs typeface="A MehdiHeydari" pitchFamily="34" charset="-78"/>
            </a:endParaRPr>
          </a:p>
          <a:p>
            <a:pPr marL="114300" indent="0" algn="r" rtl="1">
              <a:lnSpc>
                <a:spcPct val="150000"/>
              </a:lnSpc>
              <a:buNone/>
            </a:pPr>
            <a:r>
              <a:rPr lang="fa-IR" dirty="0">
                <a:latin typeface="A MehdiHeydari" pitchFamily="34" charset="-78"/>
                <a:cs typeface="A MehdiHeydari" pitchFamily="34" charset="-78"/>
              </a:rPr>
              <a:t> </a:t>
            </a:r>
            <a:endParaRPr lang="en-US" dirty="0">
              <a:latin typeface="A MehdiHeydari" pitchFamily="34" charset="-78"/>
              <a:cs typeface="A MehdiHeydari" pitchFamily="34" charset="-78"/>
            </a:endParaRPr>
          </a:p>
          <a:p>
            <a:pPr marL="114300" indent="0" algn="r" rtl="1">
              <a:lnSpc>
                <a:spcPct val="150000"/>
              </a:lnSpc>
              <a:buNone/>
            </a:pPr>
            <a:r>
              <a:rPr lang="fa-IR" dirty="0">
                <a:latin typeface="A MehdiHeydari" pitchFamily="34" charset="-78"/>
                <a:cs typeface="A MehdiHeydari" pitchFamily="34" charset="-78"/>
              </a:rPr>
              <a:t>ربایشی بین این یون ها هست که به آن پیوند یونی می گویند، ترکیباتی از این دسته که ذرات سازنده آنها یون است را ترکیب یونی می گویند.</a:t>
            </a:r>
            <a:endParaRPr lang="en-US" dirty="0">
              <a:latin typeface="A MehdiHeydari" pitchFamily="34" charset="-78"/>
              <a:cs typeface="A MehdiHeydari" pitchFamily="34" charset="-78"/>
            </a:endParaRPr>
          </a:p>
          <a:p>
            <a:pPr marL="114300" indent="0" algn="r" rtl="1">
              <a:lnSpc>
                <a:spcPct val="150000"/>
              </a:lnSpc>
              <a:buNone/>
            </a:pPr>
            <a:r>
              <a:rPr lang="fa-IR" b="1" dirty="0">
                <a:latin typeface="A MehdiHeydari" pitchFamily="34" charset="-78"/>
                <a:cs typeface="A MehdiHeydari" pitchFamily="34" charset="-78"/>
              </a:rPr>
              <a:t> </a:t>
            </a:r>
            <a:endParaRPr lang="en-US" dirty="0">
              <a:latin typeface="A MehdiHeydari" pitchFamily="34" charset="-78"/>
              <a:cs typeface="A MehdiHeydari" pitchFamily="34" charset="-78"/>
            </a:endParaRPr>
          </a:p>
          <a:p>
            <a:pPr marL="114300" indent="0" algn="r">
              <a:lnSpc>
                <a:spcPct val="150000"/>
              </a:lnSpc>
              <a:buNone/>
            </a:pPr>
            <a:endParaRPr lang="en-US" dirty="0">
              <a:latin typeface="A MehdiHeydari" pitchFamily="34" charset="-78"/>
              <a:cs typeface="A MehdiHeydari" pitchFamily="34" charset="-78"/>
            </a:endParaRPr>
          </a:p>
        </p:txBody>
      </p:sp>
      <p:sp>
        <p:nvSpPr>
          <p:cNvPr id="4" name="Subtitle 2"/>
          <p:cNvSpPr txBox="1">
            <a:spLocks/>
          </p:cNvSpPr>
          <p:nvPr/>
        </p:nvSpPr>
        <p:spPr>
          <a:xfrm>
            <a:off x="0" y="6160232"/>
            <a:ext cx="3045082" cy="6754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t>niazsistem.ir</a:t>
            </a:r>
            <a:endParaRPr lang="en-US" sz="3200" dirty="0"/>
          </a:p>
        </p:txBody>
      </p:sp>
    </p:spTree>
    <p:extLst>
      <p:ext uri="{BB962C8B-B14F-4D97-AF65-F5344CB8AC3E}">
        <p14:creationId xmlns:p14="http://schemas.microsoft.com/office/powerpoint/2010/main" val="3496393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620000" cy="1143000"/>
          </a:xfrm>
        </p:spPr>
        <p:txBody>
          <a:bodyPr/>
          <a:lstStyle/>
          <a:p>
            <a:pPr algn="r" rtl="1"/>
            <a:r>
              <a:rPr lang="fa-IR" sz="2800" dirty="0">
                <a:latin typeface="A MehdiHeydari" pitchFamily="34" charset="-78"/>
                <a:cs typeface="A MehdiHeydari" pitchFamily="34" charset="-78"/>
              </a:rPr>
              <a:t>تبدیل اتم ها به مولکول </a:t>
            </a:r>
            <a:r>
              <a:rPr lang="fa-IR" sz="2800" dirty="0" smtClean="0">
                <a:latin typeface="A MehdiHeydari" pitchFamily="34" charset="-78"/>
                <a:cs typeface="A MehdiHeydari" pitchFamily="34" charset="-78"/>
              </a:rPr>
              <a:t>ها</a:t>
            </a:r>
            <a:endParaRPr lang="en-US" sz="2800" dirty="0">
              <a:latin typeface="A MehdiHeydari" pitchFamily="34" charset="-78"/>
              <a:cs typeface="A MehdiHeydari" pitchFamily="34" charset="-78"/>
            </a:endParaRPr>
          </a:p>
        </p:txBody>
      </p:sp>
      <p:sp>
        <p:nvSpPr>
          <p:cNvPr id="3" name="Content Placeholder 2"/>
          <p:cNvSpPr>
            <a:spLocks noGrp="1"/>
          </p:cNvSpPr>
          <p:nvPr>
            <p:ph idx="1"/>
          </p:nvPr>
        </p:nvSpPr>
        <p:spPr>
          <a:xfrm>
            <a:off x="467544" y="1124744"/>
            <a:ext cx="7620000" cy="4800600"/>
          </a:xfrm>
        </p:spPr>
        <p:txBody>
          <a:bodyPr>
            <a:normAutofit/>
          </a:bodyPr>
          <a:lstStyle/>
          <a:p>
            <a:pPr marL="114300" indent="0" algn="r" rtl="1">
              <a:lnSpc>
                <a:spcPct val="150000"/>
              </a:lnSpc>
              <a:buNone/>
            </a:pPr>
            <a:r>
              <a:rPr lang="fa-IR" sz="1800" dirty="0">
                <a:latin typeface="A MehdiHeydari" pitchFamily="34" charset="-78"/>
                <a:cs typeface="A MehdiHeydari" pitchFamily="34" charset="-78"/>
              </a:rPr>
              <a:t>هنگامی که یک اتم نیاز به الکترون دارد و نمیتواند پیوند یونی را با دیگر اتم ها داشته باشد الکترون خود را با الکترون های اتم دیگری که شرایطی چون او را دارد به اشتراک می گزارد،</a:t>
            </a:r>
            <a:endParaRPr lang="en-US" sz="1800" dirty="0">
              <a:latin typeface="A MehdiHeydari" pitchFamily="34" charset="-78"/>
              <a:cs typeface="A MehdiHeydari" pitchFamily="34" charset="-78"/>
            </a:endParaRPr>
          </a:p>
          <a:p>
            <a:pPr marL="114300" indent="0" algn="r" rtl="1">
              <a:lnSpc>
                <a:spcPct val="150000"/>
              </a:lnSpc>
              <a:buNone/>
            </a:pPr>
            <a:r>
              <a:rPr lang="fa-IR" sz="1800" dirty="0">
                <a:latin typeface="A MehdiHeydari" pitchFamily="34" charset="-78"/>
                <a:cs typeface="A MehdiHeydari" pitchFamily="34" charset="-78"/>
              </a:rPr>
              <a:t> که نتیجه آن پایداری هر دو اتم است و به این اشتراک پیوند اشتراکی (کووالانسی)می گویند.</a:t>
            </a:r>
            <a:endParaRPr lang="en-US" sz="1800" dirty="0">
              <a:latin typeface="A MehdiHeydari" pitchFamily="34" charset="-78"/>
              <a:cs typeface="A MehdiHeydari" pitchFamily="34" charset="-78"/>
            </a:endParaRPr>
          </a:p>
          <a:p>
            <a:pPr marL="114300" indent="0" algn="r" rtl="1">
              <a:lnSpc>
                <a:spcPct val="150000"/>
              </a:lnSpc>
              <a:buNone/>
            </a:pPr>
            <a:r>
              <a:rPr lang="en-US" sz="1800" dirty="0">
                <a:latin typeface="A MehdiHeydari" pitchFamily="34" charset="-78"/>
                <a:cs typeface="A MehdiHeydari" pitchFamily="34" charset="-78"/>
              </a:rPr>
              <a:t> </a:t>
            </a:r>
          </a:p>
          <a:p>
            <a:pPr marL="114300" indent="0" algn="r" rtl="1">
              <a:lnSpc>
                <a:spcPct val="150000"/>
              </a:lnSpc>
              <a:buNone/>
            </a:pPr>
            <a:endParaRPr lang="en-US" sz="1800" dirty="0">
              <a:latin typeface="A MehdiHeydari" pitchFamily="34" charset="-78"/>
              <a:cs typeface="A MehdiHeydari" pitchFamily="34" charset="-78"/>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203848" y="2720829"/>
            <a:ext cx="5608320" cy="3333115"/>
          </a:xfrm>
          <a:prstGeom prst="rect">
            <a:avLst/>
          </a:prstGeom>
        </p:spPr>
      </p:pic>
      <p:sp>
        <p:nvSpPr>
          <p:cNvPr id="5" name="Subtitle 2"/>
          <p:cNvSpPr txBox="1">
            <a:spLocks/>
          </p:cNvSpPr>
          <p:nvPr/>
        </p:nvSpPr>
        <p:spPr>
          <a:xfrm>
            <a:off x="0" y="6182544"/>
            <a:ext cx="3045082" cy="6754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t>niazsistem.ir</a:t>
            </a:r>
            <a:endParaRPr lang="en-US" sz="3200" dirty="0"/>
          </a:p>
        </p:txBody>
      </p:sp>
    </p:spTree>
    <p:extLst>
      <p:ext uri="{BB962C8B-B14F-4D97-AF65-F5344CB8AC3E}">
        <p14:creationId xmlns:p14="http://schemas.microsoft.com/office/powerpoint/2010/main" val="30643806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2063" y="35331"/>
            <a:ext cx="1386918" cy="369332"/>
          </a:xfrm>
          <a:prstGeom prst="rect">
            <a:avLst/>
          </a:prstGeom>
        </p:spPr>
        <p:txBody>
          <a:bodyPr wrap="none">
            <a:spAutoFit/>
          </a:bodyPr>
          <a:lstStyle/>
          <a:p>
            <a:r>
              <a:rPr lang="fa-IR" dirty="0" smtClean="0">
                <a:latin typeface="A MehdiHeydari" pitchFamily="34" charset="-78"/>
                <a:cs typeface="A MehdiHeydari" pitchFamily="34" charset="-78"/>
              </a:rPr>
              <a:t>سایت نیازسیستم</a:t>
            </a:r>
            <a:endParaRPr lang="en-US" dirty="0">
              <a:latin typeface="A MehdiHeydari" pitchFamily="34" charset="-78"/>
              <a:cs typeface="A MehdiHeydari" pitchFamily="34" charset="-78"/>
            </a:endParaRPr>
          </a:p>
        </p:txBody>
      </p:sp>
      <p:sp>
        <p:nvSpPr>
          <p:cNvPr id="9" name="Rectangle 8"/>
          <p:cNvSpPr/>
          <p:nvPr/>
        </p:nvSpPr>
        <p:spPr>
          <a:xfrm>
            <a:off x="-180528" y="404663"/>
            <a:ext cx="5107488" cy="584775"/>
          </a:xfrm>
          <a:prstGeom prst="rect">
            <a:avLst/>
          </a:prstGeom>
        </p:spPr>
        <p:txBody>
          <a:bodyPr wrap="none">
            <a:spAutoFit/>
          </a:bodyPr>
          <a:lstStyle/>
          <a:p>
            <a:pPr algn="r" rtl="1"/>
            <a:r>
              <a:rPr lang="fa-IR" sz="3200" b="1" dirty="0">
                <a:latin typeface="A MehdiHeydari" pitchFamily="34" charset="-78"/>
                <a:cs typeface="A MehdiHeydari" pitchFamily="34" charset="-78"/>
              </a:rPr>
              <a:t>درس خواندن با ما سخت نیست!</a:t>
            </a:r>
            <a:endParaRPr lang="en-US" sz="3200" b="1" dirty="0">
              <a:latin typeface="A MehdiHeydari" pitchFamily="34" charset="-78"/>
              <a:cs typeface="A MehdiHeydari" pitchFamily="34" charset="-78"/>
            </a:endParaRPr>
          </a:p>
        </p:txBody>
      </p:sp>
      <p:sp>
        <p:nvSpPr>
          <p:cNvPr id="10" name="Subtitle 2"/>
          <p:cNvSpPr txBox="1">
            <a:spLocks/>
          </p:cNvSpPr>
          <p:nvPr/>
        </p:nvSpPr>
        <p:spPr>
          <a:xfrm>
            <a:off x="0" y="6093296"/>
            <a:ext cx="3412463" cy="6754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4000" dirty="0" smtClean="0"/>
              <a:t>niazsistem.ir</a:t>
            </a: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687" y="1078155"/>
            <a:ext cx="3384376" cy="3384376"/>
          </a:xfrm>
          <a:prstGeom prst="rect">
            <a:avLst/>
          </a:prstGeom>
        </p:spPr>
      </p:pic>
      <p:sp>
        <p:nvSpPr>
          <p:cNvPr id="3" name="Rectangle 2"/>
          <p:cNvSpPr/>
          <p:nvPr/>
        </p:nvSpPr>
        <p:spPr>
          <a:xfrm>
            <a:off x="1187624" y="4645547"/>
            <a:ext cx="6846746" cy="1200329"/>
          </a:xfrm>
          <a:prstGeom prst="rect">
            <a:avLst/>
          </a:prstGeom>
          <a:noFill/>
        </p:spPr>
        <p:txBody>
          <a:bodyPr wrap="none" lIns="91440" tIns="45720" rIns="91440" bIns="45720">
            <a:spAutoFit/>
          </a:bodyPr>
          <a:lstStyle/>
          <a:p>
            <a:pPr algn="ctr"/>
            <a:r>
              <a:rPr lang="fa-IR" sz="2400" b="1" cap="none" spc="50" dirty="0" smtClean="0">
                <a:ln w="0"/>
                <a:effectLst>
                  <a:innerShdw blurRad="63500" dist="50800" dir="13500000">
                    <a:srgbClr val="000000">
                      <a:alpha val="50000"/>
                    </a:srgbClr>
                  </a:innerShdw>
                </a:effectLst>
              </a:rPr>
              <a:t>سایت نیازسیستم بزرگترین سایت آموزشی در سطح کشور است</a:t>
            </a:r>
          </a:p>
          <a:p>
            <a:pPr algn="ctr"/>
            <a:endParaRPr lang="fa-IR" sz="2400" b="1" cap="none" spc="50" dirty="0" smtClean="0">
              <a:ln w="0"/>
              <a:effectLst>
                <a:innerShdw blurRad="63500" dist="50800" dir="13500000">
                  <a:srgbClr val="000000">
                    <a:alpha val="50000"/>
                  </a:srgbClr>
                </a:innerShdw>
              </a:effectLst>
            </a:endParaRPr>
          </a:p>
          <a:p>
            <a:pPr algn="ctr"/>
            <a:r>
              <a:rPr lang="fa-IR" sz="2400" b="1" cap="none" spc="50" dirty="0" smtClean="0">
                <a:ln w="0"/>
                <a:effectLst>
                  <a:innerShdw blurRad="63500" dist="50800" dir="13500000">
                    <a:srgbClr val="000000">
                      <a:alpha val="50000"/>
                    </a:srgbClr>
                  </a:innerShdw>
                </a:effectLst>
              </a:rPr>
              <a:t> که در تمام مناطق تحصیلی فعالیت دارد</a:t>
            </a:r>
            <a:endParaRPr lang="en-US" sz="2400" b="1" cap="none" spc="50" dirty="0">
              <a:ln w="0"/>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6231255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043608" y="-27383"/>
            <a:ext cx="6624736" cy="4392487"/>
          </a:xfrm>
          <a:prstGeom prst="rect">
            <a:avLst/>
          </a:prstGeom>
        </p:spPr>
      </p:pic>
      <p:sp>
        <p:nvSpPr>
          <p:cNvPr id="8" name="Content Placeholder 2"/>
          <p:cNvSpPr txBox="1">
            <a:spLocks/>
          </p:cNvSpPr>
          <p:nvPr/>
        </p:nvSpPr>
        <p:spPr>
          <a:xfrm>
            <a:off x="323927" y="4365104"/>
            <a:ext cx="8064097" cy="21328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0" algn="r" rtl="1">
              <a:lnSpc>
                <a:spcPct val="170000"/>
              </a:lnSpc>
              <a:buFont typeface="Arial" pitchFamily="34" charset="0"/>
              <a:buNone/>
            </a:pPr>
            <a:r>
              <a:rPr lang="fa-IR" sz="1400" b="1" dirty="0" smtClean="0">
                <a:latin typeface="A MehdiHeydari" pitchFamily="34" charset="-78"/>
                <a:cs typeface="A MehdiHeydari" pitchFamily="34" charset="-78"/>
              </a:rPr>
              <a:t>نمونه ای از تلاش های فضایی دانشمندان جهان برای شناخت بیشتر سامانه خورشیدی سفر طولانی و تاریخی دو فضا پیما به نام وویجر 1و2 درسال1977میلادی (1356 شمسی) رخ داد.</a:t>
            </a:r>
            <a:endParaRPr lang="en-US" sz="1400" b="1" dirty="0" smtClean="0">
              <a:latin typeface="A MehdiHeydari" pitchFamily="34" charset="-78"/>
              <a:cs typeface="A MehdiHeydari" pitchFamily="34" charset="-78"/>
            </a:endParaRPr>
          </a:p>
          <a:p>
            <a:pPr indent="0" algn="r" rtl="1">
              <a:lnSpc>
                <a:spcPct val="170000"/>
              </a:lnSpc>
              <a:buFont typeface="Arial" pitchFamily="34" charset="0"/>
              <a:buNone/>
            </a:pPr>
            <a:r>
              <a:rPr lang="fa-IR" sz="1400" b="1" dirty="0" smtClean="0">
                <a:latin typeface="A MehdiHeydari" pitchFamily="34" charset="-78"/>
                <a:cs typeface="A MehdiHeydari" pitchFamily="34" charset="-78"/>
              </a:rPr>
              <a:t>هدف دو فضا پیما تهیه شناسنامه فیزیکی و شیمیایی سیارات اورانوس،نپتون،زحل و مشتری بود.</a:t>
            </a:r>
            <a:endParaRPr lang="en-US" sz="1400" b="1" dirty="0" smtClean="0">
              <a:latin typeface="A MehdiHeydari" pitchFamily="34" charset="-78"/>
              <a:cs typeface="A MehdiHeydari" pitchFamily="34" charset="-78"/>
            </a:endParaRPr>
          </a:p>
          <a:p>
            <a:pPr indent="0" algn="r" rtl="1">
              <a:lnSpc>
                <a:spcPct val="170000"/>
              </a:lnSpc>
              <a:buFont typeface="Arial" pitchFamily="34" charset="0"/>
              <a:buNone/>
            </a:pPr>
            <a:r>
              <a:rPr lang="fa-IR" sz="1400" b="1" dirty="0" smtClean="0">
                <a:latin typeface="A MehdiHeydari" pitchFamily="34" charset="-78"/>
                <a:cs typeface="A MehdiHeydari" pitchFamily="34" charset="-78"/>
              </a:rPr>
              <a:t>شناسنامه ها دارای اطلاعاتی مثل نوع عنصر های سازنده،ترکیب های شیمیایی در اتمسفر آنها و ترکیب درصد این مواد هستند.</a:t>
            </a:r>
            <a:endParaRPr lang="en-US" sz="1400" b="1" dirty="0" smtClean="0">
              <a:latin typeface="A MehdiHeydari" pitchFamily="34" charset="-78"/>
              <a:cs typeface="A MehdiHeydari" pitchFamily="34" charset="-78"/>
            </a:endParaRPr>
          </a:p>
          <a:p>
            <a:pPr indent="0" algn="ctr" rtl="1">
              <a:lnSpc>
                <a:spcPct val="170000"/>
              </a:lnSpc>
              <a:buFont typeface="Arial" pitchFamily="34" charset="0"/>
              <a:buNone/>
            </a:pPr>
            <a:r>
              <a:rPr lang="fa-IR" sz="1400" b="1" dirty="0" smtClean="0">
                <a:latin typeface="A MehdiHeydari" pitchFamily="34" charset="-78"/>
                <a:cs typeface="A MehdiHeydari" pitchFamily="34" charset="-78"/>
              </a:rPr>
              <a:t>نمونه : تصویر بالا</a:t>
            </a:r>
            <a:endParaRPr lang="en-US" sz="1400" b="1" dirty="0">
              <a:latin typeface="A MehdiHeydari" pitchFamily="34" charset="-78"/>
              <a:cs typeface="A MehdiHeydari" pitchFamily="34" charset="-78"/>
            </a:endParaRPr>
          </a:p>
        </p:txBody>
      </p:sp>
      <p:sp>
        <p:nvSpPr>
          <p:cNvPr id="5" name="Subtitle 2"/>
          <p:cNvSpPr txBox="1">
            <a:spLocks/>
          </p:cNvSpPr>
          <p:nvPr/>
        </p:nvSpPr>
        <p:spPr>
          <a:xfrm>
            <a:off x="0" y="6160232"/>
            <a:ext cx="3045082" cy="6754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t>niazsistem.ir</a:t>
            </a:r>
            <a:endParaRPr lang="en-US" sz="3200" dirty="0"/>
          </a:p>
        </p:txBody>
      </p:sp>
    </p:spTree>
    <p:extLst>
      <p:ext uri="{BB962C8B-B14F-4D97-AF65-F5344CB8AC3E}">
        <p14:creationId xmlns:p14="http://schemas.microsoft.com/office/powerpoint/2010/main" val="132283148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04" y="190643"/>
            <a:ext cx="8388424" cy="6832640"/>
          </a:xfrm>
          <a:prstGeom prst="rect">
            <a:avLst/>
          </a:prstGeom>
        </p:spPr>
        <p:txBody>
          <a:bodyPr wrap="square">
            <a:spAutoFit/>
          </a:bodyPr>
          <a:lstStyle/>
          <a:p>
            <a:pPr algn="r" rtl="1">
              <a:lnSpc>
                <a:spcPct val="150000"/>
              </a:lnSpc>
            </a:pPr>
            <a:r>
              <a:rPr lang="fa-IR" sz="1600" dirty="0">
                <a:latin typeface="A MehdiHeydari" pitchFamily="34" charset="-78"/>
                <a:cs typeface="A MehdiHeydari" pitchFamily="34" charset="-78"/>
              </a:rPr>
              <a:t>کیهان پس از انفجاری مهیب انرژی عظیمی آزاد کرد پس از آن با بوجود آمدن ذرات اتم (الکترون،پروتون و نوترون) عنصر های هیدروژن و هلیم پا به عرصه جهان گذاشتند</a:t>
            </a:r>
            <a:r>
              <a:rPr lang="fa-IR" sz="1600" dirty="0" smtClean="0">
                <a:latin typeface="A MehdiHeydari" pitchFamily="34" charset="-78"/>
                <a:cs typeface="A MehdiHeydari" pitchFamily="34" charset="-78"/>
              </a:rPr>
              <a:t>.</a:t>
            </a:r>
            <a:endParaRPr lang="en-US" sz="1600" dirty="0" smtClean="0">
              <a:latin typeface="A MehdiHeydari" pitchFamily="34" charset="-78"/>
              <a:cs typeface="A MehdiHeydari" pitchFamily="34" charset="-78"/>
            </a:endParaRPr>
          </a:p>
          <a:p>
            <a:pPr algn="r" rtl="1">
              <a:lnSpc>
                <a:spcPct val="150000"/>
              </a:lnSpc>
            </a:pPr>
            <a:r>
              <a:rPr lang="fa-IR" sz="1600" dirty="0" smtClean="0">
                <a:latin typeface="A MehdiHeydari" pitchFamily="34" charset="-78"/>
                <a:cs typeface="A MehdiHeydari" pitchFamily="34" charset="-78"/>
              </a:rPr>
              <a:t>با </a:t>
            </a:r>
            <a:r>
              <a:rPr lang="fa-IR" sz="1600" dirty="0">
                <a:latin typeface="A MehdiHeydari" pitchFamily="34" charset="-78"/>
                <a:cs typeface="A MehdiHeydari" pitchFamily="34" charset="-78"/>
              </a:rPr>
              <a:t>گذشت زمان و کاهش دما،گاز های هیدروژن و هلیم تولید شده،متراکم شدند ومجموعه های گازی به نام سحابی ایجاد کردند. وپس از مدتی این سحابی ها باعث پیدایش ستاره ها وکهکشان ها شدند</a:t>
            </a:r>
            <a:r>
              <a:rPr lang="fa-IR" sz="1600" dirty="0" smtClean="0">
                <a:latin typeface="A MehdiHeydari" pitchFamily="34" charset="-78"/>
                <a:cs typeface="A MehdiHeydari" pitchFamily="34" charset="-78"/>
              </a:rPr>
              <a:t>.</a:t>
            </a:r>
            <a:endParaRPr lang="en-US" sz="1600" dirty="0" smtClean="0">
              <a:latin typeface="A MehdiHeydari" pitchFamily="34" charset="-78"/>
              <a:cs typeface="A MehdiHeydari" pitchFamily="34" charset="-78"/>
            </a:endParaRPr>
          </a:p>
          <a:p>
            <a:pPr algn="r" rtl="1">
              <a:lnSpc>
                <a:spcPct val="150000"/>
              </a:lnSpc>
            </a:pPr>
            <a:r>
              <a:rPr lang="fa-IR" sz="2800" b="1" i="1" dirty="0" smtClean="0">
                <a:latin typeface="A MehdiHeydari" pitchFamily="34" charset="-78"/>
                <a:cs typeface="A MehdiHeydari" pitchFamily="34" charset="-78"/>
              </a:rPr>
              <a:t>پیدایش </a:t>
            </a:r>
            <a:r>
              <a:rPr lang="fa-IR" sz="2800" b="1" i="1" dirty="0">
                <a:latin typeface="A MehdiHeydari" pitchFamily="34" charset="-78"/>
                <a:cs typeface="A MehdiHeydari" pitchFamily="34" charset="-78"/>
              </a:rPr>
              <a:t>ستاره </a:t>
            </a:r>
            <a:r>
              <a:rPr lang="fa-IR" sz="2800" b="1" i="1" dirty="0" smtClean="0">
                <a:latin typeface="A MehdiHeydari" pitchFamily="34" charset="-78"/>
                <a:cs typeface="A MehdiHeydari" pitchFamily="34" charset="-78"/>
              </a:rPr>
              <a:t>ها</a:t>
            </a:r>
          </a:p>
          <a:p>
            <a:pPr algn="r" rtl="1">
              <a:lnSpc>
                <a:spcPct val="150000"/>
              </a:lnSpc>
            </a:pPr>
            <a:r>
              <a:rPr lang="fa-IR" sz="1600" b="1" dirty="0" smtClean="0">
                <a:latin typeface="A MehdiHeydari" pitchFamily="34" charset="-78"/>
                <a:cs typeface="A MehdiHeydari" pitchFamily="34" charset="-78"/>
              </a:rPr>
              <a:t>ستاره </a:t>
            </a:r>
            <a:r>
              <a:rPr lang="fa-IR" sz="1600" b="1" dirty="0">
                <a:latin typeface="A MehdiHeydari" pitchFamily="34" charset="-78"/>
                <a:cs typeface="A MehdiHeydari" pitchFamily="34" charset="-78"/>
              </a:rPr>
              <a:t>ها </a:t>
            </a:r>
            <a:r>
              <a:rPr lang="fa-IR" sz="1600" dirty="0">
                <a:latin typeface="A MehdiHeydari" pitchFamily="34" charset="-78"/>
                <a:cs typeface="A MehdiHeydari" pitchFamily="34" charset="-78"/>
              </a:rPr>
              <a:t>متولد میشوند؛ رشد میکنند و زمانی میمیرند مرگ ستاره با یکانفجار بزرگ همراه است كه سبب می شود عنصرهای تشکیل شده در آن در فضا پراكنده شود.</a:t>
            </a:r>
            <a:endParaRPr lang="en-US" sz="1600" dirty="0">
              <a:latin typeface="A MehdiHeydari" pitchFamily="34" charset="-78"/>
              <a:cs typeface="A MehdiHeydari" pitchFamily="34" charset="-78"/>
            </a:endParaRPr>
          </a:p>
          <a:p>
            <a:pPr algn="r" rtl="1">
              <a:lnSpc>
                <a:spcPct val="150000"/>
              </a:lnSpc>
            </a:pPr>
            <a:r>
              <a:rPr lang="en-US" sz="1600" dirty="0">
                <a:latin typeface="A MehdiHeydari" pitchFamily="34" charset="-78"/>
                <a:cs typeface="A MehdiHeydari" pitchFamily="34" charset="-78"/>
              </a:rPr>
              <a:t> </a:t>
            </a:r>
            <a:r>
              <a:rPr lang="fa-IR" sz="1600" dirty="0" smtClean="0">
                <a:latin typeface="A MehdiHeydari" pitchFamily="34" charset="-78"/>
                <a:cs typeface="A MehdiHeydari" pitchFamily="34" charset="-78"/>
              </a:rPr>
              <a:t>درون </a:t>
            </a:r>
            <a:r>
              <a:rPr lang="fa-IR" sz="1600" dirty="0">
                <a:latin typeface="A MehdiHeydari" pitchFamily="34" charset="-78"/>
                <a:cs typeface="A MehdiHeydari" pitchFamily="34" charset="-78"/>
              </a:rPr>
              <a:t>ستاره ها واکنش های هسته ای رخ میدهد،که در این واکنش ها ازعنصرهای سبک تر،عنصر های سنگین تر بوجود می آید.دما واندازه هر ستاره تعیین کننده نوع عنصری است که در آن ستاره ساخته میشود.</a:t>
            </a:r>
            <a:endParaRPr lang="en-US" sz="1600" dirty="0">
              <a:latin typeface="A MehdiHeydari" pitchFamily="34" charset="-78"/>
              <a:cs typeface="A MehdiHeydari" pitchFamily="34" charset="-78"/>
            </a:endParaRPr>
          </a:p>
          <a:p>
            <a:pPr algn="r" rtl="1">
              <a:lnSpc>
                <a:spcPct val="150000"/>
              </a:lnSpc>
            </a:pPr>
            <a:r>
              <a:rPr lang="fa-IR" sz="1600" dirty="0">
                <a:latin typeface="A MehdiHeydari" pitchFamily="34" charset="-78"/>
                <a:cs typeface="A MehdiHeydari" pitchFamily="34" charset="-78"/>
              </a:rPr>
              <a:t>افزایش دمای ستاره منجرب ساخت عنصر های سنگین تر میشود، و پس از میلیون ها سال ساخت عنصر منفجر شده و عنصر های سنگین را در سراسر گیتی پراکنده میکند.</a:t>
            </a:r>
            <a:endParaRPr lang="en-US" sz="1600" dirty="0">
              <a:latin typeface="A MehdiHeydari" pitchFamily="34" charset="-78"/>
              <a:cs typeface="A MehdiHeydari" pitchFamily="34" charset="-78"/>
            </a:endParaRPr>
          </a:p>
          <a:p>
            <a:pPr algn="r" rtl="1">
              <a:lnSpc>
                <a:spcPct val="150000"/>
              </a:lnSpc>
            </a:pPr>
            <a:r>
              <a:rPr lang="fa-IR" sz="1600" dirty="0">
                <a:latin typeface="A MehdiHeydari" pitchFamily="34" charset="-78"/>
                <a:cs typeface="A MehdiHeydari" pitchFamily="34" charset="-78"/>
              </a:rPr>
              <a:t>اینیشتین رابطه زیر را برای محاسبه ی انرژی تولید شده در واکنش هسته ای ستاره ها ارائه کرده است.</a:t>
            </a:r>
            <a:endParaRPr lang="en-US" sz="1600" dirty="0">
              <a:latin typeface="A MehdiHeydari" pitchFamily="34" charset="-78"/>
              <a:cs typeface="A MehdiHeydari" pitchFamily="34" charset="-78"/>
            </a:endParaRPr>
          </a:p>
          <a:p>
            <a:pPr algn="ctr" rtl="1">
              <a:lnSpc>
                <a:spcPct val="150000"/>
              </a:lnSpc>
            </a:pPr>
            <a:r>
              <a:rPr lang="en-US" sz="3200" dirty="0" smtClean="0">
                <a:latin typeface="Comic Sans MS" pitchFamily="66" charset="0"/>
                <a:cs typeface="A MehdiHeydari" pitchFamily="34" charset="-78"/>
              </a:rPr>
              <a:t>E = mc</a:t>
            </a:r>
          </a:p>
          <a:p>
            <a:pPr algn="r" rtl="1">
              <a:lnSpc>
                <a:spcPct val="150000"/>
              </a:lnSpc>
            </a:pPr>
            <a:r>
              <a:rPr lang="fa-IR" sz="1600" dirty="0" smtClean="0">
                <a:latin typeface="A MehdiHeydari" pitchFamily="34" charset="-78"/>
                <a:cs typeface="A MehdiHeydari" pitchFamily="34" charset="-78"/>
              </a:rPr>
              <a:t>دراین </a:t>
            </a:r>
            <a:r>
              <a:rPr lang="fa-IR" sz="1600" dirty="0">
                <a:latin typeface="A MehdiHeydari" pitchFamily="34" charset="-78"/>
                <a:cs typeface="A MehdiHeydari" pitchFamily="34" charset="-78"/>
              </a:rPr>
              <a:t>رابطه </a:t>
            </a:r>
            <a:r>
              <a:rPr lang="en-US" sz="1600" dirty="0">
                <a:latin typeface="A MehdiHeydari" pitchFamily="34" charset="-78"/>
                <a:cs typeface="A MehdiHeydari" pitchFamily="34" charset="-78"/>
              </a:rPr>
              <a:t>m</a:t>
            </a:r>
            <a:r>
              <a:rPr lang="fa-IR" sz="1600" dirty="0">
                <a:latin typeface="A MehdiHeydari" pitchFamily="34" charset="-78"/>
                <a:cs typeface="A MehdiHeydari" pitchFamily="34" charset="-78"/>
              </a:rPr>
              <a:t>جرم ماده بر حسب کیلوگرم و </a:t>
            </a:r>
            <a:r>
              <a:rPr lang="en-US" sz="1600" dirty="0">
                <a:latin typeface="A MehdiHeydari" pitchFamily="34" charset="-78"/>
                <a:cs typeface="A MehdiHeydari" pitchFamily="34" charset="-78"/>
              </a:rPr>
              <a:t>c</a:t>
            </a:r>
            <a:r>
              <a:rPr lang="fa-IR" sz="1600" dirty="0">
                <a:latin typeface="A MehdiHeydari" pitchFamily="34" charset="-78"/>
                <a:cs typeface="A MehdiHeydari" pitchFamily="34" charset="-78"/>
              </a:rPr>
              <a:t>سرعت نور(10</a:t>
            </a:r>
            <a:r>
              <a:rPr lang="fa-IR" sz="1600" baseline="30000" dirty="0">
                <a:latin typeface="A MehdiHeydari" pitchFamily="34" charset="-78"/>
                <a:cs typeface="A MehdiHeydari" pitchFamily="34" charset="-78"/>
              </a:rPr>
              <a:t>8</a:t>
            </a:r>
            <a:r>
              <a:rPr lang="fa-IR" sz="1600" dirty="0" smtClean="0">
                <a:latin typeface="A MehdiHeydari" pitchFamily="34" charset="-78"/>
                <a:cs typeface="A MehdiHeydari" pitchFamily="34" charset="-78"/>
              </a:rPr>
              <a:t>* 3متر </a:t>
            </a:r>
            <a:r>
              <a:rPr lang="fa-IR" sz="1600" dirty="0">
                <a:latin typeface="A MehdiHeydari" pitchFamily="34" charset="-78"/>
                <a:cs typeface="A MehdiHeydari" pitchFamily="34" charset="-78"/>
              </a:rPr>
              <a:t>بر ثانیه)و</a:t>
            </a:r>
            <a:r>
              <a:rPr lang="en-US" sz="1600" dirty="0">
                <a:latin typeface="A MehdiHeydari" pitchFamily="34" charset="-78"/>
                <a:cs typeface="A MehdiHeydari" pitchFamily="34" charset="-78"/>
              </a:rPr>
              <a:t>E  </a:t>
            </a:r>
            <a:r>
              <a:rPr lang="fa-IR" sz="1600" dirty="0">
                <a:latin typeface="A MehdiHeydari" pitchFamily="34" charset="-78"/>
                <a:cs typeface="A MehdiHeydari" pitchFamily="34" charset="-78"/>
              </a:rPr>
              <a:t>انرژی آزاد شده را بر حسب ژول نشان می </a:t>
            </a:r>
            <a:r>
              <a:rPr lang="fa-IR" sz="1600" dirty="0" smtClean="0">
                <a:latin typeface="A MehdiHeydari" pitchFamily="34" charset="-78"/>
                <a:cs typeface="A MehdiHeydari" pitchFamily="34" charset="-78"/>
              </a:rPr>
              <a:t>دهد</a:t>
            </a:r>
            <a:r>
              <a:rPr lang="en-US" sz="1600" dirty="0" smtClean="0">
                <a:latin typeface="Comic Sans MS" pitchFamily="66" charset="0"/>
                <a:cs typeface="A MehdiHeydari" pitchFamily="34" charset="-78"/>
              </a:rPr>
              <a:t> </a:t>
            </a:r>
          </a:p>
          <a:p>
            <a:pPr algn="ctr">
              <a:lnSpc>
                <a:spcPct val="150000"/>
              </a:lnSpc>
            </a:pPr>
            <a:r>
              <a:rPr lang="en-US" sz="2000" dirty="0" smtClean="0">
                <a:latin typeface="Comic Sans MS" pitchFamily="66" charset="0"/>
                <a:cs typeface="A MehdiHeydari" pitchFamily="34" charset="-78"/>
              </a:rPr>
              <a:t>1J=1kg m</a:t>
            </a:r>
            <a:r>
              <a:rPr lang="en-US" sz="2000" baseline="30000" dirty="0" smtClean="0">
                <a:latin typeface="Comic Sans MS" pitchFamily="66" charset="0"/>
                <a:cs typeface="A MehdiHeydari" pitchFamily="34" charset="-78"/>
              </a:rPr>
              <a:t>2</a:t>
            </a:r>
            <a:r>
              <a:rPr lang="en-US" sz="2000" dirty="0" smtClean="0">
                <a:latin typeface="Comic Sans MS" pitchFamily="66" charset="0"/>
                <a:cs typeface="A MehdiHeydari" pitchFamily="34" charset="-78"/>
              </a:rPr>
              <a:t> s</a:t>
            </a:r>
            <a:r>
              <a:rPr lang="en-US" sz="2000" baseline="30000" dirty="0" smtClean="0">
                <a:latin typeface="Comic Sans MS" pitchFamily="66" charset="0"/>
                <a:cs typeface="A MehdiHeydari" pitchFamily="34" charset="-78"/>
              </a:rPr>
              <a:t>-2</a:t>
            </a:r>
            <a:endParaRPr lang="en-US" sz="2000" dirty="0">
              <a:latin typeface="A MehdiHeydari" pitchFamily="34" charset="-78"/>
              <a:cs typeface="A MehdiHeydari" pitchFamily="34" charset="-78"/>
            </a:endParaRPr>
          </a:p>
        </p:txBody>
      </p:sp>
      <p:sp>
        <p:nvSpPr>
          <p:cNvPr id="5" name="Rectangle 4"/>
          <p:cNvSpPr/>
          <p:nvPr/>
        </p:nvSpPr>
        <p:spPr>
          <a:xfrm>
            <a:off x="4822334" y="5007663"/>
            <a:ext cx="325730" cy="369332"/>
          </a:xfrm>
          <a:prstGeom prst="rect">
            <a:avLst/>
          </a:prstGeom>
        </p:spPr>
        <p:txBody>
          <a:bodyPr wrap="none">
            <a:spAutoFit/>
          </a:bodyPr>
          <a:lstStyle/>
          <a:p>
            <a:r>
              <a:rPr lang="en-US" dirty="0" smtClean="0">
                <a:latin typeface="Comic Sans MS" pitchFamily="66" charset="0"/>
              </a:rPr>
              <a:t>2</a:t>
            </a:r>
            <a:endParaRPr lang="en-US" dirty="0">
              <a:latin typeface="Comic Sans MS" pitchFamily="66" charset="0"/>
            </a:endParaRPr>
          </a:p>
        </p:txBody>
      </p:sp>
      <p:sp>
        <p:nvSpPr>
          <p:cNvPr id="6" name="Subtitle 2"/>
          <p:cNvSpPr txBox="1">
            <a:spLocks/>
          </p:cNvSpPr>
          <p:nvPr/>
        </p:nvSpPr>
        <p:spPr>
          <a:xfrm>
            <a:off x="0" y="6160232"/>
            <a:ext cx="3045082" cy="6754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t>niazsistem.ir</a:t>
            </a:r>
            <a:endParaRPr lang="en-US" sz="3200" dirty="0"/>
          </a:p>
        </p:txBody>
      </p:sp>
    </p:spTree>
    <p:extLst>
      <p:ext uri="{BB962C8B-B14F-4D97-AF65-F5344CB8AC3E}">
        <p14:creationId xmlns:p14="http://schemas.microsoft.com/office/powerpoint/2010/main" val="342269935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118" y="0"/>
            <a:ext cx="7620000" cy="1143000"/>
          </a:xfrm>
        </p:spPr>
        <p:txBody>
          <a:bodyPr/>
          <a:lstStyle/>
          <a:p>
            <a:pPr algn="r" rtl="1"/>
            <a:r>
              <a:rPr lang="en-US" dirty="0" smtClean="0">
                <a:latin typeface="A MehdiHeydari" pitchFamily="34" charset="-78"/>
                <a:cs typeface="A MehdiHeydari" pitchFamily="34" charset="-78"/>
              </a:rPr>
              <a:t> </a:t>
            </a:r>
            <a:r>
              <a:rPr lang="fa-IR" dirty="0" smtClean="0">
                <a:latin typeface="A MehdiHeydari" pitchFamily="34" charset="-78"/>
                <a:cs typeface="A MehdiHeydari" pitchFamily="34" charset="-78"/>
              </a:rPr>
              <a:t>اتم ها</a:t>
            </a:r>
            <a:endParaRPr lang="en-US" dirty="0">
              <a:latin typeface="A MehdiHeydari" pitchFamily="34" charset="-78"/>
              <a:cs typeface="A MehdiHeydari" pitchFamily="34" charset="-78"/>
            </a:endParaRPr>
          </a:p>
        </p:txBody>
      </p:sp>
      <p:pic>
        <p:nvPicPr>
          <p:cNvPr id="2050" name="Picture 2" descr="ا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272" y="1484784"/>
            <a:ext cx="3075033" cy="183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839345" y="1700808"/>
            <a:ext cx="3084583" cy="1436365"/>
          </a:xfrm>
          <a:prstGeom prst="rect">
            <a:avLst/>
          </a:prstGeom>
        </p:spPr>
      </p:pic>
      <p:sp>
        <p:nvSpPr>
          <p:cNvPr id="5" name="Rectangle 4"/>
          <p:cNvSpPr/>
          <p:nvPr/>
        </p:nvSpPr>
        <p:spPr>
          <a:xfrm>
            <a:off x="323528" y="3325048"/>
            <a:ext cx="7920880" cy="2862322"/>
          </a:xfrm>
          <a:prstGeom prst="rect">
            <a:avLst/>
          </a:prstGeom>
        </p:spPr>
        <p:txBody>
          <a:bodyPr wrap="square">
            <a:spAutoFit/>
          </a:bodyPr>
          <a:lstStyle/>
          <a:p>
            <a:pPr algn="r" rtl="1"/>
            <a:r>
              <a:rPr lang="fa-IR" b="1" dirty="0">
                <a:latin typeface="A MehdiHeydari" pitchFamily="34" charset="-78"/>
                <a:cs typeface="A MehdiHeydari" pitchFamily="34" charset="-78"/>
              </a:rPr>
              <a:t>نماد علمی عنصر </a:t>
            </a:r>
            <a:r>
              <a:rPr lang="en-US" b="1" dirty="0">
                <a:latin typeface="A MehdiHeydari" pitchFamily="34" charset="-78"/>
                <a:cs typeface="A MehdiHeydari" pitchFamily="34" charset="-78"/>
              </a:rPr>
              <a:t>E</a:t>
            </a:r>
            <a:r>
              <a:rPr lang="fa-IR" b="1" dirty="0">
                <a:latin typeface="A MehdiHeydari" pitchFamily="34" charset="-78"/>
                <a:cs typeface="A MehdiHeydari" pitchFamily="34" charset="-78"/>
              </a:rPr>
              <a:t>یا</a:t>
            </a:r>
            <a:r>
              <a:rPr lang="en-US" b="1" dirty="0" smtClean="0">
                <a:latin typeface="A MehdiHeydari" pitchFamily="34" charset="-78"/>
                <a:cs typeface="A MehdiHeydari" pitchFamily="34" charset="-78"/>
              </a:rPr>
              <a:t>X </a:t>
            </a:r>
            <a:r>
              <a:rPr lang="fa-IR" b="1" dirty="0" smtClean="0">
                <a:latin typeface="A MehdiHeydari" pitchFamily="34" charset="-78"/>
                <a:cs typeface="A MehdiHeydari" pitchFamily="34" charset="-78"/>
              </a:rPr>
              <a:t>، </a:t>
            </a:r>
            <a:r>
              <a:rPr lang="fa-IR" b="1" dirty="0">
                <a:latin typeface="A MehdiHeydari" pitchFamily="34" charset="-78"/>
                <a:cs typeface="A MehdiHeydari" pitchFamily="34" charset="-78"/>
              </a:rPr>
              <a:t>عدد </a:t>
            </a:r>
            <a:r>
              <a:rPr lang="fa-IR" b="1" dirty="0" smtClean="0">
                <a:latin typeface="A MehdiHeydari" pitchFamily="34" charset="-78"/>
                <a:cs typeface="A MehdiHeydari" pitchFamily="34" charset="-78"/>
              </a:rPr>
              <a:t>اتمی</a:t>
            </a:r>
            <a:r>
              <a:rPr lang="en-US" b="1" dirty="0" smtClean="0">
                <a:latin typeface="A MehdiHeydari" pitchFamily="34" charset="-78"/>
                <a:cs typeface="A MehdiHeydari" pitchFamily="34" charset="-78"/>
              </a:rPr>
              <a:t> Z</a:t>
            </a:r>
            <a:r>
              <a:rPr lang="fa-IR" b="1" dirty="0">
                <a:latin typeface="A MehdiHeydari" pitchFamily="34" charset="-78"/>
                <a:cs typeface="A MehdiHeydari" pitchFamily="34" charset="-78"/>
              </a:rPr>
              <a:t>و عدد جرمی </a:t>
            </a:r>
            <a:r>
              <a:rPr lang="en-US" b="1" dirty="0">
                <a:latin typeface="A MehdiHeydari" pitchFamily="34" charset="-78"/>
                <a:cs typeface="A MehdiHeydari" pitchFamily="34" charset="-78"/>
              </a:rPr>
              <a:t>A</a:t>
            </a:r>
            <a:r>
              <a:rPr lang="fa-IR" b="1" dirty="0">
                <a:latin typeface="A MehdiHeydari" pitchFamily="34" charset="-78"/>
                <a:cs typeface="A MehdiHeydari" pitchFamily="34" charset="-78"/>
              </a:rPr>
              <a:t> است و به اینگونه نمایش داده میشود.</a:t>
            </a:r>
            <a:endParaRPr lang="en-US" b="1" dirty="0">
              <a:latin typeface="A MehdiHeydari" pitchFamily="34" charset="-78"/>
              <a:cs typeface="A MehdiHeydari" pitchFamily="34" charset="-78"/>
            </a:endParaRPr>
          </a:p>
          <a:p>
            <a:pPr algn="r" rtl="1"/>
            <a:r>
              <a:rPr lang="fa-IR" b="1" baseline="30000" dirty="0">
                <a:latin typeface="A MehdiHeydari" pitchFamily="34" charset="-78"/>
                <a:cs typeface="A MehdiHeydari" pitchFamily="34" charset="-78"/>
              </a:rPr>
              <a:t> </a:t>
            </a:r>
            <a:endParaRPr lang="en-US" b="1" dirty="0">
              <a:latin typeface="A MehdiHeydari" pitchFamily="34" charset="-78"/>
              <a:cs typeface="A MehdiHeydari" pitchFamily="34" charset="-78"/>
            </a:endParaRPr>
          </a:p>
          <a:p>
            <a:pPr algn="r" rtl="1"/>
            <a:r>
              <a:rPr lang="fa-IR" b="1" dirty="0">
                <a:latin typeface="A MehdiHeydari" pitchFamily="34" charset="-78"/>
                <a:cs typeface="A MehdiHeydari" pitchFamily="34" charset="-78"/>
              </a:rPr>
              <a:t>ایزوتوپ های یک عنصردارای</a:t>
            </a:r>
            <a:r>
              <a:rPr lang="en-US" b="1" dirty="0">
                <a:latin typeface="A MehdiHeydari" pitchFamily="34" charset="-78"/>
                <a:cs typeface="A MehdiHeydari" pitchFamily="34" charset="-78"/>
              </a:rPr>
              <a:t>Z</a:t>
            </a:r>
            <a:r>
              <a:rPr lang="fa-IR" b="1" dirty="0">
                <a:latin typeface="A MehdiHeydari" pitchFamily="34" charset="-78"/>
                <a:cs typeface="A MehdiHeydari" pitchFamily="34" charset="-78"/>
              </a:rPr>
              <a:t>یکسان اما</a:t>
            </a:r>
            <a:r>
              <a:rPr lang="en-US" b="1" dirty="0">
                <a:latin typeface="A MehdiHeydari" pitchFamily="34" charset="-78"/>
                <a:cs typeface="A MehdiHeydari" pitchFamily="34" charset="-78"/>
              </a:rPr>
              <a:t>A</a:t>
            </a:r>
            <a:r>
              <a:rPr lang="fa-IR" b="1" dirty="0">
                <a:latin typeface="A MehdiHeydari" pitchFamily="34" charset="-78"/>
                <a:cs typeface="A MehdiHeydari" pitchFamily="34" charset="-78"/>
              </a:rPr>
              <a:t> متفاوت هستند.خواص شیمیایی اتم های هرعنصر وابسته به عدد اتمی (</a:t>
            </a:r>
            <a:r>
              <a:rPr lang="en-US" b="1" dirty="0">
                <a:latin typeface="A MehdiHeydari" pitchFamily="34" charset="-78"/>
                <a:cs typeface="A MehdiHeydari" pitchFamily="34" charset="-78"/>
              </a:rPr>
              <a:t>Z</a:t>
            </a:r>
            <a:r>
              <a:rPr lang="fa-IR" b="1" dirty="0">
                <a:latin typeface="A MehdiHeydari" pitchFamily="34" charset="-78"/>
                <a:cs typeface="A MehdiHeydari" pitchFamily="34" charset="-78"/>
              </a:rPr>
              <a:t>) آن است.</a:t>
            </a:r>
            <a:endParaRPr lang="en-US" b="1" dirty="0">
              <a:latin typeface="A MehdiHeydari" pitchFamily="34" charset="-78"/>
              <a:cs typeface="A MehdiHeydari" pitchFamily="34" charset="-78"/>
            </a:endParaRPr>
          </a:p>
          <a:p>
            <a:pPr algn="r" rtl="1"/>
            <a:r>
              <a:rPr lang="fa-IR" b="1" dirty="0">
                <a:latin typeface="A MehdiHeydari" pitchFamily="34" charset="-78"/>
                <a:cs typeface="A MehdiHeydari" pitchFamily="34" charset="-78"/>
              </a:rPr>
              <a:t> </a:t>
            </a:r>
            <a:endParaRPr lang="en-US" b="1" dirty="0">
              <a:latin typeface="A MehdiHeydari" pitchFamily="34" charset="-78"/>
              <a:cs typeface="A MehdiHeydari" pitchFamily="34" charset="-78"/>
            </a:endParaRPr>
          </a:p>
          <a:p>
            <a:pPr algn="r" rtl="1"/>
            <a:r>
              <a:rPr lang="fa-IR" b="1" i="1" dirty="0">
                <a:latin typeface="A MehdiHeydari" pitchFamily="34" charset="-78"/>
                <a:cs typeface="A MehdiHeydari" pitchFamily="34" charset="-78"/>
              </a:rPr>
              <a:t> نکته :</a:t>
            </a:r>
            <a:r>
              <a:rPr lang="fa-IR" b="1" dirty="0">
                <a:latin typeface="A MehdiHeydari" pitchFamily="34" charset="-78"/>
                <a:cs typeface="A MehdiHeydari" pitchFamily="34" charset="-78"/>
              </a:rPr>
              <a:t>نیم عمر هر ایزوتوپ نشان می دهد كه آن ایزوتوپ تا چه اندازه پایدار است.</a:t>
            </a:r>
            <a:endParaRPr lang="en-US" b="1" dirty="0">
              <a:latin typeface="A MehdiHeydari" pitchFamily="34" charset="-78"/>
              <a:cs typeface="A MehdiHeydari" pitchFamily="34" charset="-78"/>
            </a:endParaRPr>
          </a:p>
          <a:p>
            <a:pPr algn="r" rtl="1"/>
            <a:r>
              <a:rPr lang="fa-IR" b="1" i="1" dirty="0">
                <a:latin typeface="A MehdiHeydari" pitchFamily="34" charset="-78"/>
                <a:cs typeface="A MehdiHeydari" pitchFamily="34" charset="-78"/>
              </a:rPr>
              <a:t>نکته :</a:t>
            </a:r>
            <a:r>
              <a:rPr lang="fa-IR" b="1" dirty="0">
                <a:latin typeface="A MehdiHeydari" pitchFamily="34" charset="-78"/>
                <a:cs typeface="A MehdiHeydari" pitchFamily="34" charset="-78"/>
              </a:rPr>
              <a:t>هسته های ایزوتوپهای ناپایدار، ماندگار نیستند و با گذشت زمان متلاشی میشوند</a:t>
            </a:r>
            <a:r>
              <a:rPr lang="en-US" b="1" dirty="0">
                <a:latin typeface="A MehdiHeydari" pitchFamily="34" charset="-78"/>
                <a:cs typeface="A MehdiHeydari" pitchFamily="34" charset="-78"/>
              </a:rPr>
              <a:t>. </a:t>
            </a:r>
            <a:r>
              <a:rPr lang="fa-IR" b="1" dirty="0">
                <a:latin typeface="A MehdiHeydari" pitchFamily="34" charset="-78"/>
                <a:cs typeface="A MehdiHeydari" pitchFamily="34" charset="-78"/>
              </a:rPr>
              <a:t>این ایزوتوپ ها پرتوزا هستند و اغلب بر اثر تلاشی افزون بر ذره های پرانرژی، مقدار زیادی انرژی نیز آزاد میکنند.</a:t>
            </a:r>
            <a:endParaRPr lang="en-US" b="1" dirty="0">
              <a:latin typeface="A MehdiHeydari" pitchFamily="34" charset="-78"/>
              <a:cs typeface="A MehdiHeydari" pitchFamily="34" charset="-78"/>
            </a:endParaRPr>
          </a:p>
          <a:p>
            <a:pPr algn="r" rtl="1"/>
            <a:r>
              <a:rPr lang="fa-IR" b="1" i="1" dirty="0">
                <a:latin typeface="A MehdiHeydari" pitchFamily="34" charset="-78"/>
                <a:cs typeface="A MehdiHeydari" pitchFamily="34" charset="-78"/>
              </a:rPr>
              <a:t>نکته :</a:t>
            </a:r>
            <a:r>
              <a:rPr lang="fa-IR" b="1" dirty="0">
                <a:latin typeface="A MehdiHeydari" pitchFamily="34" charset="-78"/>
                <a:cs typeface="A MehdiHeydari" pitchFamily="34" charset="-78"/>
              </a:rPr>
              <a:t>اغلب هسته هایی كه نسبت شمار نوترون ها به پروتون های آنها برابر یا </a:t>
            </a:r>
            <a:r>
              <a:rPr lang="fa-IR" b="1" dirty="0" smtClean="0">
                <a:latin typeface="A MehdiHeydari" pitchFamily="34" charset="-78"/>
                <a:cs typeface="A MehdiHeydari" pitchFamily="34" charset="-78"/>
              </a:rPr>
              <a:t>بیشتراز</a:t>
            </a:r>
            <a:r>
              <a:rPr lang="en-US" b="1" dirty="0" smtClean="0">
                <a:latin typeface="Comic Sans MS" pitchFamily="66" charset="0"/>
                <a:cs typeface="A MehdiHeydari" pitchFamily="34" charset="-78"/>
              </a:rPr>
              <a:t>1/5</a:t>
            </a:r>
            <a:r>
              <a:rPr lang="en-US" b="1" dirty="0" smtClean="0">
                <a:latin typeface="A MehdiHeydari" pitchFamily="34" charset="-78"/>
                <a:cs typeface="A MehdiHeydari" pitchFamily="34" charset="-78"/>
              </a:rPr>
              <a:t> </a:t>
            </a:r>
            <a:r>
              <a:rPr lang="fa-IR" b="1" dirty="0" smtClean="0">
                <a:latin typeface="A MehdiHeydari" pitchFamily="34" charset="-78"/>
                <a:cs typeface="A MehdiHeydari" pitchFamily="34" charset="-78"/>
              </a:rPr>
              <a:t>باشد،ناپایدارند </a:t>
            </a:r>
            <a:r>
              <a:rPr lang="fa-IR" b="1" dirty="0">
                <a:latin typeface="A MehdiHeydari" pitchFamily="34" charset="-78"/>
                <a:cs typeface="A MehdiHeydari" pitchFamily="34" charset="-78"/>
              </a:rPr>
              <a:t>و با گذشت زمان متلاشی میشوند.</a:t>
            </a:r>
            <a:endParaRPr lang="en-US" b="1" dirty="0">
              <a:latin typeface="A MehdiHeydari" pitchFamily="34" charset="-78"/>
              <a:cs typeface="A MehdiHeydari" pitchFamily="34" charset="-78"/>
            </a:endParaRPr>
          </a:p>
        </p:txBody>
      </p:sp>
      <p:sp>
        <p:nvSpPr>
          <p:cNvPr id="8" name="Rectangle 7"/>
          <p:cNvSpPr/>
          <p:nvPr/>
        </p:nvSpPr>
        <p:spPr>
          <a:xfrm>
            <a:off x="0" y="1124744"/>
            <a:ext cx="8316416" cy="369332"/>
          </a:xfrm>
          <a:prstGeom prst="rect">
            <a:avLst/>
          </a:prstGeom>
        </p:spPr>
        <p:txBody>
          <a:bodyPr wrap="square">
            <a:spAutoFit/>
          </a:bodyPr>
          <a:lstStyle/>
          <a:p>
            <a:pPr algn="r" rtl="1"/>
            <a:r>
              <a:rPr lang="fa-IR" b="1" dirty="0">
                <a:latin typeface="A MehdiHeydari" pitchFamily="34" charset="-78"/>
                <a:cs typeface="A MehdiHeydari" pitchFamily="34" charset="-78"/>
              </a:rPr>
              <a:t>همه ی اتم های یک عنصر به طور طبیعی نمیتوانند جرم یکسانی دارا باشند،مانند این عنصر لیتیم.</a:t>
            </a:r>
            <a:endParaRPr lang="en-US" b="1" dirty="0">
              <a:latin typeface="A MehdiHeydari" pitchFamily="34" charset="-78"/>
              <a:cs typeface="A MehdiHeydari" pitchFamily="34" charset="-78"/>
            </a:endParaRPr>
          </a:p>
        </p:txBody>
      </p:sp>
      <p:sp>
        <p:nvSpPr>
          <p:cNvPr id="7" name="Subtitle 2"/>
          <p:cNvSpPr txBox="1">
            <a:spLocks/>
          </p:cNvSpPr>
          <p:nvPr/>
        </p:nvSpPr>
        <p:spPr>
          <a:xfrm>
            <a:off x="0" y="6160232"/>
            <a:ext cx="3045082" cy="6754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t>niazsistem.ir</a:t>
            </a:r>
            <a:endParaRPr lang="en-US" sz="3200" dirty="0"/>
          </a:p>
        </p:txBody>
      </p:sp>
    </p:spTree>
    <p:extLst>
      <p:ext uri="{BB962C8B-B14F-4D97-AF65-F5344CB8AC3E}">
        <p14:creationId xmlns:p14="http://schemas.microsoft.com/office/powerpoint/2010/main" val="4199413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432" y="-27384"/>
            <a:ext cx="7620000" cy="1143000"/>
          </a:xfrm>
        </p:spPr>
        <p:txBody>
          <a:bodyPr/>
          <a:lstStyle/>
          <a:p>
            <a:pPr algn="r" rtl="1"/>
            <a:r>
              <a:rPr lang="fa-IR" dirty="0" smtClean="0">
                <a:latin typeface="A MehdiHeydari" pitchFamily="34" charset="-78"/>
                <a:cs typeface="A MehdiHeydari" pitchFamily="34" charset="-78"/>
              </a:rPr>
              <a:t>عناصر</a:t>
            </a:r>
            <a:endParaRPr lang="en-US" dirty="0">
              <a:latin typeface="A MehdiHeydari" pitchFamily="34" charset="-78"/>
              <a:cs typeface="A MehdiHeydari" pitchFamily="34" charset="-78"/>
            </a:endParaRPr>
          </a:p>
        </p:txBody>
      </p:sp>
      <p:sp>
        <p:nvSpPr>
          <p:cNvPr id="4" name="Rectangle 2"/>
          <p:cNvSpPr>
            <a:spLocks noChangeArrowheads="1"/>
          </p:cNvSpPr>
          <p:nvPr/>
        </p:nvSpPr>
        <p:spPr bwMode="auto">
          <a:xfrm>
            <a:off x="0" y="1087190"/>
            <a:ext cx="8434953"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از 118عنصر کشف شده تنها 92 عنصر طبیعی </a:t>
            </a:r>
          </a:p>
          <a:p>
            <a:pPr marL="0" marR="0" lvl="0" indent="0" algn="r" defTabSz="914400" rtl="1" eaLnBrk="1" fontAlgn="base" latinLnBrk="0" hangingPunct="1">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بوده و 26 عنصر دیگر ساختگی هستند. نخستین </a:t>
            </a:r>
          </a:p>
          <a:p>
            <a:pPr marL="0" marR="0" lvl="0" indent="0" algn="r" defTabSz="914400" rtl="1" eaLnBrk="1" fontAlgn="base" latinLnBrk="0" hangingPunct="1">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عنصر ساخته دست بشر عنصرتکنسیم است که</a:t>
            </a:r>
          </a:p>
          <a:p>
            <a:pPr marL="0" marR="0" lvl="0" indent="0" algn="r" defTabSz="914400" rtl="1" eaLnBrk="1" fontAlgn="base" latinLnBrk="0" hangingPunct="1">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 در واکنشگاه هسته ای ساخته شد.</a:t>
            </a:r>
            <a:endParaRPr kumimoji="0" lang="en-US" b="1" i="0" u="none" strike="noStrike" cap="none" normalizeH="0" baseline="0" dirty="0" smtClean="0">
              <a:ln>
                <a:noFill/>
              </a:ln>
              <a:solidFill>
                <a:schemeClr val="tx1"/>
              </a:solidFill>
              <a:effectLst/>
              <a:latin typeface="A MehdiHeydari" pitchFamily="34" charset="-78"/>
              <a:cs typeface="A MehdiHeydari" pitchFamily="34" charset="-78"/>
            </a:endParaRPr>
          </a:p>
          <a:p>
            <a:pPr marL="0" marR="0" lvl="0" indent="0" algn="r" defTabSz="914400" rtl="1" eaLnBrk="0" fontAlgn="base" latinLnBrk="0" hangingPunct="0">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تکنسیم به دلیل ماندگاری کم ،کمبود این عنصر </a:t>
            </a:r>
          </a:p>
          <a:p>
            <a:pPr marL="0" marR="0" lvl="0" indent="0" algn="r" defTabSz="914400" rtl="1" eaLnBrk="0" fontAlgn="base" latinLnBrk="0" hangingPunct="0">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و ناتوانی ذخیره عنصر درمدت طولانی آن را با یک </a:t>
            </a:r>
          </a:p>
          <a:p>
            <a:pPr marL="0" marR="0" lvl="0" indent="0" algn="r" defTabSz="914400" rtl="1" eaLnBrk="0" fontAlgn="base" latinLnBrk="0" hangingPunct="0">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مولد هسته ای تولید وسپس مصرف میکنند.</a:t>
            </a:r>
            <a:endParaRPr kumimoji="0" lang="en-US" b="1" i="0" u="none" strike="noStrike" cap="none" normalizeH="0" baseline="0" dirty="0" smtClean="0">
              <a:ln>
                <a:noFill/>
              </a:ln>
              <a:solidFill>
                <a:schemeClr val="tx1"/>
              </a:solidFill>
              <a:effectLst/>
              <a:latin typeface="A MehdiHeydari" pitchFamily="34" charset="-78"/>
              <a:cs typeface="A MehdiHeydari" pitchFamily="34" charset="-78"/>
            </a:endParaRPr>
          </a:p>
          <a:p>
            <a:pPr marL="0" marR="0" lvl="0" indent="0" algn="r" defTabSz="914400" rtl="1" eaLnBrk="0" fontAlgn="base" latinLnBrk="0" hangingPunct="0">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اورانیوم شناخته شده ترین فلز پرتوزایی است که یکی از ایزوتوپ های آن، اغلب به عنوان سوخت در راکتورهای اتمی به کار میرود.</a:t>
            </a:r>
            <a:endParaRPr kumimoji="0" lang="en-US" b="1" i="0" u="none" strike="noStrike" cap="none" normalizeH="0" baseline="0" dirty="0" smtClean="0">
              <a:ln>
                <a:noFill/>
              </a:ln>
              <a:solidFill>
                <a:schemeClr val="tx1"/>
              </a:solidFill>
              <a:effectLst/>
              <a:latin typeface="A MehdiHeydari" pitchFamily="34" charset="-78"/>
              <a:cs typeface="A MehdiHeydari" pitchFamily="34" charset="-78"/>
            </a:endParaRPr>
          </a:p>
          <a:p>
            <a:pPr marL="0" marR="0" lvl="0" indent="0" algn="r" defTabSz="914400" rtl="1" eaLnBrk="0" fontAlgn="base" latinLnBrk="0" hangingPunct="0">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 ایزوتوپ</a:t>
            </a:r>
            <a:r>
              <a:rPr kumimoji="0" lang="en-US"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235U</a:t>
            </a: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 که فراوانی آن در مخلوط طبیعی کمتر از  0.7 درصد است، اما دانشمندان ایرانی توانستند مقدار آن را در مخلوط ایزوتوپ های این عنصر افزایش دهند، به این فرآیند غنی سازی ایزوتوپی گفته میشود.</a:t>
            </a:r>
            <a:endParaRPr kumimoji="0" lang="en-US" b="1" i="0" u="none" strike="noStrike" cap="none" normalizeH="0" baseline="0" dirty="0" smtClean="0">
              <a:ln>
                <a:noFill/>
              </a:ln>
              <a:solidFill>
                <a:schemeClr val="tx1"/>
              </a:solidFill>
              <a:effectLst/>
              <a:latin typeface="A MehdiHeydari" pitchFamily="34" charset="-78"/>
              <a:cs typeface="A MehdiHeydari" pitchFamily="34" charset="-78"/>
            </a:endParaRPr>
          </a:p>
          <a:p>
            <a:pPr marL="0" marR="0" lvl="0" indent="0" algn="r" defTabSz="914400" rtl="1" eaLnBrk="0" fontAlgn="base" latinLnBrk="0" hangingPunct="0">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در جدول دوره ی تناوبی عناصر بر اساس افزایش عدد اتمی سازماندهی شده اند.</a:t>
            </a:r>
            <a:endParaRPr kumimoji="0" lang="en-US" b="1" i="0" u="none" strike="noStrike" cap="none" normalizeH="0" baseline="0" dirty="0" smtClean="0">
              <a:ln>
                <a:noFill/>
              </a:ln>
              <a:solidFill>
                <a:schemeClr val="tx1"/>
              </a:solidFill>
              <a:effectLst/>
              <a:latin typeface="A MehdiHeydari" pitchFamily="34" charset="-78"/>
              <a:cs typeface="A MehdiHeydari" pitchFamily="34" charset="-78"/>
            </a:endParaRPr>
          </a:p>
          <a:p>
            <a:pPr marL="0" marR="0" lvl="0" indent="0" algn="r" defTabSz="914400" rtl="1" eaLnBrk="0" fontAlgn="base" latinLnBrk="0" hangingPunct="0">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این جدول 7 دوره و 18 گروه دارد،که به ردیف افقی جدول دوره گفته و هر ستون را گروه نامیده اند.</a:t>
            </a:r>
            <a:endParaRPr kumimoji="0" lang="en-US" b="1" i="0" u="none" strike="noStrike" cap="none" normalizeH="0" baseline="0" dirty="0" smtClean="0">
              <a:ln>
                <a:noFill/>
              </a:ln>
              <a:solidFill>
                <a:schemeClr val="tx1"/>
              </a:solidFill>
              <a:effectLst/>
              <a:latin typeface="A MehdiHeydari" pitchFamily="34" charset="-78"/>
              <a:cs typeface="A MehdiHeydari" pitchFamily="34" charset="-78"/>
            </a:endParaRPr>
          </a:p>
          <a:p>
            <a:pPr marL="0" marR="0" lvl="0" indent="0" algn="r" defTabSz="914400" rtl="1" eaLnBrk="0" fontAlgn="base" latinLnBrk="0" hangingPunct="0">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rPr>
              <a:t>هر خانه از این جدول برای یک عنصر معین گذاشته شده و حاوی اطلاعات خاص آن عنصر است.مانند:عدد اتمی،نماد شیمیایی،میانگین جرم اتمی و نام عنصر</a:t>
            </a:r>
          </a:p>
          <a:p>
            <a:pPr marL="0" marR="0" lvl="0" indent="0" algn="r" defTabSz="914400" rtl="1" eaLnBrk="0" fontAlgn="base" latinLnBrk="0" hangingPunct="0">
              <a:spcBef>
                <a:spcPct val="0"/>
              </a:spcBef>
              <a:spcAft>
                <a:spcPct val="0"/>
              </a:spcAft>
              <a:buClrTx/>
              <a:buSzTx/>
              <a:buFontTx/>
              <a:buNone/>
              <a:tabLst/>
            </a:pPr>
            <a:endParaRPr kumimoji="0" lang="fa-IR" b="1" i="0" u="none" strike="noStrike" cap="none" normalizeH="0" baseline="0" dirty="0" smtClean="0">
              <a:ln>
                <a:noFill/>
              </a:ln>
              <a:solidFill>
                <a:schemeClr val="tx1"/>
              </a:solidFill>
              <a:effectLst/>
              <a:latin typeface="A MehdiHeydari" pitchFamily="34" charset="-78"/>
              <a:ea typeface="Calibri" pitchFamily="34" charset="0"/>
              <a:cs typeface="A MehdiHeydari" pitchFamily="34" charset="-78"/>
            </a:endParaRPr>
          </a:p>
          <a:p>
            <a:pPr algn="r" rtl="1"/>
            <a:r>
              <a:rPr lang="en-US" b="1" i="1" dirty="0">
                <a:latin typeface="A MehdiHeydari" pitchFamily="34" charset="-78"/>
                <a:cs typeface="A MehdiHeydari" pitchFamily="34" charset="-78"/>
              </a:rPr>
              <a:t> </a:t>
            </a:r>
            <a:r>
              <a:rPr lang="fa-IR" b="1" i="1" dirty="0" smtClean="0">
                <a:latin typeface="A MehdiHeydari" pitchFamily="34" charset="-78"/>
                <a:cs typeface="A MehdiHeydari" pitchFamily="34" charset="-78"/>
              </a:rPr>
              <a:t>نکته:</a:t>
            </a:r>
            <a:r>
              <a:rPr lang="fa-IR" b="1" dirty="0" smtClean="0">
                <a:latin typeface="A MehdiHeydari" pitchFamily="34" charset="-78"/>
                <a:cs typeface="A MehdiHeydari" pitchFamily="34" charset="-78"/>
              </a:rPr>
              <a:t>اتم </a:t>
            </a:r>
            <a:r>
              <a:rPr lang="en-US" b="1" dirty="0" smtClean="0">
                <a:latin typeface="A MehdiHeydari" pitchFamily="34" charset="-78"/>
                <a:cs typeface="A MehdiHeydari" pitchFamily="34" charset="-78"/>
              </a:rPr>
              <a:t>Fe</a:t>
            </a:r>
            <a:r>
              <a:rPr lang="fa-IR" b="1" dirty="0">
                <a:latin typeface="A MehdiHeydari" pitchFamily="34" charset="-78"/>
                <a:cs typeface="A MehdiHeydari" pitchFamily="34" charset="-78"/>
              </a:rPr>
              <a:t>59 یک رادیو ایزوتوپ است که برای تصویربرداری از دستگاه گردش خون استفاده می شود زیرا یون های آن درساختار هموگلوبین وجود دارند</a:t>
            </a:r>
            <a:r>
              <a:rPr lang="en-US" b="1" dirty="0">
                <a:latin typeface="A MehdiHeydari" pitchFamily="34" charset="-78"/>
                <a:cs typeface="A MehdiHeydari" pitchFamily="34" charset="-78"/>
              </a:rPr>
              <a:t>.</a:t>
            </a:r>
          </a:p>
          <a:p>
            <a:pPr algn="r" rtl="1"/>
            <a:r>
              <a:rPr lang="en-US" b="1" dirty="0">
                <a:latin typeface="A MehdiHeydari" pitchFamily="34" charset="-78"/>
                <a:cs typeface="A MehdiHeydari" pitchFamily="34" charset="-78"/>
              </a:rPr>
              <a:t> </a:t>
            </a:r>
          </a:p>
          <a:p>
            <a:pPr marL="0" marR="0" lvl="0" indent="0" algn="r" defTabSz="914400" rtl="1" eaLnBrk="0" fontAlgn="base" latinLnBrk="0" hangingPunct="0">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 MehdiHeydari" pitchFamily="34" charset="-78"/>
              <a:cs typeface="A MehdiHeydari" pitchFamily="34" charset="-78"/>
            </a:endParaRPr>
          </a:p>
          <a:p>
            <a:pPr marL="0" marR="0" lvl="0" indent="0" algn="r" defTabSz="914400" rtl="0" eaLnBrk="0" fontAlgn="base" latinLnBrk="0" hangingPunct="0">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 MehdiHeydari" pitchFamily="34" charset="-78"/>
              <a:cs typeface="A MehdiHeydari" pitchFamily="34" charset="-78"/>
            </a:endParaRPr>
          </a:p>
        </p:txBody>
      </p:sp>
      <p:pic>
        <p:nvPicPr>
          <p:cNvPr id="30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 y="44624"/>
            <a:ext cx="4453584" cy="29523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ubtitle 2"/>
          <p:cNvSpPr txBox="1">
            <a:spLocks/>
          </p:cNvSpPr>
          <p:nvPr/>
        </p:nvSpPr>
        <p:spPr>
          <a:xfrm>
            <a:off x="0" y="6160232"/>
            <a:ext cx="3045082" cy="6754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t>niazsistem.ir</a:t>
            </a:r>
            <a:endParaRPr lang="en-US" sz="3200" dirty="0"/>
          </a:p>
        </p:txBody>
      </p:sp>
    </p:spTree>
    <p:extLst>
      <p:ext uri="{BB962C8B-B14F-4D97-AF65-F5344CB8AC3E}">
        <p14:creationId xmlns:p14="http://schemas.microsoft.com/office/powerpoint/2010/main" val="16958410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185" y="-232248"/>
            <a:ext cx="7620000" cy="1143000"/>
          </a:xfrm>
        </p:spPr>
        <p:txBody>
          <a:bodyPr/>
          <a:lstStyle/>
          <a:p>
            <a:pPr algn="r"/>
            <a:r>
              <a:rPr lang="fa-IR" dirty="0">
                <a:latin typeface="A MehdiHeydari" pitchFamily="34" charset="-78"/>
                <a:cs typeface="A MehdiHeydari" pitchFamily="34" charset="-78"/>
              </a:rPr>
              <a:t>جرم عناصر و اتم </a:t>
            </a:r>
            <a:r>
              <a:rPr lang="fa-IR" dirty="0" smtClean="0">
                <a:latin typeface="A MehdiHeydari" pitchFamily="34" charset="-78"/>
                <a:cs typeface="A MehdiHeydari" pitchFamily="34" charset="-78"/>
              </a:rPr>
              <a:t>ها</a:t>
            </a:r>
            <a:endParaRPr lang="en-US" dirty="0">
              <a:latin typeface="A MehdiHeydari" pitchFamily="34" charset="-78"/>
              <a:cs typeface="A MehdiHeydari" pitchFamily="34" charset="-78"/>
            </a:endParaRPr>
          </a:p>
        </p:txBody>
      </p:sp>
      <p:sp>
        <p:nvSpPr>
          <p:cNvPr id="3" name="Content Placeholder 2"/>
          <p:cNvSpPr>
            <a:spLocks noGrp="1"/>
          </p:cNvSpPr>
          <p:nvPr>
            <p:ph idx="1"/>
          </p:nvPr>
        </p:nvSpPr>
        <p:spPr>
          <a:xfrm>
            <a:off x="228600" y="693377"/>
            <a:ext cx="8686800" cy="6021288"/>
          </a:xfrm>
        </p:spPr>
        <p:txBody>
          <a:bodyPr>
            <a:noAutofit/>
          </a:bodyPr>
          <a:lstStyle/>
          <a:p>
            <a:pPr marL="114300" indent="0" algn="r" rtl="1">
              <a:buNone/>
            </a:pPr>
            <a:r>
              <a:rPr lang="fa-IR" sz="1700" b="1" dirty="0">
                <a:latin typeface="A MehdiHeydari" pitchFamily="34" charset="-78"/>
                <a:cs typeface="A MehdiHeydari" pitchFamily="34" charset="-78"/>
              </a:rPr>
              <a:t>دانشمندان مقیاس جرم نسبی برای تعیین جرم </a:t>
            </a:r>
            <a:r>
              <a:rPr lang="fa-IR" sz="1700" b="1" dirty="0" smtClean="0">
                <a:latin typeface="A MehdiHeydari" pitchFamily="34" charset="-78"/>
                <a:cs typeface="A MehdiHeydari" pitchFamily="34" charset="-78"/>
              </a:rPr>
              <a:t>اتم</a:t>
            </a:r>
            <a:endParaRPr lang="en-US" sz="1700" b="1" dirty="0" smtClean="0">
              <a:latin typeface="A MehdiHeydari" pitchFamily="34" charset="-78"/>
              <a:cs typeface="A MehdiHeydari" pitchFamily="34" charset="-78"/>
            </a:endParaRPr>
          </a:p>
          <a:p>
            <a:pPr marL="114300" indent="0" algn="r" rtl="1">
              <a:buNone/>
            </a:pPr>
            <a:r>
              <a:rPr lang="fa-IR" sz="1700" b="1" dirty="0" smtClean="0">
                <a:latin typeface="A MehdiHeydari" pitchFamily="34" charset="-78"/>
                <a:cs typeface="A MehdiHeydari" pitchFamily="34" charset="-78"/>
              </a:rPr>
              <a:t>ها </a:t>
            </a:r>
            <a:r>
              <a:rPr lang="fa-IR" sz="1700" b="1" dirty="0">
                <a:latin typeface="A MehdiHeydari" pitchFamily="34" charset="-78"/>
                <a:cs typeface="A MehdiHeydari" pitchFamily="34" charset="-78"/>
              </a:rPr>
              <a:t>را به کار </a:t>
            </a:r>
            <a:r>
              <a:rPr lang="fa-IR" sz="1700" b="1" dirty="0" smtClean="0">
                <a:latin typeface="A MehdiHeydari" pitchFamily="34" charset="-78"/>
                <a:cs typeface="A MehdiHeydari" pitchFamily="34" charset="-78"/>
              </a:rPr>
              <a:t>بردند.</a:t>
            </a:r>
            <a:r>
              <a:rPr lang="en-US" sz="1700" b="1" dirty="0">
                <a:latin typeface="A MehdiHeydari" pitchFamily="34" charset="-78"/>
                <a:cs typeface="A MehdiHeydari" pitchFamily="34" charset="-78"/>
              </a:rPr>
              <a:t> </a:t>
            </a:r>
            <a:r>
              <a:rPr lang="fa-IR" sz="1700" b="1" dirty="0" smtClean="0">
                <a:latin typeface="A MehdiHeydari" pitchFamily="34" charset="-78"/>
                <a:cs typeface="A MehdiHeydari" pitchFamily="34" charset="-78"/>
              </a:rPr>
              <a:t>مطابق </a:t>
            </a:r>
            <a:r>
              <a:rPr lang="fa-IR" sz="1700" b="1" dirty="0">
                <a:latin typeface="A MehdiHeydari" pitchFamily="34" charset="-78"/>
                <a:cs typeface="A MehdiHeydari" pitchFamily="34" charset="-78"/>
              </a:rPr>
              <a:t>این مقیاس، جرم اتم ها را </a:t>
            </a:r>
            <a:r>
              <a:rPr lang="fa-IR" sz="1700" b="1" dirty="0" smtClean="0">
                <a:latin typeface="A MehdiHeydari" pitchFamily="34" charset="-78"/>
                <a:cs typeface="A MehdiHeydari" pitchFamily="34" charset="-78"/>
              </a:rPr>
              <a:t>با</a:t>
            </a:r>
            <a:r>
              <a:rPr lang="en-US" sz="1700" b="1" dirty="0" smtClean="0">
                <a:latin typeface="A MehdiHeydari" pitchFamily="34" charset="-78"/>
                <a:cs typeface="A MehdiHeydari" pitchFamily="34" charset="-78"/>
              </a:rPr>
              <a:t> </a:t>
            </a:r>
            <a:r>
              <a:rPr lang="fa-IR" sz="1700" b="1" dirty="0" smtClean="0">
                <a:latin typeface="A MehdiHeydari" pitchFamily="34" charset="-78"/>
                <a:cs typeface="A MehdiHeydari" pitchFamily="34" charset="-78"/>
              </a:rPr>
              <a:t>وزنه </a:t>
            </a:r>
            <a:r>
              <a:rPr lang="fa-IR" sz="1700" b="1" dirty="0">
                <a:latin typeface="A MehdiHeydari" pitchFamily="34" charset="-78"/>
                <a:cs typeface="A MehdiHeydari" pitchFamily="34" charset="-78"/>
              </a:rPr>
              <a:t>ای </a:t>
            </a:r>
            <a:endParaRPr lang="en-US" sz="1700" b="1" dirty="0" smtClean="0">
              <a:latin typeface="A MehdiHeydari" pitchFamily="34" charset="-78"/>
              <a:cs typeface="A MehdiHeydari" pitchFamily="34" charset="-78"/>
            </a:endParaRPr>
          </a:p>
          <a:p>
            <a:pPr marL="114300" indent="0" algn="r" rtl="1">
              <a:buNone/>
            </a:pPr>
            <a:r>
              <a:rPr lang="fa-IR" sz="1700" b="1" dirty="0" smtClean="0">
                <a:latin typeface="A MehdiHeydari" pitchFamily="34" charset="-78"/>
                <a:cs typeface="A MehdiHeydari" pitchFamily="34" charset="-78"/>
              </a:rPr>
              <a:t>می </a:t>
            </a:r>
            <a:r>
              <a:rPr lang="fa-IR" sz="1700" b="1" dirty="0">
                <a:latin typeface="A MehdiHeydari" pitchFamily="34" charset="-78"/>
                <a:cs typeface="A MehdiHeydari" pitchFamily="34" charset="-78"/>
              </a:rPr>
              <a:t>سنجند که جرم آن</a:t>
            </a:r>
            <a:r>
              <a:rPr lang="en-US" sz="1700" b="1" dirty="0">
                <a:latin typeface="A MehdiHeydari" pitchFamily="34" charset="-78"/>
                <a:cs typeface="A MehdiHeydari" pitchFamily="34" charset="-78"/>
              </a:rPr>
              <a:t>1/12 </a:t>
            </a:r>
            <a:r>
              <a:rPr lang="fa-IR" sz="1700" b="1" dirty="0">
                <a:latin typeface="A MehdiHeydari" pitchFamily="34" charset="-78"/>
                <a:cs typeface="A MehdiHeydari" pitchFamily="34" charset="-78"/>
              </a:rPr>
              <a:t>جرم ایزوتوپ کربن</a:t>
            </a:r>
            <a:r>
              <a:rPr lang="en-US" sz="1700" b="1" dirty="0">
                <a:latin typeface="A MehdiHeydari" pitchFamily="34" charset="-78"/>
                <a:cs typeface="A MehdiHeydari" pitchFamily="34" charset="-78"/>
              </a:rPr>
              <a:t>  12- </a:t>
            </a:r>
            <a:r>
              <a:rPr lang="fa-IR" sz="1700" b="1" dirty="0">
                <a:latin typeface="A MehdiHeydari" pitchFamily="34" charset="-78"/>
                <a:cs typeface="A MehdiHeydari" pitchFamily="34" charset="-78"/>
              </a:rPr>
              <a:t>است به این وزنه، یکای جرم </a:t>
            </a:r>
            <a:r>
              <a:rPr lang="fa-IR" sz="1700" b="1" dirty="0" smtClean="0">
                <a:latin typeface="A MehdiHeydari" pitchFamily="34" charset="-78"/>
                <a:cs typeface="A MehdiHeydari" pitchFamily="34" charset="-78"/>
              </a:rPr>
              <a:t>اتمی</a:t>
            </a:r>
            <a:r>
              <a:rPr lang="en-US" sz="1700" b="1" dirty="0">
                <a:latin typeface="A MehdiHeydari" pitchFamily="34" charset="-78"/>
                <a:cs typeface="A MehdiHeydari" pitchFamily="34" charset="-78"/>
              </a:rPr>
              <a:t> </a:t>
            </a:r>
            <a:r>
              <a:rPr lang="fa-IR" sz="1700" b="1" dirty="0" smtClean="0">
                <a:latin typeface="A MehdiHeydari" pitchFamily="34" charset="-78"/>
                <a:cs typeface="A MehdiHeydari" pitchFamily="34" charset="-78"/>
              </a:rPr>
              <a:t>یا </a:t>
            </a:r>
            <a:r>
              <a:rPr lang="en-US" sz="1700" b="1" dirty="0" smtClean="0">
                <a:latin typeface="A MehdiHeydari" pitchFamily="34" charset="-78"/>
                <a:cs typeface="A MehdiHeydari" pitchFamily="34" charset="-78"/>
              </a:rPr>
              <a:t>AMU </a:t>
            </a:r>
            <a:r>
              <a:rPr lang="fa-IR" sz="1700" b="1" dirty="0" smtClean="0">
                <a:latin typeface="A MehdiHeydari" pitchFamily="34" charset="-78"/>
                <a:cs typeface="A MehdiHeydari" pitchFamily="34" charset="-78"/>
              </a:rPr>
              <a:t>میگویند.</a:t>
            </a:r>
            <a:endParaRPr lang="en-US" sz="1700" b="1" dirty="0" smtClean="0">
              <a:latin typeface="A MehdiHeydari" pitchFamily="34" charset="-78"/>
              <a:cs typeface="A MehdiHeydari" pitchFamily="34" charset="-78"/>
            </a:endParaRPr>
          </a:p>
          <a:p>
            <a:pPr marL="114300" indent="0" algn="r" rtl="1">
              <a:buNone/>
            </a:pPr>
            <a:r>
              <a:rPr lang="fa-IR" sz="1700" b="1" dirty="0">
                <a:latin typeface="A MehdiHeydari" pitchFamily="34" charset="-78"/>
                <a:cs typeface="A MehdiHeydari" pitchFamily="34" charset="-78"/>
              </a:rPr>
              <a:t>دانشمندان با استفاده از دستگاهی به نام طیف سنج جرمی ، جرم اتم ها را با دقت زیاد اندازه گیری میکنند</a:t>
            </a:r>
            <a:r>
              <a:rPr lang="en-US" sz="1700" b="1" dirty="0">
                <a:latin typeface="A MehdiHeydari" pitchFamily="34" charset="-78"/>
                <a:cs typeface="A MehdiHeydari" pitchFamily="34" charset="-78"/>
              </a:rPr>
              <a:t>.</a:t>
            </a:r>
            <a:r>
              <a:rPr lang="fa-IR" sz="1700" b="1" dirty="0">
                <a:latin typeface="A MehdiHeydari" pitchFamily="34" charset="-78"/>
                <a:cs typeface="A MehdiHeydari" pitchFamily="34" charset="-78"/>
              </a:rPr>
              <a:t>وبه پاسخ نهایی آن عدد آووگادرو میگویندکه با نماد</a:t>
            </a:r>
            <a:r>
              <a:rPr lang="en-US" sz="1700" b="1" dirty="0">
                <a:latin typeface="A MehdiHeydari" pitchFamily="34" charset="-78"/>
                <a:cs typeface="A MehdiHeydari" pitchFamily="34" charset="-78"/>
              </a:rPr>
              <a:t>N</a:t>
            </a:r>
            <a:r>
              <a:rPr lang="en-US" sz="1700" b="1" baseline="-25000" dirty="0">
                <a:latin typeface="A MehdiHeydari" pitchFamily="34" charset="-78"/>
                <a:cs typeface="A MehdiHeydari" pitchFamily="34" charset="-78"/>
              </a:rPr>
              <a:t>A</a:t>
            </a:r>
            <a:r>
              <a:rPr lang="fa-IR" sz="1700" b="1" dirty="0">
                <a:latin typeface="A MehdiHeydari" pitchFamily="34" charset="-78"/>
                <a:cs typeface="A MehdiHeydari" pitchFamily="34" charset="-78"/>
              </a:rPr>
              <a:t> نشان میدهند.</a:t>
            </a:r>
            <a:endParaRPr lang="en-US" sz="1700" b="1" dirty="0">
              <a:latin typeface="A MehdiHeydari" pitchFamily="34" charset="-78"/>
              <a:cs typeface="A MehdiHeydari" pitchFamily="34" charset="-78"/>
            </a:endParaRPr>
          </a:p>
          <a:p>
            <a:pPr marL="114300" indent="0" algn="r" rtl="1">
              <a:buNone/>
            </a:pPr>
            <a:r>
              <a:rPr lang="fa-IR" sz="1700" b="1" dirty="0" smtClean="0">
                <a:latin typeface="A MehdiHeydari" pitchFamily="34" charset="-78"/>
                <a:cs typeface="A MehdiHeydari" pitchFamily="34" charset="-78"/>
              </a:rPr>
              <a:t>ذره،یک </a:t>
            </a:r>
            <a:r>
              <a:rPr lang="fa-IR" sz="1700" b="1" dirty="0">
                <a:latin typeface="A MehdiHeydari" pitchFamily="34" charset="-78"/>
                <a:cs typeface="A MehdiHeydari" pitchFamily="34" charset="-78"/>
              </a:rPr>
              <a:t>مول از آن ذره می گویند به طوری كه جرم </a:t>
            </a:r>
            <a:r>
              <a:rPr lang="en-US" sz="1700" b="1" dirty="0" smtClean="0">
                <a:latin typeface="A MehdiHeydari" pitchFamily="34" charset="-78"/>
                <a:cs typeface="A MehdiHeydari" pitchFamily="34" charset="-78"/>
              </a:rPr>
              <a:t>1</a:t>
            </a:r>
            <a:r>
              <a:rPr lang="fa-IR" sz="1700" b="1" dirty="0" smtClean="0">
                <a:latin typeface="A MehdiHeydari" pitchFamily="34" charset="-78"/>
                <a:cs typeface="A MehdiHeydari" pitchFamily="34" charset="-78"/>
              </a:rPr>
              <a:t> </a:t>
            </a:r>
            <a:r>
              <a:rPr lang="fa-IR" sz="1700" b="1" dirty="0">
                <a:latin typeface="A MehdiHeydari" pitchFamily="34" charset="-78"/>
                <a:cs typeface="A MehdiHeydari" pitchFamily="34" charset="-78"/>
              </a:rPr>
              <a:t>مول ذره بر حسب </a:t>
            </a:r>
            <a:r>
              <a:rPr lang="fa-IR" sz="1700" b="1" dirty="0" smtClean="0">
                <a:latin typeface="A MehdiHeydari" pitchFamily="34" charset="-78"/>
                <a:cs typeface="A MehdiHeydari" pitchFamily="34" charset="-78"/>
              </a:rPr>
              <a:t>گرم </a:t>
            </a:r>
            <a:r>
              <a:rPr lang="fa-IR" sz="1700" b="1" dirty="0">
                <a:latin typeface="A MehdiHeydari" pitchFamily="34" charset="-78"/>
                <a:cs typeface="A MehdiHeydari" pitchFamily="34" charset="-78"/>
              </a:rPr>
              <a:t>جرم مولی آن نامیده میشود.</a:t>
            </a:r>
            <a:endParaRPr lang="en-US" sz="1700" b="1" dirty="0">
              <a:latin typeface="A MehdiHeydari" pitchFamily="34" charset="-78"/>
              <a:cs typeface="A MehdiHeydari" pitchFamily="34" charset="-78"/>
            </a:endParaRPr>
          </a:p>
          <a:p>
            <a:pPr marL="114300" indent="0" algn="r" rtl="1">
              <a:buNone/>
            </a:pPr>
            <a:r>
              <a:rPr lang="fa-IR" sz="1700" b="1" dirty="0">
                <a:latin typeface="A MehdiHeydari" pitchFamily="34" charset="-78"/>
                <a:cs typeface="A MehdiHeydari" pitchFamily="34" charset="-78"/>
              </a:rPr>
              <a:t>با استفاده از هم ارزی میان كمیت ها می توان آنها را به یکدیگر تبدیل كرد به طوری كه برای هر هم ارزی می توان دو عامل </a:t>
            </a:r>
            <a:r>
              <a:rPr lang="en-US" sz="1700" b="1" dirty="0">
                <a:latin typeface="A MehdiHeydari" pitchFamily="34" charset="-78"/>
                <a:cs typeface="A MehdiHeydari" pitchFamily="34" charset="-78"/>
              </a:rPr>
              <a:t>)</a:t>
            </a:r>
            <a:r>
              <a:rPr lang="fa-IR" sz="1700" b="1" dirty="0">
                <a:latin typeface="A MehdiHeydari" pitchFamily="34" charset="-78"/>
                <a:cs typeface="A MehdiHeydari" pitchFamily="34" charset="-78"/>
              </a:rPr>
              <a:t>كسر</a:t>
            </a:r>
            <a:r>
              <a:rPr lang="en-US" sz="1700" b="1" dirty="0">
                <a:latin typeface="A MehdiHeydari" pitchFamily="34" charset="-78"/>
                <a:cs typeface="A MehdiHeydari" pitchFamily="34" charset="-78"/>
              </a:rPr>
              <a:t>( </a:t>
            </a:r>
            <a:r>
              <a:rPr lang="fa-IR" sz="1700" b="1" dirty="0">
                <a:latin typeface="A MehdiHeydari" pitchFamily="34" charset="-78"/>
                <a:cs typeface="A MehdiHeydari" pitchFamily="34" charset="-78"/>
              </a:rPr>
              <a:t>تبدیل نوشت</a:t>
            </a:r>
            <a:r>
              <a:rPr lang="en-US" sz="1700" b="1" dirty="0">
                <a:latin typeface="A MehdiHeydari" pitchFamily="34" charset="-78"/>
                <a:cs typeface="A MehdiHeydari" pitchFamily="34" charset="-78"/>
              </a:rPr>
              <a:t>. </a:t>
            </a:r>
            <a:r>
              <a:rPr lang="fa-IR" sz="1700" b="1" dirty="0">
                <a:latin typeface="A MehdiHeydari" pitchFamily="34" charset="-78"/>
                <a:cs typeface="A MehdiHeydari" pitchFamily="34" charset="-78"/>
              </a:rPr>
              <a:t>در این عامل ها، صورت و مخرج هر یک شامل عددی همراه با یکا است. </a:t>
            </a:r>
            <a:endParaRPr lang="en-US" sz="1700" b="1" dirty="0">
              <a:latin typeface="A MehdiHeydari" pitchFamily="34" charset="-78"/>
              <a:cs typeface="A MehdiHeydari" pitchFamily="34" charset="-78"/>
            </a:endParaRPr>
          </a:p>
          <a:p>
            <a:pPr marL="114300" indent="0" algn="r" rtl="1">
              <a:buNone/>
            </a:pPr>
            <a:r>
              <a:rPr lang="fa-IR" sz="1700" b="1" dirty="0">
                <a:latin typeface="A MehdiHeydari" pitchFamily="34" charset="-78"/>
                <a:cs typeface="A MehdiHeydari" pitchFamily="34" charset="-78"/>
              </a:rPr>
              <a:t>دانشمندان مدلی برای ساختاراتم ها طراحی کردند که اتم را کره ای کوچک در نظر گرفته و هسته در مرکز آن قرار دارد و الکترون ها در فضایی بسیار بزرگتر ودر لایه های پیرامون هسته توزیح میشود ،این لایه ها را از هسته به بیرون با </a:t>
            </a:r>
            <a:r>
              <a:rPr lang="en-US" sz="1700" b="1" dirty="0">
                <a:latin typeface="A MehdiHeydari" pitchFamily="34" charset="-78"/>
                <a:cs typeface="A MehdiHeydari" pitchFamily="34" charset="-78"/>
              </a:rPr>
              <a:t>n</a:t>
            </a:r>
            <a:r>
              <a:rPr lang="fa-IR" sz="1700" b="1" dirty="0">
                <a:latin typeface="A MehdiHeydari" pitchFamily="34" charset="-78"/>
                <a:cs typeface="A MehdiHeydari" pitchFamily="34" charset="-78"/>
              </a:rPr>
              <a:t> شماره گذاری میکنند. مثلا </a:t>
            </a:r>
            <a:r>
              <a:rPr lang="en-US" sz="1700" b="1" dirty="0">
                <a:latin typeface="A MehdiHeydari" pitchFamily="34" charset="-78"/>
                <a:cs typeface="A MehdiHeydari" pitchFamily="34" charset="-78"/>
              </a:rPr>
              <a:t>n=1</a:t>
            </a:r>
            <a:r>
              <a:rPr lang="fa-IR" sz="1700" b="1" dirty="0">
                <a:latin typeface="A MehdiHeydari" pitchFamily="34" charset="-78"/>
                <a:cs typeface="A MehdiHeydari" pitchFamily="34" charset="-78"/>
              </a:rPr>
              <a:t>،</a:t>
            </a:r>
            <a:r>
              <a:rPr lang="en-US" sz="1700" b="1" dirty="0">
                <a:latin typeface="A MehdiHeydari" pitchFamily="34" charset="-78"/>
                <a:cs typeface="A MehdiHeydari" pitchFamily="34" charset="-78"/>
              </a:rPr>
              <a:t>n=2</a:t>
            </a:r>
            <a:r>
              <a:rPr lang="fa-IR" sz="1700" b="1" dirty="0">
                <a:latin typeface="A MehdiHeydari" pitchFamily="34" charset="-78"/>
                <a:cs typeface="A MehdiHeydari" pitchFamily="34" charset="-78"/>
              </a:rPr>
              <a:t> و... </a:t>
            </a:r>
            <a:endParaRPr lang="en-US" sz="1700" b="1" dirty="0">
              <a:latin typeface="A MehdiHeydari" pitchFamily="34" charset="-78"/>
              <a:cs typeface="A MehdiHeydari" pitchFamily="34" charset="-78"/>
            </a:endParaRPr>
          </a:p>
          <a:p>
            <a:pPr marL="114300" indent="0" algn="r" rtl="1">
              <a:buNone/>
            </a:pPr>
            <a:r>
              <a:rPr lang="fa-IR" sz="1700" b="1" dirty="0">
                <a:latin typeface="A MehdiHeydari" pitchFamily="34" charset="-78"/>
                <a:cs typeface="A MehdiHeydari" pitchFamily="34" charset="-78"/>
              </a:rPr>
              <a:t>نکته مهم در این مدل کوانتمی بودن داد و ستد انرژی هنگام انتقال الکترون ها از لایه ای به لایه </a:t>
            </a:r>
            <a:r>
              <a:rPr lang="fa-IR" sz="1700" b="1" dirty="0" smtClean="0">
                <a:latin typeface="A MehdiHeydari" pitchFamily="34" charset="-78"/>
                <a:cs typeface="A MehdiHeydari" pitchFamily="34" charset="-78"/>
              </a:rPr>
              <a:t>دیگراست.</a:t>
            </a:r>
            <a:r>
              <a:rPr lang="en-US" sz="1700" b="1" dirty="0">
                <a:latin typeface="A MehdiHeydari" pitchFamily="34" charset="-78"/>
                <a:cs typeface="A MehdiHeydari" pitchFamily="34" charset="-78"/>
              </a:rPr>
              <a:t> </a:t>
            </a:r>
            <a:r>
              <a:rPr lang="fa-IR" sz="1700" b="1" dirty="0" smtClean="0">
                <a:latin typeface="A MehdiHeydari" pitchFamily="34" charset="-78"/>
                <a:cs typeface="A MehdiHeydari" pitchFamily="34" charset="-78"/>
              </a:rPr>
              <a:t>براساس </a:t>
            </a:r>
            <a:r>
              <a:rPr lang="fa-IR" sz="1700" b="1" dirty="0">
                <a:latin typeface="A MehdiHeydari" pitchFamily="34" charset="-78"/>
                <a:cs typeface="A MehdiHeydari" pitchFamily="34" charset="-78"/>
              </a:rPr>
              <a:t>این مدل، الکترون ها در هر لایه آرایش و انرژی معینی دارند و اتم از پایداری نسبی برخوردار است به طوری كه گفته می شود اتم در حالت پایه قرار دارد</a:t>
            </a:r>
            <a:r>
              <a:rPr lang="fa-IR" sz="1700" b="1" dirty="0" smtClean="0">
                <a:latin typeface="A MehdiHeydari" pitchFamily="34" charset="-78"/>
                <a:cs typeface="A MehdiHeydari" pitchFamily="34" charset="-78"/>
              </a:rPr>
              <a:t>.</a:t>
            </a:r>
            <a:endParaRPr lang="en-US" sz="1700" b="1" dirty="0">
              <a:latin typeface="A MehdiHeydari" pitchFamily="34" charset="-78"/>
              <a:cs typeface="A MehdiHeydari" pitchFamily="34" charset="-78"/>
            </a:endParaRPr>
          </a:p>
          <a:p>
            <a:pPr marL="114300" indent="0" algn="r" rtl="1">
              <a:buNone/>
            </a:pPr>
            <a:r>
              <a:rPr lang="fa-IR" sz="1700" b="1" dirty="0">
                <a:latin typeface="A MehdiHeydari" pitchFamily="34" charset="-78"/>
                <a:cs typeface="A MehdiHeydari" pitchFamily="34" charset="-78"/>
              </a:rPr>
              <a:t>اگر به اتم ها در حالت پایه انرژی داده شود، الكترون های آنها با جذب انرژی به لایه های بالاتر انتقال</a:t>
            </a:r>
            <a:r>
              <a:rPr lang="en-US" sz="1700" b="1" dirty="0">
                <a:latin typeface="A MehdiHeydari" pitchFamily="34" charset="-78"/>
                <a:cs typeface="A MehdiHeydari" pitchFamily="34" charset="-78"/>
              </a:rPr>
              <a:t>  </a:t>
            </a:r>
            <a:r>
              <a:rPr lang="fa-IR" sz="1700" b="1" dirty="0">
                <a:latin typeface="A MehdiHeydari" pitchFamily="34" charset="-78"/>
                <a:cs typeface="A MehdiHeydari" pitchFamily="34" charset="-78"/>
              </a:rPr>
              <a:t>یابند ،به اینگونه اتم ها اتم های برانگیخته می گویند</a:t>
            </a:r>
            <a:r>
              <a:rPr lang="fa-IR" sz="1700" b="1" dirty="0" smtClean="0">
                <a:latin typeface="A MehdiHeydari" pitchFamily="34" charset="-78"/>
                <a:cs typeface="A MehdiHeydari" pitchFamily="34" charset="-78"/>
              </a:rPr>
              <a:t>.</a:t>
            </a:r>
            <a:endParaRPr lang="en-US" sz="1700" b="1" dirty="0">
              <a:latin typeface="A MehdiHeydari" pitchFamily="34" charset="-78"/>
              <a:cs typeface="A MehdiHeydari" pitchFamily="34" charset="-78"/>
            </a:endParaRPr>
          </a:p>
          <a:p>
            <a:pPr marL="114300" indent="0" algn="r" rtl="1">
              <a:buNone/>
            </a:pPr>
            <a:r>
              <a:rPr lang="fa-IR" sz="1700" b="1" dirty="0">
                <a:latin typeface="A MehdiHeydari" pitchFamily="34" charset="-78"/>
                <a:cs typeface="A MehdiHeydari" pitchFamily="34" charset="-78"/>
              </a:rPr>
              <a:t>اتم های برانگیخته پرانرژی تر، و ناپایدارند؛ از این رو تمایل دارند دوباره با از دست دادن انرژی به حالت پایدار برگردند</a:t>
            </a:r>
            <a:r>
              <a:rPr lang="fa-IR" sz="1700" b="1" dirty="0" smtClean="0">
                <a:latin typeface="A MehdiHeydari" pitchFamily="34" charset="-78"/>
                <a:cs typeface="A MehdiHeydari" pitchFamily="34" charset="-78"/>
              </a:rPr>
              <a:t>.</a:t>
            </a:r>
            <a:endParaRPr lang="en-US" sz="1700" b="1" dirty="0">
              <a:latin typeface="A MehdiHeydari" pitchFamily="34" charset="-78"/>
              <a:cs typeface="A MehdiHeydari" pitchFamily="34" charset="-78"/>
            </a:endParaRPr>
          </a:p>
          <a:p>
            <a:pPr marL="114300" indent="0" algn="r" rtl="1">
              <a:buNone/>
            </a:pPr>
            <a:r>
              <a:rPr lang="fa-IR" sz="1700" b="1" dirty="0">
                <a:latin typeface="A MehdiHeydari" pitchFamily="34" charset="-78"/>
                <a:cs typeface="A MehdiHeydari" pitchFamily="34" charset="-78"/>
              </a:rPr>
              <a:t>برای الکترون، نشر نور، مناسب ترین شیوه برای از دست دادن انرژی است، الكترون ها در اتم برانگیخته، هنگام بازگشت به حالت پایه نوری با طول موج معین نشر می كنند</a:t>
            </a:r>
            <a:r>
              <a:rPr lang="en-US" sz="1700" b="1" dirty="0">
                <a:latin typeface="A MehdiHeydari" pitchFamily="34" charset="-78"/>
                <a:cs typeface="A MehdiHeydari" pitchFamily="34" charset="-78"/>
              </a:rPr>
              <a:t>.</a:t>
            </a:r>
          </a:p>
          <a:p>
            <a:pPr marL="114300" indent="0" algn="r" rtl="1">
              <a:buNone/>
            </a:pPr>
            <a:r>
              <a:rPr lang="fa-IR" sz="1700" b="1" dirty="0">
                <a:latin typeface="A MehdiHeydari" pitchFamily="34" charset="-78"/>
                <a:cs typeface="A MehdiHeydari" pitchFamily="34" charset="-78"/>
              </a:rPr>
              <a:t> </a:t>
            </a:r>
            <a:endParaRPr lang="en-US" sz="1700" b="1" dirty="0">
              <a:latin typeface="A MehdiHeydari" pitchFamily="34" charset="-78"/>
              <a:cs typeface="A MehdiHeydari" pitchFamily="34" charset="-78"/>
            </a:endParaRPr>
          </a:p>
          <a:p>
            <a:pPr marL="114300" indent="0" algn="r" rtl="1">
              <a:buNone/>
            </a:pPr>
            <a:endParaRPr lang="en-US" sz="1700" b="1" dirty="0">
              <a:latin typeface="A MehdiHeydari" pitchFamily="34" charset="-78"/>
              <a:cs typeface="A MehdiHeydari" pitchFamily="34"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851920" cy="11818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132856" y="10288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Mj_Tunisia" pitchFamily="2" charset="-78"/>
              </a:rPr>
              <a:t>برخی ویژگی های ذره های زیر اتمی</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ubtitle 2"/>
          <p:cNvSpPr txBox="1">
            <a:spLocks/>
          </p:cNvSpPr>
          <p:nvPr/>
        </p:nvSpPr>
        <p:spPr>
          <a:xfrm>
            <a:off x="0" y="6346137"/>
            <a:ext cx="3045082" cy="6754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t>niazsistem.ir</a:t>
            </a:r>
            <a:endParaRPr lang="en-US" sz="3200" dirty="0"/>
          </a:p>
        </p:txBody>
      </p:sp>
    </p:spTree>
    <p:extLst>
      <p:ext uri="{BB962C8B-B14F-4D97-AF65-F5344CB8AC3E}">
        <p14:creationId xmlns:p14="http://schemas.microsoft.com/office/powerpoint/2010/main" val="20109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latin typeface="A MehdiHeydari" pitchFamily="34" charset="-78"/>
                <a:cs typeface="A MehdiHeydari" pitchFamily="34" charset="-78"/>
              </a:rPr>
              <a:t>لایه های اتم</a:t>
            </a:r>
            <a:r>
              <a:rPr lang="en-US" dirty="0" smtClean="0">
                <a:latin typeface="A MehdiHeydari" pitchFamily="34" charset="-78"/>
                <a:cs typeface="A MehdiHeydari" pitchFamily="34" charset="-78"/>
              </a:rPr>
              <a:t/>
            </a:r>
            <a:br>
              <a:rPr lang="en-US" dirty="0" smtClean="0">
                <a:latin typeface="A MehdiHeydari" pitchFamily="34" charset="-78"/>
                <a:cs typeface="A MehdiHeydari" pitchFamily="34" charset="-78"/>
              </a:rPr>
            </a:br>
            <a:endParaRPr lang="en-US" dirty="0">
              <a:latin typeface="A MehdiHeydari" pitchFamily="34" charset="-78"/>
              <a:cs typeface="A MehdiHeydari" pitchFamily="34" charset="-78"/>
            </a:endParaRPr>
          </a:p>
        </p:txBody>
      </p:sp>
      <p:sp>
        <p:nvSpPr>
          <p:cNvPr id="3" name="Content Placeholder 2"/>
          <p:cNvSpPr>
            <a:spLocks noGrp="1"/>
          </p:cNvSpPr>
          <p:nvPr>
            <p:ph idx="1"/>
          </p:nvPr>
        </p:nvSpPr>
        <p:spPr>
          <a:xfrm>
            <a:off x="467544" y="1484784"/>
            <a:ext cx="7620000" cy="4800600"/>
          </a:xfrm>
        </p:spPr>
        <p:txBody>
          <a:bodyPr>
            <a:normAutofit/>
          </a:bodyPr>
          <a:lstStyle/>
          <a:p>
            <a:pPr marL="114300" indent="0" algn="r" rtl="1">
              <a:buNone/>
            </a:pPr>
            <a:r>
              <a:rPr lang="fa-IR" dirty="0">
                <a:latin typeface="A MehdiHeydari" pitchFamily="34" charset="-78"/>
                <a:cs typeface="A MehdiHeydari" pitchFamily="34" charset="-78"/>
              </a:rPr>
              <a:t>اتم، ساختار لایه ای دارد و الكترون ها در لایه های پیرامون هسته با نظم ویژه ای حضور دارند به گونه ای كه در عنصرهای ردیف اول، لایۀ الكترونی اول و در عنصرهای دورۀ دوم، لایۀ دوم از الكترون پر می شود</a:t>
            </a:r>
            <a:r>
              <a:rPr lang="en-US" dirty="0">
                <a:latin typeface="A MehdiHeydari" pitchFamily="34" charset="-78"/>
                <a:cs typeface="A MehdiHeydari" pitchFamily="34" charset="-78"/>
              </a:rPr>
              <a:t>.</a:t>
            </a:r>
            <a:r>
              <a:rPr lang="fa-IR" dirty="0">
                <a:latin typeface="A MehdiHeydari" pitchFamily="34" charset="-78"/>
                <a:cs typeface="A MehdiHeydari" pitchFamily="34" charset="-78"/>
              </a:rPr>
              <a:t> واین به آن معناست که در هر دوره از جدول تناوبی عنصر هایی وجود دارد که مدار الکترونی همانندی دارند مانند هیدروژن و هلیم که دارای یک مدار الکترون میباشند.</a:t>
            </a:r>
            <a:endParaRPr lang="en-US" dirty="0">
              <a:latin typeface="A MehdiHeydari" pitchFamily="34" charset="-78"/>
              <a:cs typeface="A MehdiHeydari" pitchFamily="34" charset="-78"/>
            </a:endParaRPr>
          </a:p>
          <a:p>
            <a:pPr marL="114300" indent="0" algn="r" rtl="1">
              <a:buNone/>
            </a:pPr>
            <a:r>
              <a:rPr lang="fa-IR" dirty="0">
                <a:latin typeface="A MehdiHeydari" pitchFamily="34" charset="-78"/>
                <a:cs typeface="A MehdiHeydari" pitchFamily="34" charset="-78"/>
              </a:rPr>
              <a:t> </a:t>
            </a:r>
            <a:endParaRPr lang="en-US" dirty="0">
              <a:latin typeface="A MehdiHeydari" pitchFamily="34" charset="-78"/>
              <a:cs typeface="A MehdiHeydari" pitchFamily="34" charset="-78"/>
            </a:endParaRPr>
          </a:p>
          <a:p>
            <a:pPr marL="114300" indent="0" algn="r" rtl="1">
              <a:buNone/>
            </a:pPr>
            <a:r>
              <a:rPr lang="fa-IR" dirty="0">
                <a:latin typeface="A MehdiHeydari" pitchFamily="34" charset="-78"/>
                <a:cs typeface="A MehdiHeydari" pitchFamily="34" charset="-78"/>
              </a:rPr>
              <a:t>از آنجا كه لایۀ اولهر عنصر حداكثر </a:t>
            </a:r>
            <a:r>
              <a:rPr lang="en-US" dirty="0">
                <a:latin typeface="A MehdiHeydari" pitchFamily="34" charset="-78"/>
                <a:cs typeface="A MehdiHeydari" pitchFamily="34" charset="-78"/>
              </a:rPr>
              <a:t>2</a:t>
            </a:r>
            <a:r>
              <a:rPr lang="fa-IR" dirty="0">
                <a:latin typeface="A MehdiHeydari" pitchFamily="34" charset="-78"/>
                <a:cs typeface="A MehdiHeydari" pitchFamily="34" charset="-78"/>
              </a:rPr>
              <a:t>الكترون گنجایش دارد، میتوان گفت در دورۀ اول فقط</a:t>
            </a:r>
            <a:r>
              <a:rPr lang="en-US" dirty="0">
                <a:latin typeface="A MehdiHeydari" pitchFamily="34" charset="-78"/>
                <a:cs typeface="A MehdiHeydari" pitchFamily="34" charset="-78"/>
              </a:rPr>
              <a:t> 2 </a:t>
            </a:r>
            <a:r>
              <a:rPr lang="fa-IR" dirty="0">
                <a:latin typeface="A MehdiHeydari" pitchFamily="34" charset="-78"/>
                <a:cs typeface="A MehdiHeydari" pitchFamily="34" charset="-78"/>
              </a:rPr>
              <a:t>عنصر وجود دارد،ودر دوره ی دوم 8 عنصر وجود دارد.</a:t>
            </a:r>
            <a:endParaRPr lang="en-US" dirty="0">
              <a:latin typeface="A MehdiHeydari" pitchFamily="34" charset="-78"/>
              <a:cs typeface="A MehdiHeydari" pitchFamily="34" charset="-78"/>
            </a:endParaRPr>
          </a:p>
          <a:p>
            <a:pPr marL="114300" indent="0" algn="r" rtl="1">
              <a:buNone/>
            </a:pPr>
            <a:r>
              <a:rPr lang="fa-IR" dirty="0">
                <a:latin typeface="A MehdiHeydari" pitchFamily="34" charset="-78"/>
                <a:cs typeface="A MehdiHeydari" pitchFamily="34" charset="-78"/>
              </a:rPr>
              <a:t> </a:t>
            </a:r>
            <a:endParaRPr lang="en-US" dirty="0">
              <a:latin typeface="A MehdiHeydari" pitchFamily="34" charset="-78"/>
              <a:cs typeface="A MehdiHeydari" pitchFamily="34" charset="-78"/>
            </a:endParaRPr>
          </a:p>
          <a:p>
            <a:pPr marL="114300" indent="0" algn="r" rtl="1">
              <a:buNone/>
            </a:pPr>
            <a:r>
              <a:rPr lang="fa-IR" dirty="0">
                <a:latin typeface="A MehdiHeydari" pitchFamily="34" charset="-78"/>
                <a:cs typeface="A MehdiHeydari" pitchFamily="34" charset="-78"/>
              </a:rPr>
              <a:t>لایه های الکترونی خود از زیر لایه های متفاوتی تشکیل شده است به گونه ای که لایه اول دارای یک زیر لایه از نوع </a:t>
            </a:r>
            <a:r>
              <a:rPr lang="en-US" dirty="0">
                <a:latin typeface="A MehdiHeydari" pitchFamily="34" charset="-78"/>
                <a:cs typeface="A MehdiHeydari" pitchFamily="34" charset="-78"/>
              </a:rPr>
              <a:t>s</a:t>
            </a:r>
            <a:r>
              <a:rPr lang="fa-IR" dirty="0">
                <a:latin typeface="A MehdiHeydari" pitchFamily="34" charset="-78"/>
                <a:cs typeface="A MehdiHeydari" pitchFamily="34" charset="-78"/>
              </a:rPr>
              <a:t> و با گنجایش 2 الکترون ،لایه دوم دارای 2 زیر لایه از نوع </a:t>
            </a:r>
            <a:r>
              <a:rPr lang="en-US" dirty="0">
                <a:latin typeface="A MehdiHeydari" pitchFamily="34" charset="-78"/>
                <a:cs typeface="A MehdiHeydari" pitchFamily="34" charset="-78"/>
              </a:rPr>
              <a:t> s</a:t>
            </a:r>
            <a:r>
              <a:rPr lang="fa-IR" dirty="0">
                <a:latin typeface="A MehdiHeydari" pitchFamily="34" charset="-78"/>
                <a:cs typeface="A MehdiHeydari" pitchFamily="34" charset="-78"/>
              </a:rPr>
              <a:t>و</a:t>
            </a:r>
            <a:r>
              <a:rPr lang="en-US" dirty="0">
                <a:latin typeface="A MehdiHeydari" pitchFamily="34" charset="-78"/>
                <a:cs typeface="A MehdiHeydari" pitchFamily="34" charset="-78"/>
              </a:rPr>
              <a:t>p</a:t>
            </a:r>
            <a:r>
              <a:rPr lang="fa-IR" dirty="0">
                <a:latin typeface="A MehdiHeydari" pitchFamily="34" charset="-78"/>
                <a:cs typeface="A MehdiHeydari" pitchFamily="34" charset="-78"/>
              </a:rPr>
              <a:t> با گنجایش 2و6الکترون،لایه سوم دارای 3زیر لایه از نوع</a:t>
            </a:r>
            <a:r>
              <a:rPr lang="en-US" dirty="0">
                <a:latin typeface="A MehdiHeydari" pitchFamily="34" charset="-78"/>
                <a:cs typeface="A MehdiHeydari" pitchFamily="34" charset="-78"/>
              </a:rPr>
              <a:t>s </a:t>
            </a:r>
            <a:r>
              <a:rPr lang="fa-IR" dirty="0">
                <a:latin typeface="A MehdiHeydari" pitchFamily="34" charset="-78"/>
                <a:cs typeface="A MehdiHeydari" pitchFamily="34" charset="-78"/>
              </a:rPr>
              <a:t>،</a:t>
            </a:r>
            <a:r>
              <a:rPr lang="en-US" dirty="0">
                <a:latin typeface="A MehdiHeydari" pitchFamily="34" charset="-78"/>
                <a:cs typeface="A MehdiHeydari" pitchFamily="34" charset="-78"/>
              </a:rPr>
              <a:t>p</a:t>
            </a:r>
            <a:r>
              <a:rPr lang="fa-IR" dirty="0">
                <a:latin typeface="A MehdiHeydari" pitchFamily="34" charset="-78"/>
                <a:cs typeface="A MehdiHeydari" pitchFamily="34" charset="-78"/>
              </a:rPr>
              <a:t> و</a:t>
            </a:r>
            <a:r>
              <a:rPr lang="en-US" dirty="0">
                <a:latin typeface="A MehdiHeydari" pitchFamily="34" charset="-78"/>
                <a:cs typeface="A MehdiHeydari" pitchFamily="34" charset="-78"/>
              </a:rPr>
              <a:t>d</a:t>
            </a:r>
            <a:r>
              <a:rPr lang="fa-IR" dirty="0">
                <a:latin typeface="A MehdiHeydari" pitchFamily="34" charset="-78"/>
                <a:cs typeface="A MehdiHeydari" pitchFamily="34" charset="-78"/>
              </a:rPr>
              <a:t> با گنجایش 6،2و10 الکترون است.</a:t>
            </a:r>
            <a:endParaRPr lang="en-US" dirty="0">
              <a:latin typeface="A MehdiHeydari" pitchFamily="34" charset="-78"/>
              <a:cs typeface="A MehdiHeydari" pitchFamily="34" charset="-78"/>
            </a:endParaRPr>
          </a:p>
          <a:p>
            <a:pPr marL="114300" indent="0" algn="r">
              <a:buNone/>
            </a:pPr>
            <a:endParaRPr lang="en-US" dirty="0">
              <a:latin typeface="A MehdiHeydari" pitchFamily="34" charset="-78"/>
              <a:cs typeface="A MehdiHeydari" pitchFamily="34" charset="-78"/>
            </a:endParaRPr>
          </a:p>
        </p:txBody>
      </p:sp>
      <p:sp>
        <p:nvSpPr>
          <p:cNvPr id="4" name="Subtitle 2"/>
          <p:cNvSpPr txBox="1">
            <a:spLocks/>
          </p:cNvSpPr>
          <p:nvPr/>
        </p:nvSpPr>
        <p:spPr>
          <a:xfrm>
            <a:off x="0" y="6160232"/>
            <a:ext cx="3045082" cy="6754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t>niazsistem.ir</a:t>
            </a:r>
            <a:endParaRPr lang="en-US" sz="3200" dirty="0"/>
          </a:p>
        </p:txBody>
      </p:sp>
    </p:spTree>
    <p:extLst>
      <p:ext uri="{BB962C8B-B14F-4D97-AF65-F5344CB8AC3E}">
        <p14:creationId xmlns:p14="http://schemas.microsoft.com/office/powerpoint/2010/main" val="230979762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620000" cy="1143000"/>
          </a:xfrm>
        </p:spPr>
        <p:txBody>
          <a:bodyPr/>
          <a:lstStyle/>
          <a:p>
            <a:pPr algn="r" rtl="1"/>
            <a:r>
              <a:rPr lang="fa-IR" dirty="0">
                <a:latin typeface="A MehdiHeydari" pitchFamily="34" charset="-78"/>
                <a:cs typeface="A MehdiHeydari" pitchFamily="34" charset="-78"/>
              </a:rPr>
              <a:t>نور </a:t>
            </a:r>
            <a:endParaRPr lang="en-US" dirty="0">
              <a:latin typeface="A MehdiHeydari" pitchFamily="34" charset="-78"/>
              <a:cs typeface="A MehdiHeydari" pitchFamily="34" charset="-78"/>
            </a:endParaRPr>
          </a:p>
        </p:txBody>
      </p:sp>
      <p:sp>
        <p:nvSpPr>
          <p:cNvPr id="3" name="Content Placeholder 2"/>
          <p:cNvSpPr>
            <a:spLocks noGrp="1"/>
          </p:cNvSpPr>
          <p:nvPr>
            <p:ph idx="1"/>
          </p:nvPr>
        </p:nvSpPr>
        <p:spPr>
          <a:xfrm>
            <a:off x="0" y="950963"/>
            <a:ext cx="8460432" cy="5877272"/>
          </a:xfrm>
        </p:spPr>
        <p:txBody>
          <a:bodyPr>
            <a:noAutofit/>
          </a:bodyPr>
          <a:lstStyle/>
          <a:p>
            <a:pPr marL="114300" indent="0" algn="r" rtl="1">
              <a:lnSpc>
                <a:spcPct val="150000"/>
              </a:lnSpc>
              <a:buNone/>
            </a:pPr>
            <a:r>
              <a:rPr lang="fa-IR" sz="1600" dirty="0">
                <a:latin typeface="A MehdiHeydari" pitchFamily="34" charset="-78"/>
                <a:cs typeface="A MehdiHeydari" pitchFamily="34" charset="-78"/>
              </a:rPr>
              <a:t>نوری که از ستاره یا سیاره ای به ما می رسد، نشان می دهد که آن ستاره یا سیاره از چه ساخته شده و دمای آن چقدر است.</a:t>
            </a:r>
            <a:endParaRPr lang="en-US" sz="1600" dirty="0">
              <a:latin typeface="A MehdiHeydari" pitchFamily="34" charset="-78"/>
              <a:cs typeface="A MehdiHeydari" pitchFamily="34" charset="-78"/>
            </a:endParaRPr>
          </a:p>
          <a:p>
            <a:pPr marL="114300" indent="0" algn="r" rtl="1">
              <a:lnSpc>
                <a:spcPct val="150000"/>
              </a:lnSpc>
              <a:buNone/>
            </a:pPr>
            <a:r>
              <a:rPr lang="fa-IR" sz="1600" dirty="0">
                <a:latin typeface="A MehdiHeydari" pitchFamily="34" charset="-78"/>
                <a:cs typeface="A MehdiHeydari" pitchFamily="34" charset="-78"/>
              </a:rPr>
              <a:t>دانشمندان با دستگاهی به نام </a:t>
            </a:r>
            <a:r>
              <a:rPr lang="fa-IR" sz="1600" b="1" dirty="0">
                <a:latin typeface="A MehdiHeydari" pitchFamily="34" charset="-78"/>
                <a:cs typeface="A MehdiHeydari" pitchFamily="34" charset="-78"/>
              </a:rPr>
              <a:t>طیف سنج </a:t>
            </a:r>
            <a:r>
              <a:rPr lang="fa-IR" sz="1600" dirty="0">
                <a:latin typeface="A MehdiHeydari" pitchFamily="34" charset="-78"/>
                <a:cs typeface="A MehdiHeydari" pitchFamily="34" charset="-78"/>
              </a:rPr>
              <a:t>می توانند از پرتو های گسیل شده از مواد گوناگون، اطلاعات ارزشمندی دربارۀ آنها به دست آورند</a:t>
            </a:r>
            <a:r>
              <a:rPr lang="en-US" sz="1600" dirty="0">
                <a:latin typeface="A MehdiHeydari" pitchFamily="34" charset="-78"/>
                <a:cs typeface="A MehdiHeydari" pitchFamily="34" charset="-78"/>
              </a:rPr>
              <a:t>. </a:t>
            </a:r>
            <a:r>
              <a:rPr lang="fa-IR" sz="1600" dirty="0">
                <a:latin typeface="A MehdiHeydari" pitchFamily="34" charset="-78"/>
                <a:cs typeface="A MehdiHeydari" pitchFamily="34" charset="-78"/>
              </a:rPr>
              <a:t>اینکه نور چیست؟ چگونه تولید می شود؟ حامل چه اطلاعاتی است؟</a:t>
            </a:r>
            <a:endParaRPr lang="en-US" sz="1600" dirty="0">
              <a:latin typeface="A MehdiHeydari" pitchFamily="34" charset="-78"/>
              <a:cs typeface="A MehdiHeydari" pitchFamily="34" charset="-78"/>
            </a:endParaRPr>
          </a:p>
          <a:p>
            <a:pPr marL="114300" indent="0" algn="r" rtl="1">
              <a:lnSpc>
                <a:spcPct val="150000"/>
              </a:lnSpc>
              <a:buNone/>
            </a:pPr>
            <a:r>
              <a:rPr lang="en-US" sz="1600" dirty="0">
                <a:latin typeface="A MehdiHeydari" pitchFamily="34" charset="-78"/>
                <a:cs typeface="A MehdiHeydari" pitchFamily="34" charset="-78"/>
              </a:rPr>
              <a:t> </a:t>
            </a:r>
          </a:p>
          <a:p>
            <a:pPr marL="114300" indent="0" algn="r" rtl="1">
              <a:lnSpc>
                <a:spcPct val="150000"/>
              </a:lnSpc>
              <a:buNone/>
            </a:pPr>
            <a:r>
              <a:rPr lang="fa-IR" sz="1600" dirty="0">
                <a:latin typeface="A MehdiHeydari" pitchFamily="34" charset="-78"/>
                <a:cs typeface="A MehdiHeydari" pitchFamily="34" charset="-78"/>
              </a:rPr>
              <a:t>نور خورشید با گذشت از قطره های آب موجود در هوا که پس از باران در هوا معلق اند تجزیه شده وگستره ای پیوسته از رنگ ها را ایجاد میکند.</a:t>
            </a:r>
            <a:endParaRPr lang="en-US" sz="1600" dirty="0">
              <a:latin typeface="A MehdiHeydari" pitchFamily="34" charset="-78"/>
              <a:cs typeface="A MehdiHeydari" pitchFamily="34" charset="-78"/>
            </a:endParaRPr>
          </a:p>
          <a:p>
            <a:pPr marL="114300" indent="0" algn="r" rtl="1">
              <a:lnSpc>
                <a:spcPct val="150000"/>
              </a:lnSpc>
              <a:buNone/>
            </a:pPr>
            <a:r>
              <a:rPr lang="fa-IR" sz="1600" dirty="0">
                <a:latin typeface="A MehdiHeydari" pitchFamily="34" charset="-78"/>
                <a:cs typeface="A MehdiHeydari" pitchFamily="34" charset="-78"/>
              </a:rPr>
              <a:t>چشم ما فقط توانایی دیدن بر خی از رنگ های تجزیه شده ی نور را دارد که به آنها رنگ های مرئی (گستره ی مرئی)میگویند.</a:t>
            </a:r>
            <a:endParaRPr lang="en-US" sz="1600" dirty="0">
              <a:latin typeface="A MehdiHeydari" pitchFamily="34" charset="-78"/>
              <a:cs typeface="A MehdiHeydari" pitchFamily="34" charset="-78"/>
            </a:endParaRPr>
          </a:p>
          <a:p>
            <a:pPr marL="114300" indent="0" algn="r" rtl="1">
              <a:lnSpc>
                <a:spcPct val="150000"/>
              </a:lnSpc>
              <a:buNone/>
            </a:pPr>
            <a:r>
              <a:rPr lang="fa-IR" sz="1600" dirty="0">
                <a:latin typeface="A MehdiHeydari" pitchFamily="34" charset="-78"/>
                <a:cs typeface="A MehdiHeydari" pitchFamily="34" charset="-78"/>
              </a:rPr>
              <a:t>نوع پرتو های نوری خورشید پرتو های الکترو مغناطیسی است که دارای انرژی است و اگر گستره کوتاه تری دارا باشد انرژی بیشتری خواهد داشت.بنا بر این انرژی نور آبی از نور سرخ بیشتر است.</a:t>
            </a:r>
            <a:endParaRPr lang="en-US" sz="1600" dirty="0">
              <a:latin typeface="A MehdiHeydari" pitchFamily="34" charset="-78"/>
              <a:cs typeface="A MehdiHeydari" pitchFamily="34" charset="-78"/>
            </a:endParaRPr>
          </a:p>
          <a:p>
            <a:pPr marL="114300" indent="0" algn="r" rtl="1">
              <a:lnSpc>
                <a:spcPct val="150000"/>
              </a:lnSpc>
              <a:buNone/>
            </a:pPr>
            <a:r>
              <a:rPr lang="fa-IR" sz="1600" dirty="0">
                <a:latin typeface="A MehdiHeydari" pitchFamily="34" charset="-78"/>
                <a:cs typeface="A MehdiHeydari" pitchFamily="34" charset="-78"/>
              </a:rPr>
              <a:t>شیمی دان ها به فرایندی كه در آن یک مادۀ شیمیایی با جذب انرژی از خود، پرتوهای الکترومغناطیس گسیل می دارد، </a:t>
            </a:r>
            <a:r>
              <a:rPr lang="fa-IR" sz="1600" b="1" dirty="0">
                <a:latin typeface="A MehdiHeydari" pitchFamily="34" charset="-78"/>
                <a:cs typeface="A MehdiHeydari" pitchFamily="34" charset="-78"/>
              </a:rPr>
              <a:t>نشر </a:t>
            </a:r>
            <a:r>
              <a:rPr lang="fa-IR" sz="1600" dirty="0">
                <a:latin typeface="A MehdiHeydari" pitchFamily="34" charset="-78"/>
                <a:cs typeface="A MehdiHeydari" pitchFamily="34" charset="-78"/>
              </a:rPr>
              <a:t>می گویند.</a:t>
            </a:r>
            <a:endParaRPr lang="en-US" sz="1600" dirty="0">
              <a:latin typeface="A MehdiHeydari" pitchFamily="34" charset="-78"/>
              <a:cs typeface="A MehdiHeydari" pitchFamily="34" charset="-78"/>
            </a:endParaRPr>
          </a:p>
          <a:p>
            <a:pPr marL="114300" indent="0" algn="r" rtl="1">
              <a:lnSpc>
                <a:spcPct val="150000"/>
              </a:lnSpc>
              <a:buNone/>
            </a:pPr>
            <a:r>
              <a:rPr lang="fa-IR" sz="1600" dirty="0">
                <a:latin typeface="A MehdiHeydari" pitchFamily="34" charset="-78"/>
                <a:cs typeface="A MehdiHeydari" pitchFamily="34" charset="-78"/>
              </a:rPr>
              <a:t>اگر نور نشر شده از یک ترکیب لیتیم دار در شعله را از یک منشور عبور دهیم الگویی بدست می آید که به آن طیف نشر خطی لیتیم میگویند.</a:t>
            </a:r>
            <a:endParaRPr lang="en-US" sz="1600" dirty="0">
              <a:latin typeface="A MehdiHeydari" pitchFamily="34" charset="-78"/>
              <a:cs typeface="A MehdiHeydari" pitchFamily="34" charset="-78"/>
            </a:endParaRPr>
          </a:p>
          <a:p>
            <a:pPr marL="114300" indent="0" algn="r" rtl="1">
              <a:lnSpc>
                <a:spcPct val="150000"/>
              </a:lnSpc>
              <a:buNone/>
            </a:pPr>
            <a:r>
              <a:rPr lang="en-US" sz="1600" dirty="0">
                <a:latin typeface="A MehdiHeydari" pitchFamily="34" charset="-78"/>
                <a:cs typeface="A MehdiHeydari" pitchFamily="34" charset="-78"/>
              </a:rPr>
              <a:t> </a:t>
            </a:r>
          </a:p>
          <a:p>
            <a:pPr marL="114300" indent="0" algn="r">
              <a:lnSpc>
                <a:spcPct val="150000"/>
              </a:lnSpc>
              <a:buNone/>
            </a:pPr>
            <a:endParaRPr lang="en-US" sz="1600" dirty="0">
              <a:latin typeface="A MehdiHeydari" pitchFamily="34" charset="-78"/>
              <a:cs typeface="A MehdiHeydari" pitchFamily="34" charset="-78"/>
            </a:endParaRPr>
          </a:p>
        </p:txBody>
      </p:sp>
      <p:sp>
        <p:nvSpPr>
          <p:cNvPr id="4" name="Subtitle 2"/>
          <p:cNvSpPr txBox="1">
            <a:spLocks/>
          </p:cNvSpPr>
          <p:nvPr/>
        </p:nvSpPr>
        <p:spPr>
          <a:xfrm>
            <a:off x="0" y="6160232"/>
            <a:ext cx="3045082" cy="6754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t>niazsistem.ir</a:t>
            </a:r>
            <a:endParaRPr lang="en-US" sz="3200" dirty="0"/>
          </a:p>
        </p:txBody>
      </p:sp>
    </p:spTree>
    <p:extLst>
      <p:ext uri="{BB962C8B-B14F-4D97-AF65-F5344CB8AC3E}">
        <p14:creationId xmlns:p14="http://schemas.microsoft.com/office/powerpoint/2010/main" val="2381893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9148"/>
            <a:ext cx="7620000" cy="1143000"/>
          </a:xfrm>
        </p:spPr>
        <p:txBody>
          <a:bodyPr/>
          <a:lstStyle/>
          <a:p>
            <a:pPr algn="r" rtl="1"/>
            <a:r>
              <a:rPr lang="fa-IR" dirty="0">
                <a:latin typeface="A MehdiHeydari" pitchFamily="34" charset="-78"/>
                <a:cs typeface="A MehdiHeydari" pitchFamily="34" charset="-78"/>
              </a:rPr>
              <a:t>آرایش الکترونی اتم</a:t>
            </a:r>
            <a:endParaRPr lang="en-US" dirty="0">
              <a:latin typeface="A MehdiHeydari" pitchFamily="34" charset="-78"/>
              <a:cs typeface="A MehdiHeydari" pitchFamily="34" charset="-78"/>
            </a:endParaRPr>
          </a:p>
        </p:txBody>
      </p:sp>
      <p:sp>
        <p:nvSpPr>
          <p:cNvPr id="3" name="Content Placeholder 2"/>
          <p:cNvSpPr>
            <a:spLocks noGrp="1"/>
          </p:cNvSpPr>
          <p:nvPr>
            <p:ph idx="1"/>
          </p:nvPr>
        </p:nvSpPr>
        <p:spPr>
          <a:xfrm>
            <a:off x="276628" y="764704"/>
            <a:ext cx="8460432" cy="6453336"/>
          </a:xfrm>
        </p:spPr>
        <p:txBody>
          <a:bodyPr>
            <a:noAutofit/>
          </a:bodyPr>
          <a:lstStyle/>
          <a:p>
            <a:pPr marL="114300" indent="0" algn="r" rtl="1">
              <a:lnSpc>
                <a:spcPct val="150000"/>
              </a:lnSpc>
              <a:buNone/>
            </a:pPr>
            <a:r>
              <a:rPr lang="fa-IR" sz="1400" b="1" dirty="0">
                <a:latin typeface="A MehdiHeydari" pitchFamily="34" charset="-78"/>
                <a:cs typeface="A MehdiHeydari" pitchFamily="34" charset="-78"/>
              </a:rPr>
              <a:t>مطابق مدل کوانتومی برای بدست آوردن آرایش الکترونی اتم ها باید الکترون های اتم هرعنصر در زیر لایه ها با نظم و ترتیب معینی توزیع شود.</a:t>
            </a:r>
            <a:endParaRPr lang="en-US" sz="1400" b="1" dirty="0">
              <a:latin typeface="A MehdiHeydari" pitchFamily="34" charset="-78"/>
              <a:cs typeface="A MehdiHeydari" pitchFamily="34" charset="-78"/>
            </a:endParaRPr>
          </a:p>
          <a:p>
            <a:pPr marL="114300" indent="0" algn="r" rtl="1">
              <a:lnSpc>
                <a:spcPct val="150000"/>
              </a:lnSpc>
              <a:buNone/>
            </a:pPr>
            <a:r>
              <a:rPr lang="fa-IR" sz="1400" b="1" i="1" dirty="0">
                <a:latin typeface="A MehdiHeydari" pitchFamily="34" charset="-78"/>
                <a:cs typeface="A MehdiHeydari" pitchFamily="34" charset="-78"/>
              </a:rPr>
              <a:t>نکته</a:t>
            </a:r>
            <a:r>
              <a:rPr lang="fa-IR" sz="1400" b="1" dirty="0">
                <a:latin typeface="A MehdiHeydari" pitchFamily="34" charset="-78"/>
                <a:cs typeface="A MehdiHeydari" pitchFamily="34" charset="-78"/>
              </a:rPr>
              <a:t>:پر شدن زیرلایه ها تنها به عدد كوانتومی اصلی(</a:t>
            </a:r>
            <a:r>
              <a:rPr lang="en-US" sz="1400" b="1" dirty="0">
                <a:latin typeface="A MehdiHeydari" pitchFamily="34" charset="-78"/>
                <a:cs typeface="A MehdiHeydari" pitchFamily="34" charset="-78"/>
              </a:rPr>
              <a:t>n</a:t>
            </a:r>
            <a:r>
              <a:rPr lang="fa-IR" sz="1400" b="1" dirty="0">
                <a:latin typeface="A MehdiHeydari" pitchFamily="34" charset="-78"/>
                <a:cs typeface="A MehdiHeydari" pitchFamily="34" charset="-78"/>
              </a:rPr>
              <a:t>) وابسته نیست بلكه از یک قاعدۀ کلی </a:t>
            </a:r>
            <a:r>
              <a:rPr lang="fa-IR" sz="1400" b="1" dirty="0" smtClean="0">
                <a:latin typeface="A MehdiHeydari" pitchFamily="34" charset="-78"/>
                <a:cs typeface="A MehdiHeydari" pitchFamily="34" charset="-78"/>
              </a:rPr>
              <a:t>ب</a:t>
            </a:r>
            <a:r>
              <a:rPr lang="fa-IR" sz="1400" b="1" dirty="0">
                <a:latin typeface="A MehdiHeydari" pitchFamily="34" charset="-78"/>
                <a:cs typeface="A MehdiHeydari" pitchFamily="34" charset="-78"/>
              </a:rPr>
              <a:t>ا</a:t>
            </a:r>
            <a:r>
              <a:rPr lang="fa-IR" sz="1400" b="1" dirty="0" smtClean="0">
                <a:latin typeface="A MehdiHeydari" pitchFamily="34" charset="-78"/>
                <a:cs typeface="A MehdiHeydari" pitchFamily="34" charset="-78"/>
              </a:rPr>
              <a:t> </a:t>
            </a:r>
            <a:r>
              <a:rPr lang="fa-IR" sz="1400" b="1" dirty="0">
                <a:latin typeface="A MehdiHeydari" pitchFamily="34" charset="-78"/>
                <a:cs typeface="A MehdiHeydari" pitchFamily="34" charset="-78"/>
              </a:rPr>
              <a:t>نام قاعدۀ آفبا پیروی </a:t>
            </a:r>
            <a:r>
              <a:rPr lang="fa-IR" sz="1400" b="1" dirty="0" smtClean="0">
                <a:latin typeface="A MehdiHeydari" pitchFamily="34" charset="-78"/>
                <a:cs typeface="A MehdiHeydari" pitchFamily="34" charset="-78"/>
              </a:rPr>
              <a:t>میكند</a:t>
            </a:r>
            <a:r>
              <a:rPr lang="en-US" sz="1400" b="1" dirty="0">
                <a:latin typeface="A MehdiHeydari" pitchFamily="34" charset="-78"/>
                <a:cs typeface="A MehdiHeydari" pitchFamily="34" charset="-78"/>
              </a:rPr>
              <a:t>. </a:t>
            </a:r>
          </a:p>
          <a:p>
            <a:pPr marL="114300" indent="0" algn="r" rtl="1">
              <a:lnSpc>
                <a:spcPct val="150000"/>
              </a:lnSpc>
              <a:buNone/>
            </a:pPr>
            <a:r>
              <a:rPr lang="fa-IR" sz="1400" b="1" dirty="0">
                <a:latin typeface="A MehdiHeydari" pitchFamily="34" charset="-78"/>
                <a:cs typeface="A MehdiHeydari" pitchFamily="34" charset="-78"/>
              </a:rPr>
              <a:t>قاعدۀ آفبا ترتیب پرشدن زیرلایه ها را در اتم های گوناگون نشان می دهد</a:t>
            </a:r>
            <a:r>
              <a:rPr lang="en-US" sz="1400" b="1" dirty="0">
                <a:latin typeface="A MehdiHeydari" pitchFamily="34" charset="-78"/>
                <a:cs typeface="A MehdiHeydari" pitchFamily="34" charset="-78"/>
              </a:rPr>
              <a:t>. </a:t>
            </a:r>
            <a:r>
              <a:rPr lang="fa-IR" sz="1400" b="1" dirty="0">
                <a:latin typeface="A MehdiHeydari" pitchFamily="34" charset="-78"/>
                <a:cs typeface="A MehdiHeydari" pitchFamily="34" charset="-78"/>
              </a:rPr>
              <a:t>مطابق این قاعده، هنگام افزودن الکترون به زیرلایه ها، نخست زیرلایه های نزدیک تر به هسته پر می شود که دارای انرژی كمتری است و سپس زیرلایه های بالاتر پر خواهد شد</a:t>
            </a:r>
            <a:r>
              <a:rPr lang="fa-IR" sz="1400" b="1" dirty="0" smtClean="0">
                <a:latin typeface="A MehdiHeydari" pitchFamily="34" charset="-78"/>
                <a:cs typeface="A MehdiHeydari" pitchFamily="34" charset="-78"/>
              </a:rPr>
              <a:t>.</a:t>
            </a:r>
            <a:endParaRPr lang="en-US" sz="1400" b="1" dirty="0">
              <a:latin typeface="A MehdiHeydari" pitchFamily="34" charset="-78"/>
              <a:cs typeface="A MehdiHeydari" pitchFamily="34" charset="-78"/>
            </a:endParaRPr>
          </a:p>
          <a:p>
            <a:pPr marL="114300" indent="0" algn="r" rtl="1">
              <a:lnSpc>
                <a:spcPct val="150000"/>
              </a:lnSpc>
              <a:buNone/>
            </a:pPr>
            <a:r>
              <a:rPr lang="fa-IR" sz="1400" b="1" dirty="0">
                <a:latin typeface="A MehdiHeydari" pitchFamily="34" charset="-78"/>
                <a:cs typeface="A MehdiHeydari" pitchFamily="34" charset="-78"/>
              </a:rPr>
              <a:t>روش دیگر آرایش الکترون های اتم آرایش الکترونی فشرده است،مثلا اتم سدیم به گونه زیر آرایش میگیرد.</a:t>
            </a:r>
            <a:endParaRPr lang="en-US" sz="1400" b="1" dirty="0">
              <a:latin typeface="A MehdiHeydari" pitchFamily="34" charset="-78"/>
              <a:cs typeface="A MehdiHeydari" pitchFamily="34" charset="-78"/>
            </a:endParaRPr>
          </a:p>
          <a:p>
            <a:pPr marL="114300" indent="0" algn="ctr" rtl="1">
              <a:lnSpc>
                <a:spcPct val="150000"/>
              </a:lnSpc>
              <a:buNone/>
            </a:pPr>
            <a:r>
              <a:rPr lang="en-US" sz="1400" b="1" dirty="0">
                <a:latin typeface="Comic Sans MS" pitchFamily="66" charset="0"/>
                <a:cs typeface="A MehdiHeydari" pitchFamily="34" charset="-78"/>
              </a:rPr>
              <a:t>Na:[Ne]3 s</a:t>
            </a:r>
            <a:r>
              <a:rPr lang="en-US" sz="1400" b="1" baseline="30000" dirty="0">
                <a:latin typeface="Comic Sans MS" pitchFamily="66" charset="0"/>
                <a:cs typeface="A MehdiHeydari" pitchFamily="34" charset="-78"/>
              </a:rPr>
              <a:t>1</a:t>
            </a:r>
            <a:endParaRPr lang="en-US" sz="1400" b="1" dirty="0">
              <a:latin typeface="Comic Sans MS" pitchFamily="66" charset="0"/>
              <a:cs typeface="A MehdiHeydari" pitchFamily="34" charset="-78"/>
            </a:endParaRPr>
          </a:p>
          <a:p>
            <a:pPr marL="114300" indent="0" algn="r" rtl="1">
              <a:lnSpc>
                <a:spcPct val="150000"/>
              </a:lnSpc>
              <a:buNone/>
            </a:pPr>
            <a:r>
              <a:rPr lang="fa-IR" sz="1400" b="1" dirty="0" smtClean="0">
                <a:latin typeface="A MehdiHeydari" pitchFamily="34" charset="-78"/>
                <a:cs typeface="A MehdiHeydari" pitchFamily="34" charset="-78"/>
              </a:rPr>
              <a:t>دراین </a:t>
            </a:r>
            <a:r>
              <a:rPr lang="fa-IR" sz="1400" b="1" dirty="0">
                <a:latin typeface="A MehdiHeydari" pitchFamily="34" charset="-78"/>
                <a:cs typeface="A MehdiHeydari" pitchFamily="34" charset="-78"/>
              </a:rPr>
              <a:t>آرایش الکترونی از نماد گاز های نجیب استفاده شده است.برای اینکه الکترون های اتم را به حالت آرایش فشرده تبدیل کنیم ابتدا آرایش اتم مورد نظر را به صورت گسترده نوشته و سپس بخشی از آرایش الکترونی یک گاز نجیب با نماد شیمیایی گاز نجیب جایگزین میشود.</a:t>
            </a:r>
            <a:endParaRPr lang="en-US" sz="1400" b="1" dirty="0">
              <a:latin typeface="A MehdiHeydari" pitchFamily="34" charset="-78"/>
              <a:cs typeface="A MehdiHeydari" pitchFamily="34" charset="-78"/>
            </a:endParaRPr>
          </a:p>
          <a:p>
            <a:pPr marL="114300" indent="0" algn="ctr" rtl="1">
              <a:lnSpc>
                <a:spcPct val="150000"/>
              </a:lnSpc>
              <a:buNone/>
            </a:pPr>
            <a:r>
              <a:rPr lang="en-US" sz="1400" b="1" dirty="0">
                <a:latin typeface="Comic Sans MS" pitchFamily="66" charset="0"/>
                <a:cs typeface="A MehdiHeydari" pitchFamily="34" charset="-78"/>
              </a:rPr>
              <a:t> </a:t>
            </a:r>
            <a:r>
              <a:rPr lang="en-US" sz="1400" b="1" dirty="0" smtClean="0">
                <a:latin typeface="Comic Sans MS" pitchFamily="66" charset="0"/>
                <a:cs typeface="A MehdiHeydari" pitchFamily="34" charset="-78"/>
              </a:rPr>
              <a:t>Na:1s</a:t>
            </a:r>
            <a:r>
              <a:rPr lang="en-US" sz="1400" b="1" baseline="30000" dirty="0" smtClean="0">
                <a:latin typeface="Comic Sans MS" pitchFamily="66" charset="0"/>
                <a:cs typeface="A MehdiHeydari" pitchFamily="34" charset="-78"/>
              </a:rPr>
              <a:t>2</a:t>
            </a:r>
            <a:r>
              <a:rPr lang="en-US" sz="1400" b="1" dirty="0" smtClean="0">
                <a:latin typeface="Comic Sans MS" pitchFamily="66" charset="0"/>
                <a:cs typeface="A MehdiHeydari" pitchFamily="34" charset="-78"/>
              </a:rPr>
              <a:t>2s</a:t>
            </a:r>
            <a:r>
              <a:rPr lang="en-US" sz="1400" b="1" baseline="30000" dirty="0" smtClean="0">
                <a:latin typeface="Comic Sans MS" pitchFamily="66" charset="0"/>
                <a:cs typeface="A MehdiHeydari" pitchFamily="34" charset="-78"/>
              </a:rPr>
              <a:t>2</a:t>
            </a:r>
            <a:r>
              <a:rPr lang="en-US" sz="1400" b="1" dirty="0" smtClean="0">
                <a:latin typeface="Comic Sans MS" pitchFamily="66" charset="0"/>
                <a:cs typeface="A MehdiHeydari" pitchFamily="34" charset="-78"/>
              </a:rPr>
              <a:t>2p</a:t>
            </a:r>
            <a:r>
              <a:rPr lang="en-US" sz="1400" b="1" baseline="30000" dirty="0" smtClean="0">
                <a:latin typeface="Comic Sans MS" pitchFamily="66" charset="0"/>
                <a:cs typeface="A MehdiHeydari" pitchFamily="34" charset="-78"/>
              </a:rPr>
              <a:t>6</a:t>
            </a:r>
            <a:r>
              <a:rPr lang="en-US" sz="1400" b="1" dirty="0" smtClean="0">
                <a:latin typeface="Comic Sans MS" pitchFamily="66" charset="0"/>
                <a:cs typeface="A MehdiHeydari" pitchFamily="34" charset="-78"/>
              </a:rPr>
              <a:t>3s</a:t>
            </a:r>
            <a:r>
              <a:rPr lang="en-US" sz="1400" b="1" baseline="30000" dirty="0" smtClean="0">
                <a:latin typeface="Comic Sans MS" pitchFamily="66" charset="0"/>
                <a:cs typeface="A MehdiHeydari" pitchFamily="34" charset="-78"/>
              </a:rPr>
              <a:t>1</a:t>
            </a:r>
            <a:endParaRPr lang="en-US" sz="1400" b="1" dirty="0" smtClean="0">
              <a:latin typeface="Comic Sans MS" pitchFamily="66" charset="0"/>
              <a:cs typeface="A MehdiHeydari" pitchFamily="34" charset="-78"/>
            </a:endParaRPr>
          </a:p>
          <a:p>
            <a:pPr marL="114300" indent="0" algn="ctr" rtl="1">
              <a:lnSpc>
                <a:spcPct val="150000"/>
              </a:lnSpc>
              <a:buNone/>
            </a:pPr>
            <a:r>
              <a:rPr lang="en-US" sz="1400" b="1" dirty="0" smtClean="0">
                <a:latin typeface="Comic Sans MS" pitchFamily="66" charset="0"/>
                <a:cs typeface="A MehdiHeydari" pitchFamily="34" charset="-78"/>
              </a:rPr>
              <a:t>Na</a:t>
            </a:r>
            <a:r>
              <a:rPr lang="en-US" sz="1400" b="1" dirty="0">
                <a:latin typeface="Comic Sans MS" pitchFamily="66" charset="0"/>
                <a:cs typeface="A MehdiHeydari" pitchFamily="34" charset="-78"/>
              </a:rPr>
              <a:t>:[Ne]3 s</a:t>
            </a:r>
            <a:r>
              <a:rPr lang="en-US" sz="1400" b="1" baseline="30000" dirty="0">
                <a:latin typeface="Comic Sans MS" pitchFamily="66" charset="0"/>
                <a:cs typeface="A MehdiHeydari" pitchFamily="34" charset="-78"/>
              </a:rPr>
              <a:t>1</a:t>
            </a:r>
            <a:endParaRPr lang="en-US" sz="1400" b="1" dirty="0">
              <a:latin typeface="Comic Sans MS" pitchFamily="66" charset="0"/>
              <a:cs typeface="A MehdiHeydari" pitchFamily="34" charset="-78"/>
            </a:endParaRPr>
          </a:p>
          <a:p>
            <a:pPr marL="114300" indent="0" algn="ctr" rtl="1">
              <a:lnSpc>
                <a:spcPct val="150000"/>
              </a:lnSpc>
              <a:buNone/>
            </a:pPr>
            <a:r>
              <a:rPr lang="en-US" sz="1400" b="1" dirty="0" smtClean="0">
                <a:latin typeface="Comic Sans MS" pitchFamily="66" charset="0"/>
                <a:cs typeface="A MehdiHeydari" pitchFamily="34" charset="-78"/>
              </a:rPr>
              <a:t>Ne:1s</a:t>
            </a:r>
            <a:r>
              <a:rPr lang="en-US" sz="1400" b="1" baseline="30000" dirty="0" smtClean="0">
                <a:latin typeface="Comic Sans MS" pitchFamily="66" charset="0"/>
                <a:cs typeface="A MehdiHeydari" pitchFamily="34" charset="-78"/>
              </a:rPr>
              <a:t>2</a:t>
            </a:r>
            <a:r>
              <a:rPr lang="en-US" sz="1400" b="1" dirty="0" smtClean="0">
                <a:latin typeface="Comic Sans MS" pitchFamily="66" charset="0"/>
                <a:cs typeface="A MehdiHeydari" pitchFamily="34" charset="-78"/>
              </a:rPr>
              <a:t>2s</a:t>
            </a:r>
            <a:r>
              <a:rPr lang="en-US" sz="1400" b="1" baseline="30000" dirty="0" smtClean="0">
                <a:latin typeface="Comic Sans MS" pitchFamily="66" charset="0"/>
                <a:cs typeface="A MehdiHeydari" pitchFamily="34" charset="-78"/>
              </a:rPr>
              <a:t>2</a:t>
            </a:r>
            <a:r>
              <a:rPr lang="en-US" sz="1400" b="1" dirty="0" smtClean="0">
                <a:latin typeface="Comic Sans MS" pitchFamily="66" charset="0"/>
                <a:cs typeface="A MehdiHeydari" pitchFamily="34" charset="-78"/>
              </a:rPr>
              <a:t>2p</a:t>
            </a:r>
            <a:r>
              <a:rPr lang="en-US" sz="1400" b="1" baseline="30000" dirty="0" smtClean="0">
                <a:latin typeface="Comic Sans MS" pitchFamily="66" charset="0"/>
                <a:cs typeface="A MehdiHeydari" pitchFamily="34" charset="-78"/>
              </a:rPr>
              <a:t>6</a:t>
            </a:r>
            <a:endParaRPr lang="en-US" sz="1400" b="1" dirty="0">
              <a:latin typeface="Comic Sans MS" pitchFamily="66" charset="0"/>
              <a:cs typeface="A MehdiHeydari" pitchFamily="34" charset="-78"/>
            </a:endParaRPr>
          </a:p>
          <a:p>
            <a:pPr marL="114300" indent="0" algn="r" rtl="1">
              <a:lnSpc>
                <a:spcPct val="150000"/>
              </a:lnSpc>
              <a:buNone/>
            </a:pPr>
            <a:r>
              <a:rPr lang="fa-IR" sz="1400" b="1" dirty="0">
                <a:latin typeface="A MehdiHeydari" pitchFamily="34" charset="-78"/>
                <a:cs typeface="A MehdiHeydari" pitchFamily="34" charset="-78"/>
              </a:rPr>
              <a:t> </a:t>
            </a:r>
            <a:r>
              <a:rPr lang="fa-IR" sz="1400" b="1" dirty="0" smtClean="0">
                <a:latin typeface="A MehdiHeydari" pitchFamily="34" charset="-78"/>
                <a:cs typeface="A MehdiHeydari" pitchFamily="34" charset="-78"/>
              </a:rPr>
              <a:t>آرایش </a:t>
            </a:r>
            <a:r>
              <a:rPr lang="fa-IR" sz="1400" b="1" dirty="0">
                <a:latin typeface="A MehdiHeydari" pitchFamily="34" charset="-78"/>
                <a:cs typeface="A MehdiHeydari" pitchFamily="34" charset="-78"/>
              </a:rPr>
              <a:t>الکترون ها در بیرونی ترین لایه به نام لایه ظرفیت اتم است که الکترون های موجود در آن رفتار شیمیایی اتم را تعیین می کنند و الکترون های ظرفیت اتم نام دارند.</a:t>
            </a:r>
            <a:endParaRPr lang="en-US" sz="1400" b="1" dirty="0">
              <a:latin typeface="A MehdiHeydari" pitchFamily="34" charset="-78"/>
              <a:cs typeface="A MehdiHeydari" pitchFamily="34" charset="-78"/>
            </a:endParaRPr>
          </a:p>
          <a:p>
            <a:pPr marL="114300" indent="0" algn="r" rtl="1">
              <a:lnSpc>
                <a:spcPct val="150000"/>
              </a:lnSpc>
              <a:buNone/>
            </a:pPr>
            <a:r>
              <a:rPr lang="fa-IR" sz="1400" b="1" dirty="0">
                <a:latin typeface="A MehdiHeydari" pitchFamily="34" charset="-78"/>
                <a:cs typeface="A MehdiHeydari" pitchFamily="34" charset="-78"/>
              </a:rPr>
              <a:t> </a:t>
            </a:r>
            <a:endParaRPr lang="en-US" sz="1400" b="1" dirty="0">
              <a:latin typeface="A MehdiHeydari" pitchFamily="34" charset="-78"/>
              <a:cs typeface="A MehdiHeydari" pitchFamily="34" charset="-78"/>
            </a:endParaRPr>
          </a:p>
          <a:p>
            <a:pPr marL="114300" indent="0" algn="r" rtl="1">
              <a:lnSpc>
                <a:spcPct val="150000"/>
              </a:lnSpc>
              <a:buNone/>
            </a:pPr>
            <a:r>
              <a:rPr lang="fa-IR" sz="1400" b="1" dirty="0">
                <a:latin typeface="A MehdiHeydari" pitchFamily="34" charset="-78"/>
                <a:cs typeface="A MehdiHeydari" pitchFamily="34" charset="-78"/>
              </a:rPr>
              <a:t> </a:t>
            </a:r>
            <a:endParaRPr lang="en-US" sz="1400" b="1" dirty="0">
              <a:latin typeface="A MehdiHeydari" pitchFamily="34" charset="-78"/>
              <a:cs typeface="A MehdiHeydari" pitchFamily="34" charset="-78"/>
            </a:endParaRPr>
          </a:p>
          <a:p>
            <a:pPr marL="114300" indent="0" algn="r">
              <a:lnSpc>
                <a:spcPct val="150000"/>
              </a:lnSpc>
              <a:buNone/>
            </a:pPr>
            <a:endParaRPr lang="en-US" sz="1400" b="1" dirty="0">
              <a:latin typeface="A MehdiHeydari" pitchFamily="34" charset="-78"/>
              <a:cs typeface="A MehdiHeydari" pitchFamily="34" charset="-78"/>
            </a:endParaRPr>
          </a:p>
        </p:txBody>
      </p:sp>
      <p:sp>
        <p:nvSpPr>
          <p:cNvPr id="4" name="Subtitle 2"/>
          <p:cNvSpPr txBox="1">
            <a:spLocks/>
          </p:cNvSpPr>
          <p:nvPr/>
        </p:nvSpPr>
        <p:spPr>
          <a:xfrm>
            <a:off x="0" y="6160232"/>
            <a:ext cx="3045082" cy="67545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t>niazsistem.ir</a:t>
            </a:r>
            <a:endParaRPr lang="en-US" sz="3200" dirty="0"/>
          </a:p>
        </p:txBody>
      </p:sp>
    </p:spTree>
    <p:extLst>
      <p:ext uri="{BB962C8B-B14F-4D97-AF65-F5344CB8AC3E}">
        <p14:creationId xmlns:p14="http://schemas.microsoft.com/office/powerpoint/2010/main" val="1348359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14</TotalTime>
  <Words>1369</Words>
  <Application>Microsoft Office PowerPoint</Application>
  <PresentationFormat>On-screen Show (4:3)</PresentationFormat>
  <Paragraphs>151</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 MehdiHeydari</vt:lpstr>
      <vt:lpstr>Arial</vt:lpstr>
      <vt:lpstr>Calibri</vt:lpstr>
      <vt:lpstr>Century Gothic</vt:lpstr>
      <vt:lpstr>Comic Sans MS</vt:lpstr>
      <vt:lpstr>Mj __ Tikeh</vt:lpstr>
      <vt:lpstr>Mj_Promoter</vt:lpstr>
      <vt:lpstr>Mj_Tunisia</vt:lpstr>
      <vt:lpstr>Vapor Trail</vt:lpstr>
      <vt:lpstr>بسم الله الرحمن الرحیم</vt:lpstr>
      <vt:lpstr>PowerPoint Presentation</vt:lpstr>
      <vt:lpstr>PowerPoint Presentation</vt:lpstr>
      <vt:lpstr> اتم ها</vt:lpstr>
      <vt:lpstr>عناصر</vt:lpstr>
      <vt:lpstr>جرم عناصر و اتم ها</vt:lpstr>
      <vt:lpstr>لایه های اتم </vt:lpstr>
      <vt:lpstr>نور </vt:lpstr>
      <vt:lpstr>آرایش الکترونی اتم</vt:lpstr>
      <vt:lpstr>ساختار اتم و رفتار آن</vt:lpstr>
      <vt:lpstr>تبدیل اتم ها به یون ها</vt:lpstr>
      <vt:lpstr>تبدیل اتم ها به مولکول ها</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HamidReza</dc:creator>
  <cp:lastModifiedBy>HamidReza</cp:lastModifiedBy>
  <cp:revision>2</cp:revision>
  <dcterms:created xsi:type="dcterms:W3CDTF">2016-11-25T10:26:09Z</dcterms:created>
  <dcterms:modified xsi:type="dcterms:W3CDTF">2016-11-25T10:40:46Z</dcterms:modified>
</cp:coreProperties>
</file>