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notesMasterIdLst>
    <p:notesMasterId r:id="rId19"/>
  </p:notesMasterIdLst>
  <p:sldIdLst>
    <p:sldId id="296" r:id="rId2"/>
    <p:sldId id="297" r:id="rId3"/>
    <p:sldId id="355" r:id="rId4"/>
    <p:sldId id="298" r:id="rId5"/>
    <p:sldId id="299" r:id="rId6"/>
    <p:sldId id="300" r:id="rId7"/>
    <p:sldId id="354" r:id="rId8"/>
    <p:sldId id="356" r:id="rId9"/>
    <p:sldId id="357" r:id="rId10"/>
    <p:sldId id="301" r:id="rId11"/>
    <p:sldId id="302" r:id="rId12"/>
    <p:sldId id="303" r:id="rId13"/>
    <p:sldId id="304" r:id="rId14"/>
    <p:sldId id="321" r:id="rId15"/>
    <p:sldId id="305" r:id="rId16"/>
    <p:sldId id="352" r:id="rId17"/>
    <p:sldId id="353" r:id="rId18"/>
  </p:sldIdLst>
  <p:sldSz cx="9144000" cy="6858000" type="screen4x3"/>
  <p:notesSz cx="6646863" cy="9777413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235" autoAdjust="0"/>
    <p:restoredTop sz="94595" autoAdjust="0"/>
  </p:normalViewPr>
  <p:slideViewPr>
    <p:cSldViewPr>
      <p:cViewPr varScale="1">
        <p:scale>
          <a:sx n="41" d="100"/>
          <a:sy n="41" d="100"/>
        </p:scale>
        <p:origin x="79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20" y="1117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766556" y="0"/>
            <a:ext cx="2880307" cy="488871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39" y="0"/>
            <a:ext cx="2880307" cy="488871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40A2FFA-4CA3-498B-AF0C-A615BA4064D5}" type="datetimeFigureOut">
              <a:rPr lang="fa-IR" smtClean="0"/>
              <a:pPr/>
              <a:t>09/21/1439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3425"/>
            <a:ext cx="4887913" cy="366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4687" y="4644271"/>
            <a:ext cx="5317490" cy="4399836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66556" y="9286845"/>
            <a:ext cx="2880307" cy="488871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39" y="9286845"/>
            <a:ext cx="2880307" cy="488871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89AF61F-12F1-403B-B10A-617B6BD27E0F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24083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AF61F-12F1-403B-B10A-617B6BD27E0F}" type="slidenum">
              <a:rPr lang="fa-IR" smtClean="0"/>
              <a:pPr/>
              <a:t>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9329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1CE9-54D2-474F-BB1C-12E852E6BF33}" type="datetime8">
              <a:rPr lang="fa-IR" smtClean="0"/>
              <a:pPr/>
              <a:t>ژوئن 4، 18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مدل </a:t>
            </a:r>
            <a:r>
              <a:rPr lang="en-US" smtClean="0"/>
              <a:t>QAP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EE3D9-7772-4783-B36E-ED8F21FE0D1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5AF4-FFD5-417E-B925-405139985AA6}" type="datetime8">
              <a:rPr lang="fa-IR" smtClean="0"/>
              <a:pPr/>
              <a:t>ژوئن 4، 18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مدل </a:t>
            </a:r>
            <a:r>
              <a:rPr lang="en-US" smtClean="0"/>
              <a:t>QAP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EE3D9-7772-4783-B36E-ED8F21FE0D1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FEA45-9C3A-4549-9D56-C03BB31C18AE}" type="datetime8">
              <a:rPr lang="fa-IR" smtClean="0"/>
              <a:pPr/>
              <a:t>ژوئن 4، 18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مدل </a:t>
            </a:r>
            <a:r>
              <a:rPr lang="en-US" smtClean="0"/>
              <a:t>QAP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EE3D9-7772-4783-B36E-ED8F21FE0D18}" type="slidenum">
              <a:rPr lang="fa-IR" smtClean="0"/>
              <a:pPr/>
              <a:t>‹#›</a:t>
            </a:fld>
            <a:endParaRPr lang="fa-I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5D30-6F25-4BCE-9390-443828FF46FB}" type="datetime8">
              <a:rPr lang="fa-IR" smtClean="0"/>
              <a:pPr/>
              <a:t>ژوئن 4، 18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مدل </a:t>
            </a:r>
            <a:r>
              <a:rPr lang="en-US" smtClean="0"/>
              <a:t>QAP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EE3D9-7772-4783-B36E-ED8F21FE0D1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614ED-A3EB-46E9-8AEE-40FA61A165A9}" type="datetime8">
              <a:rPr lang="fa-IR" smtClean="0"/>
              <a:pPr/>
              <a:t>ژوئن 4، 18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مدل </a:t>
            </a:r>
            <a:r>
              <a:rPr lang="en-US" smtClean="0"/>
              <a:t>QAP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EE3D9-7772-4783-B36E-ED8F21FE0D1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2684-8709-4BE4-92B2-3634F49FFD3B}" type="datetime8">
              <a:rPr lang="fa-IR" smtClean="0"/>
              <a:pPr/>
              <a:t>ژوئن 4، 18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مدل </a:t>
            </a:r>
            <a:r>
              <a:rPr lang="en-US" smtClean="0"/>
              <a:t>QAP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EE3D9-7772-4783-B36E-ED8F21FE0D1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B320-48E3-4843-A2F0-9FCD25BB1164}" type="datetime8">
              <a:rPr lang="fa-IR" smtClean="0"/>
              <a:pPr/>
              <a:t>ژوئن 4، 18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مدل </a:t>
            </a:r>
            <a:r>
              <a:rPr lang="en-US" smtClean="0"/>
              <a:t>QAP</a:t>
            </a: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EE3D9-7772-4783-B36E-ED8F21FE0D1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8082-CCB5-4A8D-9D70-53DACEE9CB2B}" type="datetime8">
              <a:rPr lang="fa-IR" smtClean="0"/>
              <a:pPr/>
              <a:t>ژوئن 4، 18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مدل </a:t>
            </a:r>
            <a:r>
              <a:rPr lang="en-US" smtClean="0"/>
              <a:t>QAP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EE3D9-7772-4783-B36E-ED8F21FE0D1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A6693-053E-41F0-A5EA-3AD7A7C29333}" type="datetime8">
              <a:rPr lang="fa-IR" smtClean="0"/>
              <a:pPr/>
              <a:t>ژوئن 4، 18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مدل </a:t>
            </a:r>
            <a:r>
              <a:rPr lang="en-US" smtClean="0"/>
              <a:t>QAP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EE3D9-7772-4783-B36E-ED8F21FE0D1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806E4-4A44-4CE9-8664-0A672D13A2A1}" type="datetime8">
              <a:rPr lang="fa-IR" smtClean="0"/>
              <a:pPr/>
              <a:t>ژوئن 4، 18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مدل </a:t>
            </a:r>
            <a:r>
              <a:rPr lang="en-US" smtClean="0"/>
              <a:t>QAP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EE3D9-7772-4783-B36E-ED8F21FE0D1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E5B1C-CC35-49BC-9EF3-881AC18AD47D}" type="datetime8">
              <a:rPr lang="fa-IR" smtClean="0"/>
              <a:pPr/>
              <a:t>ژوئن 4، 18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مدل </a:t>
            </a:r>
            <a:r>
              <a:rPr lang="en-US" smtClean="0"/>
              <a:t>QAP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EE3D9-7772-4783-B36E-ED8F21FE0D1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9DBA084-3F34-4E89-9497-C0E63511A663}" type="datetime8">
              <a:rPr lang="fa-IR" smtClean="0"/>
              <a:pPr/>
              <a:t>ژوئن 4، 18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fa-IR" smtClean="0"/>
              <a:t>مدل </a:t>
            </a:r>
            <a:r>
              <a:rPr lang="en-US" smtClean="0"/>
              <a:t>QAP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B6EE3D9-7772-4783-B36E-ED8F21FE0D1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892696"/>
          </a:xfrm>
        </p:spPr>
        <p:txBody>
          <a:bodyPr/>
          <a:lstStyle/>
          <a:p>
            <a:r>
              <a:rPr lang="fa-I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Jadid" pitchFamily="2" charset="-78"/>
              </a:rPr>
              <a:t>مدلهایی برای مسائل چیدمان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Jadid" pitchFamily="2" charset="-78"/>
              </a:rPr>
              <a:t>ABS)</a:t>
            </a:r>
            <a:r>
              <a:rPr lang="fa-I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Jadid" pitchFamily="2" charset="-78"/>
              </a:rPr>
              <a:t>)</a:t>
            </a:r>
            <a:endParaRPr lang="fa-IR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Jadid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800800" cy="3024336"/>
          </a:xfrm>
        </p:spPr>
        <p:txBody>
          <a:bodyPr>
            <a:normAutofit/>
          </a:bodyPr>
          <a:lstStyle/>
          <a:p>
            <a:endParaRPr lang="fa-IR" sz="35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Farnaz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/>
              <a:t>مدل </a:t>
            </a:r>
            <a:r>
              <a:rPr lang="en-US" dirty="0" smtClean="0"/>
              <a:t>ABS</a:t>
            </a:r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EE3D9-7772-4783-B36E-ED8F21FE0D18}" type="slidenum">
              <a:rPr lang="fa-IR" smtClean="0"/>
              <a:pPr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4832900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06496"/>
          </a:xfrm>
        </p:spPr>
        <p:txBody>
          <a:bodyPr>
            <a:normAutofit/>
          </a:bodyPr>
          <a:lstStyle/>
          <a:p>
            <a:pPr algn="justLow"/>
            <a:r>
              <a:rPr lang="en-US" sz="5400" dirty="0" smtClean="0">
                <a:cs typeface="B Elham" pitchFamily="2" charset="-78"/>
              </a:rPr>
              <a:t>ABSMODEL</a:t>
            </a:r>
            <a:r>
              <a:rPr lang="en-US" sz="6600" dirty="0" smtClean="0">
                <a:cs typeface="B Elham" pitchFamily="2" charset="-78"/>
              </a:rPr>
              <a:t>2</a:t>
            </a:r>
            <a:r>
              <a:rPr lang="fa-IR" sz="6000" dirty="0" smtClean="0">
                <a:cs typeface="B Elham" pitchFamily="2" charset="-78"/>
              </a:rPr>
              <a:t>:</a:t>
            </a:r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مدل </a:t>
            </a:r>
            <a:r>
              <a:rPr lang="en-US" smtClean="0"/>
              <a:t>QAP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EE3D9-7772-4783-B36E-ED8F21FE0D18}" type="slidenum">
              <a:rPr lang="fa-IR" smtClean="0"/>
              <a:pPr/>
              <a:t>10</a:t>
            </a:fld>
            <a:endParaRPr lang="fa-I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643182"/>
            <a:ext cx="828680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089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446856"/>
            <a:ext cx="6666534" cy="300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419872" y="2502024"/>
            <a:ext cx="5343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6000" dirty="0" smtClean="0">
                <a:cs typeface="B Elham" pitchFamily="2" charset="-78"/>
              </a:rPr>
              <a:t>ABSMODEL</a:t>
            </a:r>
            <a:r>
              <a:rPr lang="en-US" sz="7200" dirty="0" smtClean="0">
                <a:cs typeface="B Elham" pitchFamily="2" charset="-78"/>
              </a:rPr>
              <a:t>2</a:t>
            </a:r>
            <a:r>
              <a:rPr lang="fa-IR" sz="6600" dirty="0" smtClean="0">
                <a:cs typeface="B Elham" pitchFamily="2" charset="-78"/>
              </a:rPr>
              <a:t>:</a:t>
            </a:r>
            <a:endParaRPr lang="fa-IR" sz="6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/>
              <a:t>مدل </a:t>
            </a:r>
            <a:r>
              <a:rPr lang="en-US" dirty="0" smtClean="0"/>
              <a:t>ABS</a:t>
            </a:r>
            <a:endParaRPr lang="fa-I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EE3D9-7772-4783-B36E-ED8F21FE0D18}" type="slidenum">
              <a:rPr lang="fa-IR" smtClean="0"/>
              <a:pPr/>
              <a:t>11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5635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24136"/>
          </a:xfrm>
        </p:spPr>
        <p:txBody>
          <a:bodyPr>
            <a:normAutofit/>
          </a:bodyPr>
          <a:lstStyle/>
          <a:p>
            <a:pPr algn="r"/>
            <a:r>
              <a:rPr lang="fa-IR" sz="6000" dirty="0" smtClean="0">
                <a:cs typeface="B Elham" pitchFamily="2" charset="-78"/>
              </a:rPr>
              <a:t>تابع هدف:</a:t>
            </a:r>
            <a:endParaRPr lang="fa-IR" sz="5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3638" y="6215082"/>
            <a:ext cx="3786691" cy="365125"/>
          </a:xfrm>
        </p:spPr>
        <p:txBody>
          <a:bodyPr/>
          <a:lstStyle/>
          <a:p>
            <a:r>
              <a:rPr lang="fa-IR" dirty="0" smtClean="0"/>
              <a:t>مدل </a:t>
            </a:r>
            <a:r>
              <a:rPr lang="en-US" dirty="0" smtClean="0"/>
              <a:t>ABS</a:t>
            </a:r>
            <a:endParaRPr lang="fa-I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EE3D9-7772-4783-B36E-ED8F21FE0D18}" type="slidenum">
              <a:rPr lang="fa-IR" smtClean="0"/>
              <a:pPr/>
              <a:t>12</a:t>
            </a:fld>
            <a:endParaRPr lang="fa-IR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6931" y="2510566"/>
            <a:ext cx="6443301" cy="2490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357158" y="5000636"/>
            <a:ext cx="83582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>
                <a:cs typeface="B Nazanin" pitchFamily="2" charset="-78"/>
              </a:rPr>
              <a:t>تسهيلات داراي طول و عرض يكسان هستند بنابراين طرف راست محدوديت 11 عدد يك(واحد)در نظر گرفته شده است.محدوديت 11 و 12 با هم ما را از عدم همپوشاني مطمئن مي كند و محدوديت 12 يكپارچگي ايجاد مي نمايد.</a:t>
            </a:r>
            <a:endParaRPr lang="fa-IR" dirty="0">
              <a:cs typeface="B Nazanin" pitchFamily="2" charset="-78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0466" y="2714620"/>
            <a:ext cx="3528998" cy="201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91593403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6000" smtClean="0">
                <a:cs typeface="B Elham" pitchFamily="2" charset="-78"/>
              </a:rPr>
              <a:t>تابع هدف:</a:t>
            </a:r>
            <a:endParaRPr lang="fa-IR" sz="5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مدل </a:t>
            </a:r>
            <a:r>
              <a:rPr lang="en-US" smtClean="0"/>
              <a:t>QAP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EE3D9-7772-4783-B36E-ED8F21FE0D18}" type="slidenum">
              <a:rPr lang="fa-IR" smtClean="0"/>
              <a:pPr/>
              <a:t>13</a:t>
            </a:fld>
            <a:endParaRPr lang="fa-I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643182"/>
            <a:ext cx="71532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357562"/>
            <a:ext cx="6934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76079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6000" dirty="0" smtClean="0">
                <a:cs typeface="B Elham" pitchFamily="2" charset="-78"/>
              </a:rPr>
              <a:t>مثال از چدمان تک ردیفه:</a:t>
            </a:r>
            <a:endParaRPr lang="fa-IR" sz="5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/>
              <a:t>مدل </a:t>
            </a:r>
            <a:r>
              <a:rPr lang="en-US" dirty="0" smtClean="0"/>
              <a:t>ABS</a:t>
            </a:r>
            <a:endParaRPr lang="fa-I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EE3D9-7772-4783-B36E-ED8F21FE0D18}" type="slidenum">
              <a:rPr lang="fa-IR" smtClean="0"/>
              <a:pPr/>
              <a:t>14</a:t>
            </a:fld>
            <a:endParaRPr lang="fa-IR"/>
          </a:p>
        </p:txBody>
      </p:sp>
      <p:sp>
        <p:nvSpPr>
          <p:cNvPr id="19" name="Content Placeholder 5"/>
          <p:cNvSpPr txBox="1">
            <a:spLocks/>
          </p:cNvSpPr>
          <p:nvPr/>
        </p:nvSpPr>
        <p:spPr>
          <a:xfrm>
            <a:off x="1187624" y="2708920"/>
            <a:ext cx="7408333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r" defTabSz="914400" rtl="1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r" defTabSz="914400" rtl="1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r" defTabSz="914400" rtl="1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r" defTabSz="914400" rtl="1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08920"/>
            <a:ext cx="736282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625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6000" dirty="0" smtClean="0">
                <a:cs typeface="B Elham" pitchFamily="2" charset="-78"/>
              </a:rPr>
              <a:t>مثال:</a:t>
            </a:r>
            <a:endParaRPr lang="fa-IR" sz="6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/>
              <a:t>مدل </a:t>
            </a:r>
            <a:r>
              <a:rPr lang="en-US" dirty="0" smtClean="0"/>
              <a:t>ABS</a:t>
            </a:r>
            <a:endParaRPr lang="fa-I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EE3D9-7772-4783-B36E-ED8F21FE0D18}" type="slidenum">
              <a:rPr lang="fa-IR" smtClean="0"/>
              <a:pPr/>
              <a:t>15</a:t>
            </a:fld>
            <a:endParaRPr lang="fa-I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92897"/>
            <a:ext cx="7172325" cy="360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310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fa-IR" sz="6000" dirty="0" smtClean="0">
                <a:cs typeface="Mj_Black" pitchFamily="2" charset="-78"/>
              </a:rPr>
              <a:t>منابع:</a:t>
            </a:r>
            <a:endParaRPr lang="fa-IR" sz="6000" dirty="0">
              <a:cs typeface="Mj_Black" pitchFamily="2" charset="-78"/>
            </a:endParaRPr>
          </a:p>
        </p:txBody>
      </p:sp>
      <p:pic>
        <p:nvPicPr>
          <p:cNvPr id="3" name="Picture 2" descr="C:\Program Files\Microsoft Office\MEDIA\CAGCAT10\j019640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76154"/>
            <a:ext cx="1198476" cy="94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/>
              <a:t>مدل </a:t>
            </a:r>
            <a:r>
              <a:rPr lang="en-US" dirty="0" smtClean="0"/>
              <a:t>ABS</a:t>
            </a:r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EE3D9-7772-4783-B36E-ED8F21FE0D18}" type="slidenum">
              <a:rPr lang="fa-IR" smtClean="0"/>
              <a:pPr/>
              <a:t>16</a:t>
            </a:fld>
            <a:endParaRPr lang="fa-I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10715"/>
            <a:ext cx="3324214" cy="4464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3324214" cy="44686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805320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/>
              <a:t>مدل </a:t>
            </a:r>
            <a:r>
              <a:rPr lang="en-US" dirty="0" smtClean="0"/>
              <a:t>ABS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EE3D9-7772-4783-B36E-ED8F21FE0D18}" type="slidenum">
              <a:rPr lang="fa-IR" smtClean="0"/>
              <a:pPr/>
              <a:t>17</a:t>
            </a:fld>
            <a:endParaRPr lang="fa-IR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54576" y="3861048"/>
            <a:ext cx="7772400" cy="1276052"/>
          </a:xfrm>
        </p:spPr>
        <p:txBody>
          <a:bodyPr anchor="ctr" anchorCtr="0"/>
          <a:lstStyle/>
          <a:p>
            <a:r>
              <a:rPr lang="fa-IR" dirty="0" smtClean="0">
                <a:solidFill>
                  <a:srgbClr val="00B050"/>
                </a:solidFill>
                <a:latin typeface="Titr" pitchFamily="2" charset="-78"/>
                <a:cs typeface="B Titr" pitchFamily="2" charset="-78"/>
              </a:rPr>
              <a:t>پایان</a:t>
            </a:r>
            <a:endParaRPr lang="en-US" dirty="0">
              <a:solidFill>
                <a:srgbClr val="00B050"/>
              </a:solidFill>
              <a:latin typeface="Titr" pitchFamily="2" charset="-78"/>
              <a:cs typeface="B Titr" pitchFamily="2" charset="-78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838200" y="1752600"/>
            <a:ext cx="7772400" cy="178010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a-IR" sz="8800" dirty="0" smtClean="0">
                <a:solidFill>
                  <a:srgbClr val="FFC000"/>
                </a:solidFill>
                <a:latin typeface="Titr" pitchFamily="2" charset="-78"/>
                <a:cs typeface="Titr" pitchFamily="2" charset="-78"/>
              </a:rPr>
              <a:t>با تشکر </a:t>
            </a:r>
            <a:endParaRPr lang="en-US" sz="8800" dirty="0">
              <a:solidFill>
                <a:srgbClr val="FFC000"/>
              </a:solidFill>
              <a:latin typeface="Titr" pitchFamily="2" charset="-78"/>
              <a:cs typeface="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2912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6000" dirty="0" smtClean="0">
                <a:cs typeface="B Elham" pitchFamily="2" charset="-78"/>
              </a:rPr>
              <a:t>مدلهايي براي مسايل چيدمان:</a:t>
            </a:r>
            <a:endParaRPr lang="fa-IR" sz="6000" dirty="0">
              <a:cs typeface="B Elham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/>
              <a:t>مدل </a:t>
            </a:r>
            <a:r>
              <a:rPr lang="en-US" dirty="0" smtClean="0"/>
              <a:t>ABS</a:t>
            </a:r>
            <a:endParaRPr lang="fa-I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EE3D9-7772-4783-B36E-ED8F21FE0D18}" type="slidenum">
              <a:rPr lang="fa-IR" smtClean="0"/>
              <a:pPr/>
              <a:t>2</a:t>
            </a:fld>
            <a:endParaRPr lang="fa-I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643182"/>
            <a:ext cx="680085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286124"/>
            <a:ext cx="69246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7" y="4540721"/>
            <a:ext cx="36433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3" y="3786190"/>
            <a:ext cx="385765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966329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/>
              <a:t>مدل </a:t>
            </a:r>
            <a:r>
              <a:rPr lang="en-US" dirty="0" smtClean="0"/>
              <a:t>ABS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EE3D9-7772-4783-B36E-ED8F21FE0D18}" type="slidenum">
              <a:rPr lang="fa-IR" smtClean="0"/>
              <a:pPr/>
              <a:t>3</a:t>
            </a:fld>
            <a:endParaRPr lang="fa-I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a-IR" sz="6000" dirty="0" smtClean="0">
                <a:cs typeface="B Elham" pitchFamily="2" charset="-78"/>
              </a:rPr>
              <a:t>فرضیات مدل</a:t>
            </a:r>
            <a:r>
              <a:rPr lang="en-US" sz="6000" dirty="0">
                <a:cs typeface="B Elham" pitchFamily="2" charset="-78"/>
              </a:rPr>
              <a:t>ABSMODEL</a:t>
            </a:r>
            <a:r>
              <a:rPr lang="en-US" sz="8000" dirty="0">
                <a:cs typeface="B Elham" pitchFamily="2" charset="-78"/>
              </a:rPr>
              <a:t>1</a:t>
            </a:r>
            <a:r>
              <a:rPr lang="fa-IR" sz="6000" dirty="0" smtClean="0">
                <a:cs typeface="B Elham" pitchFamily="2" charset="-78"/>
              </a:rPr>
              <a:t>:</a:t>
            </a:r>
            <a:endParaRPr lang="fa-I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4468" y="2780928"/>
            <a:ext cx="6832269" cy="936104"/>
          </a:xfrm>
        </p:spPr>
        <p:txBody>
          <a:bodyPr>
            <a:normAutofit/>
          </a:bodyPr>
          <a:lstStyle/>
          <a:p>
            <a:pPr algn="just"/>
            <a:r>
              <a:rPr lang="en-US" sz="2000" b="1" dirty="0" smtClean="0">
                <a:cs typeface="B Nazanin" pitchFamily="2" charset="-78"/>
              </a:rPr>
              <a:t>ABSMODEL</a:t>
            </a:r>
            <a:r>
              <a:rPr lang="en-US" b="1" dirty="0" smtClean="0">
                <a:cs typeface="B Nazanin" pitchFamily="2" charset="-78"/>
              </a:rPr>
              <a:t>-1</a:t>
            </a:r>
            <a:r>
              <a:rPr lang="fa-IR" sz="2000" b="1" dirty="0" smtClean="0">
                <a:cs typeface="B Nazanin" pitchFamily="2" charset="-78"/>
              </a:rPr>
              <a:t> یک مدل غیر خطی برای مسائل چیدمان یک ردیفی می باشد.فرضیات این مدل عبارتند از:</a:t>
            </a:r>
            <a:endParaRPr lang="en-US" sz="2000" b="1" dirty="0">
              <a:cs typeface="B Nazanin" pitchFamily="2" charset="-7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68" y="3573016"/>
            <a:ext cx="68199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8125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/>
              <a:t>مدل </a:t>
            </a:r>
            <a:r>
              <a:rPr lang="en-US" dirty="0" smtClean="0"/>
              <a:t>ABS</a:t>
            </a:r>
            <a:endParaRPr lang="fa-I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EE3D9-7772-4783-B36E-ED8F21FE0D18}" type="slidenum">
              <a:rPr lang="fa-IR" smtClean="0"/>
              <a:pPr/>
              <a:t>4</a:t>
            </a:fld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فرضيات:</a:t>
            </a:r>
            <a:endParaRPr lang="fa-I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4071942"/>
            <a:ext cx="7219950" cy="225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500306"/>
            <a:ext cx="71532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5580112" y="406190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latin typeface="Yagut" pitchFamily="2" charset="-78"/>
                <a:cs typeface="Yagut" pitchFamily="2" charset="-78"/>
              </a:rPr>
              <a:t>این تقریب را نشان می دهد.</a:t>
            </a:r>
            <a:endParaRPr lang="en-US" dirty="0">
              <a:latin typeface="Yagut" pitchFamily="2" charset="-78"/>
              <a:cs typeface="Yag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1255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sz="6000" dirty="0" smtClean="0">
                <a:cs typeface="B Elham" pitchFamily="2" charset="-78"/>
              </a:rPr>
              <a:t>پارامترها:</a:t>
            </a:r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/>
              <a:t>مدل </a:t>
            </a:r>
            <a:r>
              <a:rPr lang="en-US" dirty="0" smtClean="0"/>
              <a:t>ABS</a:t>
            </a:r>
            <a:endParaRPr lang="fa-I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EE3D9-7772-4783-B36E-ED8F21FE0D18}" type="slidenum">
              <a:rPr lang="fa-IR" smtClean="0"/>
              <a:pPr/>
              <a:t>5</a:t>
            </a:fld>
            <a:endParaRPr lang="fa-IR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9552" y="2428868"/>
            <a:ext cx="8102135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3045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sz="6000" dirty="0" smtClean="0">
                <a:cs typeface="B Elham" pitchFamily="2" charset="-78"/>
              </a:rPr>
              <a:t>نماد ها:</a:t>
            </a:r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/>
              <a:t>مدل </a:t>
            </a:r>
            <a:r>
              <a:rPr lang="en-US" dirty="0" smtClean="0"/>
              <a:t>ABS</a:t>
            </a:r>
            <a:endParaRPr lang="fa-I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EE3D9-7772-4783-B36E-ED8F21FE0D18}" type="slidenum">
              <a:rPr lang="fa-IR" smtClean="0"/>
              <a:pPr/>
              <a:t>6</a:t>
            </a:fld>
            <a:endParaRPr lang="fa-I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636912"/>
            <a:ext cx="631984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576" y="3592396"/>
            <a:ext cx="743781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4131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571744"/>
            <a:ext cx="771530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0" y="4214818"/>
            <a:ext cx="3357587" cy="642942"/>
          </a:xfrm>
        </p:spPr>
        <p:txBody>
          <a:bodyPr>
            <a:normAutofit/>
          </a:bodyPr>
          <a:lstStyle/>
          <a:p>
            <a:pPr lvl="1"/>
            <a:r>
              <a:rPr lang="fa-IR" dirty="0" smtClean="0">
                <a:cs typeface="B Nazanin" pitchFamily="2" charset="-78"/>
              </a:rPr>
              <a:t>محدوديت همپوشاني افقي</a:t>
            </a:r>
            <a:endParaRPr lang="fa-IR" dirty="0">
              <a:cs typeface="B Nazanin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/>
              <a:t>مدل </a:t>
            </a:r>
            <a:r>
              <a:rPr lang="en-US" dirty="0" smtClean="0"/>
              <a:t>ABS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EE3D9-7772-4783-B36E-ED8F21FE0D18}" type="slidenum">
              <a:rPr lang="fa-IR" smtClean="0"/>
              <a:pPr/>
              <a:t>7</a:t>
            </a:fld>
            <a:endParaRPr lang="fa-I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مدل </a:t>
            </a:r>
            <a:r>
              <a:rPr lang="en-US" dirty="0" smtClean="0"/>
              <a:t>ABSMODEL1</a:t>
            </a:r>
            <a:r>
              <a:rPr lang="fa-IR" dirty="0" smtClean="0"/>
              <a:t>: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37792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356992"/>
            <a:ext cx="69627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مدل </a:t>
            </a:r>
            <a:r>
              <a:rPr lang="en-US" smtClean="0"/>
              <a:t>ABS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EE3D9-7772-4783-B36E-ED8F21FE0D18}" type="slidenum">
              <a:rPr lang="fa-IR" smtClean="0"/>
              <a:pPr/>
              <a:t>8</a:t>
            </a:fld>
            <a:endParaRPr lang="fa-IR"/>
          </a:p>
        </p:txBody>
      </p:sp>
      <p:sp>
        <p:nvSpPr>
          <p:cNvPr id="27" name="Title 4"/>
          <p:cNvSpPr txBox="1">
            <a:spLocks/>
          </p:cNvSpPr>
          <p:nvPr/>
        </p:nvSpPr>
        <p:spPr>
          <a:xfrm>
            <a:off x="642910" y="428604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fa-IR" sz="44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مدل </a:t>
            </a:r>
            <a:r>
              <a:rPr lang="en-US" sz="44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ABSMODEL1</a:t>
            </a:r>
            <a:r>
              <a:rPr lang="fa-IR" sz="44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</a:t>
            </a:r>
            <a:endParaRPr lang="fa-IR" sz="4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2910" y="2500306"/>
            <a:ext cx="7828597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fa-IR" sz="2000" dirty="0" smtClean="0">
                <a:cs typeface="Yagut" pitchFamily="2" charset="-78"/>
              </a:rPr>
              <a:t>    اگر اندازه افقي ساختمان داده شده باشد و كاربر بخواهد همچنين اين محدوديت را كه تسهيلات در محدوده افقي مستقر شوند را در مدل بياورد محدوديت ذيل هم بايد به مدل اضافه شود:</a:t>
            </a:r>
            <a:endParaRPr lang="fa-IR" sz="2000" dirty="0">
              <a:cs typeface="Yagut" pitchFamily="2" charset="-7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5786" y="3933056"/>
            <a:ext cx="768572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fa-IR" sz="2000" dirty="0" smtClean="0">
                <a:cs typeface="Yagut" pitchFamily="2" charset="-78"/>
              </a:rPr>
              <a:t>هرچند كه اين محدوديت ضروري بنظر نمي رسد زيرا تسهيلات در جواب بهينه بصورت فشرده كنار هم خواند بود.</a:t>
            </a:r>
            <a:endParaRPr lang="fa-IR" sz="2000" dirty="0">
              <a:cs typeface="Yagut" pitchFamily="2" charset="-78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365104"/>
            <a:ext cx="435771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TextBox 33"/>
          <p:cNvSpPr txBox="1"/>
          <p:nvPr/>
        </p:nvSpPr>
        <p:spPr>
          <a:xfrm>
            <a:off x="4631793" y="4581128"/>
            <a:ext cx="3756631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>
                <a:cs typeface="B Nazanin" pitchFamily="2" charset="-78"/>
              </a:rPr>
              <a:t>مثال از محدب نبودن ناحيه شدني: </a:t>
            </a:r>
          </a:p>
          <a:p>
            <a:r>
              <a:rPr lang="fa-IR" dirty="0" smtClean="0">
                <a:cs typeface="B Nazanin" pitchFamily="2" charset="-78"/>
              </a:rPr>
              <a:t>يك چيدمان يك رديفه با دو ماشين با طول 2 و4 :محدوديت همپوشاني: </a:t>
            </a:r>
            <a:r>
              <a:rPr lang="en-US" dirty="0" smtClean="0">
                <a:cs typeface="B Nazanin" pitchFamily="2" charset="-78"/>
              </a:rPr>
              <a:t>½(2+4)</a:t>
            </a:r>
            <a:r>
              <a:rPr lang="fa-IR" dirty="0" smtClean="0">
                <a:cs typeface="B Nazanin" pitchFamily="2" charset="-78"/>
              </a:rPr>
              <a:t>≤‍‍‍</a:t>
            </a:r>
            <a:r>
              <a:rPr lang="fa-IR" sz="1600" dirty="0" smtClean="0">
                <a:latin typeface="Monotype Corsiva"/>
                <a:cs typeface="B Nazanin" pitchFamily="2" charset="-78"/>
              </a:rPr>
              <a:t>|</a:t>
            </a:r>
            <a:r>
              <a:rPr lang="en-US" sz="1600" dirty="0" smtClean="0">
                <a:latin typeface="Monotype Corsiva"/>
                <a:cs typeface="B Nazanin" pitchFamily="2" charset="-78"/>
              </a:rPr>
              <a:t>X1-X2</a:t>
            </a:r>
            <a:r>
              <a:rPr lang="fa-IR" sz="1600" dirty="0" smtClean="0">
                <a:latin typeface="Monotype Corsiva"/>
                <a:cs typeface="B Nazanin" pitchFamily="2" charset="-78"/>
              </a:rPr>
              <a:t>|</a:t>
            </a:r>
            <a:r>
              <a:rPr lang="fa-IR" dirty="0" smtClean="0">
                <a:cs typeface="B Nazanin" pitchFamily="2" charset="-78"/>
              </a:rPr>
              <a:t> </a:t>
            </a:r>
          </a:p>
          <a:p>
            <a:r>
              <a:rPr lang="fa-IR" dirty="0" smtClean="0">
                <a:cs typeface="B Nazanin" pitchFamily="2" charset="-78"/>
              </a:rPr>
              <a:t>فضاي شدني: منطقه هاشور خورده و مشاهده مي شود كه مجموعه محدب نيست و ميبايست از روشهاي ابتكاري و فرا ابتكاري حل شود.</a:t>
            </a:r>
            <a:endParaRPr lang="fa-IR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1421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/>
              <a:t>مدل </a:t>
            </a:r>
            <a:r>
              <a:rPr lang="en-US" dirty="0" smtClean="0"/>
              <a:t>ABS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EE3D9-7772-4783-B36E-ED8F21FE0D18}" type="slidenum">
              <a:rPr lang="fa-IR" smtClean="0"/>
              <a:pPr/>
              <a:t>9</a:t>
            </a:fld>
            <a:endParaRPr lang="fa-I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sz="6000" dirty="0" smtClean="0">
                <a:cs typeface="B Elham" pitchFamily="2" charset="-78"/>
              </a:rPr>
              <a:t>مسائل چيدمان چند رديفه:</a:t>
            </a:r>
            <a:endParaRPr lang="fa-IR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57224" y="3002082"/>
            <a:ext cx="7408333" cy="3019206"/>
          </a:xfrm>
        </p:spPr>
        <p:txBody>
          <a:bodyPr/>
          <a:lstStyle/>
          <a:p>
            <a:r>
              <a:rPr lang="fa-IR" dirty="0" smtClean="0">
                <a:cs typeface="B Nazanin" pitchFamily="2" charset="-78"/>
              </a:rPr>
              <a:t>مدلهايي براي مسائل چيدمان چند رديفه با تسهيلات داراي مساحت يكسان:</a:t>
            </a:r>
          </a:p>
          <a:p>
            <a:endParaRPr lang="fa-IR" dirty="0" smtClean="0">
              <a:cs typeface="B Nazanin" pitchFamily="2" charset="-78"/>
            </a:endParaRPr>
          </a:p>
          <a:p>
            <a:r>
              <a:rPr lang="fa-IR" dirty="0" smtClean="0">
                <a:cs typeface="B Nazanin" pitchFamily="2" charset="-78"/>
              </a:rPr>
              <a:t>مسئله تخصيص درجه دوم </a:t>
            </a:r>
            <a:r>
              <a:rPr lang="en-US" dirty="0" smtClean="0">
                <a:cs typeface="B Nazanin" pitchFamily="2" charset="-78"/>
              </a:rPr>
              <a:t>QAP</a:t>
            </a:r>
          </a:p>
          <a:p>
            <a:r>
              <a:rPr lang="fa-IR" dirty="0">
                <a:solidFill>
                  <a:srgbClr val="002060"/>
                </a:solidFill>
                <a:cs typeface="B Nazanin" pitchFamily="2" charset="-78"/>
              </a:rPr>
              <a:t>چيدمان تسهيلات با شكل مربع و با مساحت برابر</a:t>
            </a:r>
            <a:r>
              <a:rPr lang="en-US" dirty="0">
                <a:solidFill>
                  <a:srgbClr val="002060"/>
                </a:solidFill>
                <a:cs typeface="B Nazanin" pitchFamily="2" charset="-78"/>
              </a:rPr>
              <a:t>ABSMODEL2</a:t>
            </a:r>
          </a:p>
          <a:p>
            <a:r>
              <a:rPr lang="fa-IR" dirty="0" smtClean="0">
                <a:solidFill>
                  <a:srgbClr val="002060"/>
                </a:solidFill>
                <a:cs typeface="B Nazanin" pitchFamily="2" charset="-78"/>
              </a:rPr>
              <a:t>چیدمان تسهیلات با شکل مربع و مستطیل </a:t>
            </a:r>
            <a:r>
              <a:rPr lang="en-US" dirty="0" smtClean="0">
                <a:solidFill>
                  <a:srgbClr val="002060"/>
                </a:solidFill>
                <a:cs typeface="B Nazanin" pitchFamily="2" charset="-78"/>
              </a:rPr>
              <a:t>ABSMODEL3</a:t>
            </a:r>
            <a:endParaRPr lang="fa-IR" dirty="0" smtClean="0">
              <a:solidFill>
                <a:srgbClr val="002060"/>
              </a:solidFill>
              <a:cs typeface="B Nazanin" pitchFamily="2" charset="-78"/>
            </a:endParaRPr>
          </a:p>
          <a:p>
            <a:endParaRPr lang="fa-IR" dirty="0" smtClean="0">
              <a:solidFill>
                <a:srgbClr val="002060"/>
              </a:solidFill>
              <a:cs typeface="B Nazanin" pitchFamily="2" charset="-78"/>
            </a:endParaRPr>
          </a:p>
          <a:p>
            <a:endParaRPr lang="fa-IR" dirty="0" smtClean="0">
              <a:cs typeface="B Nazanin" pitchFamily="2" charset="-78"/>
            </a:endParaRPr>
          </a:p>
          <a:p>
            <a:endParaRPr lang="fa-IR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4035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2916</TotalTime>
  <Words>319</Words>
  <Application>Microsoft Office PowerPoint</Application>
  <PresentationFormat>On-screen Show (4:3)</PresentationFormat>
  <Paragraphs>68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Arial</vt:lpstr>
      <vt:lpstr>B Elham</vt:lpstr>
      <vt:lpstr>B Farnaz</vt:lpstr>
      <vt:lpstr>B Jadid</vt:lpstr>
      <vt:lpstr>B Nazanin</vt:lpstr>
      <vt:lpstr>B Titr</vt:lpstr>
      <vt:lpstr>Calibri</vt:lpstr>
      <vt:lpstr>Candara</vt:lpstr>
      <vt:lpstr>Mj_Black</vt:lpstr>
      <vt:lpstr>Monotype Corsiva</vt:lpstr>
      <vt:lpstr>Symbol</vt:lpstr>
      <vt:lpstr>Titr</vt:lpstr>
      <vt:lpstr>Yagut</vt:lpstr>
      <vt:lpstr>Waveform</vt:lpstr>
      <vt:lpstr>مدلهایی برای مسائل چیدمانABS))</vt:lpstr>
      <vt:lpstr>مدلهايي براي مسايل چيدمان:</vt:lpstr>
      <vt:lpstr>فرضیات مدلABSMODEL1:</vt:lpstr>
      <vt:lpstr>فرضيات:</vt:lpstr>
      <vt:lpstr>پارامترها:</vt:lpstr>
      <vt:lpstr>نماد ها:</vt:lpstr>
      <vt:lpstr>مدل ABSMODEL1:</vt:lpstr>
      <vt:lpstr>PowerPoint Presentation</vt:lpstr>
      <vt:lpstr>مسائل چيدمان چند رديفه:</vt:lpstr>
      <vt:lpstr>ABSMODEL2:</vt:lpstr>
      <vt:lpstr>ABSMODEL2:</vt:lpstr>
      <vt:lpstr>تابع هدف:</vt:lpstr>
      <vt:lpstr>تابع هدف:</vt:lpstr>
      <vt:lpstr>مثال از چدمان تک ردیفه:</vt:lpstr>
      <vt:lpstr>مثال:</vt:lpstr>
      <vt:lpstr>منابع:</vt:lpstr>
      <vt:lpstr>پایان</vt:lpstr>
    </vt:vector>
  </TitlesOfParts>
  <Company>NPSoft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ideal</dc:creator>
  <cp:lastModifiedBy>omid</cp:lastModifiedBy>
  <cp:revision>304</cp:revision>
  <dcterms:created xsi:type="dcterms:W3CDTF">2013-01-26T15:28:18Z</dcterms:created>
  <dcterms:modified xsi:type="dcterms:W3CDTF">2018-06-04T10:27:59Z</dcterms:modified>
</cp:coreProperties>
</file>