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7" r:id="rId2"/>
    <p:sldId id="258" r:id="rId3"/>
    <p:sldId id="262" r:id="rId4"/>
    <p:sldId id="263" r:id="rId5"/>
    <p:sldId id="264" r:id="rId6"/>
    <p:sldId id="265" r:id="rId7"/>
    <p:sldId id="266" r:id="rId8"/>
    <p:sldId id="267" r:id="rId9"/>
    <p:sldId id="268" r:id="rId10"/>
    <p:sldId id="269" r:id="rId11"/>
    <p:sldId id="270" r:id="rId12"/>
    <p:sldId id="271" r:id="rId13"/>
    <p:sldId id="272" r:id="rId14"/>
    <p:sldId id="275" r:id="rId15"/>
    <p:sldId id="276" r:id="rId16"/>
    <p:sldId id="277" r:id="rId17"/>
    <p:sldId id="278" r:id="rId18"/>
    <p:sldId id="279" r:id="rId19"/>
    <p:sldId id="280" r:id="rId20"/>
    <p:sldId id="281" r:id="rId21"/>
    <p:sldId id="282" r:id="rId22"/>
    <p:sldId id="283" r:id="rId23"/>
    <p:sldId id="284" r:id="rId24"/>
    <p:sldId id="285" r:id="rId25"/>
    <p:sldId id="259" r:id="rId26"/>
    <p:sldId id="260" r:id="rId27"/>
    <p:sldId id="261" r:id="rId28"/>
    <p:sldId id="286" r:id="rId29"/>
    <p:sldId id="287"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6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AE433BEB-67F9-493D-A2F8-DBCF453C2B6A}" type="datetimeFigureOut">
              <a:rPr lang="fa-IR" smtClean="0"/>
              <a:t>09/20/1439</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51C2DD76-54E1-4346-98E4-89FA6C634678}" type="slidenum">
              <a:rPr lang="fa-IR" smtClean="0"/>
              <a:t>‹#›</a:t>
            </a:fld>
            <a:endParaRPr lang="fa-IR"/>
          </a:p>
        </p:txBody>
      </p:sp>
    </p:spTree>
    <p:extLst>
      <p:ext uri="{BB962C8B-B14F-4D97-AF65-F5344CB8AC3E}">
        <p14:creationId xmlns:p14="http://schemas.microsoft.com/office/powerpoint/2010/main" val="319646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6/3/2018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a:prstGeom prst="rect">
            <a:avLst/>
          </a:prstGeom>
        </p:spPr>
        <p:txBody>
          <a:bodyPr/>
          <a:lstStyle/>
          <a:p>
            <a:fld id="{B6F15528-21DE-4FAA-801E-634DDDAF4B2B}" type="slidenum">
              <a:rPr lang="en-US" smtClean="0"/>
              <a:pPr/>
              <a:t>‹#›</a:t>
            </a:fld>
            <a:endParaRPr lang="en-US"/>
          </a:p>
        </p:txBody>
      </p:sp>
      <p:sp>
        <p:nvSpPr>
          <p:cNvPr id="30" name="Rectangle 29"/>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29016" y="5734050"/>
            <a:ext cx="609600" cy="521208"/>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6/3/2018</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6/3/2018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B6F15528-21DE-4FAA-801E-634DDDAF4B2B}" type="slidenum">
              <a:rPr lang="en-US" smtClean="0"/>
              <a:pPr/>
              <a:t>‹#›</a:t>
            </a:fld>
            <a:endParaRPr lang="en-US"/>
          </a:p>
        </p:txBody>
      </p:sp>
      <p:sp>
        <p:nvSpPr>
          <p:cNvPr id="24" name="Rectangle 23"/>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29016" y="5734050"/>
            <a:ext cx="609600" cy="521208"/>
          </a:xfrm>
          <a:prstGeom prst="rect">
            <a:avLst/>
          </a:prstGeom>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129016" y="5734050"/>
            <a:ext cx="609600" cy="521208"/>
          </a:xfrm>
          <a:prstGeom prst="rect">
            <a:avLst/>
          </a:prstGeom>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6/3/2018</a:t>
            </a:fld>
            <a:endParaRPr lang="en-US"/>
          </a:p>
        </p:txBody>
      </p:sp>
      <p:sp>
        <p:nvSpPr>
          <p:cNvPr id="7" name="Slide Number Placeholder 6"/>
          <p:cNvSpPr>
            <a:spLocks noGrp="1"/>
          </p:cNvSpPr>
          <p:nvPr>
            <p:ph type="sldNum" sz="quarter" idx="11"/>
          </p:nvPr>
        </p:nvSpPr>
        <p:spPr>
          <a:xfrm>
            <a:off x="8129016" y="5734050"/>
            <a:ext cx="609600" cy="521208"/>
          </a:xfrm>
          <a:prstGeom prst="rect">
            <a:avLst/>
          </a:prstGeom>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129016" y="5734050"/>
            <a:ext cx="609600" cy="521208"/>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6/3/2018</a:t>
            </a:fld>
            <a:endParaRPr lang="en-US"/>
          </a:p>
        </p:txBody>
      </p:sp>
      <p:sp>
        <p:nvSpPr>
          <p:cNvPr id="22" name="Slide Number Placeholder 21"/>
          <p:cNvSpPr>
            <a:spLocks noGrp="1"/>
          </p:cNvSpPr>
          <p:nvPr>
            <p:ph type="sldNum" sz="quarter" idx="15"/>
          </p:nvPr>
        </p:nvSpPr>
        <p:spPr>
          <a:xfrm>
            <a:off x="8129016" y="5734050"/>
            <a:ext cx="609600" cy="521208"/>
          </a:xfrm>
          <a:prstGeom prst="rect">
            <a:avLst/>
          </a:prstGeom>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6/3/2018</a:t>
            </a:fld>
            <a:endParaRPr lang="en-US"/>
          </a:p>
        </p:txBody>
      </p:sp>
      <p:sp>
        <p:nvSpPr>
          <p:cNvPr id="18" name="Slide Number Placeholder 17"/>
          <p:cNvSpPr>
            <a:spLocks noGrp="1"/>
          </p:cNvSpPr>
          <p:nvPr>
            <p:ph type="sldNum" sz="quarter" idx="11"/>
          </p:nvPr>
        </p:nvSpPr>
        <p:spPr>
          <a:xfrm>
            <a:off x="8129016" y="5734050"/>
            <a:ext cx="609600" cy="521208"/>
          </a:xfrm>
          <a:prstGeom prst="rect">
            <a:avLst/>
          </a:prstGeom>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6/3/2018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286000"/>
            <a:ext cx="3581400" cy="685800"/>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fa-IR" sz="3200" dirty="0" smtClean="0">
                <a:solidFill>
                  <a:schemeClr val="tx1"/>
                </a:solidFill>
              </a:rPr>
              <a:t>شرکت کاله در یک نگاه</a:t>
            </a:r>
            <a:endParaRPr lang="fa-IR" sz="3200" dirty="0">
              <a:solidFill>
                <a:schemeClr val="tx1"/>
              </a:solidFill>
            </a:endParaRPr>
          </a:p>
        </p:txBody>
      </p:sp>
      <p:sp>
        <p:nvSpPr>
          <p:cNvPr id="3" name="Content Placeholder 2"/>
          <p:cNvSpPr>
            <a:spLocks noGrp="1"/>
          </p:cNvSpPr>
          <p:nvPr>
            <p:ph sz="quarter" idx="1"/>
          </p:nvPr>
        </p:nvSpPr>
        <p:spPr>
          <a:xfrm>
            <a:off x="2667000" y="2971800"/>
            <a:ext cx="3429000" cy="24384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ctr" rtl="1">
              <a:buNone/>
            </a:pPr>
            <a:r>
              <a:rPr lang="fa-IR" dirty="0" smtClean="0"/>
              <a:t>نوع شرکت: سهامی خاص</a:t>
            </a:r>
            <a:endParaRPr lang="en-US" dirty="0" smtClean="0"/>
          </a:p>
          <a:p>
            <a:pPr algn="ctr" rtl="1">
              <a:buNone/>
            </a:pPr>
            <a:r>
              <a:rPr lang="fa-IR" dirty="0" smtClean="0"/>
              <a:t>بنیانگذاری: ۱۳۶۲</a:t>
            </a:r>
            <a:endParaRPr lang="en-US" dirty="0" smtClean="0"/>
          </a:p>
          <a:p>
            <a:pPr algn="ctr" rtl="1">
              <a:buNone/>
            </a:pPr>
            <a:r>
              <a:rPr lang="fa-IR" dirty="0" smtClean="0"/>
              <a:t>بنیانگذار: غلامعلی سلیمانی</a:t>
            </a:r>
            <a:endParaRPr lang="en-US" dirty="0" smtClean="0"/>
          </a:p>
          <a:p>
            <a:pPr algn="ctr" rtl="1">
              <a:buNone/>
            </a:pPr>
            <a:r>
              <a:rPr lang="fa-IR" dirty="0" smtClean="0"/>
              <a:t>شعبه مرکزی: آمل</a:t>
            </a:r>
            <a:endParaRPr lang="en-US" dirty="0" smtClean="0"/>
          </a:p>
          <a:p>
            <a:pPr algn="ctr" rtl="1">
              <a:buNone/>
            </a:pPr>
            <a:r>
              <a:rPr lang="fa-IR" dirty="0" smtClean="0"/>
              <a:t>محصولات: انواع لبنیات</a:t>
            </a:r>
            <a:endParaRPr lang="en-US" dirty="0" smtClean="0"/>
          </a:p>
          <a:p>
            <a:pPr algn="ctr" rtl="1">
              <a:buNone/>
            </a:pPr>
            <a:r>
              <a:rPr lang="fa-IR" dirty="0" smtClean="0"/>
              <a:t>وب‌گاه: </a:t>
            </a:r>
            <a:r>
              <a:rPr lang="en-US" dirty="0" smtClean="0"/>
              <a:t>kalleh.com</a:t>
            </a:r>
          </a:p>
          <a:p>
            <a:pPr algn="ctr">
              <a:buNone/>
            </a:pPr>
            <a:endParaRPr lang="fa-IR" dirty="0"/>
          </a:p>
        </p:txBody>
      </p:sp>
      <p:pic>
        <p:nvPicPr>
          <p:cNvPr id="5" name="Picture 4"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pic>
        <p:nvPicPr>
          <p:cNvPr id="5121" name="Picture 1" descr="C:\Documents and Settings\zarrin-computer amol\Desktop\مدیریت استراتژیک\aboutU.jpg"/>
          <p:cNvPicPr>
            <a:picLocks noChangeAspect="1" noChangeArrowheads="1"/>
          </p:cNvPicPr>
          <p:nvPr/>
        </p:nvPicPr>
        <p:blipFill>
          <a:blip r:embed="rId2" cstate="print"/>
          <a:srcRect/>
          <a:stretch>
            <a:fillRect/>
          </a:stretch>
        </p:blipFill>
        <p:spPr bwMode="auto">
          <a:xfrm>
            <a:off x="0" y="0"/>
            <a:ext cx="9144000" cy="1905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3366FF"/>
                </a:solidFill>
              </a:rPr>
              <a:t>نوع آوری شرکت</a:t>
            </a:r>
            <a:r>
              <a:rPr lang="en-US" b="1" dirty="0" smtClean="0">
                <a:solidFill>
                  <a:srgbClr val="3366FF"/>
                </a:solidFill>
              </a:rPr>
              <a:t/>
            </a:r>
            <a:br>
              <a:rPr lang="en-US" b="1" dirty="0" smtClean="0">
                <a:solidFill>
                  <a:srgbClr val="3366FF"/>
                </a:solidFill>
              </a:rPr>
            </a:br>
            <a:endParaRPr lang="fa-IR" dirty="0">
              <a:solidFill>
                <a:srgbClr val="3366FF"/>
              </a:solidFill>
            </a:endParaRPr>
          </a:p>
        </p:txBody>
      </p:sp>
      <p:sp>
        <p:nvSpPr>
          <p:cNvPr id="3" name="Content Placeholder 2"/>
          <p:cNvSpPr>
            <a:spLocks noGrp="1"/>
          </p:cNvSpPr>
          <p:nvPr>
            <p:ph sz="quarter" idx="1"/>
          </p:nvPr>
        </p:nvSpPr>
        <p:spPr/>
        <p:txBody>
          <a:bodyPr>
            <a:normAutofit/>
          </a:bodyPr>
          <a:lstStyle/>
          <a:p>
            <a:r>
              <a:rPr lang="fa-IR" dirty="0" smtClean="0"/>
              <a:t>در شرکت لبنی کاله هم‌اکنون سه واحد کسب و کار پنیر، محصولات پاستوریزه و فرادما (</a:t>
            </a:r>
            <a:r>
              <a:rPr lang="en-US" dirty="0" smtClean="0"/>
              <a:t>UHT</a:t>
            </a:r>
            <a:r>
              <a:rPr lang="fa-IR" dirty="0" smtClean="0"/>
              <a:t>) وجود دارد که هریک از این واحدها با نوآوری خود، با کیفیت ترین و متنوع ترین محصولات را در حجم تولید بالا به بازار عرضه می‌نمایند. تمامی خطوط تولید این کارخانه به نحوی انعطاف پذیر طراحی شده‌اند که مواد اولیه از ورودی‌های مختلف وارد خط تولید شده و محصولات متنوع خارج گردند. به طوری که تنها از طریق یک خط تولید گاه بیش از ۲۰ محصول تولید می‌شود. محصولات لبنی شرکت کاله در حال حاضر بیش از ۱۷۰ عدد می‌باشد که در برنامه‌های توسعه در آینده نزدیک تا دوبرابر افزایش خواهد یافت. این تعداد محصول در صنعت لبنی کشور یک رقم بی‌نظیر به حساب می‌آید. همچنین بسیاری از محصولات در صنعت لبنی کشور مانند پنیر آمل، ماست میوه‌ای و سون، کفیر توسط کاله برای اولین بار ارائه شده‌است.</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533400"/>
            <a:ext cx="4724400" cy="868362"/>
          </a:xfrm>
        </p:spPr>
        <p:txBody>
          <a:bodyPr>
            <a:noAutofit/>
          </a:bodyPr>
          <a:lstStyle/>
          <a:p>
            <a:pPr algn="r"/>
            <a:r>
              <a:rPr lang="fa-IR" sz="3600" b="1" dirty="0" smtClean="0">
                <a:solidFill>
                  <a:srgbClr val="3366FF"/>
                </a:solidFill>
              </a:rPr>
              <a:t>پهنه گستردگی شرکت</a:t>
            </a:r>
            <a:r>
              <a:rPr lang="en-US" sz="3600" b="1" dirty="0" smtClean="0">
                <a:solidFill>
                  <a:srgbClr val="3366FF"/>
                </a:solidFill>
              </a:rPr>
              <a:t/>
            </a:r>
            <a:br>
              <a:rPr lang="en-US" sz="3600" b="1" dirty="0" smtClean="0">
                <a:solidFill>
                  <a:srgbClr val="3366FF"/>
                </a:solidFill>
              </a:rPr>
            </a:br>
            <a:endParaRPr lang="fa-IR" sz="3600" dirty="0">
              <a:solidFill>
                <a:srgbClr val="3366FF"/>
              </a:solidFill>
            </a:endParaRPr>
          </a:p>
        </p:txBody>
      </p:sp>
      <p:sp>
        <p:nvSpPr>
          <p:cNvPr id="3" name="Content Placeholder 2"/>
          <p:cNvSpPr>
            <a:spLocks noGrp="1"/>
          </p:cNvSpPr>
          <p:nvPr>
            <p:ph sz="quarter" idx="1"/>
          </p:nvPr>
        </p:nvSpPr>
        <p:spPr>
          <a:xfrm>
            <a:off x="685800" y="1524000"/>
            <a:ext cx="8001000" cy="4568952"/>
          </a:xfrm>
        </p:spPr>
        <p:txBody>
          <a:bodyPr>
            <a:normAutofit/>
          </a:bodyPr>
          <a:lstStyle/>
          <a:p>
            <a:pPr algn="just"/>
            <a:r>
              <a:rPr lang="fa-IR" sz="2200" dirty="0" smtClean="0"/>
              <a:t>وسعت کارخانه لبنی کاله ۱۵ هکتار است که از بزرگترین کارخانه‌ها در صنایع کل ایران محسوب می‌گردد. از طرفی، کاله توانسته‌است با جذب شیر روزانه بیش از ۱۰۰۰ تن به عنوان بزرگترین قطب اصلی جذب شیر در کشور مطرح شود. به علاوه شرکت کاله به عنوان اولین کارخانه لبنی که توزیع سراسری فرآورده‌های لبنی را در دستور کار خود قرار داده‌است. هم‌اکنون با استفاده از پخش مویرگی و با بیش از ۲۴ شعبه محصولات خود را از آذربایجان تا هرمزگان توزیع می‌نماید. روزانه بیش از ۴۰۰۰ نفر در بخش‌های گوناگون شرکت درحال فعالیت هستند تا بیش از ۶۵۰ تن انواع فرآورده‌های لبنی را به دست مصرف کننده نهایی برسانند. محصولات کاله سبب شده‌است که بخش عمده‌ای از تولیدات این شرکت به خارج از ایران بیشتر به اروپا صادر شده و این شرکت در طی سالیان گذشته به صورت مستمر به عنوان صادر کننده نمونه صنایع غذایی انتخاب شده‌است.</a:t>
            </a:r>
            <a:endParaRPr lang="en-US" sz="2200"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1600200"/>
            <a:ext cx="7467600" cy="2514600"/>
          </a:xfrm>
        </p:spPr>
        <p:txBody>
          <a:bodyPr/>
          <a:lstStyle/>
          <a:p>
            <a:pPr algn="just">
              <a:buNone/>
            </a:pPr>
            <a:r>
              <a:rPr lang="fa-IR" dirty="0" smtClean="0"/>
              <a:t>   شرکت فرآورده های لبنی کاله جز اولین شرکت هایی می باشد که اقدام به پخش محصولات خود به صورت مویرگی (بدون واسطه) به سوپرمارکت های سطح کشور نموده است. هم اکنون بیش از 25 شعبه فروش و پخش در استان های مختلف کشور زیر نظر سازمان فروش مشغول به فعالیت بوده و نزدیک به 65000 سوپرمارکت به طورمستقیم محصولات کاله را از این سازمان تامین می نمایند</a:t>
            </a:r>
            <a:r>
              <a:rPr lang="en-US" dirty="0" smtClean="0"/>
              <a:t>.</a:t>
            </a:r>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381000"/>
            <a:ext cx="3810000" cy="868362"/>
          </a:xfrm>
        </p:spPr>
        <p:txBody>
          <a:bodyPr>
            <a:noAutofit/>
          </a:bodyPr>
          <a:lstStyle/>
          <a:p>
            <a:pPr algn="r"/>
            <a:r>
              <a:rPr lang="fa-IR" sz="3600" dirty="0" smtClean="0">
                <a:solidFill>
                  <a:srgbClr val="3366FF"/>
                </a:solidFill>
              </a:rPr>
              <a:t>محصولات شرکت</a:t>
            </a:r>
            <a:r>
              <a:rPr lang="en-US" sz="3600" dirty="0" smtClean="0">
                <a:solidFill>
                  <a:srgbClr val="3366FF"/>
                </a:solidFill>
              </a:rPr>
              <a:t/>
            </a:r>
            <a:br>
              <a:rPr lang="en-US" sz="3600" dirty="0" smtClean="0">
                <a:solidFill>
                  <a:srgbClr val="3366FF"/>
                </a:solidFill>
              </a:rPr>
            </a:br>
            <a:endParaRPr lang="fa-IR" sz="3600" dirty="0">
              <a:solidFill>
                <a:srgbClr val="3366FF"/>
              </a:solidFill>
            </a:endParaRPr>
          </a:p>
        </p:txBody>
      </p:sp>
      <p:sp>
        <p:nvSpPr>
          <p:cNvPr id="3" name="Content Placeholder 2"/>
          <p:cNvSpPr>
            <a:spLocks noGrp="1"/>
          </p:cNvSpPr>
          <p:nvPr>
            <p:ph sz="quarter" idx="1"/>
          </p:nvPr>
        </p:nvSpPr>
        <p:spPr>
          <a:xfrm>
            <a:off x="152400" y="990600"/>
            <a:ext cx="8610600" cy="4873752"/>
          </a:xfrm>
        </p:spPr>
        <p:txBody>
          <a:bodyPr>
            <a:normAutofit fontScale="92500" lnSpcReduction="10000"/>
          </a:bodyPr>
          <a:lstStyle/>
          <a:p>
            <a:pPr>
              <a:buNone/>
            </a:pPr>
            <a:r>
              <a:rPr lang="fa-IR" dirty="0" smtClean="0"/>
              <a:t> اين شركت بيش از 400 نوع فرآورده هاي لبني خود را در حوزه هاي زير به بازار عرضه مي نمايد :</a:t>
            </a:r>
          </a:p>
          <a:p>
            <a:r>
              <a:rPr lang="fa-IR" b="1" dirty="0" smtClean="0"/>
              <a:t>پنير:</a:t>
            </a:r>
            <a:r>
              <a:rPr lang="fa-IR" dirty="0" smtClean="0"/>
              <a:t> شركت كاله در حال حاضر بيش از 100 نوع پنير را به بازار عرضه مي نمايند.</a:t>
            </a:r>
            <a:endParaRPr lang="en-US" dirty="0" smtClean="0"/>
          </a:p>
          <a:p>
            <a:r>
              <a:rPr lang="fa-IR" b="1" dirty="0" smtClean="0"/>
              <a:t>ماست :</a:t>
            </a:r>
            <a:r>
              <a:rPr lang="fa-IR" dirty="0" smtClean="0"/>
              <a:t> انواع ماست كم چرب، پرچرب، خامه اي، چكيده، موسيرو ميوه اي ( با طعم هلو،توت فرنگي و...)</a:t>
            </a:r>
            <a:endParaRPr lang="en-US" dirty="0" smtClean="0"/>
          </a:p>
          <a:p>
            <a:r>
              <a:rPr lang="fa-IR" b="1" dirty="0" smtClean="0"/>
              <a:t>انواع شير</a:t>
            </a:r>
            <a:r>
              <a:rPr lang="fa-IR" dirty="0" smtClean="0"/>
              <a:t>: كم چرب، پر چرب، كم لاكتوز، طعم دار( با طعم هاي كاكائو، موز، خرما، شكلات و ..) </a:t>
            </a:r>
            <a:endParaRPr lang="en-US" dirty="0" smtClean="0"/>
          </a:p>
          <a:p>
            <a:r>
              <a:rPr lang="fa-IR" b="1" dirty="0" smtClean="0"/>
              <a:t>انواع دسر</a:t>
            </a:r>
            <a:r>
              <a:rPr lang="fa-IR" dirty="0" smtClean="0"/>
              <a:t>: انواع دسر و پودينگ با طعم هاي (نسكافه، زعفراني، توت فرنگي، كرم خامه اي و ...)</a:t>
            </a:r>
            <a:endParaRPr lang="en-US" dirty="0" smtClean="0"/>
          </a:p>
          <a:p>
            <a:r>
              <a:rPr lang="fa-IR" b="1" dirty="0" smtClean="0"/>
              <a:t>انواع خامه </a:t>
            </a:r>
            <a:endParaRPr lang="en-US" dirty="0" smtClean="0"/>
          </a:p>
          <a:p>
            <a:r>
              <a:rPr lang="fa-IR" b="1" dirty="0" smtClean="0"/>
              <a:t>انواع كره </a:t>
            </a:r>
            <a:endParaRPr lang="en-US" dirty="0" smtClean="0"/>
          </a:p>
          <a:p>
            <a:r>
              <a:rPr lang="fa-IR" b="1" dirty="0" smtClean="0"/>
              <a:t>انواع بستني</a:t>
            </a:r>
            <a:endParaRPr lang="en-US" dirty="0" smtClean="0"/>
          </a:p>
          <a:p>
            <a:r>
              <a:rPr lang="fa-IR" dirty="0" smtClean="0"/>
              <a:t> انواع فرآورده ای گوشتی</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467600" cy="762000"/>
          </a:xfrm>
        </p:spPr>
        <p:txBody>
          <a:bodyPr>
            <a:normAutofit fontScale="90000"/>
          </a:bodyPr>
          <a:lstStyle/>
          <a:p>
            <a:pPr algn="r"/>
            <a:r>
              <a:rPr lang="fa-IR" sz="2400" b="1" dirty="0" smtClean="0">
                <a:solidFill>
                  <a:srgbClr val="3366FF"/>
                </a:solidFill>
              </a:rPr>
              <a:t>ماتریس ارزیابی عوامل داخلی(</a:t>
            </a:r>
            <a:r>
              <a:rPr lang="en-US" sz="2400" b="1" dirty="0" smtClean="0">
                <a:solidFill>
                  <a:srgbClr val="3366FF"/>
                </a:solidFill>
              </a:rPr>
              <a:t>IFE</a:t>
            </a:r>
            <a:r>
              <a:rPr lang="fa-IR" sz="2400" b="1" dirty="0" smtClean="0">
                <a:solidFill>
                  <a:srgbClr val="3366FF"/>
                </a:solidFill>
              </a:rPr>
              <a:t>) شرکت لبنی کاله</a:t>
            </a:r>
            <a:r>
              <a:rPr lang="en-US" sz="2400" dirty="0" smtClean="0">
                <a:solidFill>
                  <a:srgbClr val="3366FF"/>
                </a:solidFill>
              </a:rPr>
              <a:t/>
            </a:r>
            <a:br>
              <a:rPr lang="en-US" sz="2400" dirty="0" smtClean="0">
                <a:solidFill>
                  <a:srgbClr val="3366FF"/>
                </a:solidFill>
              </a:rPr>
            </a:br>
            <a:endParaRPr lang="fa-IR" sz="2400"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228600" y="914400"/>
          <a:ext cx="8382000" cy="5910734"/>
        </p:xfrm>
        <a:graphic>
          <a:graphicData uri="http://schemas.openxmlformats.org/drawingml/2006/table">
            <a:tbl>
              <a:tblPr rtl="1"/>
              <a:tblGrid>
                <a:gridCol w="5074475">
                  <a:extLst>
                    <a:ext uri="{9D8B030D-6E8A-4147-A177-3AD203B41FA5}">
                      <a16:colId xmlns:a16="http://schemas.microsoft.com/office/drawing/2014/main" xmlns="" val="20000"/>
                    </a:ext>
                  </a:extLst>
                </a:gridCol>
                <a:gridCol w="735294">
                  <a:extLst>
                    <a:ext uri="{9D8B030D-6E8A-4147-A177-3AD203B41FA5}">
                      <a16:colId xmlns:a16="http://schemas.microsoft.com/office/drawing/2014/main" xmlns="" val="20001"/>
                    </a:ext>
                  </a:extLst>
                </a:gridCol>
                <a:gridCol w="1224338">
                  <a:extLst>
                    <a:ext uri="{9D8B030D-6E8A-4147-A177-3AD203B41FA5}">
                      <a16:colId xmlns:a16="http://schemas.microsoft.com/office/drawing/2014/main" xmlns="" val="20002"/>
                    </a:ext>
                  </a:extLst>
                </a:gridCol>
                <a:gridCol w="1347893">
                  <a:extLst>
                    <a:ext uri="{9D8B030D-6E8A-4147-A177-3AD203B41FA5}">
                      <a16:colId xmlns:a16="http://schemas.microsoft.com/office/drawing/2014/main" xmlns="" val="20003"/>
                    </a:ext>
                  </a:extLst>
                </a:gridCol>
              </a:tblGrid>
              <a:tr h="330271">
                <a:tc>
                  <a:txBody>
                    <a:bodyPr/>
                    <a:lstStyle/>
                    <a:p>
                      <a:pPr algn="r" rtl="1">
                        <a:lnSpc>
                          <a:spcPct val="125000"/>
                        </a:lnSpc>
                        <a:spcAft>
                          <a:spcPts val="1000"/>
                        </a:spcAft>
                      </a:pPr>
                      <a:r>
                        <a:rPr lang="fa-IR" sz="1200" b="1" dirty="0">
                          <a:latin typeface="Times New Roman"/>
                          <a:ea typeface="Times New Roman"/>
                          <a:cs typeface="B Nazanin"/>
                        </a:rPr>
                        <a:t>عوامل تأثیر گذار داخلی</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وزن</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امتیاز عامل</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امتیاز وزنی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4742">
                <a:tc>
                  <a:txBody>
                    <a:bodyPr/>
                    <a:lstStyle/>
                    <a:p>
                      <a:pPr algn="r" rtl="1">
                        <a:lnSpc>
                          <a:spcPct val="125000"/>
                        </a:lnSpc>
                        <a:spcAft>
                          <a:spcPts val="1000"/>
                        </a:spcAft>
                      </a:pPr>
                      <a:r>
                        <a:rPr lang="fa-IR" sz="1200" b="1" dirty="0">
                          <a:latin typeface="Times New Roman"/>
                          <a:ea typeface="Times New Roman"/>
                          <a:cs typeface="B Titr"/>
                        </a:rPr>
                        <a:t>نقاط قوت ( </a:t>
                      </a:r>
                      <a:r>
                        <a:rPr lang="en-US" sz="1200" b="1" dirty="0">
                          <a:latin typeface="Times New Roman"/>
                          <a:ea typeface="Times New Roman"/>
                          <a:cs typeface="B Titr"/>
                        </a:rPr>
                        <a:t>S</a:t>
                      </a:r>
                      <a:r>
                        <a:rPr lang="fa-IR" sz="1200" b="1" dirty="0">
                          <a:latin typeface="Times New Roman"/>
                          <a:ea typeface="Times New Roman"/>
                          <a:cs typeface="B Titr"/>
                        </a:rPr>
                        <a:t>): </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1"/>
                  </a:ext>
                </a:extLst>
              </a:tr>
              <a:tr h="215003">
                <a:tc>
                  <a:txBody>
                    <a:bodyPr/>
                    <a:lstStyle/>
                    <a:p>
                      <a:pPr algn="r" rtl="1">
                        <a:lnSpc>
                          <a:spcPct val="125000"/>
                        </a:lnSpc>
                        <a:spcAft>
                          <a:spcPts val="1000"/>
                        </a:spcAft>
                      </a:pPr>
                      <a:r>
                        <a:rPr lang="fa-IR" sz="1200" b="1" dirty="0">
                          <a:latin typeface="Times New Roman"/>
                          <a:ea typeface="Times New Roman"/>
                          <a:cs typeface="B Nazanin"/>
                        </a:rPr>
                        <a:t>1-</a:t>
                      </a:r>
                      <a:r>
                        <a:rPr lang="fa-IR" sz="1200" b="1" dirty="0">
                          <a:latin typeface="Calibri"/>
                          <a:ea typeface="Times New Roman"/>
                          <a:cs typeface="Times New Roman"/>
                        </a:rPr>
                        <a:t> </a:t>
                      </a:r>
                      <a:r>
                        <a:rPr lang="fa-IR" sz="1200" b="1" dirty="0">
                          <a:latin typeface="Times New Roman"/>
                          <a:ea typeface="Times New Roman"/>
                          <a:cs typeface="B Nazanin"/>
                        </a:rPr>
                        <a:t>کیفیت بالای محصولات</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dirty="0">
                          <a:latin typeface="Times New Roman"/>
                          <a:ea typeface="Times New Roman"/>
                          <a:cs typeface="B Nazanin"/>
                        </a:rPr>
                        <a:t>0.08</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0.32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15003">
                <a:tc>
                  <a:txBody>
                    <a:bodyPr/>
                    <a:lstStyle/>
                    <a:p>
                      <a:pPr algn="r" rtl="1">
                        <a:lnSpc>
                          <a:spcPct val="125000"/>
                        </a:lnSpc>
                        <a:spcAft>
                          <a:spcPts val="1000"/>
                        </a:spcAft>
                      </a:pPr>
                      <a:r>
                        <a:rPr lang="fa-IR" sz="1200" b="1" dirty="0">
                          <a:latin typeface="Times New Roman"/>
                          <a:ea typeface="Times New Roman"/>
                          <a:cs typeface="B Nazanin"/>
                        </a:rPr>
                        <a:t>2-</a:t>
                      </a:r>
                      <a:r>
                        <a:rPr lang="fa-IR" sz="1200" b="1" dirty="0">
                          <a:latin typeface="Calibri"/>
                          <a:ea typeface="Times New Roman"/>
                          <a:cs typeface="Times New Roman"/>
                        </a:rPr>
                        <a:t> </a:t>
                      </a:r>
                      <a:r>
                        <a:rPr lang="fa-IR" sz="1200" b="1" dirty="0">
                          <a:latin typeface="Times New Roman"/>
                          <a:ea typeface="Times New Roman"/>
                          <a:cs typeface="B Nazanin"/>
                        </a:rPr>
                        <a:t>متنوع بودن محصولات</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0.05</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3"/>
                  </a:ext>
                </a:extLst>
              </a:tr>
              <a:tr h="215003">
                <a:tc>
                  <a:txBody>
                    <a:bodyPr/>
                    <a:lstStyle/>
                    <a:p>
                      <a:pPr algn="r" rtl="1">
                        <a:lnSpc>
                          <a:spcPct val="125000"/>
                        </a:lnSpc>
                        <a:spcAft>
                          <a:spcPts val="1000"/>
                        </a:spcAft>
                      </a:pPr>
                      <a:r>
                        <a:rPr lang="fa-IR" sz="1200" b="1">
                          <a:latin typeface="Times New Roman"/>
                          <a:ea typeface="Times New Roman"/>
                          <a:cs typeface="B Nazanin"/>
                        </a:rPr>
                        <a:t>3-</a:t>
                      </a:r>
                      <a:r>
                        <a:rPr lang="fa-IR" sz="1200" b="1">
                          <a:latin typeface="Calibri"/>
                          <a:ea typeface="Times New Roman"/>
                          <a:cs typeface="Times New Roman"/>
                        </a:rPr>
                        <a:t> </a:t>
                      </a:r>
                      <a:r>
                        <a:rPr lang="fa-IR" sz="1200" b="1">
                          <a:latin typeface="Times New Roman"/>
                          <a:ea typeface="Times New Roman"/>
                          <a:cs typeface="B Nazanin"/>
                        </a:rPr>
                        <a:t>در اختیار داشتن تکنولوژی بالا</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0.05</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0.15</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15003">
                <a:tc>
                  <a:txBody>
                    <a:bodyPr/>
                    <a:lstStyle/>
                    <a:p>
                      <a:pPr algn="r" rtl="1">
                        <a:lnSpc>
                          <a:spcPct val="125000"/>
                        </a:lnSpc>
                        <a:spcAft>
                          <a:spcPts val="1000"/>
                        </a:spcAft>
                      </a:pPr>
                      <a:r>
                        <a:rPr lang="fa-IR" sz="1200" b="1" dirty="0">
                          <a:latin typeface="Times New Roman"/>
                          <a:ea typeface="Times New Roman"/>
                          <a:cs typeface="B Nazanin"/>
                        </a:rPr>
                        <a:t>4-</a:t>
                      </a:r>
                      <a:r>
                        <a:rPr lang="fa-IR" sz="1200" b="1" dirty="0">
                          <a:latin typeface="Calibri"/>
                          <a:ea typeface="Times New Roman"/>
                          <a:cs typeface="Times New Roman"/>
                        </a:rPr>
                        <a:t> </a:t>
                      </a:r>
                      <a:r>
                        <a:rPr lang="fa-IR" sz="1200" b="1" dirty="0">
                          <a:latin typeface="Times New Roman"/>
                          <a:ea typeface="Times New Roman"/>
                          <a:cs typeface="B Nazanin"/>
                        </a:rPr>
                        <a:t>توان مالی ( سرمایه کافی)</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0.07</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0.28</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5"/>
                  </a:ext>
                </a:extLst>
              </a:tr>
              <a:tr h="215003">
                <a:tc>
                  <a:txBody>
                    <a:bodyPr/>
                    <a:lstStyle/>
                    <a:p>
                      <a:pPr algn="r" rtl="1">
                        <a:lnSpc>
                          <a:spcPct val="125000"/>
                        </a:lnSpc>
                        <a:spcAft>
                          <a:spcPts val="1000"/>
                        </a:spcAft>
                      </a:pPr>
                      <a:r>
                        <a:rPr lang="fa-IR" sz="1200" b="1">
                          <a:latin typeface="Times New Roman"/>
                          <a:ea typeface="Times New Roman"/>
                          <a:cs typeface="B Nazanin"/>
                        </a:rPr>
                        <a:t>5-</a:t>
                      </a:r>
                      <a:r>
                        <a:rPr lang="fa-IR" sz="1200" b="1">
                          <a:latin typeface="Calibri"/>
                          <a:ea typeface="Times New Roman"/>
                          <a:cs typeface="Times New Roman"/>
                        </a:rPr>
                        <a:t> </a:t>
                      </a:r>
                      <a:r>
                        <a:rPr lang="fa-IR" sz="1200" b="1">
                          <a:latin typeface="Times New Roman"/>
                          <a:ea typeface="Times New Roman"/>
                          <a:cs typeface="B Nazanin"/>
                        </a:rPr>
                        <a:t>سطح تحصیلات</a:t>
                      </a:r>
                      <a:r>
                        <a:rPr lang="fa-IR" sz="1200" b="1">
                          <a:latin typeface="Calibri"/>
                          <a:ea typeface="Times New Roman"/>
                          <a:cs typeface="Times New Roman"/>
                        </a:rPr>
                        <a:t> </a:t>
                      </a:r>
                      <a:r>
                        <a:rPr lang="fa-IR" sz="1200" b="1">
                          <a:latin typeface="Times New Roman"/>
                          <a:ea typeface="Times New Roman"/>
                          <a:cs typeface="B Nazanin"/>
                        </a:rPr>
                        <a:t> و تجربه افراد سازمان</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0.16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15003">
                <a:tc>
                  <a:txBody>
                    <a:bodyPr/>
                    <a:lstStyle/>
                    <a:p>
                      <a:pPr algn="r" rtl="1">
                        <a:lnSpc>
                          <a:spcPct val="125000"/>
                        </a:lnSpc>
                        <a:spcAft>
                          <a:spcPts val="1000"/>
                        </a:spcAft>
                      </a:pPr>
                      <a:r>
                        <a:rPr lang="fa-IR" sz="1200" b="1">
                          <a:latin typeface="Times New Roman"/>
                          <a:ea typeface="Times New Roman"/>
                          <a:cs typeface="B Nazanin"/>
                        </a:rPr>
                        <a:t>6-</a:t>
                      </a:r>
                      <a:r>
                        <a:rPr lang="fa-IR" sz="1200" b="1">
                          <a:latin typeface="Calibri"/>
                          <a:ea typeface="Times New Roman"/>
                          <a:cs typeface="Times New Roman"/>
                        </a:rPr>
                        <a:t> </a:t>
                      </a:r>
                      <a:r>
                        <a:rPr lang="fa-IR" sz="1200" b="1">
                          <a:latin typeface="Times New Roman"/>
                          <a:ea typeface="Times New Roman"/>
                          <a:cs typeface="B Nazanin"/>
                        </a:rPr>
                        <a:t>داشتن تحقیقات بازار</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dirty="0">
                          <a:latin typeface="Times New Roman"/>
                          <a:ea typeface="Times New Roman"/>
                          <a:cs typeface="B Nazanin"/>
                        </a:rPr>
                        <a:t>3</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0.12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7"/>
                  </a:ext>
                </a:extLst>
              </a:tr>
              <a:tr h="215003">
                <a:tc>
                  <a:txBody>
                    <a:bodyPr/>
                    <a:lstStyle/>
                    <a:p>
                      <a:pPr algn="r" rtl="1">
                        <a:lnSpc>
                          <a:spcPct val="125000"/>
                        </a:lnSpc>
                        <a:spcAft>
                          <a:spcPts val="1000"/>
                        </a:spcAft>
                      </a:pPr>
                      <a:r>
                        <a:rPr lang="fa-IR" sz="1200" b="1" dirty="0">
                          <a:latin typeface="Times New Roman"/>
                          <a:ea typeface="Times New Roman"/>
                          <a:cs typeface="B Nazanin"/>
                        </a:rPr>
                        <a:t>7-</a:t>
                      </a:r>
                      <a:r>
                        <a:rPr lang="fa-IR" sz="1200" b="1" dirty="0">
                          <a:latin typeface="Calibri"/>
                          <a:ea typeface="Times New Roman"/>
                          <a:cs typeface="Times New Roman"/>
                        </a:rPr>
                        <a:t> </a:t>
                      </a:r>
                      <a:r>
                        <a:rPr lang="en-US" sz="1200" b="1" dirty="0">
                          <a:latin typeface="Times New Roman"/>
                          <a:ea typeface="Times New Roman"/>
                          <a:cs typeface="B Nazanin"/>
                        </a:rPr>
                        <a:t>R</a:t>
                      </a:r>
                      <a:r>
                        <a:rPr lang="fa-IR" sz="1200" b="1" dirty="0">
                          <a:latin typeface="Times New Roman"/>
                          <a:ea typeface="Times New Roman"/>
                          <a:cs typeface="B Nazanin"/>
                        </a:rPr>
                        <a:t>&amp;</a:t>
                      </a:r>
                      <a:r>
                        <a:rPr lang="en-US" sz="1200" b="1" dirty="0">
                          <a:latin typeface="Times New Roman"/>
                          <a:ea typeface="Times New Roman"/>
                          <a:cs typeface="B Nazanin"/>
                        </a:rPr>
                        <a:t>D</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0.09</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15003">
                <a:tc>
                  <a:txBody>
                    <a:bodyPr/>
                    <a:lstStyle/>
                    <a:p>
                      <a:pPr algn="r" rtl="1">
                        <a:lnSpc>
                          <a:spcPct val="125000"/>
                        </a:lnSpc>
                        <a:spcAft>
                          <a:spcPts val="1000"/>
                        </a:spcAft>
                      </a:pPr>
                      <a:r>
                        <a:rPr lang="fa-IR" sz="1200" b="1">
                          <a:latin typeface="Times New Roman"/>
                          <a:ea typeface="Times New Roman"/>
                          <a:cs typeface="B Nazanin"/>
                        </a:rPr>
                        <a:t>8-</a:t>
                      </a:r>
                      <a:r>
                        <a:rPr lang="fa-IR" sz="1200" b="1">
                          <a:latin typeface="Calibri"/>
                          <a:ea typeface="Times New Roman"/>
                          <a:cs typeface="Times New Roman"/>
                        </a:rPr>
                        <a:t> </a:t>
                      </a:r>
                      <a:r>
                        <a:rPr lang="fa-IR" sz="1200" b="1">
                          <a:latin typeface="Times New Roman"/>
                          <a:ea typeface="Times New Roman"/>
                          <a:cs typeface="B Nazanin"/>
                        </a:rPr>
                        <a:t>پیشرو بودن در صنعت</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0.05</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9"/>
                  </a:ext>
                </a:extLst>
              </a:tr>
              <a:tr h="430006">
                <a:tc>
                  <a:txBody>
                    <a:bodyPr/>
                    <a:lstStyle/>
                    <a:p>
                      <a:pPr algn="r" rtl="1">
                        <a:lnSpc>
                          <a:spcPct val="125000"/>
                        </a:lnSpc>
                        <a:spcAft>
                          <a:spcPts val="1000"/>
                        </a:spcAft>
                      </a:pPr>
                      <a:r>
                        <a:rPr lang="fa-IR" sz="1200" b="1">
                          <a:latin typeface="Times New Roman"/>
                          <a:ea typeface="Times New Roman"/>
                          <a:cs typeface="B Nazanin"/>
                        </a:rPr>
                        <a:t>9-</a:t>
                      </a:r>
                      <a:r>
                        <a:rPr lang="fa-IR" sz="1200" b="1">
                          <a:latin typeface="Calibri"/>
                          <a:ea typeface="Times New Roman"/>
                          <a:cs typeface="Times New Roman"/>
                        </a:rPr>
                        <a:t> </a:t>
                      </a:r>
                      <a:r>
                        <a:rPr lang="fa-IR" sz="1200" b="1">
                          <a:latin typeface="Times New Roman"/>
                          <a:ea typeface="Times New Roman"/>
                          <a:cs typeface="B Nazanin"/>
                        </a:rPr>
                        <a:t>حضور کارخانه در یکی از بزرگترین مناطق شیر و نزدیکی به عرضه کنندگان مواد اولیه لبنی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0.09</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15003">
                <a:tc>
                  <a:txBody>
                    <a:bodyPr/>
                    <a:lstStyle/>
                    <a:p>
                      <a:pPr algn="r" rtl="1">
                        <a:lnSpc>
                          <a:spcPct val="125000"/>
                        </a:lnSpc>
                        <a:spcAft>
                          <a:spcPts val="1000"/>
                        </a:spcAft>
                      </a:pPr>
                      <a:r>
                        <a:rPr lang="fa-IR" sz="1200" b="1">
                          <a:latin typeface="Times New Roman"/>
                          <a:ea typeface="Times New Roman"/>
                          <a:cs typeface="B Nazanin"/>
                        </a:rPr>
                        <a:t>10-صادرات به (16 کشور)</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0.24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1"/>
                  </a:ext>
                </a:extLst>
              </a:tr>
              <a:tr h="263715">
                <a:tc>
                  <a:txBody>
                    <a:bodyPr/>
                    <a:lstStyle/>
                    <a:p>
                      <a:pPr algn="r" rtl="1">
                        <a:lnSpc>
                          <a:spcPct val="125000"/>
                        </a:lnSpc>
                        <a:spcAft>
                          <a:spcPts val="1000"/>
                        </a:spcAft>
                      </a:pPr>
                      <a:r>
                        <a:rPr lang="fa-IR" sz="1200" b="1">
                          <a:latin typeface="Times New Roman"/>
                          <a:ea typeface="Times New Roman"/>
                          <a:cs typeface="B Titr"/>
                        </a:rPr>
                        <a:t>نقاط ضعف(</a:t>
                      </a:r>
                      <a:r>
                        <a:rPr lang="en-US" sz="1200" b="1">
                          <a:latin typeface="Times New Roman"/>
                          <a:ea typeface="Times New Roman"/>
                          <a:cs typeface="B Titr"/>
                        </a:rPr>
                        <a:t>W</a:t>
                      </a:r>
                      <a:r>
                        <a:rPr lang="fa-IR" sz="1200" b="1">
                          <a:latin typeface="Times New Roman"/>
                          <a:ea typeface="Times New Roman"/>
                          <a:cs typeface="B Titr"/>
                        </a:rPr>
                        <a:t>):</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15003">
                <a:tc>
                  <a:txBody>
                    <a:bodyPr/>
                    <a:lstStyle/>
                    <a:p>
                      <a:pPr algn="r" rtl="1">
                        <a:lnSpc>
                          <a:spcPct val="125000"/>
                        </a:lnSpc>
                        <a:spcAft>
                          <a:spcPts val="1000"/>
                        </a:spcAft>
                      </a:pPr>
                      <a:r>
                        <a:rPr lang="fa-IR" sz="1200" b="1">
                          <a:latin typeface="Times New Roman"/>
                          <a:ea typeface="Times New Roman"/>
                          <a:cs typeface="B Nazanin"/>
                        </a:rPr>
                        <a:t>1-</a:t>
                      </a:r>
                      <a:r>
                        <a:rPr lang="fa-IR" sz="1200" b="1">
                          <a:latin typeface="Calibri"/>
                          <a:ea typeface="Times New Roman"/>
                          <a:cs typeface="Times New Roman"/>
                        </a:rPr>
                        <a:t> </a:t>
                      </a:r>
                      <a:r>
                        <a:rPr lang="fa-IR" sz="1200" b="1">
                          <a:latin typeface="Times New Roman"/>
                          <a:ea typeface="Times New Roman"/>
                          <a:cs typeface="B Nazanin"/>
                        </a:rPr>
                        <a:t> قیمت بالای محصولات</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0.07</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0.07</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3"/>
                  </a:ext>
                </a:extLst>
              </a:tr>
              <a:tr h="215003">
                <a:tc>
                  <a:txBody>
                    <a:bodyPr/>
                    <a:lstStyle/>
                    <a:p>
                      <a:pPr algn="r" rtl="1">
                        <a:lnSpc>
                          <a:spcPct val="125000"/>
                        </a:lnSpc>
                        <a:spcAft>
                          <a:spcPts val="1000"/>
                        </a:spcAft>
                      </a:pPr>
                      <a:r>
                        <a:rPr lang="fa-IR" sz="1200" b="1">
                          <a:latin typeface="Times New Roman"/>
                          <a:ea typeface="Times New Roman"/>
                          <a:cs typeface="B Nazanin"/>
                        </a:rPr>
                        <a:t>2-</a:t>
                      </a:r>
                      <a:r>
                        <a:rPr lang="fa-IR" sz="1200" b="1">
                          <a:latin typeface="Calibri"/>
                          <a:ea typeface="Times New Roman"/>
                          <a:cs typeface="Times New Roman"/>
                        </a:rPr>
                        <a:t> </a:t>
                      </a:r>
                      <a:r>
                        <a:rPr lang="fa-IR" sz="1200" b="1">
                          <a:latin typeface="Times New Roman"/>
                          <a:ea typeface="Times New Roman"/>
                          <a:cs typeface="B Nazanin"/>
                        </a:rPr>
                        <a:t>تنوع بیش از حد محصولات</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0.12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15003">
                <a:tc>
                  <a:txBody>
                    <a:bodyPr/>
                    <a:lstStyle/>
                    <a:p>
                      <a:pPr algn="r" rtl="1">
                        <a:lnSpc>
                          <a:spcPct val="125000"/>
                        </a:lnSpc>
                        <a:spcAft>
                          <a:spcPts val="1000"/>
                        </a:spcAft>
                      </a:pPr>
                      <a:r>
                        <a:rPr lang="fa-IR" sz="1200" b="1">
                          <a:latin typeface="Times New Roman"/>
                          <a:ea typeface="Times New Roman"/>
                          <a:cs typeface="B Nazanin"/>
                        </a:rPr>
                        <a:t>3-</a:t>
                      </a:r>
                      <a:r>
                        <a:rPr lang="fa-IR" sz="1200" b="1">
                          <a:latin typeface="Calibri"/>
                          <a:ea typeface="Times New Roman"/>
                          <a:cs typeface="Times New Roman"/>
                        </a:rPr>
                        <a:t> </a:t>
                      </a:r>
                      <a:r>
                        <a:rPr lang="fa-IR" sz="1200" b="1">
                          <a:latin typeface="Times New Roman"/>
                          <a:ea typeface="Times New Roman"/>
                          <a:cs typeface="B Nazanin"/>
                        </a:rPr>
                        <a:t>ارتباط ضعیف با مشتری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5"/>
                  </a:ext>
                </a:extLst>
              </a:tr>
              <a:tr h="215003">
                <a:tc>
                  <a:txBody>
                    <a:bodyPr/>
                    <a:lstStyle/>
                    <a:p>
                      <a:pPr algn="r" rtl="1">
                        <a:lnSpc>
                          <a:spcPct val="125000"/>
                        </a:lnSpc>
                        <a:spcAft>
                          <a:spcPts val="1000"/>
                        </a:spcAft>
                      </a:pPr>
                      <a:r>
                        <a:rPr lang="fa-IR" sz="1200" b="1">
                          <a:latin typeface="Times New Roman"/>
                          <a:ea typeface="Times New Roman"/>
                          <a:cs typeface="B Nazanin"/>
                        </a:rPr>
                        <a:t>4-</a:t>
                      </a:r>
                      <a:r>
                        <a:rPr lang="fa-IR" sz="1200" b="1">
                          <a:latin typeface="Calibri"/>
                          <a:ea typeface="Times New Roman"/>
                          <a:cs typeface="Times New Roman"/>
                        </a:rPr>
                        <a:t> </a:t>
                      </a:r>
                      <a:r>
                        <a:rPr lang="fa-IR" sz="1200" b="1">
                          <a:latin typeface="Times New Roman"/>
                          <a:ea typeface="Times New Roman"/>
                          <a:cs typeface="B Nazanin"/>
                        </a:rPr>
                        <a:t>تبلیغات ضعیف محیطی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0.07</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0.07</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215003">
                <a:tc>
                  <a:txBody>
                    <a:bodyPr/>
                    <a:lstStyle/>
                    <a:p>
                      <a:pPr algn="r" rtl="1">
                        <a:lnSpc>
                          <a:spcPct val="125000"/>
                        </a:lnSpc>
                        <a:spcAft>
                          <a:spcPts val="1000"/>
                        </a:spcAft>
                      </a:pPr>
                      <a:r>
                        <a:rPr lang="fa-IR" sz="1200" b="1">
                          <a:latin typeface="Times New Roman"/>
                          <a:ea typeface="Times New Roman"/>
                          <a:cs typeface="B Nazanin"/>
                        </a:rPr>
                        <a:t>5-</a:t>
                      </a:r>
                      <a:r>
                        <a:rPr lang="fa-IR" sz="1200" b="1">
                          <a:latin typeface="Calibri"/>
                          <a:ea typeface="Times New Roman"/>
                          <a:cs typeface="Times New Roman"/>
                        </a:rPr>
                        <a:t> </a:t>
                      </a:r>
                      <a:r>
                        <a:rPr lang="fa-IR" sz="1200" b="1">
                          <a:latin typeface="Times New Roman"/>
                          <a:ea typeface="Times New Roman"/>
                          <a:cs typeface="B Nazanin"/>
                        </a:rPr>
                        <a:t>روابط نا کارآمد بین واحدهای مختلف(  تولید،بازاریابی،فروش)</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7"/>
                  </a:ext>
                </a:extLst>
              </a:tr>
              <a:tr h="215003">
                <a:tc>
                  <a:txBody>
                    <a:bodyPr/>
                    <a:lstStyle/>
                    <a:p>
                      <a:pPr algn="r" rtl="1">
                        <a:lnSpc>
                          <a:spcPct val="125000"/>
                        </a:lnSpc>
                        <a:spcAft>
                          <a:spcPts val="1000"/>
                        </a:spcAft>
                      </a:pPr>
                      <a:r>
                        <a:rPr lang="fa-IR" sz="1200" b="1">
                          <a:latin typeface="Times New Roman"/>
                          <a:ea typeface="Times New Roman"/>
                          <a:cs typeface="B Nazanin"/>
                        </a:rPr>
                        <a:t>6-</a:t>
                      </a:r>
                      <a:r>
                        <a:rPr lang="fa-IR" sz="1200" b="1">
                          <a:latin typeface="Calibri"/>
                          <a:ea typeface="Times New Roman"/>
                          <a:cs typeface="Times New Roman"/>
                        </a:rPr>
                        <a:t> </a:t>
                      </a:r>
                      <a:r>
                        <a:rPr lang="fa-IR" sz="1200" b="1">
                          <a:latin typeface="Times New Roman"/>
                          <a:ea typeface="Times New Roman"/>
                          <a:cs typeface="B Nazanin"/>
                        </a:rPr>
                        <a:t>جابه جایی نیروی انسانی و رفت و آمد زیاد در پست ها</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0.05</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215003">
                <a:tc>
                  <a:txBody>
                    <a:bodyPr/>
                    <a:lstStyle/>
                    <a:p>
                      <a:pPr algn="r" rtl="1">
                        <a:lnSpc>
                          <a:spcPct val="125000"/>
                        </a:lnSpc>
                        <a:spcAft>
                          <a:spcPts val="1000"/>
                        </a:spcAft>
                      </a:pPr>
                      <a:r>
                        <a:rPr lang="fa-IR" sz="1200" b="1">
                          <a:latin typeface="Times New Roman"/>
                          <a:ea typeface="Times New Roman"/>
                          <a:cs typeface="B Nazanin"/>
                        </a:rPr>
                        <a:t>7-</a:t>
                      </a:r>
                      <a:r>
                        <a:rPr lang="fa-IR" sz="1200" b="1">
                          <a:latin typeface="Calibri"/>
                          <a:ea typeface="Times New Roman"/>
                          <a:cs typeface="Times New Roman"/>
                        </a:rPr>
                        <a:t> </a:t>
                      </a:r>
                      <a:r>
                        <a:rPr lang="fa-IR" sz="1200" b="1">
                          <a:latin typeface="Times New Roman"/>
                          <a:ea typeface="Times New Roman"/>
                          <a:cs typeface="B Nazanin"/>
                        </a:rPr>
                        <a:t>عدم انگیزه کافی در کارکنان</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9"/>
                  </a:ext>
                </a:extLst>
              </a:tr>
              <a:tr h="215003">
                <a:tc>
                  <a:txBody>
                    <a:bodyPr/>
                    <a:lstStyle/>
                    <a:p>
                      <a:pPr algn="r" rtl="1">
                        <a:lnSpc>
                          <a:spcPct val="125000"/>
                        </a:lnSpc>
                        <a:spcAft>
                          <a:spcPts val="1000"/>
                        </a:spcAft>
                      </a:pPr>
                      <a:r>
                        <a:rPr lang="fa-IR" sz="1200" b="1">
                          <a:latin typeface="Times New Roman"/>
                          <a:ea typeface="Times New Roman"/>
                          <a:cs typeface="B Nazanin"/>
                        </a:rPr>
                        <a:t>8-</a:t>
                      </a:r>
                      <a:r>
                        <a:rPr lang="fa-IR" sz="1200" b="1">
                          <a:latin typeface="Calibri"/>
                          <a:ea typeface="Times New Roman"/>
                          <a:cs typeface="Times New Roman"/>
                        </a:rPr>
                        <a:t> </a:t>
                      </a:r>
                      <a:r>
                        <a:rPr lang="fa-IR" sz="1200" b="1">
                          <a:latin typeface="Times New Roman"/>
                          <a:ea typeface="Times New Roman"/>
                          <a:cs typeface="B Nazanin"/>
                        </a:rPr>
                        <a:t>عدم وجود امنیت شغلی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215003">
                <a:tc>
                  <a:txBody>
                    <a:bodyPr/>
                    <a:lstStyle/>
                    <a:p>
                      <a:pPr algn="r" rtl="1">
                        <a:lnSpc>
                          <a:spcPct val="125000"/>
                        </a:lnSpc>
                        <a:spcAft>
                          <a:spcPts val="1000"/>
                        </a:spcAft>
                      </a:pPr>
                      <a:r>
                        <a:rPr lang="fa-IR" sz="1200" b="1">
                          <a:latin typeface="Times New Roman"/>
                          <a:ea typeface="Times New Roman"/>
                          <a:cs typeface="B Nazanin"/>
                        </a:rPr>
                        <a:t>9-</a:t>
                      </a:r>
                      <a:r>
                        <a:rPr lang="fa-IR" sz="1200" b="1">
                          <a:latin typeface="Calibri"/>
                          <a:ea typeface="Times New Roman"/>
                          <a:cs typeface="Times New Roman"/>
                        </a:rPr>
                        <a:t> </a:t>
                      </a:r>
                      <a:r>
                        <a:rPr lang="fa-IR" sz="1200" b="1">
                          <a:latin typeface="Times New Roman"/>
                          <a:ea typeface="Times New Roman"/>
                          <a:cs typeface="B Nazanin"/>
                        </a:rPr>
                        <a:t>عدم وجود روند مشخصی جهت ارتقای شغلی کارکنان</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0.03</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2</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0.06</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1"/>
                  </a:ext>
                </a:extLst>
              </a:tr>
              <a:tr h="215003">
                <a:tc>
                  <a:txBody>
                    <a:bodyPr/>
                    <a:lstStyle/>
                    <a:p>
                      <a:pPr algn="r" rtl="1">
                        <a:lnSpc>
                          <a:spcPct val="125000"/>
                        </a:lnSpc>
                        <a:spcAft>
                          <a:spcPts val="1000"/>
                        </a:spcAft>
                      </a:pPr>
                      <a:r>
                        <a:rPr lang="fa-IR" sz="1200" b="1">
                          <a:latin typeface="Times New Roman"/>
                          <a:ea typeface="Times New Roman"/>
                          <a:cs typeface="B Nazanin"/>
                        </a:rPr>
                        <a:t>10- سلسله مراتب طولانی</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0.04</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215003">
                <a:tc>
                  <a:txBody>
                    <a:bodyPr/>
                    <a:lstStyle/>
                    <a:p>
                      <a:pPr algn="r" rtl="1">
                        <a:lnSpc>
                          <a:spcPct val="125000"/>
                        </a:lnSpc>
                        <a:spcAft>
                          <a:spcPts val="1000"/>
                        </a:spcAft>
                      </a:pPr>
                      <a:r>
                        <a:rPr lang="fa-IR" sz="1200" b="1">
                          <a:latin typeface="Times New Roman"/>
                          <a:ea typeface="Times New Roman"/>
                          <a:cs typeface="B Nazanin"/>
                        </a:rPr>
                        <a:t>جمع کل</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200" b="1">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dirty="0">
                          <a:latin typeface="Times New Roman"/>
                          <a:ea typeface="Times New Roman"/>
                          <a:cs typeface="B Nazanin"/>
                        </a:rPr>
                        <a:t>2.51</a:t>
                      </a:r>
                      <a:endParaRPr lang="en-US" sz="1200" b="1" dirty="0">
                        <a:latin typeface="Calibri"/>
                        <a:ea typeface="Times New Roman"/>
                        <a:cs typeface="Arial"/>
                      </a:endParaRPr>
                    </a:p>
                  </a:txBody>
                  <a:tcPr marL="46594" marR="4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3366FF"/>
                </a:solidFill>
              </a:rPr>
              <a:t>تحلیل </a:t>
            </a:r>
            <a:r>
              <a:rPr lang="en-US" sz="3200" b="1" dirty="0" smtClean="0">
                <a:solidFill>
                  <a:srgbClr val="3366FF"/>
                </a:solidFill>
              </a:rPr>
              <a:t>IFE</a:t>
            </a:r>
            <a:endParaRPr lang="fa-IR" dirty="0">
              <a:solidFill>
                <a:srgbClr val="3366FF"/>
              </a:solidFill>
            </a:endParaRPr>
          </a:p>
        </p:txBody>
      </p:sp>
      <p:sp>
        <p:nvSpPr>
          <p:cNvPr id="3" name="Content Placeholder 2"/>
          <p:cNvSpPr>
            <a:spLocks noGrp="1"/>
          </p:cNvSpPr>
          <p:nvPr>
            <p:ph sz="quarter" idx="1"/>
          </p:nvPr>
        </p:nvSpPr>
        <p:spPr>
          <a:xfrm>
            <a:off x="457200" y="1600200"/>
            <a:ext cx="7467600" cy="3429000"/>
          </a:xfrm>
        </p:spPr>
        <p:txBody>
          <a:bodyPr/>
          <a:lstStyle/>
          <a:p>
            <a:pPr algn="just">
              <a:buNone/>
            </a:pPr>
            <a:r>
              <a:rPr lang="fa-IR" dirty="0" smtClean="0"/>
              <a:t>    جمع امتيازات وزنی حداقل 1 و حداکثر مي باشد و ميانگين آنها 5/2 ميباشد. اگر نمره نهايی سازمان کمتر از 5/2 باشد يعنی سازمان از نظر عوامل داخلی من حيث المجموع دچار ضعف ميباشد و اگر نمره نهايی بيشتر از 5/2 باشد، بيانگر اين است که سازمان از نظر عوامل درونی من حيث المجموع دارای قوت مي باشد.</a:t>
            </a:r>
            <a:endParaRPr lang="en-US" dirty="0" smtClean="0"/>
          </a:p>
          <a:p>
            <a:pPr algn="just">
              <a:buNone/>
            </a:pPr>
            <a:endParaRPr lang="fa-IR" dirty="0" smtClean="0"/>
          </a:p>
          <a:p>
            <a:pPr algn="just">
              <a:buNone/>
            </a:pPr>
            <a:r>
              <a:rPr lang="fa-IR" dirty="0" smtClean="0"/>
              <a:t>    عدد 2/51 بدست آمده از ماتریس </a:t>
            </a:r>
            <a:r>
              <a:rPr lang="en-US" dirty="0" smtClean="0"/>
              <a:t>IFE</a:t>
            </a:r>
            <a:r>
              <a:rPr lang="fa-IR" dirty="0" smtClean="0"/>
              <a:t> بیانگر غلبه نقاط قوت بر نقاط ضعف شرکت می باشد.</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fontScale="90000"/>
          </a:bodyPr>
          <a:lstStyle/>
          <a:p>
            <a:pPr algn="ctr"/>
            <a:r>
              <a:rPr lang="fa-IR" b="1" dirty="0" smtClean="0">
                <a:solidFill>
                  <a:srgbClr val="3366FF"/>
                </a:solidFill>
              </a:rPr>
              <a:t>ماتریس ارزیابی عوامل خارجی (</a:t>
            </a:r>
            <a:r>
              <a:rPr lang="en-US" b="1" dirty="0" smtClean="0">
                <a:solidFill>
                  <a:srgbClr val="3366FF"/>
                </a:solidFill>
              </a:rPr>
              <a:t>EFE</a:t>
            </a:r>
            <a:r>
              <a:rPr lang="fa-IR" b="1" dirty="0" smtClean="0">
                <a:solidFill>
                  <a:srgbClr val="3366FF"/>
                </a:solidFill>
              </a:rPr>
              <a:t>) شرکت لبنی کاله</a:t>
            </a:r>
            <a:r>
              <a:rPr lang="en-US" dirty="0" smtClean="0">
                <a:solidFill>
                  <a:srgbClr val="3366FF"/>
                </a:solidFill>
              </a:rPr>
              <a:t/>
            </a:r>
            <a:br>
              <a:rPr lang="en-US" dirty="0" smtClean="0">
                <a:solidFill>
                  <a:srgbClr val="3366FF"/>
                </a:solidFill>
              </a:rPr>
            </a:br>
            <a:endParaRPr lang="fa-IR"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152400" y="838200"/>
          <a:ext cx="8610599" cy="5990598"/>
        </p:xfrm>
        <a:graphic>
          <a:graphicData uri="http://schemas.openxmlformats.org/drawingml/2006/table">
            <a:tbl>
              <a:tblPr rtl="1"/>
              <a:tblGrid>
                <a:gridCol w="5212870">
                  <a:extLst>
                    <a:ext uri="{9D8B030D-6E8A-4147-A177-3AD203B41FA5}">
                      <a16:colId xmlns:a16="http://schemas.microsoft.com/office/drawing/2014/main" xmlns="" val="20000"/>
                    </a:ext>
                  </a:extLst>
                </a:gridCol>
                <a:gridCol w="755347">
                  <a:extLst>
                    <a:ext uri="{9D8B030D-6E8A-4147-A177-3AD203B41FA5}">
                      <a16:colId xmlns:a16="http://schemas.microsoft.com/office/drawing/2014/main" xmlns="" val="20001"/>
                    </a:ext>
                  </a:extLst>
                </a:gridCol>
                <a:gridCol w="1257727">
                  <a:extLst>
                    <a:ext uri="{9D8B030D-6E8A-4147-A177-3AD203B41FA5}">
                      <a16:colId xmlns:a16="http://schemas.microsoft.com/office/drawing/2014/main" xmlns="" val="20002"/>
                    </a:ext>
                  </a:extLst>
                </a:gridCol>
                <a:gridCol w="1384655">
                  <a:extLst>
                    <a:ext uri="{9D8B030D-6E8A-4147-A177-3AD203B41FA5}">
                      <a16:colId xmlns:a16="http://schemas.microsoft.com/office/drawing/2014/main" xmlns="" val="20003"/>
                    </a:ext>
                  </a:extLst>
                </a:gridCol>
              </a:tblGrid>
              <a:tr h="238586">
                <a:tc>
                  <a:txBody>
                    <a:bodyPr/>
                    <a:lstStyle/>
                    <a:p>
                      <a:pPr algn="r" rtl="1">
                        <a:lnSpc>
                          <a:spcPct val="125000"/>
                        </a:lnSpc>
                        <a:spcAft>
                          <a:spcPts val="1000"/>
                        </a:spcAft>
                      </a:pPr>
                      <a:r>
                        <a:rPr lang="fa-IR" sz="1300" b="1" dirty="0">
                          <a:latin typeface="Times New Roman"/>
                          <a:ea typeface="Times New Roman"/>
                          <a:cs typeface="B Nazanin"/>
                        </a:rPr>
                        <a:t>عوامل تأثیر گذار خارجی</a:t>
                      </a:r>
                      <a:endParaRPr lang="en-US" sz="1300" b="1" dirty="0">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وزن</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امتیاز عامل</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امتیاز وزنی</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1149">
                <a:tc>
                  <a:txBody>
                    <a:bodyPr/>
                    <a:lstStyle/>
                    <a:p>
                      <a:pPr algn="r" rtl="1">
                        <a:lnSpc>
                          <a:spcPct val="125000"/>
                        </a:lnSpc>
                        <a:spcAft>
                          <a:spcPts val="1000"/>
                        </a:spcAft>
                      </a:pPr>
                      <a:r>
                        <a:rPr lang="fa-IR" sz="1300" b="1">
                          <a:latin typeface="Times New Roman"/>
                          <a:ea typeface="Times New Roman"/>
                          <a:cs typeface="B Titr"/>
                        </a:rPr>
                        <a:t>فرصت ها ( </a:t>
                      </a:r>
                      <a:r>
                        <a:rPr lang="en-US" sz="1300" b="1">
                          <a:latin typeface="Times New Roman"/>
                          <a:ea typeface="Times New Roman"/>
                          <a:cs typeface="B Titr"/>
                        </a:rPr>
                        <a:t>O</a:t>
                      </a:r>
                      <a:r>
                        <a:rPr lang="fa-IR" sz="1300" b="1">
                          <a:latin typeface="Times New Roman"/>
                          <a:ea typeface="Times New Roman"/>
                          <a:cs typeface="B Titr"/>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1"/>
                  </a:ext>
                </a:extLst>
              </a:tr>
              <a:tr h="238586">
                <a:tc>
                  <a:txBody>
                    <a:bodyPr/>
                    <a:lstStyle/>
                    <a:p>
                      <a:pPr algn="r" rtl="1">
                        <a:lnSpc>
                          <a:spcPct val="125000"/>
                        </a:lnSpc>
                        <a:spcAft>
                          <a:spcPts val="1000"/>
                        </a:spcAft>
                      </a:pPr>
                      <a:r>
                        <a:rPr lang="fa-IR" sz="1300" b="1">
                          <a:latin typeface="Times New Roman"/>
                          <a:ea typeface="Times New Roman"/>
                          <a:cs typeface="B Nazanin"/>
                        </a:rPr>
                        <a:t>1-</a:t>
                      </a:r>
                      <a:r>
                        <a:rPr lang="fa-IR" sz="1300" b="1">
                          <a:latin typeface="Calibri"/>
                          <a:ea typeface="Times New Roman"/>
                          <a:cs typeface="Times New Roman"/>
                        </a:rPr>
                        <a:t> </a:t>
                      </a:r>
                      <a:r>
                        <a:rPr lang="fa-IR" sz="1300" b="1">
                          <a:latin typeface="Times New Roman"/>
                          <a:ea typeface="Times New Roman"/>
                          <a:cs typeface="B Nazanin"/>
                        </a:rPr>
                        <a:t>گستردگی هرم سنی جامعه</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0.28</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38586">
                <a:tc>
                  <a:txBody>
                    <a:bodyPr/>
                    <a:lstStyle/>
                    <a:p>
                      <a:pPr algn="r" rtl="1">
                        <a:lnSpc>
                          <a:spcPct val="125000"/>
                        </a:lnSpc>
                        <a:spcAft>
                          <a:spcPts val="1000"/>
                        </a:spcAft>
                      </a:pPr>
                      <a:r>
                        <a:rPr lang="fa-IR" sz="1300" b="1">
                          <a:latin typeface="Times New Roman"/>
                          <a:ea typeface="Times New Roman"/>
                          <a:cs typeface="B Nazanin"/>
                        </a:rPr>
                        <a:t>2-</a:t>
                      </a:r>
                      <a:r>
                        <a:rPr lang="fa-IR" sz="1300" b="1">
                          <a:latin typeface="Calibri"/>
                          <a:ea typeface="Times New Roman"/>
                          <a:cs typeface="Times New Roman"/>
                        </a:rPr>
                        <a:t> </a:t>
                      </a:r>
                      <a:r>
                        <a:rPr lang="fa-IR" sz="1300" b="1">
                          <a:latin typeface="Times New Roman"/>
                          <a:ea typeface="Times New Roman"/>
                          <a:cs typeface="B Nazanin"/>
                        </a:rPr>
                        <a:t>ممنوعیت واردات محصولات لبنی و حمایت از صادرات</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0.14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3"/>
                  </a:ext>
                </a:extLst>
              </a:tr>
              <a:tr h="238586">
                <a:tc>
                  <a:txBody>
                    <a:bodyPr/>
                    <a:lstStyle/>
                    <a:p>
                      <a:pPr algn="r" rtl="1">
                        <a:lnSpc>
                          <a:spcPct val="125000"/>
                        </a:lnSpc>
                        <a:spcAft>
                          <a:spcPts val="1000"/>
                        </a:spcAft>
                      </a:pPr>
                      <a:r>
                        <a:rPr lang="fa-IR" sz="1300" b="1">
                          <a:latin typeface="Times New Roman"/>
                          <a:ea typeface="Times New Roman"/>
                          <a:cs typeface="B Nazanin"/>
                        </a:rPr>
                        <a:t>3-</a:t>
                      </a:r>
                      <a:r>
                        <a:rPr lang="fa-IR" sz="1300" b="1">
                          <a:latin typeface="Calibri"/>
                          <a:ea typeface="Times New Roman"/>
                          <a:cs typeface="Times New Roman"/>
                        </a:rPr>
                        <a:t> </a:t>
                      </a:r>
                      <a:r>
                        <a:rPr lang="fa-IR" sz="1300" b="1">
                          <a:latin typeface="Times New Roman"/>
                          <a:ea typeface="Times New Roman"/>
                          <a:cs typeface="B Nazanin"/>
                        </a:rPr>
                        <a:t>افزایش ضریب نفوذ اینترنت</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0.16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38586">
                <a:tc>
                  <a:txBody>
                    <a:bodyPr/>
                    <a:lstStyle/>
                    <a:p>
                      <a:pPr algn="r" rtl="1">
                        <a:lnSpc>
                          <a:spcPct val="125000"/>
                        </a:lnSpc>
                        <a:spcAft>
                          <a:spcPts val="1000"/>
                        </a:spcAft>
                      </a:pPr>
                      <a:r>
                        <a:rPr lang="fa-IR" sz="1300" b="1">
                          <a:latin typeface="Times New Roman"/>
                          <a:ea typeface="Times New Roman"/>
                          <a:cs typeface="B Nazanin"/>
                        </a:rPr>
                        <a:t>4-</a:t>
                      </a:r>
                      <a:r>
                        <a:rPr lang="fa-IR" sz="1300" b="1">
                          <a:latin typeface="Calibri"/>
                          <a:ea typeface="Times New Roman"/>
                          <a:cs typeface="Times New Roman"/>
                        </a:rPr>
                        <a:t> </a:t>
                      </a:r>
                      <a:r>
                        <a:rPr lang="fa-IR" sz="1300" b="1">
                          <a:latin typeface="Times New Roman"/>
                          <a:ea typeface="Times New Roman"/>
                          <a:cs typeface="B Nazanin"/>
                        </a:rPr>
                        <a:t>وجود بازارهای کشورهای هم جوار</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dirty="0">
                          <a:latin typeface="Times New Roman"/>
                          <a:ea typeface="Times New Roman"/>
                          <a:cs typeface="B Nazanin"/>
                        </a:rPr>
                        <a:t>3</a:t>
                      </a:r>
                      <a:endParaRPr lang="en-US" sz="1300" b="1" dirty="0">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0.15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5"/>
                  </a:ext>
                </a:extLst>
              </a:tr>
              <a:tr h="238586">
                <a:tc>
                  <a:txBody>
                    <a:bodyPr/>
                    <a:lstStyle/>
                    <a:p>
                      <a:pPr algn="r" rtl="1">
                        <a:lnSpc>
                          <a:spcPct val="125000"/>
                        </a:lnSpc>
                        <a:spcAft>
                          <a:spcPts val="1000"/>
                        </a:spcAft>
                      </a:pPr>
                      <a:r>
                        <a:rPr lang="fa-IR" sz="1300" b="1">
                          <a:latin typeface="Times New Roman"/>
                          <a:ea typeface="Times New Roman"/>
                          <a:cs typeface="B Nazanin"/>
                        </a:rPr>
                        <a:t>5-</a:t>
                      </a:r>
                      <a:r>
                        <a:rPr lang="fa-IR" sz="1300" b="1">
                          <a:latin typeface="Calibri"/>
                          <a:ea typeface="Times New Roman"/>
                          <a:cs typeface="Times New Roman"/>
                        </a:rPr>
                        <a:t> </a:t>
                      </a:r>
                      <a:r>
                        <a:rPr lang="fa-IR" sz="1300" b="1">
                          <a:latin typeface="Times New Roman"/>
                          <a:ea typeface="Times New Roman"/>
                          <a:cs typeface="B Nazanin"/>
                        </a:rPr>
                        <a:t>امکان بسته بندی کالا مطابق با صنعت سبز</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0.08</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38586">
                <a:tc>
                  <a:txBody>
                    <a:bodyPr/>
                    <a:lstStyle/>
                    <a:p>
                      <a:pPr algn="r" rtl="1">
                        <a:lnSpc>
                          <a:spcPct val="125000"/>
                        </a:lnSpc>
                        <a:spcAft>
                          <a:spcPts val="1000"/>
                        </a:spcAft>
                      </a:pPr>
                      <a:r>
                        <a:rPr lang="fa-IR" sz="1300" b="1">
                          <a:latin typeface="Times New Roman"/>
                          <a:ea typeface="Times New Roman"/>
                          <a:cs typeface="B Nazanin"/>
                        </a:rPr>
                        <a:t>6- وجود بازارهای وسیع داخلی</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0.09</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7"/>
                  </a:ext>
                </a:extLst>
              </a:tr>
              <a:tr h="238586">
                <a:tc>
                  <a:txBody>
                    <a:bodyPr/>
                    <a:lstStyle/>
                    <a:p>
                      <a:pPr algn="r" rtl="1">
                        <a:lnSpc>
                          <a:spcPct val="125000"/>
                        </a:lnSpc>
                        <a:spcAft>
                          <a:spcPts val="1000"/>
                        </a:spcAft>
                      </a:pPr>
                      <a:r>
                        <a:rPr lang="fa-IR" sz="1300" b="1">
                          <a:latin typeface="Times New Roman"/>
                          <a:ea typeface="Times New Roman"/>
                          <a:cs typeface="B Nazanin"/>
                        </a:rPr>
                        <a:t>7- بالا رفتن مصرف سرانه</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0.15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38586">
                <a:tc>
                  <a:txBody>
                    <a:bodyPr/>
                    <a:lstStyle/>
                    <a:p>
                      <a:pPr algn="r" rtl="1">
                        <a:lnSpc>
                          <a:spcPct val="125000"/>
                        </a:lnSpc>
                        <a:spcAft>
                          <a:spcPts val="1000"/>
                        </a:spcAft>
                      </a:pPr>
                      <a:r>
                        <a:rPr lang="fa-IR" sz="1300" b="1">
                          <a:latin typeface="Times New Roman"/>
                          <a:ea typeface="Times New Roman"/>
                          <a:cs typeface="B Nazanin"/>
                        </a:rPr>
                        <a:t>8- حذف یارانه ها</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0.15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9"/>
                  </a:ext>
                </a:extLst>
              </a:tr>
              <a:tr h="238586">
                <a:tc>
                  <a:txBody>
                    <a:bodyPr/>
                    <a:lstStyle/>
                    <a:p>
                      <a:pPr algn="r" rtl="1">
                        <a:lnSpc>
                          <a:spcPct val="125000"/>
                        </a:lnSpc>
                        <a:spcAft>
                          <a:spcPts val="1000"/>
                        </a:spcAft>
                      </a:pPr>
                      <a:r>
                        <a:rPr lang="fa-IR" sz="1300" b="1">
                          <a:latin typeface="Times New Roman"/>
                          <a:ea typeface="Times New Roman"/>
                          <a:cs typeface="B Nazanin"/>
                        </a:rPr>
                        <a:t>9-</a:t>
                      </a:r>
                      <a:r>
                        <a:rPr lang="fa-IR" sz="1300" b="1">
                          <a:latin typeface="Calibri"/>
                          <a:ea typeface="Times New Roman"/>
                          <a:cs typeface="Times New Roman"/>
                        </a:rPr>
                        <a:t> </a:t>
                      </a:r>
                      <a:r>
                        <a:rPr lang="fa-IR" sz="1300" b="1">
                          <a:latin typeface="Times New Roman"/>
                          <a:ea typeface="Times New Roman"/>
                          <a:cs typeface="B Nazanin"/>
                        </a:rPr>
                        <a:t>فرهنگ استفاده از محصولات رژیمی</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0.21</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38586">
                <a:tc>
                  <a:txBody>
                    <a:bodyPr/>
                    <a:lstStyle/>
                    <a:p>
                      <a:pPr algn="r" rtl="1">
                        <a:lnSpc>
                          <a:spcPct val="125000"/>
                        </a:lnSpc>
                        <a:spcAft>
                          <a:spcPts val="1000"/>
                        </a:spcAft>
                      </a:pPr>
                      <a:r>
                        <a:rPr lang="fa-IR" sz="1300" b="1">
                          <a:latin typeface="Times New Roman"/>
                          <a:ea typeface="Times New Roman"/>
                          <a:cs typeface="B Nazanin"/>
                        </a:rPr>
                        <a:t>10- شرکت در نمایشگاه های داخلی و بین المللی</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1"/>
                  </a:ext>
                </a:extLst>
              </a:tr>
              <a:tr h="271149">
                <a:tc>
                  <a:txBody>
                    <a:bodyPr/>
                    <a:lstStyle/>
                    <a:p>
                      <a:pPr algn="r" rtl="1">
                        <a:lnSpc>
                          <a:spcPct val="125000"/>
                        </a:lnSpc>
                        <a:spcAft>
                          <a:spcPts val="1000"/>
                        </a:spcAft>
                      </a:pPr>
                      <a:r>
                        <a:rPr lang="fa-IR" sz="1300" b="1">
                          <a:latin typeface="Times New Roman"/>
                          <a:ea typeface="Times New Roman"/>
                          <a:cs typeface="B Titr"/>
                        </a:rPr>
                        <a:t>تهدید ها (</a:t>
                      </a:r>
                      <a:r>
                        <a:rPr lang="en-US" sz="1300" b="1">
                          <a:latin typeface="Times New Roman"/>
                          <a:ea typeface="Times New Roman"/>
                          <a:cs typeface="B Titr"/>
                        </a:rPr>
                        <a:t>T</a:t>
                      </a:r>
                      <a:r>
                        <a:rPr lang="fa-IR" sz="1300" b="1">
                          <a:latin typeface="Times New Roman"/>
                          <a:ea typeface="Times New Roman"/>
                          <a:cs typeface="B Titr"/>
                        </a:rPr>
                        <a:t>):</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38586">
                <a:tc>
                  <a:txBody>
                    <a:bodyPr/>
                    <a:lstStyle/>
                    <a:p>
                      <a:pPr algn="r" rtl="1">
                        <a:lnSpc>
                          <a:spcPct val="125000"/>
                        </a:lnSpc>
                        <a:spcAft>
                          <a:spcPts val="1000"/>
                        </a:spcAft>
                      </a:pPr>
                      <a:r>
                        <a:rPr lang="fa-IR" sz="1300" b="1">
                          <a:latin typeface="Times New Roman"/>
                          <a:ea typeface="Times New Roman"/>
                          <a:cs typeface="B Nazanin"/>
                        </a:rPr>
                        <a:t>1- ورود رقبای قوی و جدید به بازار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dirty="0">
                          <a:latin typeface="Times New Roman"/>
                          <a:ea typeface="Times New Roman"/>
                          <a:cs typeface="B Nazanin"/>
                        </a:rPr>
                        <a:t>2</a:t>
                      </a:r>
                      <a:endParaRPr lang="en-US" sz="1300" b="1" dirty="0">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0.08</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3"/>
                  </a:ext>
                </a:extLst>
              </a:tr>
              <a:tr h="238586">
                <a:tc>
                  <a:txBody>
                    <a:bodyPr/>
                    <a:lstStyle/>
                    <a:p>
                      <a:pPr algn="r" rtl="1">
                        <a:lnSpc>
                          <a:spcPct val="125000"/>
                        </a:lnSpc>
                        <a:spcAft>
                          <a:spcPts val="1000"/>
                        </a:spcAft>
                      </a:pPr>
                      <a:r>
                        <a:rPr lang="fa-IR" sz="1300" b="1">
                          <a:latin typeface="Times New Roman"/>
                          <a:ea typeface="Times New Roman"/>
                          <a:cs typeface="B Nazanin"/>
                        </a:rPr>
                        <a:t>2- تحریم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1</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38586">
                <a:tc>
                  <a:txBody>
                    <a:bodyPr/>
                    <a:lstStyle/>
                    <a:p>
                      <a:pPr algn="r" rtl="1">
                        <a:lnSpc>
                          <a:spcPct val="125000"/>
                        </a:lnSpc>
                        <a:spcAft>
                          <a:spcPts val="1000"/>
                        </a:spcAft>
                      </a:pPr>
                      <a:r>
                        <a:rPr lang="fa-IR" sz="1300" b="1">
                          <a:latin typeface="Times New Roman"/>
                          <a:ea typeface="Times New Roman"/>
                          <a:cs typeface="B Nazanin"/>
                        </a:rPr>
                        <a:t>3- نرخ تورم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0.08</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5"/>
                  </a:ext>
                </a:extLst>
              </a:tr>
              <a:tr h="238586">
                <a:tc>
                  <a:txBody>
                    <a:bodyPr/>
                    <a:lstStyle/>
                    <a:p>
                      <a:pPr algn="r" rtl="1">
                        <a:lnSpc>
                          <a:spcPct val="125000"/>
                        </a:lnSpc>
                        <a:spcAft>
                          <a:spcPts val="1000"/>
                        </a:spcAft>
                      </a:pPr>
                      <a:r>
                        <a:rPr lang="fa-IR" sz="1300" b="1">
                          <a:latin typeface="Times New Roman"/>
                          <a:ea typeface="Times New Roman"/>
                          <a:cs typeface="B Nazanin"/>
                        </a:rPr>
                        <a:t>4- نرخ ارز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1</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0.05</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238586">
                <a:tc>
                  <a:txBody>
                    <a:bodyPr/>
                    <a:lstStyle/>
                    <a:p>
                      <a:pPr algn="r" rtl="1">
                        <a:lnSpc>
                          <a:spcPct val="125000"/>
                        </a:lnSpc>
                        <a:spcAft>
                          <a:spcPts val="1000"/>
                        </a:spcAft>
                      </a:pPr>
                      <a:r>
                        <a:rPr lang="fa-IR" sz="1300" b="1">
                          <a:latin typeface="Times New Roman"/>
                          <a:ea typeface="Times New Roman"/>
                          <a:cs typeface="B Nazanin"/>
                        </a:rPr>
                        <a:t>5- هدفمند کردن یارانه ها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0.09</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7"/>
                  </a:ext>
                </a:extLst>
              </a:tr>
              <a:tr h="238586">
                <a:tc>
                  <a:txBody>
                    <a:bodyPr/>
                    <a:lstStyle/>
                    <a:p>
                      <a:pPr algn="r" rtl="1">
                        <a:lnSpc>
                          <a:spcPct val="125000"/>
                        </a:lnSpc>
                        <a:spcAft>
                          <a:spcPts val="1000"/>
                        </a:spcAft>
                      </a:pPr>
                      <a:r>
                        <a:rPr lang="fa-IR" sz="1300" b="1">
                          <a:latin typeface="Times New Roman"/>
                          <a:ea typeface="Times New Roman"/>
                          <a:cs typeface="B Nazanin"/>
                        </a:rPr>
                        <a:t>6- عدم ثبات تعرفه ها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0.12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238586">
                <a:tc>
                  <a:txBody>
                    <a:bodyPr/>
                    <a:lstStyle/>
                    <a:p>
                      <a:pPr algn="r" rtl="1">
                        <a:lnSpc>
                          <a:spcPct val="125000"/>
                        </a:lnSpc>
                        <a:spcAft>
                          <a:spcPts val="1000"/>
                        </a:spcAft>
                      </a:pPr>
                      <a:r>
                        <a:rPr lang="fa-IR" sz="1300" b="1">
                          <a:latin typeface="Times New Roman"/>
                          <a:ea typeface="Times New Roman"/>
                          <a:cs typeface="B Nazanin"/>
                        </a:rPr>
                        <a:t>7- ورود محصولات لوکس و خارجی به بازار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3</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9"/>
                  </a:ext>
                </a:extLst>
              </a:tr>
              <a:tr h="238586">
                <a:tc>
                  <a:txBody>
                    <a:bodyPr/>
                    <a:lstStyle/>
                    <a:p>
                      <a:pPr algn="r" rtl="1">
                        <a:lnSpc>
                          <a:spcPct val="125000"/>
                        </a:lnSpc>
                        <a:spcAft>
                          <a:spcPts val="1000"/>
                        </a:spcAft>
                      </a:pPr>
                      <a:r>
                        <a:rPr lang="fa-IR" sz="1300" b="1">
                          <a:latin typeface="Times New Roman"/>
                          <a:ea typeface="Times New Roman"/>
                          <a:cs typeface="B Nazanin"/>
                        </a:rPr>
                        <a:t>8- واردات مواد اولیه از خارج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1</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238586">
                <a:tc>
                  <a:txBody>
                    <a:bodyPr/>
                    <a:lstStyle/>
                    <a:p>
                      <a:pPr algn="r" rtl="1">
                        <a:lnSpc>
                          <a:spcPct val="125000"/>
                        </a:lnSpc>
                        <a:spcAft>
                          <a:spcPts val="1000"/>
                        </a:spcAft>
                      </a:pPr>
                      <a:r>
                        <a:rPr lang="fa-IR" sz="1300" b="1">
                          <a:latin typeface="Times New Roman"/>
                          <a:ea typeface="Times New Roman"/>
                          <a:cs typeface="B Nazanin"/>
                        </a:rPr>
                        <a:t>9- تبلیغات گسترده رقبا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0.07</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0.14</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1"/>
                  </a:ext>
                </a:extLst>
              </a:tr>
              <a:tr h="238586">
                <a:tc>
                  <a:txBody>
                    <a:bodyPr/>
                    <a:lstStyle/>
                    <a:p>
                      <a:pPr algn="r" rtl="1">
                        <a:lnSpc>
                          <a:spcPct val="125000"/>
                        </a:lnSpc>
                        <a:spcAft>
                          <a:spcPts val="1000"/>
                        </a:spcAft>
                      </a:pPr>
                      <a:r>
                        <a:rPr lang="fa-IR" sz="1300" b="1">
                          <a:latin typeface="Times New Roman"/>
                          <a:ea typeface="Times New Roman"/>
                          <a:cs typeface="B Nazanin"/>
                        </a:rPr>
                        <a:t>10- جذب نیروهای کارآمد از سمت رقبا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0.06</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0.12</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238586">
                <a:tc>
                  <a:txBody>
                    <a:bodyPr/>
                    <a:lstStyle/>
                    <a:p>
                      <a:pPr algn="r" rtl="1">
                        <a:lnSpc>
                          <a:spcPct val="125000"/>
                        </a:lnSpc>
                        <a:spcAft>
                          <a:spcPts val="1000"/>
                        </a:spcAft>
                      </a:pPr>
                      <a:r>
                        <a:rPr lang="fa-IR" sz="1300" b="1">
                          <a:latin typeface="Times New Roman"/>
                          <a:ea typeface="Times New Roman"/>
                          <a:cs typeface="B Nazanin"/>
                        </a:rPr>
                        <a:t>جمع کل</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Nazanin"/>
                        </a:rPr>
                        <a:t>1</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Calibri"/>
                          <a:ea typeface="Times New Roman"/>
                          <a:cs typeface="Times New Roman"/>
                        </a:rPr>
                        <a:t> </a:t>
                      </a:r>
                      <a:endParaRPr lang="en-US" sz="1300" b="1">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dirty="0">
                          <a:latin typeface="Times New Roman"/>
                          <a:ea typeface="Times New Roman"/>
                          <a:cs typeface="B Nazanin"/>
                        </a:rPr>
                        <a:t>2.34</a:t>
                      </a:r>
                      <a:endParaRPr lang="en-US" sz="1300" b="1" dirty="0">
                        <a:latin typeface="Calibri"/>
                        <a:ea typeface="Times New Roman"/>
                        <a:cs typeface="Arial"/>
                      </a:endParaRPr>
                    </a:p>
                  </a:txBody>
                  <a:tcPr marL="50104" marR="501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r"/>
            <a:r>
              <a:rPr lang="fa-IR" dirty="0" smtClean="0">
                <a:solidFill>
                  <a:srgbClr val="3366FF"/>
                </a:solidFill>
              </a:rPr>
              <a:t>تحلیل </a:t>
            </a:r>
            <a:r>
              <a:rPr lang="en-US" b="1" dirty="0" smtClean="0">
                <a:solidFill>
                  <a:srgbClr val="3366FF"/>
                </a:solidFill>
              </a:rPr>
              <a:t>EFE</a:t>
            </a:r>
            <a:r>
              <a:rPr lang="fa-IR" dirty="0" smtClean="0">
                <a:solidFill>
                  <a:srgbClr val="3366FF"/>
                </a:solidFill>
              </a:rPr>
              <a:t> </a:t>
            </a:r>
            <a:endParaRPr lang="fa-IR"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
        <p:nvSpPr>
          <p:cNvPr id="5" name="Content Placeholder 2"/>
          <p:cNvSpPr>
            <a:spLocks noGrp="1"/>
          </p:cNvSpPr>
          <p:nvPr>
            <p:ph sz="quarter" idx="1"/>
          </p:nvPr>
        </p:nvSpPr>
        <p:spPr>
          <a:xfrm>
            <a:off x="457200" y="1600200"/>
            <a:ext cx="7467600" cy="4873752"/>
          </a:xfrm>
        </p:spPr>
        <p:txBody>
          <a:bodyPr/>
          <a:lstStyle/>
          <a:p>
            <a:pPr algn="just"/>
            <a:r>
              <a:rPr lang="fa-IR" dirty="0" smtClean="0"/>
              <a:t>جمع امتياز وزنی که حداقل 1 و حداکثر 4 ميباشد و امتياز متوسط برای سازمانها، 5/2 می باشد. امتياز 4 نشان می دهد که سازمان در ميان نهادهای مشابه دارای موقعيتی برجسته است. به عبارت ديگر نشان دهنده واکنش عالی سازمان در استفاده از فرصت ها و به حداقل رساندن اثر تهديدها می باشد. امتياز 1 هم نشان می دهد که استراتژي های موزون سازمان در استفاده از فرصتها و پرهيز از تهديدات توانمند نبوده است.</a:t>
            </a:r>
          </a:p>
          <a:p>
            <a:pPr algn="just"/>
            <a:endParaRPr lang="fa-IR" b="1" dirty="0" smtClean="0"/>
          </a:p>
          <a:p>
            <a:pPr algn="just"/>
            <a:r>
              <a:rPr lang="fa-IR" b="1" dirty="0" smtClean="0"/>
              <a:t>عدد 2/34 بدست آمده از ماتریس </a:t>
            </a:r>
            <a:r>
              <a:rPr lang="en-US" b="1" dirty="0" smtClean="0"/>
              <a:t>EFE</a:t>
            </a:r>
            <a:r>
              <a:rPr lang="fa-IR" b="1" dirty="0" smtClean="0"/>
              <a:t> بیانگر غلبه تهدید های محیطی بر فرصت های محیط در شرکت لبنی کاله است.</a:t>
            </a:r>
            <a:endParaRPr lang="en-US" dirty="0" smtClean="0"/>
          </a:p>
          <a:p>
            <a:pPr algn="just"/>
            <a:endParaRPr lang="fa-IR" dirty="0"/>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r>
              <a:rPr lang="fa-IR" dirty="0" smtClean="0"/>
              <a:t>جمع امتياز وزنی که حداقل 1 و حداکثر 4 ميباشد و امتياز متوسط برای سازمانها، 5/2 می باشد. امتياز 4 نشان می دهد که سازمان در ميان نهادهای مشابه دارای موقعيتی برجسته است. به عبارت ديگر نشان دهنده واکنش عالی سازمان در استفاده از فرصت ها و به حداقل رساندن اثر تهديدها می باشد. امتياز 1 هم نشان می دهد که استراتژي های موزون سازمان در استفاده از فرصتها و پرهيز از تهديدات توانمند نبوده است.</a:t>
            </a:r>
            <a:endParaRPr lang="en-US" dirty="0" smtClean="0"/>
          </a:p>
          <a:p>
            <a:r>
              <a:rPr lang="fa-IR" b="1" dirty="0" smtClean="0"/>
              <a:t>عدد 34/2 بدست آمده از ماتریس </a:t>
            </a:r>
            <a:r>
              <a:rPr lang="en-US" b="1" dirty="0" smtClean="0"/>
              <a:t>EFE</a:t>
            </a:r>
            <a:r>
              <a:rPr lang="fa-IR" b="1" dirty="0" smtClean="0"/>
              <a:t> بیانگر غلبه تهدید های محیطی بر فرصت های محیط در شرکت لبنی کاله است.</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563562"/>
          </a:xfrm>
        </p:spPr>
        <p:txBody>
          <a:bodyPr/>
          <a:lstStyle/>
          <a:p>
            <a:pPr algn="r"/>
            <a:r>
              <a:rPr lang="fa-IR" b="1" dirty="0" smtClean="0">
                <a:solidFill>
                  <a:srgbClr val="3366FF"/>
                </a:solidFill>
              </a:rPr>
              <a:t>ماتریس </a:t>
            </a:r>
            <a:r>
              <a:rPr lang="en-US" b="1" dirty="0" smtClean="0">
                <a:solidFill>
                  <a:srgbClr val="3366FF"/>
                </a:solidFill>
              </a:rPr>
              <a:t>SWOT</a:t>
            </a:r>
            <a:r>
              <a:rPr lang="fa-IR" b="1" dirty="0" smtClean="0">
                <a:solidFill>
                  <a:srgbClr val="3366FF"/>
                </a:solidFill>
              </a:rPr>
              <a:t> شرکت لبنی کاله</a:t>
            </a:r>
            <a:endParaRPr lang="en-US"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6" name="Table 5"/>
          <p:cNvGraphicFramePr>
            <a:graphicFrameLocks noGrp="1"/>
          </p:cNvGraphicFramePr>
          <p:nvPr/>
        </p:nvGraphicFramePr>
        <p:xfrm>
          <a:off x="381001" y="926084"/>
          <a:ext cx="8077200" cy="5703316"/>
        </p:xfrm>
        <a:graphic>
          <a:graphicData uri="http://schemas.openxmlformats.org/drawingml/2006/table">
            <a:tbl>
              <a:tblPr rtl="1"/>
              <a:tblGrid>
                <a:gridCol w="2629444">
                  <a:extLst>
                    <a:ext uri="{9D8B030D-6E8A-4147-A177-3AD203B41FA5}">
                      <a16:colId xmlns:a16="http://schemas.microsoft.com/office/drawing/2014/main" xmlns="" val="20000"/>
                    </a:ext>
                  </a:extLst>
                </a:gridCol>
                <a:gridCol w="2914294">
                  <a:extLst>
                    <a:ext uri="{9D8B030D-6E8A-4147-A177-3AD203B41FA5}">
                      <a16:colId xmlns:a16="http://schemas.microsoft.com/office/drawing/2014/main" xmlns="" val="20001"/>
                    </a:ext>
                  </a:extLst>
                </a:gridCol>
                <a:gridCol w="2533462">
                  <a:extLst>
                    <a:ext uri="{9D8B030D-6E8A-4147-A177-3AD203B41FA5}">
                      <a16:colId xmlns:a16="http://schemas.microsoft.com/office/drawing/2014/main" xmlns="" val="20002"/>
                    </a:ext>
                  </a:extLst>
                </a:gridCol>
              </a:tblGrid>
              <a:tr h="5703316">
                <a:tc>
                  <a:txBody>
                    <a:bodyPr/>
                    <a:lstStyle/>
                    <a:p>
                      <a:pPr algn="r" rtl="1">
                        <a:lnSpc>
                          <a:spcPct val="115000"/>
                        </a:lnSpc>
                        <a:spcAft>
                          <a:spcPts val="0"/>
                        </a:spcAft>
                      </a:pPr>
                      <a:r>
                        <a:rPr lang="fa-IR" sz="1600" b="1" dirty="0">
                          <a:latin typeface="Times New Roman"/>
                          <a:ea typeface="Times New Roman"/>
                          <a:cs typeface="B Nazanin"/>
                        </a:rPr>
                        <a:t>1- در اختیار داشتن تکنولوژی بالا</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2- وضعیت مالی مطلوب</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3- تنوع محصولات</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4- کیفیت بالای محصولات</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5- بخش تحقیقات بازاریابی قوی</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6- سطح تحصیلات و تجربه پرسنل</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7- بخش تحقیق و توسعه قوی (</a:t>
                      </a:r>
                      <a:r>
                        <a:rPr lang="en-US" sz="1600" b="1" dirty="0">
                          <a:latin typeface="Times New Roman"/>
                          <a:ea typeface="Times New Roman"/>
                          <a:cs typeface="B Nazanin"/>
                        </a:rPr>
                        <a:t>R</a:t>
                      </a:r>
                      <a:r>
                        <a:rPr lang="fa-IR" sz="1600" b="1" dirty="0">
                          <a:latin typeface="Times New Roman"/>
                          <a:ea typeface="Times New Roman"/>
                          <a:cs typeface="B Nazanin"/>
                        </a:rPr>
                        <a:t>&amp;</a:t>
                      </a:r>
                      <a:r>
                        <a:rPr lang="en-US" sz="1600" b="1" dirty="0">
                          <a:latin typeface="Times New Roman"/>
                          <a:ea typeface="Times New Roman"/>
                          <a:cs typeface="B Nazanin"/>
                        </a:rPr>
                        <a:t>D</a:t>
                      </a:r>
                      <a:r>
                        <a:rPr lang="fa-IR" sz="1600" b="1" dirty="0">
                          <a:latin typeface="Times New Roman"/>
                          <a:ea typeface="Times New Roman"/>
                          <a:cs typeface="B Nazanin"/>
                        </a:rPr>
                        <a:t>)</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8- صادرات به 16 کشور دنیا</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9- پیشرو بودن در صنعت</a:t>
                      </a:r>
                      <a:endParaRPr lang="en-US" sz="1200" dirty="0">
                        <a:latin typeface="Calibri"/>
                        <a:ea typeface="Times New Roman"/>
                        <a:cs typeface="Arial"/>
                      </a:endParaRPr>
                    </a:p>
                    <a:p>
                      <a:pPr algn="r" rtl="1">
                        <a:lnSpc>
                          <a:spcPct val="115000"/>
                        </a:lnSpc>
                        <a:spcAft>
                          <a:spcPts val="0"/>
                        </a:spcAft>
                      </a:pPr>
                      <a:r>
                        <a:rPr lang="fa-IR" sz="1600" b="1" dirty="0">
                          <a:latin typeface="Times New Roman"/>
                          <a:ea typeface="Times New Roman"/>
                          <a:cs typeface="B Nazanin"/>
                        </a:rPr>
                        <a:t>10- حضورکارخانه دریکی ازبزرگترین و مهمترین مناطق شیر و محصولات لبنی </a:t>
                      </a:r>
                      <a:endParaRPr lang="en-US" sz="1200" dirty="0">
                        <a:latin typeface="Calibri"/>
                        <a:ea typeface="Times New Roman"/>
                        <a:cs typeface="Arial"/>
                      </a:endParaRPr>
                    </a:p>
                    <a:p>
                      <a:pPr algn="r" rtl="1">
                        <a:lnSpc>
                          <a:spcPct val="125000"/>
                        </a:lnSpc>
                        <a:spcAft>
                          <a:spcPts val="1000"/>
                        </a:spcAft>
                      </a:pPr>
                      <a:r>
                        <a:rPr lang="fa-IR" sz="1600" b="1" dirty="0">
                          <a:latin typeface="Calibri"/>
                          <a:ea typeface="Times New Roman"/>
                          <a:cs typeface="Times New Roman"/>
                        </a:rPr>
                        <a:t> </a:t>
                      </a:r>
                      <a:endParaRPr lang="en-US" sz="1200" dirty="0">
                        <a:latin typeface="Calibri"/>
                        <a:ea typeface="Times New Roman"/>
                        <a:cs typeface="Arial"/>
                      </a:endParaRPr>
                    </a:p>
                    <a:p>
                      <a:pPr algn="r" rtl="1">
                        <a:lnSpc>
                          <a:spcPct val="125000"/>
                        </a:lnSpc>
                        <a:spcAft>
                          <a:spcPts val="1000"/>
                        </a:spcAft>
                      </a:pPr>
                      <a:r>
                        <a:rPr lang="fa-IR" sz="1600" b="1" dirty="0">
                          <a:latin typeface="Calibri"/>
                          <a:ea typeface="Times New Roman"/>
                          <a:cs typeface="Times New Roman"/>
                        </a:rPr>
                        <a:t> </a:t>
                      </a:r>
                      <a:endParaRPr lang="en-US" sz="1200" dirty="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قیمت بالای محصولات</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تنوع بیش از حد محصولات </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ارتباط با مشتری نسبتاً ضعیف</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تبلیغات محیطی ضعیف</a:t>
                      </a:r>
                      <a:r>
                        <a:rPr lang="fa-IR" sz="1600" b="1" dirty="0">
                          <a:latin typeface="Calibri"/>
                          <a:ea typeface="Times New Roman"/>
                          <a:cs typeface="Times New Roman"/>
                        </a:rPr>
                        <a:t> </a:t>
                      </a:r>
                      <a:r>
                        <a:rPr lang="fa-IR" sz="1600" b="1" dirty="0">
                          <a:latin typeface="Times New Roman"/>
                          <a:ea typeface="Times New Roman"/>
                          <a:cs typeface="B Nazanin"/>
                        </a:rPr>
                        <a:t> (</a:t>
                      </a:r>
                      <a:r>
                        <a:rPr lang="en-US" sz="1600" b="1" dirty="0">
                          <a:latin typeface="Times New Roman"/>
                          <a:ea typeface="Times New Roman"/>
                          <a:cs typeface="B Nazanin"/>
                        </a:rPr>
                        <a:t>ATL</a:t>
                      </a:r>
                      <a:r>
                        <a:rPr lang="fa-IR" sz="1600" b="1" dirty="0">
                          <a:latin typeface="Times New Roman"/>
                          <a:ea typeface="Times New Roman"/>
                          <a:cs typeface="B Nazanin"/>
                        </a:rPr>
                        <a:t>)</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جا به جایی زیاد نیروی انسانی و رفت و آمد زیاد بین پست ها</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عدم انگیزه کافی در بین کارکنان</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روابط ناکارآمد بین واحدهای مختلف </a:t>
                      </a:r>
                      <a:endParaRPr lang="en-US" sz="1200" dirty="0">
                        <a:latin typeface="Calibri"/>
                        <a:ea typeface="Times New Roman"/>
                        <a:cs typeface="Arial"/>
                      </a:endParaRPr>
                    </a:p>
                    <a:p>
                      <a:pPr algn="ctr" rtl="1">
                        <a:lnSpc>
                          <a:spcPct val="115000"/>
                        </a:lnSpc>
                        <a:spcAft>
                          <a:spcPts val="1000"/>
                        </a:spcAft>
                      </a:pPr>
                      <a:r>
                        <a:rPr lang="fa-IR" sz="1600" b="1" dirty="0">
                          <a:latin typeface="Times New Roman"/>
                          <a:ea typeface="Times New Roman"/>
                          <a:cs typeface="B Titr"/>
                        </a:rPr>
                        <a:t>( تولید، بازاریابی و فروش)</a:t>
                      </a:r>
                      <a:endParaRPr lang="en-US" sz="1200" dirty="0">
                        <a:latin typeface="Calibri"/>
                        <a:ea typeface="Times New Roman"/>
                        <a:cs typeface="Arial"/>
                      </a:endParaRPr>
                    </a:p>
                    <a:p>
                      <a:pPr marL="342900" lvl="0" indent="-342900" algn="r"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عدم وجود امنیت شغلی</a:t>
                      </a:r>
                      <a:endParaRPr lang="en-US" sz="1200" dirty="0">
                        <a:latin typeface="Calibri"/>
                        <a:ea typeface="Times New Roman"/>
                        <a:cs typeface="Arial"/>
                      </a:endParaRPr>
                    </a:p>
                    <a:p>
                      <a:pPr marL="342900" lvl="0" indent="-342900" algn="just"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عدم وجود رویه ای مشخص برای ارتقای شغلی کارکنان</a:t>
                      </a:r>
                      <a:endParaRPr lang="en-US" sz="1200" dirty="0">
                        <a:latin typeface="Calibri"/>
                        <a:ea typeface="Times New Roman"/>
                        <a:cs typeface="Arial"/>
                      </a:endParaRPr>
                    </a:p>
                    <a:p>
                      <a:pPr marL="342900" lvl="0" indent="-342900" algn="just" rtl="1">
                        <a:lnSpc>
                          <a:spcPct val="115000"/>
                        </a:lnSpc>
                        <a:spcAft>
                          <a:spcPts val="1000"/>
                        </a:spcAft>
                        <a:buFont typeface="+mj-lt"/>
                        <a:buAutoNum type="arabicPeriod"/>
                        <a:tabLst>
                          <a:tab pos="457200" algn="l"/>
                        </a:tabLst>
                      </a:pPr>
                      <a:r>
                        <a:rPr lang="fa-IR" sz="1600" b="1" dirty="0">
                          <a:latin typeface="Times New Roman"/>
                          <a:ea typeface="Times New Roman"/>
                          <a:cs typeface="B Nazanin"/>
                        </a:rPr>
                        <a:t>سلسله مراتب طولانی سازمان</a:t>
                      </a:r>
                      <a:endParaRPr lang="en-US" sz="1200" dirty="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endParaRPr lang="en-US" sz="1200" dirty="0">
                        <a:latin typeface="Calibri"/>
                        <a:ea typeface="Times New Roman"/>
                        <a:cs typeface="Arial"/>
                      </a:endParaRPr>
                    </a:p>
                    <a:p>
                      <a:pPr algn="ctr" rtl="1">
                        <a:lnSpc>
                          <a:spcPct val="125000"/>
                        </a:lnSpc>
                        <a:spcAft>
                          <a:spcPts val="1000"/>
                        </a:spcAft>
                      </a:pPr>
                      <a:r>
                        <a:rPr lang="fa-IR" sz="1800" dirty="0">
                          <a:latin typeface="Times New Roman"/>
                          <a:ea typeface="Times New Roman"/>
                          <a:cs typeface="B Titr"/>
                        </a:rPr>
                        <a:t>عوامل داخلی (</a:t>
                      </a:r>
                      <a:r>
                        <a:rPr lang="en-US" sz="1800" dirty="0">
                          <a:latin typeface="Times New Roman"/>
                          <a:ea typeface="Times New Roman"/>
                          <a:cs typeface="B Titr"/>
                        </a:rPr>
                        <a:t>IFE</a:t>
                      </a:r>
                      <a:r>
                        <a:rPr lang="fa-IR" sz="1800" dirty="0" smtClean="0">
                          <a:latin typeface="Times New Roman"/>
                          <a:ea typeface="Times New Roman"/>
                          <a:cs typeface="B Titr"/>
                        </a:rPr>
                        <a:t>)</a:t>
                      </a:r>
                      <a:endParaRPr lang="en-US" sz="1200" dirty="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0" y="0"/>
            <a:ext cx="2133600" cy="1096962"/>
          </a:xfrm>
        </p:spPr>
        <p:txBody>
          <a:bodyPr>
            <a:normAutofit/>
          </a:bodyPr>
          <a:lstStyle/>
          <a:p>
            <a:pPr algn="r"/>
            <a:r>
              <a:rPr lang="fa-IR" sz="3200" dirty="0" smtClean="0">
                <a:solidFill>
                  <a:srgbClr val="3366FF"/>
                </a:solidFill>
              </a:rPr>
              <a:t>تاریخچه</a:t>
            </a:r>
            <a:endParaRPr lang="fa-IR" sz="3200" dirty="0">
              <a:solidFill>
                <a:srgbClr val="3366FF"/>
              </a:solidFill>
            </a:endParaRPr>
          </a:p>
        </p:txBody>
      </p:sp>
      <p:sp>
        <p:nvSpPr>
          <p:cNvPr id="3" name="Content Placeholder 2"/>
          <p:cNvSpPr>
            <a:spLocks noGrp="1"/>
          </p:cNvSpPr>
          <p:nvPr>
            <p:ph sz="quarter" idx="1"/>
          </p:nvPr>
        </p:nvSpPr>
        <p:spPr>
          <a:xfrm>
            <a:off x="381000" y="1295400"/>
            <a:ext cx="8305800" cy="3276600"/>
          </a:xfrm>
        </p:spPr>
        <p:txBody>
          <a:bodyPr/>
          <a:lstStyle/>
          <a:p>
            <a:pPr algn="just">
              <a:buNone/>
            </a:pPr>
            <a:r>
              <a:rPr lang="fa-IR" dirty="0" smtClean="0"/>
              <a:t>    شرکت شرکت بعنوان یکی از بزرگترین و معتبرترین تولید کنندگان فرآورده های لبنی و گوشتی کشور و یکی از شرکتهای شناخته شده در سطح جهانی، فعالیت تولیدی خود را از سال 62 در شهرستان آمل آغاز نمود و از همان آغاز با در پیش گرفتن سیاست تولید محصولات ممتاز و در سطح جهانی و تلاش جهت حفظ کیفیت، توانست به سرعت اعتماد و اعتبار ویژه‌ای نزد مصرف کنندگان نهایی و سازمانهای ناظر بهداشتی و کیفیتی کسب کند. به نحوی که فرآورده‌های تولیدی شرکت علاوه بر ایران در سایر کشورهای منطقه نیز با اقبال عمومی مصرف‌کنندگان روبرو شده است.</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715962"/>
          </a:xfrm>
        </p:spPr>
        <p:txBody>
          <a:bodyPr/>
          <a:lstStyle/>
          <a:p>
            <a:pPr algn="r"/>
            <a:r>
              <a:rPr lang="fa-IR" b="1" dirty="0" smtClean="0">
                <a:solidFill>
                  <a:srgbClr val="3366FF"/>
                </a:solidFill>
              </a:rPr>
              <a:t>ماتریس </a:t>
            </a:r>
            <a:r>
              <a:rPr lang="en-US" b="1" dirty="0" smtClean="0">
                <a:solidFill>
                  <a:srgbClr val="3366FF"/>
                </a:solidFill>
              </a:rPr>
              <a:t>SWOT</a:t>
            </a:r>
            <a:r>
              <a:rPr lang="fa-IR" b="1" dirty="0" smtClean="0">
                <a:solidFill>
                  <a:srgbClr val="3366FF"/>
                </a:solidFill>
              </a:rPr>
              <a:t> شرکت لبنی کاله</a:t>
            </a:r>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228600" y="1181100"/>
          <a:ext cx="8458200" cy="5524500"/>
        </p:xfrm>
        <a:graphic>
          <a:graphicData uri="http://schemas.openxmlformats.org/drawingml/2006/table">
            <a:tbl>
              <a:tblPr rtl="1"/>
              <a:tblGrid>
                <a:gridCol w="2753475">
                  <a:extLst>
                    <a:ext uri="{9D8B030D-6E8A-4147-A177-3AD203B41FA5}">
                      <a16:colId xmlns:a16="http://schemas.microsoft.com/office/drawing/2014/main" xmlns="" val="20000"/>
                    </a:ext>
                  </a:extLst>
                </a:gridCol>
                <a:gridCol w="3051760">
                  <a:extLst>
                    <a:ext uri="{9D8B030D-6E8A-4147-A177-3AD203B41FA5}">
                      <a16:colId xmlns:a16="http://schemas.microsoft.com/office/drawing/2014/main" xmlns="" val="20001"/>
                    </a:ext>
                  </a:extLst>
                </a:gridCol>
                <a:gridCol w="2652965">
                  <a:extLst>
                    <a:ext uri="{9D8B030D-6E8A-4147-A177-3AD203B41FA5}">
                      <a16:colId xmlns:a16="http://schemas.microsoft.com/office/drawing/2014/main" xmlns="" val="20002"/>
                    </a:ext>
                  </a:extLst>
                </a:gridCol>
              </a:tblGrid>
              <a:tr h="5524500">
                <a:tc>
                  <a:txBody>
                    <a:bodyPr/>
                    <a:lstStyle/>
                    <a:p>
                      <a:pPr algn="r" rtl="1">
                        <a:lnSpc>
                          <a:spcPct val="125000"/>
                        </a:lnSpc>
                        <a:spcAft>
                          <a:spcPts val="1000"/>
                        </a:spcAft>
                      </a:pPr>
                      <a:r>
                        <a:rPr lang="fa-IR" sz="1300">
                          <a:latin typeface="Times New Roman"/>
                          <a:ea typeface="Times New Roman"/>
                          <a:cs typeface="B Titr"/>
                        </a:rPr>
                        <a:t>استراتژی های </a:t>
                      </a:r>
                      <a:r>
                        <a:rPr lang="en-US" sz="1300">
                          <a:latin typeface="Times New Roman"/>
                          <a:ea typeface="Times New Roman"/>
                          <a:cs typeface="B Titr"/>
                        </a:rPr>
                        <a:t>SO</a:t>
                      </a:r>
                      <a:r>
                        <a:rPr lang="fa-IR" sz="1300">
                          <a:latin typeface="Times New Roman"/>
                          <a:ea typeface="Times New Roman"/>
                          <a:cs typeface="B Titr"/>
                        </a:rPr>
                        <a:t>:</a:t>
                      </a:r>
                      <a:endParaRPr lang="en-US" sz="1300">
                        <a:latin typeface="Calibri"/>
                        <a:ea typeface="Times New Roman"/>
                        <a:cs typeface="Arial"/>
                      </a:endParaRPr>
                    </a:p>
                    <a:p>
                      <a:pPr algn="r" rtl="1">
                        <a:lnSpc>
                          <a:spcPct val="125000"/>
                        </a:lnSpc>
                        <a:spcAft>
                          <a:spcPts val="1000"/>
                        </a:spcAft>
                      </a:pPr>
                      <a:r>
                        <a:rPr lang="fa-IR" sz="1300" b="1">
                          <a:latin typeface="Times New Roman"/>
                          <a:ea typeface="Times New Roman"/>
                          <a:cs typeface="B Nazanin"/>
                        </a:rPr>
                        <a:t>1- با توجه به تکنولوژی( ماشین آلات) و تمرکز بر خلاقیت می توان محصولات متناسب با گروه های سنی متفاوت ایجاد کرد.</a:t>
                      </a:r>
                      <a:endParaRPr lang="en-US" sz="1300">
                        <a:latin typeface="Calibri"/>
                        <a:ea typeface="Times New Roman"/>
                        <a:cs typeface="Arial"/>
                      </a:endParaRPr>
                    </a:p>
                    <a:p>
                      <a:pPr algn="r" rtl="1">
                        <a:lnSpc>
                          <a:spcPct val="125000"/>
                        </a:lnSpc>
                        <a:spcAft>
                          <a:spcPts val="1000"/>
                        </a:spcAft>
                      </a:pPr>
                      <a:r>
                        <a:rPr lang="fa-IR" sz="1300" b="1">
                          <a:latin typeface="Times New Roman"/>
                          <a:ea typeface="Times New Roman"/>
                          <a:cs typeface="B Nazanin"/>
                        </a:rPr>
                        <a:t>2- با استفاده از محصولات متنوع و بخش </a:t>
                      </a:r>
                      <a:r>
                        <a:rPr lang="en-US" sz="1300" b="1">
                          <a:latin typeface="Times New Roman"/>
                          <a:ea typeface="Times New Roman"/>
                          <a:cs typeface="B Nazanin"/>
                        </a:rPr>
                        <a:t>R</a:t>
                      </a:r>
                      <a:r>
                        <a:rPr lang="fa-IR" sz="1300" b="1">
                          <a:latin typeface="Times New Roman"/>
                          <a:ea typeface="Times New Roman"/>
                          <a:cs typeface="B Nazanin"/>
                        </a:rPr>
                        <a:t>&amp;</a:t>
                      </a:r>
                      <a:r>
                        <a:rPr lang="en-US" sz="1300" b="1">
                          <a:latin typeface="Times New Roman"/>
                          <a:ea typeface="Times New Roman"/>
                          <a:cs typeface="B Nazanin"/>
                        </a:rPr>
                        <a:t>D</a:t>
                      </a:r>
                      <a:r>
                        <a:rPr lang="fa-IR" sz="1300" b="1">
                          <a:latin typeface="Times New Roman"/>
                          <a:ea typeface="Times New Roman"/>
                          <a:cs typeface="B Nazanin"/>
                        </a:rPr>
                        <a:t> می توانیم جهت کسب سهم بازار مناسب اقدام کنیم .</a:t>
                      </a:r>
                      <a:endParaRPr lang="en-US" sz="1300">
                        <a:latin typeface="Calibri"/>
                        <a:ea typeface="Times New Roman"/>
                        <a:cs typeface="Arial"/>
                      </a:endParaRPr>
                    </a:p>
                    <a:p>
                      <a:pPr algn="r" rtl="1">
                        <a:lnSpc>
                          <a:spcPct val="125000"/>
                        </a:lnSpc>
                        <a:spcAft>
                          <a:spcPts val="1000"/>
                        </a:spcAft>
                      </a:pPr>
                      <a:r>
                        <a:rPr lang="fa-IR" sz="1300" b="1">
                          <a:latin typeface="Times New Roman"/>
                          <a:ea typeface="Times New Roman"/>
                          <a:cs typeface="B Nazanin"/>
                        </a:rPr>
                        <a:t>3- با پیشرو بودن در صنعت و موقعیت استراتژیکی کارخانه جهت در دست گرفتن ابتکار عمل بازار اقدام نمود.</a:t>
                      </a:r>
                      <a:r>
                        <a:rPr lang="fa-IR" sz="1300" b="1">
                          <a:latin typeface="Calibri"/>
                          <a:ea typeface="Times New Roman"/>
                          <a:cs typeface="Times New Roman"/>
                        </a:rPr>
                        <a:t> </a:t>
                      </a:r>
                      <a:endParaRPr lang="en-US" sz="1300">
                        <a:latin typeface="Calibri"/>
                        <a:ea typeface="Times New Roman"/>
                        <a:cs typeface="Arial"/>
                      </a:endParaRPr>
                    </a:p>
                    <a:p>
                      <a:pPr algn="r" rtl="1">
                        <a:lnSpc>
                          <a:spcPct val="125000"/>
                        </a:lnSpc>
                        <a:spcAft>
                          <a:spcPts val="1000"/>
                        </a:spcAft>
                      </a:pPr>
                      <a:r>
                        <a:rPr lang="fa-IR" sz="1300" b="1">
                          <a:latin typeface="Times New Roman"/>
                          <a:ea typeface="Times New Roman"/>
                          <a:cs typeface="B Nazanin"/>
                        </a:rPr>
                        <a:t>4- با استفاده از سرمایه و توان مالی شرکت و ثبات در کیفیت محصولات در نمایشگاه های داخلی و خارجی شرکت نمود.</a:t>
                      </a:r>
                      <a:endParaRPr lang="en-US" sz="1300">
                        <a:latin typeface="Calibri"/>
                        <a:ea typeface="Times New Roman"/>
                        <a:cs typeface="Arial"/>
                      </a:endParaRPr>
                    </a:p>
                    <a:p>
                      <a:pPr algn="r" rtl="1">
                        <a:lnSpc>
                          <a:spcPct val="125000"/>
                        </a:lnSpc>
                        <a:spcAft>
                          <a:spcPts val="1000"/>
                        </a:spcAft>
                      </a:pPr>
                      <a:r>
                        <a:rPr lang="fa-IR" sz="1300" b="1">
                          <a:latin typeface="Times New Roman"/>
                          <a:ea typeface="Times New Roman"/>
                          <a:cs typeface="B Nazanin"/>
                        </a:rPr>
                        <a:t>5- ایجاد سیستم مدیریتی (بازاریابی،تولید، فروش) حرفه ای، تخصصی و بهره بردن از پرسنل متخصص جهت ایجاد مزیت رقابتی.</a:t>
                      </a:r>
                      <a:endParaRPr lang="en-US" sz="1300">
                        <a:latin typeface="Calibri"/>
                        <a:ea typeface="Times New Roman"/>
                        <a:cs typeface="Arial"/>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dirty="0">
                          <a:latin typeface="Times New Roman"/>
                          <a:ea typeface="Times New Roman"/>
                          <a:cs typeface="B Titr"/>
                        </a:rPr>
                        <a:t>استراتژی های </a:t>
                      </a:r>
                      <a:r>
                        <a:rPr lang="en-US" sz="1300" dirty="0">
                          <a:latin typeface="Times New Roman"/>
                          <a:ea typeface="Times New Roman"/>
                          <a:cs typeface="B Titr"/>
                        </a:rPr>
                        <a:t>WO</a:t>
                      </a:r>
                      <a:r>
                        <a:rPr lang="fa-IR" sz="1300" dirty="0">
                          <a:latin typeface="Times New Roman"/>
                          <a:ea typeface="Times New Roman"/>
                          <a:cs typeface="B Titr"/>
                        </a:rPr>
                        <a:t>:</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1-</a:t>
                      </a:r>
                      <a:r>
                        <a:rPr lang="fa-IR" sz="1300" b="1" dirty="0">
                          <a:latin typeface="Calibri"/>
                          <a:ea typeface="Times New Roman"/>
                          <a:cs typeface="Times New Roman"/>
                        </a:rPr>
                        <a:t>    </a:t>
                      </a:r>
                      <a:r>
                        <a:rPr lang="fa-IR" sz="1300" b="1" dirty="0">
                          <a:latin typeface="Times New Roman"/>
                          <a:ea typeface="Times New Roman"/>
                          <a:cs typeface="B Nazanin"/>
                        </a:rPr>
                        <a:t> تمرکز بر اقشار با درآمد بالا و معرفی محصولات خاص و لوکس به آنها( استفاده از ابزارهای معرفی کالای لوکس).</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2-</a:t>
                      </a:r>
                      <a:r>
                        <a:rPr lang="fa-IR" sz="1300" b="1" dirty="0">
                          <a:latin typeface="Calibri"/>
                          <a:ea typeface="Times New Roman"/>
                          <a:cs typeface="Times New Roman"/>
                        </a:rPr>
                        <a:t>    </a:t>
                      </a:r>
                      <a:r>
                        <a:rPr lang="fa-IR" sz="1300" b="1" dirty="0">
                          <a:latin typeface="Times New Roman"/>
                          <a:ea typeface="Times New Roman"/>
                          <a:cs typeface="B Nazanin"/>
                        </a:rPr>
                        <a:t> استفاده از سیستم مدیریت بازاریابی حرفه ای، تخصصی و سیستماتیک جهت ایجاد روابط کارآمد بین واحدهای مختلف .</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3-</a:t>
                      </a:r>
                      <a:r>
                        <a:rPr lang="fa-IR" sz="1300" b="1" dirty="0">
                          <a:latin typeface="Calibri"/>
                          <a:ea typeface="Times New Roman"/>
                          <a:cs typeface="Times New Roman"/>
                        </a:rPr>
                        <a:t>    </a:t>
                      </a:r>
                      <a:r>
                        <a:rPr lang="fa-IR" sz="1300" b="1" dirty="0">
                          <a:latin typeface="Times New Roman"/>
                          <a:ea typeface="Times New Roman"/>
                          <a:cs typeface="B Nazanin"/>
                        </a:rPr>
                        <a:t> بهره جستن از سیستم </a:t>
                      </a:r>
                      <a:r>
                        <a:rPr lang="en-US" sz="1300" b="1" dirty="0">
                          <a:latin typeface="Times New Roman"/>
                          <a:ea typeface="Times New Roman"/>
                          <a:cs typeface="B Nazanin"/>
                        </a:rPr>
                        <a:t>IT</a:t>
                      </a:r>
                      <a:r>
                        <a:rPr lang="en-US" sz="1300" b="1" dirty="0">
                          <a:latin typeface="B Nazanin"/>
                          <a:ea typeface="Times New Roman"/>
                          <a:cs typeface="Arial"/>
                        </a:rPr>
                        <a:t> </a:t>
                      </a:r>
                      <a:r>
                        <a:rPr lang="fa-IR" sz="1300" b="1" dirty="0">
                          <a:latin typeface="Calibri"/>
                          <a:ea typeface="Times New Roman"/>
                          <a:cs typeface="Times New Roman"/>
                        </a:rPr>
                        <a:t> </a:t>
                      </a:r>
                      <a:r>
                        <a:rPr lang="fa-IR" sz="1300" b="1" dirty="0">
                          <a:latin typeface="Times New Roman"/>
                          <a:ea typeface="Times New Roman"/>
                          <a:cs typeface="B Nazanin"/>
                        </a:rPr>
                        <a:t>جهت استفاده درون سازمان به منظور کاهش دیوانسالاری اداری.</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4-</a:t>
                      </a:r>
                      <a:r>
                        <a:rPr lang="fa-IR" sz="1300" b="1" dirty="0">
                          <a:latin typeface="Calibri"/>
                          <a:ea typeface="Times New Roman"/>
                          <a:cs typeface="Times New Roman"/>
                        </a:rPr>
                        <a:t>    </a:t>
                      </a:r>
                      <a:r>
                        <a:rPr lang="fa-IR" sz="1300" b="1" dirty="0">
                          <a:latin typeface="Times New Roman"/>
                          <a:ea typeface="Times New Roman"/>
                          <a:cs typeface="B Nazanin"/>
                        </a:rPr>
                        <a:t> ایجاد امکانات جهت ادامه تحصیل پرسنل و آموزش های تخصصی ضمن خدمت.</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5-</a:t>
                      </a:r>
                      <a:r>
                        <a:rPr lang="fa-IR" sz="1300" b="1" dirty="0">
                          <a:latin typeface="Calibri"/>
                          <a:ea typeface="Times New Roman"/>
                          <a:cs typeface="Times New Roman"/>
                        </a:rPr>
                        <a:t>    </a:t>
                      </a:r>
                      <a:r>
                        <a:rPr lang="fa-IR" sz="1300" b="1" dirty="0">
                          <a:latin typeface="Times New Roman"/>
                          <a:ea typeface="Times New Roman"/>
                          <a:cs typeface="B Nazanin"/>
                        </a:rPr>
                        <a:t> استفاده از گستردگی هرم سنی جامعه جهت تولید محصولات متنوع.</a:t>
                      </a:r>
                      <a:endParaRPr lang="en-US" sz="1300" dirty="0">
                        <a:latin typeface="Calibri"/>
                        <a:ea typeface="Times New Roman"/>
                        <a:cs typeface="Arial"/>
                      </a:endParaRPr>
                    </a:p>
                    <a:p>
                      <a:pPr algn="r" rtl="1">
                        <a:lnSpc>
                          <a:spcPct val="125000"/>
                        </a:lnSpc>
                        <a:spcAft>
                          <a:spcPts val="1000"/>
                        </a:spcAft>
                      </a:pPr>
                      <a:r>
                        <a:rPr lang="fa-IR" sz="1300" b="1" dirty="0">
                          <a:latin typeface="Times New Roman"/>
                          <a:ea typeface="Times New Roman"/>
                          <a:cs typeface="B Nazanin"/>
                        </a:rPr>
                        <a:t>6-</a:t>
                      </a:r>
                      <a:r>
                        <a:rPr lang="fa-IR" sz="1300" b="1" dirty="0">
                          <a:latin typeface="Calibri"/>
                          <a:ea typeface="Times New Roman"/>
                          <a:cs typeface="Times New Roman"/>
                        </a:rPr>
                        <a:t>    </a:t>
                      </a:r>
                      <a:r>
                        <a:rPr lang="fa-IR" sz="1300" b="1" dirty="0">
                          <a:latin typeface="Times New Roman"/>
                          <a:ea typeface="Times New Roman"/>
                          <a:cs typeface="B Nazanin"/>
                        </a:rPr>
                        <a:t> برگزاری نمایشگاه های موقت و دائمی داخلی و خارجی جهت معرفی محصولات و تبلیغات.</a:t>
                      </a:r>
                      <a:endParaRPr lang="en-US" sz="1300" dirty="0">
                        <a:latin typeface="Calibri"/>
                        <a:ea typeface="Times New Roman"/>
                        <a:cs typeface="Arial"/>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گستردگی هرم سنی جامعه.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فرهنگ استفاده از محصولات رژیمی.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افزایش ضریب نفوذ اینترنت.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امکان بسته بندی کالا مطابق با صنعت سبز.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ممنوعیت واردات محصولات لبنی ا خارج کشور و حمایت دولت از صادرات.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شرکت در نمایشگاه های داخلی و بین المللی.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حذف یارانه ها.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وجود بازارهای داخلی وسیع.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وجود بازارهای کشورهای هم جوار. </a:t>
                      </a:r>
                      <a:endParaRPr lang="en-US" sz="1300" dirty="0">
                        <a:latin typeface="Calibri"/>
                        <a:ea typeface="Times New Roman"/>
                        <a:cs typeface="Arial"/>
                      </a:endParaRPr>
                    </a:p>
                    <a:p>
                      <a:pPr marL="342900" lvl="0" indent="-342900" algn="r" rtl="1">
                        <a:lnSpc>
                          <a:spcPct val="125000"/>
                        </a:lnSpc>
                        <a:spcAft>
                          <a:spcPts val="1000"/>
                        </a:spcAft>
                        <a:buFont typeface="+mj-lt"/>
                        <a:buAutoNum type="arabicPeriod"/>
                        <a:tabLst>
                          <a:tab pos="457200" algn="l"/>
                        </a:tabLst>
                      </a:pPr>
                      <a:r>
                        <a:rPr lang="fa-IR" sz="1300" b="1" dirty="0">
                          <a:latin typeface="Times New Roman"/>
                          <a:ea typeface="Times New Roman"/>
                          <a:cs typeface="B Nazanin"/>
                        </a:rPr>
                        <a:t>نبود سیستم مدیریت بازاریابی حرفه ای در اکثر شرکتهای رقیب وتولید محوربودن آنها بجای بازار محور بودن وفرصت ایجاد یک تحول جدی برای در دست گرفتن ابتکار عمل. </a:t>
                      </a:r>
                      <a:endParaRPr lang="en-US" sz="1300" dirty="0">
                        <a:latin typeface="Calibri"/>
                        <a:ea typeface="Times New Roman"/>
                        <a:cs typeface="Arial"/>
                      </a:endParaRPr>
                    </a:p>
                  </a:txBody>
                  <a:tcPr marL="46892" marR="46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304800" y="1676400"/>
          <a:ext cx="8458200" cy="3994150"/>
        </p:xfrm>
        <a:graphic>
          <a:graphicData uri="http://schemas.openxmlformats.org/drawingml/2006/table">
            <a:tbl>
              <a:tblPr rtl="1"/>
              <a:tblGrid>
                <a:gridCol w="2753474">
                  <a:extLst>
                    <a:ext uri="{9D8B030D-6E8A-4147-A177-3AD203B41FA5}">
                      <a16:colId xmlns:a16="http://schemas.microsoft.com/office/drawing/2014/main" xmlns="" val="20000"/>
                    </a:ext>
                  </a:extLst>
                </a:gridCol>
                <a:gridCol w="3051761">
                  <a:extLst>
                    <a:ext uri="{9D8B030D-6E8A-4147-A177-3AD203B41FA5}">
                      <a16:colId xmlns:a16="http://schemas.microsoft.com/office/drawing/2014/main" xmlns="" val="20001"/>
                    </a:ext>
                  </a:extLst>
                </a:gridCol>
                <a:gridCol w="2652965">
                  <a:extLst>
                    <a:ext uri="{9D8B030D-6E8A-4147-A177-3AD203B41FA5}">
                      <a16:colId xmlns:a16="http://schemas.microsoft.com/office/drawing/2014/main" xmlns="" val="20002"/>
                    </a:ext>
                  </a:extLst>
                </a:gridCol>
              </a:tblGrid>
              <a:tr h="3902374">
                <a:tc>
                  <a:txBody>
                    <a:bodyPr/>
                    <a:lstStyle/>
                    <a:p>
                      <a:pPr algn="r" rtl="1">
                        <a:lnSpc>
                          <a:spcPct val="125000"/>
                        </a:lnSpc>
                        <a:spcAft>
                          <a:spcPts val="1000"/>
                        </a:spcAft>
                      </a:pPr>
                      <a:r>
                        <a:rPr lang="fa-IR" sz="1300">
                          <a:latin typeface="Times New Roman"/>
                          <a:ea typeface="Times New Roman"/>
                          <a:cs typeface="B Titr"/>
                        </a:rPr>
                        <a:t>استراتژی های </a:t>
                      </a:r>
                      <a:r>
                        <a:rPr lang="en-US" sz="1300">
                          <a:latin typeface="Times New Roman"/>
                          <a:ea typeface="Times New Roman"/>
                          <a:cs typeface="B Titr"/>
                        </a:rPr>
                        <a:t>ST</a:t>
                      </a:r>
                      <a:r>
                        <a:rPr lang="fa-IR" sz="1300">
                          <a:latin typeface="Times New Roman"/>
                          <a:ea typeface="Times New Roman"/>
                          <a:cs typeface="B Titr"/>
                        </a:rPr>
                        <a:t>:</a:t>
                      </a:r>
                      <a:endParaRPr lang="en-US" sz="1300">
                        <a:latin typeface="Calibri"/>
                        <a:ea typeface="Times New Roman"/>
                        <a:cs typeface="Arial"/>
                      </a:endParaRPr>
                    </a:p>
                    <a:p>
                      <a:pPr algn="r" rtl="1">
                        <a:lnSpc>
                          <a:spcPct val="115000"/>
                        </a:lnSpc>
                        <a:spcAft>
                          <a:spcPts val="1000"/>
                        </a:spcAft>
                      </a:pPr>
                      <a:r>
                        <a:rPr lang="fa-IR" sz="1300" b="1">
                          <a:latin typeface="Times New Roman"/>
                          <a:ea typeface="Times New Roman"/>
                          <a:cs typeface="B Nazanin"/>
                        </a:rPr>
                        <a:t>1-</a:t>
                      </a:r>
                      <a:r>
                        <a:rPr lang="fa-IR" sz="1300" b="1">
                          <a:latin typeface="Calibri"/>
                          <a:ea typeface="Times New Roman"/>
                          <a:cs typeface="Times New Roman"/>
                        </a:rPr>
                        <a:t> </a:t>
                      </a:r>
                      <a:r>
                        <a:rPr lang="fa-IR" sz="1300" b="1">
                          <a:latin typeface="Times New Roman"/>
                          <a:ea typeface="Times New Roman"/>
                          <a:cs typeface="B Nazanin"/>
                        </a:rPr>
                        <a:t>با تقویت، تخصصی و علمی کردن فعالیت های </a:t>
                      </a:r>
                      <a:r>
                        <a:rPr lang="fa-IR" sz="1300" b="1">
                          <a:latin typeface="Calibri"/>
                          <a:ea typeface="Times New Roman"/>
                          <a:cs typeface="Times New Roman"/>
                        </a:rPr>
                        <a:t> </a:t>
                      </a:r>
                      <a:r>
                        <a:rPr lang="fa-IR" sz="1300" b="1">
                          <a:latin typeface="Times New Roman"/>
                          <a:ea typeface="Times New Roman"/>
                          <a:cs typeface="B Nazanin"/>
                        </a:rPr>
                        <a:t>بازاریابی و بهره بردن از تجربیات سازمان های موفق در این زمینه</a:t>
                      </a:r>
                      <a:endParaRPr lang="en-US" sz="1300">
                        <a:latin typeface="Calibri"/>
                        <a:ea typeface="Times New Roman"/>
                        <a:cs typeface="Arial"/>
                      </a:endParaRPr>
                    </a:p>
                    <a:p>
                      <a:pPr algn="r" rtl="1">
                        <a:lnSpc>
                          <a:spcPct val="115000"/>
                        </a:lnSpc>
                        <a:spcAft>
                          <a:spcPts val="1000"/>
                        </a:spcAft>
                      </a:pPr>
                      <a:r>
                        <a:rPr lang="fa-IR" sz="1300" b="1">
                          <a:latin typeface="Times New Roman"/>
                          <a:ea typeface="Times New Roman"/>
                          <a:cs typeface="B Nazanin"/>
                        </a:rPr>
                        <a:t>2-</a:t>
                      </a:r>
                      <a:r>
                        <a:rPr lang="fa-IR" sz="1300" b="1">
                          <a:latin typeface="Calibri"/>
                          <a:ea typeface="Times New Roman"/>
                          <a:cs typeface="Times New Roman"/>
                        </a:rPr>
                        <a:t> </a:t>
                      </a:r>
                      <a:r>
                        <a:rPr lang="fa-IR" sz="1300" b="1">
                          <a:latin typeface="Times New Roman"/>
                          <a:ea typeface="Times New Roman"/>
                          <a:cs typeface="B Nazanin"/>
                        </a:rPr>
                        <a:t>با معرفی محصولات نو، جذاب و مشتری پسندانه و بهره بردن از تکنولوژی ماشین آلات جهت حفظ و ارتقای جایگاه برند</a:t>
                      </a:r>
                      <a:endParaRPr lang="en-US" sz="1300">
                        <a:latin typeface="Calibri"/>
                        <a:ea typeface="Times New Roman"/>
                        <a:cs typeface="Arial"/>
                      </a:endParaRPr>
                    </a:p>
                    <a:p>
                      <a:pPr algn="r" rtl="1">
                        <a:lnSpc>
                          <a:spcPct val="115000"/>
                        </a:lnSpc>
                        <a:spcAft>
                          <a:spcPts val="1000"/>
                        </a:spcAft>
                      </a:pPr>
                      <a:r>
                        <a:rPr lang="fa-IR" sz="1300" b="1">
                          <a:latin typeface="Times New Roman"/>
                          <a:ea typeface="Times New Roman"/>
                          <a:cs typeface="B Nazanin"/>
                        </a:rPr>
                        <a:t>3-</a:t>
                      </a:r>
                      <a:r>
                        <a:rPr lang="fa-IR" sz="1300" b="1">
                          <a:latin typeface="Calibri"/>
                          <a:ea typeface="Times New Roman"/>
                          <a:cs typeface="Times New Roman"/>
                        </a:rPr>
                        <a:t> </a:t>
                      </a:r>
                      <a:r>
                        <a:rPr lang="fa-IR" sz="1300" b="1">
                          <a:latin typeface="Times New Roman"/>
                          <a:ea typeface="Times New Roman"/>
                          <a:cs typeface="B Nazanin"/>
                        </a:rPr>
                        <a:t>ایجاد تبادلات سازنده و قراردادهای بلند مدت با عرضه کنندگان مواد اولیه.</a:t>
                      </a:r>
                      <a:endParaRPr lang="en-US" sz="1300">
                        <a:latin typeface="Calibri"/>
                        <a:ea typeface="Times New Roman"/>
                        <a:cs typeface="Arial"/>
                      </a:endParaRPr>
                    </a:p>
                    <a:p>
                      <a:pPr algn="r" rtl="1">
                        <a:lnSpc>
                          <a:spcPct val="115000"/>
                        </a:lnSpc>
                        <a:spcAft>
                          <a:spcPts val="1000"/>
                        </a:spcAft>
                      </a:pPr>
                      <a:r>
                        <a:rPr lang="fa-IR" sz="1300" b="1">
                          <a:latin typeface="Times New Roman"/>
                          <a:ea typeface="Times New Roman"/>
                          <a:cs typeface="B Nazanin"/>
                        </a:rPr>
                        <a:t>4-</a:t>
                      </a:r>
                      <a:r>
                        <a:rPr lang="fa-IR" sz="1300" b="1">
                          <a:latin typeface="Calibri"/>
                          <a:ea typeface="Times New Roman"/>
                          <a:cs typeface="Times New Roman"/>
                        </a:rPr>
                        <a:t> </a:t>
                      </a:r>
                      <a:r>
                        <a:rPr lang="fa-IR" sz="1300" b="1">
                          <a:latin typeface="Times New Roman"/>
                          <a:ea typeface="Times New Roman"/>
                          <a:cs typeface="B Nazanin"/>
                        </a:rPr>
                        <a:t>تهیه مواد اولیه با کیفیت از عرضه کنندگان وفادار، مطمئن و با صلاحیت داخلی</a:t>
                      </a:r>
                      <a:endParaRPr lang="en-US" sz="130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dirty="0">
                          <a:latin typeface="Times New Roman"/>
                          <a:ea typeface="Times New Roman"/>
                          <a:cs typeface="B Titr"/>
                        </a:rPr>
                        <a:t>استراتژی های </a:t>
                      </a:r>
                      <a:r>
                        <a:rPr lang="en-US" sz="1300" dirty="0">
                          <a:latin typeface="Times New Roman"/>
                          <a:ea typeface="Times New Roman"/>
                          <a:cs typeface="B Titr"/>
                        </a:rPr>
                        <a:t>WT</a:t>
                      </a:r>
                      <a:r>
                        <a:rPr lang="fa-IR" sz="1300" dirty="0">
                          <a:latin typeface="Times New Roman"/>
                          <a:ea typeface="Times New Roman"/>
                          <a:cs typeface="B Titr"/>
                        </a:rPr>
                        <a:t>:</a:t>
                      </a:r>
                      <a:endParaRPr lang="en-US" sz="1300" dirty="0">
                        <a:latin typeface="Calibri"/>
                        <a:ea typeface="Times New Roman"/>
                        <a:cs typeface="Arial"/>
                      </a:endParaRPr>
                    </a:p>
                    <a:p>
                      <a:pPr algn="just" rtl="1">
                        <a:lnSpc>
                          <a:spcPct val="125000"/>
                        </a:lnSpc>
                        <a:spcAft>
                          <a:spcPts val="1000"/>
                        </a:spcAft>
                      </a:pPr>
                      <a:r>
                        <a:rPr lang="fa-IR" sz="1300" dirty="0">
                          <a:latin typeface="Times New Roman"/>
                          <a:ea typeface="Times New Roman"/>
                          <a:cs typeface="B Nazanin"/>
                        </a:rPr>
                        <a:t>1-</a:t>
                      </a:r>
                      <a:r>
                        <a:rPr lang="fa-IR" sz="1300" dirty="0">
                          <a:latin typeface="Calibri"/>
                          <a:ea typeface="Times New Roman"/>
                          <a:cs typeface="Times New Roman"/>
                        </a:rPr>
                        <a:t> </a:t>
                      </a:r>
                      <a:r>
                        <a:rPr lang="fa-IR" sz="1300" dirty="0">
                          <a:latin typeface="Times New Roman"/>
                          <a:ea typeface="Times New Roman"/>
                          <a:cs typeface="B Nazanin"/>
                        </a:rPr>
                        <a:t>ایجاد شرایط مناسب کاری، رفاهی برای پرسنل کوشا و باتجربه سازمان و برقراری امنیت شغلی </a:t>
                      </a:r>
                      <a:endParaRPr lang="en-US" sz="1300" dirty="0">
                        <a:latin typeface="Calibri"/>
                        <a:ea typeface="Times New Roman"/>
                        <a:cs typeface="Arial"/>
                      </a:endParaRPr>
                    </a:p>
                    <a:p>
                      <a:pPr algn="just" rtl="1">
                        <a:lnSpc>
                          <a:spcPct val="125000"/>
                        </a:lnSpc>
                        <a:spcAft>
                          <a:spcPts val="1000"/>
                        </a:spcAft>
                      </a:pPr>
                      <a:r>
                        <a:rPr lang="fa-IR" sz="1300" dirty="0">
                          <a:latin typeface="Times New Roman"/>
                          <a:ea typeface="Times New Roman"/>
                          <a:cs typeface="B Nazanin"/>
                        </a:rPr>
                        <a:t>2-</a:t>
                      </a:r>
                      <a:r>
                        <a:rPr lang="fa-IR" sz="1300" dirty="0">
                          <a:latin typeface="Calibri"/>
                          <a:ea typeface="Times New Roman"/>
                          <a:cs typeface="Times New Roman"/>
                        </a:rPr>
                        <a:t> </a:t>
                      </a:r>
                      <a:r>
                        <a:rPr lang="fa-IR" sz="1300" dirty="0">
                          <a:latin typeface="Times New Roman"/>
                          <a:ea typeface="Times New Roman"/>
                          <a:cs typeface="B Nazanin"/>
                        </a:rPr>
                        <a:t>تعیین و تصویب درصد مشخصی از درآمدهای بازاریابی و فروش برای بخش تبلیغات و امور پروموشن</a:t>
                      </a:r>
                      <a:endParaRPr lang="en-US" sz="1300" dirty="0">
                        <a:latin typeface="Calibri"/>
                        <a:ea typeface="Times New Roman"/>
                        <a:cs typeface="Arial"/>
                      </a:endParaRPr>
                    </a:p>
                    <a:p>
                      <a:pPr algn="just" rtl="1">
                        <a:lnSpc>
                          <a:spcPct val="125000"/>
                        </a:lnSpc>
                        <a:spcAft>
                          <a:spcPts val="1000"/>
                        </a:spcAft>
                      </a:pPr>
                      <a:r>
                        <a:rPr lang="fa-IR" sz="1300" dirty="0">
                          <a:latin typeface="Times New Roman"/>
                          <a:ea typeface="Times New Roman"/>
                          <a:cs typeface="B Nazanin"/>
                        </a:rPr>
                        <a:t>3-</a:t>
                      </a:r>
                      <a:r>
                        <a:rPr lang="fa-IR" sz="1300" dirty="0">
                          <a:latin typeface="Calibri"/>
                          <a:ea typeface="Times New Roman"/>
                          <a:cs typeface="Times New Roman"/>
                        </a:rPr>
                        <a:t> </a:t>
                      </a:r>
                      <a:r>
                        <a:rPr lang="fa-IR" sz="1300" dirty="0">
                          <a:latin typeface="Times New Roman"/>
                          <a:ea typeface="Times New Roman"/>
                          <a:cs typeface="B Nazanin"/>
                        </a:rPr>
                        <a:t>بالابردن کیفیت محصولات و ثبات آن و بهره جستن ازتکنولوژی های روز بسته بندی برای رقابت با محصولات خارجی</a:t>
                      </a:r>
                      <a:endParaRPr lang="en-US" sz="1300" dirty="0">
                        <a:latin typeface="Calibri"/>
                        <a:ea typeface="Times New Roman"/>
                        <a:cs typeface="Arial"/>
                      </a:endParaRPr>
                    </a:p>
                    <a:p>
                      <a:pPr algn="just" rtl="1">
                        <a:lnSpc>
                          <a:spcPct val="125000"/>
                        </a:lnSpc>
                        <a:spcAft>
                          <a:spcPts val="1000"/>
                        </a:spcAft>
                      </a:pPr>
                      <a:r>
                        <a:rPr lang="fa-IR" sz="1300" dirty="0">
                          <a:latin typeface="Times New Roman"/>
                          <a:ea typeface="Times New Roman"/>
                          <a:cs typeface="B Nazanin"/>
                        </a:rPr>
                        <a:t>4-</a:t>
                      </a:r>
                      <a:r>
                        <a:rPr lang="fa-IR" sz="1300" dirty="0">
                          <a:latin typeface="Calibri"/>
                          <a:ea typeface="Times New Roman"/>
                          <a:cs typeface="Times New Roman"/>
                        </a:rPr>
                        <a:t> </a:t>
                      </a:r>
                      <a:r>
                        <a:rPr lang="fa-IR" sz="1300" dirty="0">
                          <a:latin typeface="Times New Roman"/>
                          <a:ea typeface="Times New Roman"/>
                          <a:cs typeface="B Nazanin"/>
                        </a:rPr>
                        <a:t>ایجاد و تقویت بخش </a:t>
                      </a:r>
                      <a:r>
                        <a:rPr lang="en-US" sz="1300" dirty="0">
                          <a:latin typeface="Times New Roman"/>
                          <a:ea typeface="Times New Roman"/>
                          <a:cs typeface="B Nazanin"/>
                        </a:rPr>
                        <a:t>CRM</a:t>
                      </a:r>
                      <a:r>
                        <a:rPr lang="fa-IR" sz="1300" dirty="0">
                          <a:latin typeface="Times New Roman"/>
                          <a:ea typeface="Times New Roman"/>
                          <a:cs typeface="B Nazanin"/>
                        </a:rPr>
                        <a:t> و تخصیص بخشی از درآمدهای شرکت به این بخش</a:t>
                      </a:r>
                      <a:endParaRPr lang="en-US" sz="1300" dirty="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b="1" dirty="0">
                          <a:latin typeface="Calibri"/>
                          <a:ea typeface="Times New Roman"/>
                          <a:cs typeface="Times New Roman"/>
                        </a:rPr>
                        <a:t> </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ورود رقبای قوی و جدید به بازار</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تحریم</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نرخ تورم</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نوسانات نرخ ارز</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هدفمند کردن یارانه ها</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عدم ثبات تعرفه ها</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ورود محصولات لوکس و خارجی به بازار</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واردات مواد اولیه از خارج</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تبلیغات گسترده رقبا</a:t>
                      </a:r>
                      <a:endParaRPr lang="en-US" sz="1300" dirty="0">
                        <a:latin typeface="Calibri"/>
                        <a:ea typeface="Times New Roman"/>
                        <a:cs typeface="Arial"/>
                      </a:endParaRPr>
                    </a:p>
                    <a:p>
                      <a:pPr marL="342900" lvl="0" indent="-342900" algn="just" rtl="1">
                        <a:lnSpc>
                          <a:spcPct val="125000"/>
                        </a:lnSpc>
                        <a:spcAft>
                          <a:spcPts val="1000"/>
                        </a:spcAft>
                        <a:buFont typeface="+mj-lt"/>
                        <a:buAutoNum type="arabicPeriod"/>
                        <a:tabLst>
                          <a:tab pos="457200" algn="l"/>
                        </a:tabLst>
                      </a:pPr>
                      <a:r>
                        <a:rPr lang="fa-IR" sz="1300" dirty="0">
                          <a:latin typeface="Times New Roman"/>
                          <a:ea typeface="Times New Roman"/>
                          <a:cs typeface="B Nazanin"/>
                        </a:rPr>
                        <a:t>جذب نیروهای کارآمد از سمت رقبا</a:t>
                      </a:r>
                      <a:endParaRPr lang="en-US" sz="1300" dirty="0">
                        <a:latin typeface="Calibri"/>
                        <a:ea typeface="Times New Roman"/>
                        <a:cs typeface="Arial"/>
                      </a:endParaRPr>
                    </a:p>
                  </a:txBody>
                  <a:tcPr marL="63092" marR="630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6" name="Title 1"/>
          <p:cNvSpPr>
            <a:spLocks noGrp="1"/>
          </p:cNvSpPr>
          <p:nvPr>
            <p:ph type="title"/>
          </p:nvPr>
        </p:nvSpPr>
        <p:spPr>
          <a:xfrm>
            <a:off x="1219200" y="228600"/>
            <a:ext cx="7467600" cy="715962"/>
          </a:xfrm>
        </p:spPr>
        <p:txBody>
          <a:bodyPr/>
          <a:lstStyle/>
          <a:p>
            <a:pPr algn="r"/>
            <a:r>
              <a:rPr lang="fa-IR" b="1" dirty="0" smtClean="0">
                <a:solidFill>
                  <a:srgbClr val="3366FF"/>
                </a:solidFill>
              </a:rPr>
              <a:t>ماتریس </a:t>
            </a:r>
            <a:r>
              <a:rPr lang="en-US" b="1" dirty="0" smtClean="0">
                <a:solidFill>
                  <a:srgbClr val="3366FF"/>
                </a:solidFill>
              </a:rPr>
              <a:t>SWOT</a:t>
            </a:r>
            <a:r>
              <a:rPr lang="fa-IR" b="1" dirty="0" smtClean="0">
                <a:solidFill>
                  <a:srgbClr val="3366FF"/>
                </a:solidFill>
              </a:rPr>
              <a:t> شرکت لبنی کاله</a:t>
            </a:r>
            <a:endParaRPr lang="fa-IR" dirty="0"/>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609600"/>
          </a:xfrm>
        </p:spPr>
        <p:txBody>
          <a:bodyPr>
            <a:normAutofit fontScale="90000"/>
          </a:bodyPr>
          <a:lstStyle/>
          <a:p>
            <a:pPr algn="r"/>
            <a:r>
              <a:rPr lang="fa-IR" sz="2400" dirty="0" smtClean="0">
                <a:solidFill>
                  <a:srgbClr val="3366FF"/>
                </a:solidFill>
              </a:rPr>
              <a:t>ماتریس کمی برنامه ریزی استراتژیک (</a:t>
            </a:r>
            <a:r>
              <a:rPr lang="en-US" sz="2400" dirty="0" smtClean="0">
                <a:solidFill>
                  <a:srgbClr val="3366FF"/>
                </a:solidFill>
              </a:rPr>
              <a:t>QSPM</a:t>
            </a:r>
            <a:r>
              <a:rPr lang="fa-IR" sz="2400" dirty="0" smtClean="0">
                <a:solidFill>
                  <a:srgbClr val="3366FF"/>
                </a:solidFill>
              </a:rPr>
              <a:t>)</a:t>
            </a:r>
            <a:r>
              <a:rPr lang="en-US" sz="2400" dirty="0" smtClean="0">
                <a:solidFill>
                  <a:srgbClr val="3366FF"/>
                </a:solidFill>
              </a:rPr>
              <a:t/>
            </a:r>
            <a:br>
              <a:rPr lang="en-US" sz="2400" dirty="0" smtClean="0">
                <a:solidFill>
                  <a:srgbClr val="3366FF"/>
                </a:solidFill>
              </a:rPr>
            </a:br>
            <a:endParaRPr lang="fa-IR" sz="2400"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228595" y="533400"/>
          <a:ext cx="8686805" cy="6133186"/>
        </p:xfrm>
        <a:graphic>
          <a:graphicData uri="http://schemas.openxmlformats.org/drawingml/2006/table">
            <a:tbl>
              <a:tblPr rtl="1"/>
              <a:tblGrid>
                <a:gridCol w="831505">
                  <a:extLst>
                    <a:ext uri="{9D8B030D-6E8A-4147-A177-3AD203B41FA5}">
                      <a16:colId xmlns:a16="http://schemas.microsoft.com/office/drawing/2014/main" xmlns="" val="20000"/>
                    </a:ext>
                  </a:extLst>
                </a:gridCol>
                <a:gridCol w="463631">
                  <a:extLst>
                    <a:ext uri="{9D8B030D-6E8A-4147-A177-3AD203B41FA5}">
                      <a16:colId xmlns:a16="http://schemas.microsoft.com/office/drawing/2014/main" xmlns="" val="20001"/>
                    </a:ext>
                  </a:extLst>
                </a:gridCol>
                <a:gridCol w="1052647">
                  <a:extLst>
                    <a:ext uri="{9D8B030D-6E8A-4147-A177-3AD203B41FA5}">
                      <a16:colId xmlns:a16="http://schemas.microsoft.com/office/drawing/2014/main" xmlns="" val="20002"/>
                    </a:ext>
                  </a:extLst>
                </a:gridCol>
                <a:gridCol w="495793">
                  <a:extLst>
                    <a:ext uri="{9D8B030D-6E8A-4147-A177-3AD203B41FA5}">
                      <a16:colId xmlns:a16="http://schemas.microsoft.com/office/drawing/2014/main" xmlns="" val="20003"/>
                    </a:ext>
                  </a:extLst>
                </a:gridCol>
                <a:gridCol w="952763">
                  <a:extLst>
                    <a:ext uri="{9D8B030D-6E8A-4147-A177-3AD203B41FA5}">
                      <a16:colId xmlns:a16="http://schemas.microsoft.com/office/drawing/2014/main" xmlns="" val="20004"/>
                    </a:ext>
                  </a:extLst>
                </a:gridCol>
                <a:gridCol w="734590">
                  <a:extLst>
                    <a:ext uri="{9D8B030D-6E8A-4147-A177-3AD203B41FA5}">
                      <a16:colId xmlns:a16="http://schemas.microsoft.com/office/drawing/2014/main" xmlns="" val="20005"/>
                    </a:ext>
                  </a:extLst>
                </a:gridCol>
                <a:gridCol w="883305">
                  <a:extLst>
                    <a:ext uri="{9D8B030D-6E8A-4147-A177-3AD203B41FA5}">
                      <a16:colId xmlns:a16="http://schemas.microsoft.com/office/drawing/2014/main" xmlns="" val="20006"/>
                    </a:ext>
                  </a:extLst>
                </a:gridCol>
                <a:gridCol w="465008">
                  <a:extLst>
                    <a:ext uri="{9D8B030D-6E8A-4147-A177-3AD203B41FA5}">
                      <a16:colId xmlns:a16="http://schemas.microsoft.com/office/drawing/2014/main" xmlns="" val="20007"/>
                    </a:ext>
                  </a:extLst>
                </a:gridCol>
                <a:gridCol w="469557">
                  <a:extLst>
                    <a:ext uri="{9D8B030D-6E8A-4147-A177-3AD203B41FA5}">
                      <a16:colId xmlns:a16="http://schemas.microsoft.com/office/drawing/2014/main" xmlns="" val="20008"/>
                    </a:ext>
                  </a:extLst>
                </a:gridCol>
                <a:gridCol w="2338006">
                  <a:extLst>
                    <a:ext uri="{9D8B030D-6E8A-4147-A177-3AD203B41FA5}">
                      <a16:colId xmlns:a16="http://schemas.microsoft.com/office/drawing/2014/main" xmlns="" val="20009"/>
                    </a:ext>
                  </a:extLst>
                </a:gridCol>
              </a:tblGrid>
              <a:tr h="304800">
                <a:tc>
                  <a:txBody>
                    <a:bodyPr/>
                    <a:lstStyle/>
                    <a:p>
                      <a:pPr algn="ctr" rtl="1">
                        <a:lnSpc>
                          <a:spcPct val="125000"/>
                        </a:lnSpc>
                        <a:spcAft>
                          <a:spcPts val="1000"/>
                        </a:spcAft>
                      </a:pPr>
                      <a:r>
                        <a:rPr lang="fa-IR" sz="1200" b="1" dirty="0" smtClean="0">
                          <a:latin typeface="Times New Roman"/>
                          <a:ea typeface="Times New Roman"/>
                          <a:cs typeface="B Nazanin"/>
                        </a:rPr>
                        <a:t>ا</a:t>
                      </a:r>
                      <a:r>
                        <a:rPr lang="fa-IR" sz="1200" dirty="0" smtClean="0">
                          <a:latin typeface="Times New Roman"/>
                          <a:ea typeface="Times New Roman"/>
                          <a:cs typeface="B Nazanin"/>
                        </a:rPr>
                        <a:t>ستراتژی </a:t>
                      </a:r>
                      <a:r>
                        <a:rPr lang="en-US" sz="1100" dirty="0" smtClean="0">
                          <a:latin typeface="Times New Roman"/>
                          <a:ea typeface="Times New Roman"/>
                          <a:cs typeface="B Nazanin"/>
                        </a:rPr>
                        <a:t>ST4</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dirty="0">
                          <a:latin typeface="Calibri"/>
                          <a:ea typeface="Times New Roman"/>
                          <a:cs typeface="Times New Roman"/>
                        </a:rPr>
                        <a:t> </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400" dirty="0" smtClean="0">
                          <a:latin typeface="Times New Roman"/>
                          <a:ea typeface="Times New Roman"/>
                          <a:cs typeface="B Nazanin"/>
                        </a:rPr>
                        <a:t>استراتژی </a:t>
                      </a:r>
                      <a:r>
                        <a:rPr lang="fa-IR" sz="1400" dirty="0">
                          <a:latin typeface="Calibri"/>
                          <a:ea typeface="Times New Roman"/>
                          <a:cs typeface="Times New Roman"/>
                        </a:rPr>
                        <a:t> </a:t>
                      </a:r>
                      <a:r>
                        <a:rPr lang="en-US" sz="1400" dirty="0">
                          <a:latin typeface="Times New Roman"/>
                          <a:ea typeface="Times New Roman"/>
                          <a:cs typeface="B Nazanin"/>
                        </a:rPr>
                        <a:t>ST3</a:t>
                      </a:r>
                      <a:endParaRPr lang="en-US" sz="12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Times New Roman"/>
                          <a:ea typeface="Times New Roman"/>
                          <a:cs typeface="B Nazanin"/>
                        </a:rPr>
                        <a:t>ا</a:t>
                      </a:r>
                      <a:r>
                        <a:rPr lang="fa-IR" sz="1200">
                          <a:latin typeface="Times New Roman"/>
                          <a:ea typeface="Times New Roman"/>
                          <a:cs typeface="B Nazanin"/>
                        </a:rPr>
                        <a:t>ستراتژی </a:t>
                      </a:r>
                      <a:r>
                        <a:rPr lang="en-US" sz="1200">
                          <a:latin typeface="Times New Roman"/>
                          <a:ea typeface="Times New Roman"/>
                          <a:cs typeface="B Nazanin"/>
                        </a:rPr>
                        <a:t>ST2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استراتژی </a:t>
                      </a:r>
                      <a:r>
                        <a:rPr lang="en-US" sz="1200">
                          <a:latin typeface="Times New Roman"/>
                          <a:ea typeface="Times New Roman"/>
                          <a:cs typeface="B Nazanin"/>
                        </a:rPr>
                        <a:t>ST1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dirty="0">
                          <a:latin typeface="Calibri"/>
                          <a:ea typeface="Times New Roman"/>
                          <a:cs typeface="Times New Roman"/>
                        </a:rPr>
                        <a:t> </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1317">
                <a:tc>
                  <a:txBody>
                    <a:bodyPr/>
                    <a:lstStyle/>
                    <a:p>
                      <a:pPr algn="ctr" rtl="1">
                        <a:lnSpc>
                          <a:spcPct val="125000"/>
                        </a:lnSpc>
                        <a:spcAft>
                          <a:spcPts val="1000"/>
                        </a:spcAft>
                      </a:pPr>
                      <a:r>
                        <a:rPr lang="en-US" sz="1200" b="1">
                          <a:latin typeface="Times New Roman"/>
                          <a:ea typeface="Times New Roman"/>
                          <a:cs typeface="B Nazanin"/>
                        </a:rPr>
                        <a:t>TAS</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جذابیت</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en-US" sz="1200">
                          <a:latin typeface="Times New Roman"/>
                          <a:ea typeface="Times New Roman"/>
                          <a:cs typeface="B Nazanin"/>
                        </a:rPr>
                        <a:t>TAS</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جذابیت</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en-US" sz="1200">
                          <a:latin typeface="Times New Roman"/>
                          <a:ea typeface="Times New Roman"/>
                          <a:cs typeface="B Nazanin"/>
                        </a:rPr>
                        <a:t>TAS</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جذابیت</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en-US" sz="1200">
                          <a:latin typeface="Times New Roman"/>
                          <a:ea typeface="Times New Roman"/>
                          <a:cs typeface="B Nazanin"/>
                        </a:rPr>
                        <a:t>TAS</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جذابیت</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ضریب</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800" b="1">
                          <a:latin typeface="Times New Roman"/>
                          <a:ea typeface="Times New Roman"/>
                          <a:cs typeface="B Titr"/>
                        </a:rPr>
                        <a:t>فرصت ها</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1"/>
                  </a:ext>
                </a:extLst>
              </a:tr>
              <a:tr h="203522">
                <a:tc>
                  <a:txBody>
                    <a:bodyPr/>
                    <a:lstStyle/>
                    <a:p>
                      <a:pPr algn="ctr" rtl="1">
                        <a:lnSpc>
                          <a:spcPct val="125000"/>
                        </a:lnSpc>
                        <a:spcAft>
                          <a:spcPts val="1000"/>
                        </a:spcAft>
                      </a:pPr>
                      <a:r>
                        <a:rPr lang="fa-IR" sz="1200" b="1">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dirty="0">
                          <a:latin typeface="Times New Roman"/>
                          <a:ea typeface="Times New Roman"/>
                          <a:cs typeface="B Nazanin"/>
                        </a:rPr>
                        <a:t>-</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گستردگی هرم سنی جامعه</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17721">
                <a:tc>
                  <a:txBody>
                    <a:bodyPr/>
                    <a:lstStyle/>
                    <a:p>
                      <a:pPr algn="ctr" rtl="1">
                        <a:lnSpc>
                          <a:spcPct val="125000"/>
                        </a:lnSpc>
                        <a:spcAft>
                          <a:spcPts val="1000"/>
                        </a:spcAft>
                      </a:pPr>
                      <a:r>
                        <a:rPr lang="fa-IR" sz="1200" b="1">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ممنوعیت واردات محصولات لبنی و حمایت از صادرات</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3"/>
                  </a:ext>
                </a:extLst>
              </a:tr>
              <a:tr h="203522">
                <a:tc>
                  <a:txBody>
                    <a:bodyPr/>
                    <a:lstStyle/>
                    <a:p>
                      <a:pPr algn="ctr" rtl="1">
                        <a:lnSpc>
                          <a:spcPct val="125000"/>
                        </a:lnSpc>
                        <a:spcAft>
                          <a:spcPts val="1000"/>
                        </a:spcAft>
                      </a:pPr>
                      <a:r>
                        <a:rPr lang="fa-IR" sz="1200" b="1">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افزایش ضریب نفوذ اینترنت</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4798">
                <a:tc>
                  <a:txBody>
                    <a:bodyPr/>
                    <a:lstStyle/>
                    <a:p>
                      <a:pPr algn="ctr" rtl="1">
                        <a:lnSpc>
                          <a:spcPct val="125000"/>
                        </a:lnSpc>
                        <a:spcAft>
                          <a:spcPts val="1000"/>
                        </a:spcAft>
                      </a:pPr>
                      <a:r>
                        <a:rPr lang="fa-IR" sz="1200" b="1">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وجود بازارهای کشورهای هم جوار</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5"/>
                  </a:ext>
                </a:extLst>
              </a:tr>
              <a:tr h="244798">
                <a:tc>
                  <a:txBody>
                    <a:bodyPr/>
                    <a:lstStyle/>
                    <a:p>
                      <a:pPr algn="ctr" rtl="1">
                        <a:lnSpc>
                          <a:spcPct val="125000"/>
                        </a:lnSpc>
                        <a:spcAft>
                          <a:spcPts val="1000"/>
                        </a:spcAft>
                      </a:pPr>
                      <a:r>
                        <a:rPr lang="fa-IR" sz="1200" b="1">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dirty="0">
                          <a:latin typeface="Times New Roman"/>
                          <a:ea typeface="Times New Roman"/>
                          <a:cs typeface="B Nazanin"/>
                        </a:rPr>
                        <a:t>3</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dirty="0">
                          <a:latin typeface="Times New Roman"/>
                          <a:ea typeface="Times New Roman"/>
                          <a:cs typeface="B Nazanin"/>
                        </a:rPr>
                        <a:t>امکان بسته بندی کالا مطابق با صنعت سبز</a:t>
                      </a:r>
                      <a:r>
                        <a:rPr lang="en-US" sz="1200" dirty="0">
                          <a:latin typeface="Times New Roman"/>
                          <a:ea typeface="Times New Roman"/>
                          <a:cs typeface="B Nazanin"/>
                        </a:rPr>
                        <a:t> </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03522">
                <a:tc>
                  <a:txBody>
                    <a:bodyPr/>
                    <a:lstStyle/>
                    <a:p>
                      <a:pPr algn="ctr" rtl="1">
                        <a:lnSpc>
                          <a:spcPct val="125000"/>
                        </a:lnSpc>
                        <a:spcAft>
                          <a:spcPts val="1000"/>
                        </a:spcAft>
                      </a:pPr>
                      <a:r>
                        <a:rPr lang="fa-IR" sz="1200" b="1">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0.09</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0.09</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وجود بازارهای وسیع داخلی</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7"/>
                  </a:ext>
                </a:extLst>
              </a:tr>
              <a:tr h="203522">
                <a:tc>
                  <a:txBody>
                    <a:bodyPr/>
                    <a:lstStyle/>
                    <a:p>
                      <a:pPr algn="ctr" rtl="1">
                        <a:lnSpc>
                          <a:spcPct val="125000"/>
                        </a:lnSpc>
                        <a:spcAft>
                          <a:spcPts val="1000"/>
                        </a:spcAft>
                      </a:pPr>
                      <a:r>
                        <a:rPr lang="fa-IR" sz="1200" b="1">
                          <a:latin typeface="Times New Roman"/>
                          <a:ea typeface="Times New Roman"/>
                          <a:cs typeface="B Nazanin"/>
                        </a:rPr>
                        <a:t>0.2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بالا رفتن مصرف سرانه</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03522">
                <a:tc>
                  <a:txBody>
                    <a:bodyPr/>
                    <a:lstStyle/>
                    <a:p>
                      <a:pPr algn="ctr" rtl="1">
                        <a:lnSpc>
                          <a:spcPct val="125000"/>
                        </a:lnSpc>
                        <a:spcAft>
                          <a:spcPts val="1000"/>
                        </a:spcAft>
                      </a:pPr>
                      <a:r>
                        <a:rPr lang="fa-IR" sz="1200" b="1">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dirty="0">
                          <a:latin typeface="Times New Roman"/>
                          <a:ea typeface="Times New Roman"/>
                          <a:cs typeface="B Nazanin"/>
                        </a:rPr>
                        <a:t>حذف یارانه</a:t>
                      </a:r>
                      <a:r>
                        <a:rPr lang="fa-IR" sz="1200" dirty="0">
                          <a:latin typeface="Calibri"/>
                          <a:ea typeface="Times New Roman"/>
                          <a:cs typeface="Times New Roman"/>
                        </a:rPr>
                        <a:t> </a:t>
                      </a:r>
                      <a:r>
                        <a:rPr lang="fa-IR" sz="1200" dirty="0">
                          <a:latin typeface="Times New Roman"/>
                          <a:ea typeface="Times New Roman"/>
                          <a:cs typeface="B Nazanin"/>
                        </a:rPr>
                        <a:t>ها</a:t>
                      </a:r>
                      <a:r>
                        <a:rPr lang="en-US" sz="1200" dirty="0">
                          <a:latin typeface="Times New Roman"/>
                          <a:ea typeface="Times New Roman"/>
                          <a:cs typeface="B Nazanin"/>
                        </a:rPr>
                        <a:t> </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9"/>
                  </a:ext>
                </a:extLst>
              </a:tr>
              <a:tr h="244798">
                <a:tc>
                  <a:txBody>
                    <a:bodyPr/>
                    <a:lstStyle/>
                    <a:p>
                      <a:pPr algn="ctr" rtl="1">
                        <a:lnSpc>
                          <a:spcPct val="125000"/>
                        </a:lnSpc>
                        <a:spcAft>
                          <a:spcPts val="1000"/>
                        </a:spcAft>
                      </a:pPr>
                      <a:r>
                        <a:rPr lang="fa-IR" sz="1200" b="1">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فرهنگ استفاده از محصولات رژیمی</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44798">
                <a:tc>
                  <a:txBody>
                    <a:bodyPr/>
                    <a:lstStyle/>
                    <a:p>
                      <a:pPr algn="ctr" rtl="1">
                        <a:lnSpc>
                          <a:spcPct val="125000"/>
                        </a:lnSpc>
                        <a:spcAft>
                          <a:spcPts val="1000"/>
                        </a:spcAft>
                      </a:pPr>
                      <a:r>
                        <a:rPr lang="fa-IR" sz="1200" b="1">
                          <a:latin typeface="Times New Roman"/>
                          <a:ea typeface="Times New Roman"/>
                          <a:cs typeface="B Nazanin"/>
                        </a:rPr>
                        <a:t>0.09</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dirty="0">
                          <a:latin typeface="Times New Roman"/>
                          <a:ea typeface="Times New Roman"/>
                          <a:cs typeface="B Nazanin"/>
                        </a:rPr>
                        <a:t>0.12</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en-US" sz="1200">
                          <a:latin typeface="Times New Roman"/>
                          <a:ea typeface="Times New Roman"/>
                          <a:cs typeface="B Nazanin"/>
                        </a:rPr>
                        <a:t>  </a:t>
                      </a:r>
                      <a:r>
                        <a:rPr lang="fa-IR" sz="1200">
                          <a:latin typeface="Times New Roman"/>
                          <a:ea typeface="Times New Roman"/>
                          <a:cs typeface="B Nazanin"/>
                        </a:rPr>
                        <a:t>شرکت در نمایشگاه های داخلی و بین المللی</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1"/>
                  </a:ext>
                </a:extLst>
              </a:tr>
              <a:tr h="271317">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800" b="1">
                          <a:latin typeface="Times New Roman"/>
                          <a:ea typeface="Times New Roman"/>
                          <a:cs typeface="B Titr"/>
                        </a:rPr>
                        <a:t>تهدیدات</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44798">
                <a:tc>
                  <a:txBody>
                    <a:bodyPr/>
                    <a:lstStyle/>
                    <a:p>
                      <a:pPr algn="ctr" rtl="1">
                        <a:lnSpc>
                          <a:spcPct val="125000"/>
                        </a:lnSpc>
                        <a:spcAft>
                          <a:spcPts val="1000"/>
                        </a:spcAft>
                      </a:pPr>
                      <a:r>
                        <a:rPr lang="fa-IR" sz="1200" b="1">
                          <a:latin typeface="Times New Roman"/>
                          <a:ea typeface="Times New Roman"/>
                          <a:cs typeface="B Nazanin"/>
                        </a:rPr>
                        <a:t>0.16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ورود رقبای قوی و جدید به بازار</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3"/>
                  </a:ext>
                </a:extLst>
              </a:tr>
              <a:tr h="203522">
                <a:tc>
                  <a:txBody>
                    <a:bodyPr/>
                    <a:lstStyle/>
                    <a:p>
                      <a:pPr algn="ctr" rtl="1">
                        <a:lnSpc>
                          <a:spcPct val="125000"/>
                        </a:lnSpc>
                        <a:spcAft>
                          <a:spcPts val="1000"/>
                        </a:spcAft>
                      </a:pPr>
                      <a:r>
                        <a:rPr lang="fa-IR" sz="1200" b="1">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تحریم</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03522">
                <a:tc>
                  <a:txBody>
                    <a:bodyPr/>
                    <a:lstStyle/>
                    <a:p>
                      <a:pPr algn="ctr" rtl="1">
                        <a:lnSpc>
                          <a:spcPct val="125000"/>
                        </a:lnSpc>
                        <a:spcAft>
                          <a:spcPts val="1000"/>
                        </a:spcAft>
                      </a:pPr>
                      <a:r>
                        <a:rPr lang="fa-IR" sz="1200" b="1">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نرخ تورم</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5"/>
                  </a:ext>
                </a:extLst>
              </a:tr>
              <a:tr h="203522">
                <a:tc>
                  <a:txBody>
                    <a:bodyPr/>
                    <a:lstStyle/>
                    <a:p>
                      <a:pPr algn="ctr" rtl="1">
                        <a:lnSpc>
                          <a:spcPct val="125000"/>
                        </a:lnSpc>
                        <a:spcAft>
                          <a:spcPts val="1000"/>
                        </a:spcAft>
                      </a:pPr>
                      <a:r>
                        <a:rPr lang="fa-IR" sz="1200" b="1">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0.05</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نرخ ارز</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203522">
                <a:tc>
                  <a:txBody>
                    <a:bodyPr/>
                    <a:lstStyle/>
                    <a:p>
                      <a:pPr algn="ctr" rtl="1">
                        <a:lnSpc>
                          <a:spcPct val="125000"/>
                        </a:lnSpc>
                        <a:spcAft>
                          <a:spcPts val="1000"/>
                        </a:spcAft>
                      </a:pPr>
                      <a:r>
                        <a:rPr lang="fa-IR" sz="1200" b="1">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هدفمند کردن یارانه ها</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7"/>
                  </a:ext>
                </a:extLst>
              </a:tr>
              <a:tr h="203522">
                <a:tc>
                  <a:txBody>
                    <a:bodyPr/>
                    <a:lstStyle/>
                    <a:p>
                      <a:pPr algn="ctr" rtl="1">
                        <a:lnSpc>
                          <a:spcPct val="125000"/>
                        </a:lnSpc>
                        <a:spcAft>
                          <a:spcPts val="1000"/>
                        </a:spcAft>
                      </a:pPr>
                      <a:r>
                        <a:rPr lang="fa-IR" sz="1200" b="1">
                          <a:latin typeface="Times New Roman"/>
                          <a:ea typeface="Times New Roman"/>
                          <a:cs typeface="B Nazanin"/>
                        </a:rPr>
                        <a:t>0.18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عدم ثبات تعرفه ها</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244798">
                <a:tc>
                  <a:txBody>
                    <a:bodyPr/>
                    <a:lstStyle/>
                    <a:p>
                      <a:pPr algn="ctr" rtl="1">
                        <a:lnSpc>
                          <a:spcPct val="125000"/>
                        </a:lnSpc>
                        <a:spcAft>
                          <a:spcPts val="1000"/>
                        </a:spcAft>
                      </a:pPr>
                      <a:r>
                        <a:rPr lang="fa-IR" sz="1200" b="1">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ورود محصولات لوکس و خارجی به بازار</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9"/>
                  </a:ext>
                </a:extLst>
              </a:tr>
              <a:tr h="203522">
                <a:tc>
                  <a:txBody>
                    <a:bodyPr/>
                    <a:lstStyle/>
                    <a:p>
                      <a:pPr algn="ctr" rtl="1">
                        <a:lnSpc>
                          <a:spcPct val="125000"/>
                        </a:lnSpc>
                        <a:spcAft>
                          <a:spcPts val="1000"/>
                        </a:spcAft>
                      </a:pPr>
                      <a:r>
                        <a:rPr lang="fa-IR" sz="1200" b="1">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واردات مواد اولیه از خارج</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203522">
                <a:tc>
                  <a:txBody>
                    <a:bodyPr/>
                    <a:lstStyle/>
                    <a:p>
                      <a:pPr algn="ctr" rtl="1">
                        <a:lnSpc>
                          <a:spcPct val="125000"/>
                        </a:lnSpc>
                        <a:spcAft>
                          <a:spcPts val="1000"/>
                        </a:spcAft>
                      </a:pPr>
                      <a:r>
                        <a:rPr lang="fa-IR" sz="1200" b="1">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0.21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3</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0.28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0.28</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4</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a:latin typeface="Times New Roman"/>
                          <a:ea typeface="Times New Roman"/>
                          <a:cs typeface="B Nazanin"/>
                        </a:rPr>
                        <a:t>0.07</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a:latin typeface="Times New Roman"/>
                          <a:ea typeface="Times New Roman"/>
                          <a:cs typeface="B Nazanin"/>
                        </a:rPr>
                        <a:t>تبلیغات گسترده رقبا</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1"/>
                  </a:ext>
                </a:extLst>
              </a:tr>
              <a:tr h="244798">
                <a:tc>
                  <a:txBody>
                    <a:bodyPr/>
                    <a:lstStyle/>
                    <a:p>
                      <a:pPr algn="ctr" rtl="1">
                        <a:lnSpc>
                          <a:spcPct val="125000"/>
                        </a:lnSpc>
                        <a:spcAft>
                          <a:spcPts val="1000"/>
                        </a:spcAft>
                      </a:pPr>
                      <a:r>
                        <a:rPr lang="fa-IR" sz="1200" b="1">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0.12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2</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200">
                          <a:latin typeface="Times New Roman"/>
                          <a:ea typeface="Times New Roman"/>
                          <a:cs typeface="B Nazanin"/>
                        </a:rPr>
                        <a:t>0.06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200">
                          <a:latin typeface="Times New Roman"/>
                          <a:ea typeface="Times New Roman"/>
                          <a:cs typeface="B Nazanin"/>
                        </a:rPr>
                        <a:t>جذب نیروهای کارآمد از سمت رقبا</a:t>
                      </a:r>
                      <a:r>
                        <a:rPr lang="en-US" sz="1200">
                          <a:latin typeface="Times New Roman"/>
                          <a:ea typeface="Times New Roman"/>
                          <a:cs typeface="B Nazani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203522">
                <a:tc>
                  <a:txBody>
                    <a:bodyPr/>
                    <a:lstStyle/>
                    <a:p>
                      <a:pPr algn="ctr" rtl="1">
                        <a:lnSpc>
                          <a:spcPct val="125000"/>
                        </a:lnSpc>
                        <a:spcAft>
                          <a:spcPts val="1000"/>
                        </a:spcAft>
                      </a:pPr>
                      <a:r>
                        <a:rPr lang="fa-IR" sz="1200">
                          <a:latin typeface="Times New Roman"/>
                          <a:ea typeface="Times New Roman"/>
                          <a:cs typeface="B Nazanin"/>
                        </a:rPr>
                        <a:t>1.96</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1.89</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2.51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2.41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Calibri"/>
                          <a:ea typeface="Times New Roman"/>
                          <a:cs typeface="Times New Roman"/>
                        </a:rPr>
                        <a:t> </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200" b="1">
                          <a:latin typeface="Times New Roman"/>
                          <a:ea typeface="Times New Roman"/>
                          <a:cs typeface="B Nazanin"/>
                        </a:rPr>
                        <a:t>1</a:t>
                      </a:r>
                      <a:endParaRPr lang="en-US" sz="110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200" b="1" dirty="0">
                          <a:latin typeface="Times New Roman"/>
                          <a:ea typeface="Times New Roman"/>
                          <a:cs typeface="B Titr"/>
                        </a:rPr>
                        <a:t>جمع کل</a:t>
                      </a:r>
                      <a:endParaRPr lang="en-US" sz="1100" dirty="0">
                        <a:latin typeface="Calibri"/>
                        <a:ea typeface="Times New Roman"/>
                        <a:cs typeface="Arial"/>
                      </a:endParaRPr>
                    </a:p>
                  </a:txBody>
                  <a:tcPr marL="34290" marR="34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5" y="152400"/>
          <a:ext cx="8763003" cy="6541300"/>
        </p:xfrm>
        <a:graphic>
          <a:graphicData uri="http://schemas.openxmlformats.org/drawingml/2006/table">
            <a:tbl>
              <a:tblPr rtl="1"/>
              <a:tblGrid>
                <a:gridCol w="583596">
                  <a:extLst>
                    <a:ext uri="{9D8B030D-6E8A-4147-A177-3AD203B41FA5}">
                      <a16:colId xmlns:a16="http://schemas.microsoft.com/office/drawing/2014/main" xmlns="" val="20000"/>
                    </a:ext>
                  </a:extLst>
                </a:gridCol>
                <a:gridCol w="703941">
                  <a:extLst>
                    <a:ext uri="{9D8B030D-6E8A-4147-A177-3AD203B41FA5}">
                      <a16:colId xmlns:a16="http://schemas.microsoft.com/office/drawing/2014/main" xmlns="" val="20001"/>
                    </a:ext>
                  </a:extLst>
                </a:gridCol>
                <a:gridCol w="581123">
                  <a:extLst>
                    <a:ext uri="{9D8B030D-6E8A-4147-A177-3AD203B41FA5}">
                      <a16:colId xmlns:a16="http://schemas.microsoft.com/office/drawing/2014/main" xmlns="" val="20002"/>
                    </a:ext>
                  </a:extLst>
                </a:gridCol>
                <a:gridCol w="818517">
                  <a:extLst>
                    <a:ext uri="{9D8B030D-6E8A-4147-A177-3AD203B41FA5}">
                      <a16:colId xmlns:a16="http://schemas.microsoft.com/office/drawing/2014/main" xmlns="" val="20003"/>
                    </a:ext>
                  </a:extLst>
                </a:gridCol>
                <a:gridCol w="817693">
                  <a:extLst>
                    <a:ext uri="{9D8B030D-6E8A-4147-A177-3AD203B41FA5}">
                      <a16:colId xmlns:a16="http://schemas.microsoft.com/office/drawing/2014/main" xmlns="" val="20004"/>
                    </a:ext>
                  </a:extLst>
                </a:gridCol>
                <a:gridCol w="628978">
                  <a:extLst>
                    <a:ext uri="{9D8B030D-6E8A-4147-A177-3AD203B41FA5}">
                      <a16:colId xmlns:a16="http://schemas.microsoft.com/office/drawing/2014/main" xmlns="" val="20005"/>
                    </a:ext>
                  </a:extLst>
                </a:gridCol>
                <a:gridCol w="676275">
                  <a:extLst>
                    <a:ext uri="{9D8B030D-6E8A-4147-A177-3AD203B41FA5}">
                      <a16:colId xmlns:a16="http://schemas.microsoft.com/office/drawing/2014/main" xmlns="" val="20006"/>
                    </a:ext>
                  </a:extLst>
                </a:gridCol>
                <a:gridCol w="628650">
                  <a:extLst>
                    <a:ext uri="{9D8B030D-6E8A-4147-A177-3AD203B41FA5}">
                      <a16:colId xmlns:a16="http://schemas.microsoft.com/office/drawing/2014/main" xmlns="" val="20007"/>
                    </a:ext>
                  </a:extLst>
                </a:gridCol>
                <a:gridCol w="552450">
                  <a:extLst>
                    <a:ext uri="{9D8B030D-6E8A-4147-A177-3AD203B41FA5}">
                      <a16:colId xmlns:a16="http://schemas.microsoft.com/office/drawing/2014/main" xmlns="" val="20008"/>
                    </a:ext>
                  </a:extLst>
                </a:gridCol>
                <a:gridCol w="2771780">
                  <a:extLst>
                    <a:ext uri="{9D8B030D-6E8A-4147-A177-3AD203B41FA5}">
                      <a16:colId xmlns:a16="http://schemas.microsoft.com/office/drawing/2014/main" xmlns="" val="20009"/>
                    </a:ext>
                  </a:extLst>
                </a:gridCol>
              </a:tblGrid>
              <a:tr h="314663">
                <a:tc>
                  <a:txBody>
                    <a:bodyPr/>
                    <a:lstStyle/>
                    <a:p>
                      <a:pPr algn="ctr" rtl="1">
                        <a:lnSpc>
                          <a:spcPct val="125000"/>
                        </a:lnSpc>
                        <a:spcAft>
                          <a:spcPts val="1000"/>
                        </a:spcAft>
                      </a:pPr>
                      <a:r>
                        <a:rPr lang="en-US" sz="1300" b="1">
                          <a:latin typeface="Times New Roman"/>
                          <a:ea typeface="Times New Roman"/>
                          <a:cs typeface="B Nazanin"/>
                        </a:rPr>
                        <a:t>TAS</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جذابیت</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en-US" sz="1300" b="1">
                          <a:latin typeface="Times New Roman"/>
                          <a:ea typeface="Times New Roman"/>
                          <a:cs typeface="B Nazanin"/>
                        </a:rPr>
                        <a:t>TAS</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جذابیت</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en-US" sz="1300" b="1">
                          <a:latin typeface="Times New Roman"/>
                          <a:ea typeface="Times New Roman"/>
                          <a:cs typeface="B Nazanin"/>
                        </a:rPr>
                        <a:t>TAS</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جذابیت</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en-US" sz="1300" b="1">
                          <a:latin typeface="Times New Roman"/>
                          <a:ea typeface="Times New Roman"/>
                          <a:cs typeface="B Nazanin"/>
                        </a:rPr>
                        <a:t>TAS</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جذابیت</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ضریب</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Titr"/>
                        </a:rPr>
                        <a:t>قوت ها</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2284">
                <a:tc>
                  <a:txBody>
                    <a:bodyPr/>
                    <a:lstStyle/>
                    <a:p>
                      <a:pPr algn="ctr" rtl="1">
                        <a:lnSpc>
                          <a:spcPct val="125000"/>
                        </a:lnSpc>
                        <a:spcAft>
                          <a:spcPts val="1000"/>
                        </a:spcAft>
                      </a:pPr>
                      <a:r>
                        <a:rPr lang="fa-IR" sz="1300" b="1" dirty="0">
                          <a:latin typeface="Times New Roman"/>
                          <a:ea typeface="Times New Roman"/>
                          <a:cs typeface="B Nazanin"/>
                        </a:rPr>
                        <a:t>0.32</a:t>
                      </a:r>
                      <a:endParaRPr lang="en-US" sz="1300" dirty="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0.32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کیفیت بالای محصولات</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1"/>
                  </a:ext>
                </a:extLst>
              </a:tr>
              <a:tr h="202284">
                <a:tc>
                  <a:txBody>
                    <a:bodyPr/>
                    <a:lstStyle/>
                    <a:p>
                      <a:pPr algn="ctr" rtl="1">
                        <a:lnSpc>
                          <a:spcPct val="125000"/>
                        </a:lnSpc>
                        <a:spcAft>
                          <a:spcPts val="1000"/>
                        </a:spcAft>
                      </a:pPr>
                      <a:r>
                        <a:rPr lang="fa-IR" sz="1300" b="1">
                          <a:latin typeface="Times New Roman"/>
                          <a:ea typeface="Times New Roman"/>
                          <a:cs typeface="B Nazanin"/>
                        </a:rPr>
                        <a:t>0.15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متنوع بودن محصولات</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2284">
                <a:tc>
                  <a:txBody>
                    <a:bodyPr/>
                    <a:lstStyle/>
                    <a:p>
                      <a:pPr algn="ctr" rtl="1">
                        <a:lnSpc>
                          <a:spcPct val="125000"/>
                        </a:lnSpc>
                        <a:spcAft>
                          <a:spcPts val="1000"/>
                        </a:spcAft>
                      </a:pPr>
                      <a:r>
                        <a:rPr lang="fa-IR" sz="1300" b="1">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dirty="0">
                          <a:latin typeface="Times New Roman"/>
                          <a:ea typeface="Times New Roman"/>
                          <a:cs typeface="B Nazanin"/>
                        </a:rPr>
                        <a:t>3</a:t>
                      </a:r>
                      <a:endParaRPr lang="en-US" sz="1300" dirty="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در اختیار داشتن تکنولوژی بالا</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3"/>
                  </a:ext>
                </a:extLst>
              </a:tr>
              <a:tr h="202284">
                <a:tc>
                  <a:txBody>
                    <a:bodyPr/>
                    <a:lstStyle/>
                    <a:p>
                      <a:pPr algn="ctr" rtl="1">
                        <a:lnSpc>
                          <a:spcPct val="125000"/>
                        </a:lnSpc>
                        <a:spcAft>
                          <a:spcPts val="1000"/>
                        </a:spcAft>
                      </a:pPr>
                      <a:r>
                        <a:rPr lang="fa-IR" sz="1300" b="1">
                          <a:latin typeface="Times New Roman"/>
                          <a:ea typeface="Times New Roman"/>
                          <a:cs typeface="B Nazanin"/>
                        </a:rPr>
                        <a:t>0.28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0.07</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توان مالی(سرمایه کافی)</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19658">
                <a:tc>
                  <a:txBody>
                    <a:bodyPr/>
                    <a:lstStyle/>
                    <a:p>
                      <a:pPr algn="ctr" rtl="1">
                        <a:lnSpc>
                          <a:spcPct val="125000"/>
                        </a:lnSpc>
                        <a:spcAft>
                          <a:spcPts val="1000"/>
                        </a:spcAft>
                      </a:pPr>
                      <a:r>
                        <a:rPr lang="fa-IR" sz="1300" b="1">
                          <a:latin typeface="Times New Roman"/>
                          <a:ea typeface="Times New Roman"/>
                          <a:cs typeface="B Nazanin"/>
                        </a:rPr>
                        <a:t>0.04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سطح تحصیلات</a:t>
                      </a:r>
                      <a:r>
                        <a:rPr lang="fa-IR" sz="1300">
                          <a:latin typeface="Calibri"/>
                          <a:ea typeface="Times New Roman"/>
                          <a:cs typeface="Times New Roman"/>
                        </a:rPr>
                        <a:t> </a:t>
                      </a:r>
                      <a:r>
                        <a:rPr lang="fa-IR" sz="1300">
                          <a:latin typeface="Times New Roman"/>
                          <a:ea typeface="Times New Roman"/>
                          <a:cs typeface="B Nazanin"/>
                        </a:rPr>
                        <a:t> و تجربه افراد سازمان</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5"/>
                  </a:ext>
                </a:extLst>
              </a:tr>
              <a:tr h="202284">
                <a:tc>
                  <a:txBody>
                    <a:bodyPr/>
                    <a:lstStyle/>
                    <a:p>
                      <a:pPr algn="ctr" rtl="1">
                        <a:lnSpc>
                          <a:spcPct val="125000"/>
                        </a:lnSpc>
                        <a:spcAft>
                          <a:spcPts val="1000"/>
                        </a:spcAft>
                      </a:pPr>
                      <a:r>
                        <a:rPr lang="fa-IR" sz="1300" b="1">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داشتن تحقیقات بازار</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02284">
                <a:tc>
                  <a:txBody>
                    <a:bodyPr/>
                    <a:lstStyle/>
                    <a:p>
                      <a:pPr algn="ctr" rtl="1">
                        <a:lnSpc>
                          <a:spcPct val="125000"/>
                        </a:lnSpc>
                        <a:spcAft>
                          <a:spcPts val="1000"/>
                        </a:spcAft>
                      </a:pPr>
                      <a:r>
                        <a:rPr lang="fa-IR" sz="1300" b="1">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dirty="0">
                          <a:latin typeface="Times New Roman"/>
                          <a:ea typeface="Times New Roman"/>
                          <a:cs typeface="B Nazanin"/>
                        </a:rPr>
                        <a:t>-</a:t>
                      </a:r>
                      <a:endParaRPr lang="en-US" sz="1300" dirty="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0.09</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dirty="0">
                          <a:latin typeface="Times New Roman"/>
                          <a:ea typeface="Times New Roman"/>
                          <a:cs typeface="B Nazanin"/>
                        </a:rPr>
                        <a:t>3</a:t>
                      </a:r>
                      <a:endParaRPr lang="en-US" sz="1300" dirty="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0.09</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228600" algn="r" rtl="1">
                        <a:lnSpc>
                          <a:spcPct val="125000"/>
                        </a:lnSpc>
                        <a:spcAft>
                          <a:spcPts val="1000"/>
                        </a:spcAft>
                      </a:pPr>
                      <a:r>
                        <a:rPr lang="en-US" sz="1300">
                          <a:latin typeface="Times New Roman"/>
                          <a:ea typeface="Times New Roman"/>
                          <a:cs typeface="B Nazanin"/>
                        </a:rPr>
                        <a:t>R&amp;D</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7"/>
                  </a:ext>
                </a:extLst>
              </a:tr>
              <a:tr h="202284">
                <a:tc>
                  <a:txBody>
                    <a:bodyPr/>
                    <a:lstStyle/>
                    <a:p>
                      <a:pPr algn="ctr" rtl="1">
                        <a:lnSpc>
                          <a:spcPct val="125000"/>
                        </a:lnSpc>
                        <a:spcAft>
                          <a:spcPts val="1000"/>
                        </a:spcAft>
                      </a:pPr>
                      <a:r>
                        <a:rPr lang="fa-IR" sz="1300" b="1">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پیشرو بودن در صنعت</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79487">
                <a:tc>
                  <a:txBody>
                    <a:bodyPr/>
                    <a:lstStyle/>
                    <a:p>
                      <a:pPr algn="ctr" rtl="1">
                        <a:lnSpc>
                          <a:spcPct val="125000"/>
                        </a:lnSpc>
                        <a:spcAft>
                          <a:spcPts val="1000"/>
                        </a:spcAft>
                      </a:pPr>
                      <a:r>
                        <a:rPr lang="fa-IR" sz="1300" b="1">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0.09</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حضور کارخانه در یکی از  بزرگترین مناطق شیر و محصولات لبنی</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9"/>
                  </a:ext>
                </a:extLst>
              </a:tr>
              <a:tr h="202284">
                <a:tc>
                  <a:txBody>
                    <a:bodyPr/>
                    <a:lstStyle/>
                    <a:p>
                      <a:pPr algn="ctr" rtl="1">
                        <a:lnSpc>
                          <a:spcPct val="125000"/>
                        </a:lnSpc>
                        <a:spcAft>
                          <a:spcPts val="1000"/>
                        </a:spcAft>
                      </a:pPr>
                      <a:r>
                        <a:rPr lang="fa-IR" sz="1300" b="1">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صادرات به (16 کشور)</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314663">
                <a:tc>
                  <a:txBody>
                    <a:bodyPr/>
                    <a:lstStyle/>
                    <a:p>
                      <a:pPr algn="ctr" rtl="1">
                        <a:lnSpc>
                          <a:spcPct val="125000"/>
                        </a:lnSpc>
                        <a:spcAft>
                          <a:spcPts val="1000"/>
                        </a:spcAft>
                      </a:pPr>
                      <a:r>
                        <a:rPr lang="fa-IR" sz="1300" b="1">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b="1">
                          <a:latin typeface="Times New Roman"/>
                          <a:ea typeface="Times New Roman"/>
                          <a:cs typeface="B Titr"/>
                        </a:rPr>
                        <a:t>ضعف ها</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1"/>
                  </a:ext>
                </a:extLst>
              </a:tr>
              <a:tr h="202284">
                <a:tc>
                  <a:txBody>
                    <a:bodyPr/>
                    <a:lstStyle/>
                    <a:p>
                      <a:pPr algn="ctr" rtl="1">
                        <a:lnSpc>
                          <a:spcPct val="125000"/>
                        </a:lnSpc>
                        <a:spcAft>
                          <a:spcPts val="1000"/>
                        </a:spcAft>
                      </a:pPr>
                      <a:r>
                        <a:rPr lang="fa-IR" sz="1300" b="1">
                          <a:latin typeface="Times New Roman"/>
                          <a:ea typeface="Times New Roman"/>
                          <a:cs typeface="B Nazanin"/>
                        </a:rPr>
                        <a:t>0.21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0.07</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قیمت بالای محصولات</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02284">
                <a:tc>
                  <a:txBody>
                    <a:bodyPr/>
                    <a:lstStyle/>
                    <a:p>
                      <a:pPr algn="ctr" rtl="1">
                        <a:lnSpc>
                          <a:spcPct val="125000"/>
                        </a:lnSpc>
                        <a:spcAft>
                          <a:spcPts val="1000"/>
                        </a:spcAft>
                      </a:pPr>
                      <a:r>
                        <a:rPr lang="fa-IR" sz="1300" b="1">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تنوع بیش از حد محصولات</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3"/>
                  </a:ext>
                </a:extLst>
              </a:tr>
              <a:tr h="202284">
                <a:tc>
                  <a:txBody>
                    <a:bodyPr/>
                    <a:lstStyle/>
                    <a:p>
                      <a:pPr algn="ctr" rtl="1">
                        <a:lnSpc>
                          <a:spcPct val="125000"/>
                        </a:lnSpc>
                        <a:spcAft>
                          <a:spcPts val="1000"/>
                        </a:spcAft>
                      </a:pPr>
                      <a:r>
                        <a:rPr lang="fa-IR" sz="1300" b="1">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0.18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ارتباط ضعیف با مشتری</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02284">
                <a:tc>
                  <a:txBody>
                    <a:bodyPr/>
                    <a:lstStyle/>
                    <a:p>
                      <a:pPr algn="ctr" rtl="1">
                        <a:lnSpc>
                          <a:spcPct val="125000"/>
                        </a:lnSpc>
                        <a:spcAft>
                          <a:spcPts val="1000"/>
                        </a:spcAft>
                      </a:pPr>
                      <a:r>
                        <a:rPr lang="fa-IR" sz="1300" b="1">
                          <a:latin typeface="Times New Roman"/>
                          <a:ea typeface="Times New Roman"/>
                          <a:cs typeface="B Nazanin"/>
                        </a:rPr>
                        <a:t>0.14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0.28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0.07</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تبلیغات ضعیف محیطی</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5"/>
                  </a:ext>
                </a:extLst>
              </a:tr>
              <a:tr h="319658">
                <a:tc>
                  <a:txBody>
                    <a:bodyPr/>
                    <a:lstStyle/>
                    <a:p>
                      <a:pPr algn="ctr" rtl="1">
                        <a:lnSpc>
                          <a:spcPct val="125000"/>
                        </a:lnSpc>
                        <a:spcAft>
                          <a:spcPts val="1000"/>
                        </a:spcAft>
                      </a:pPr>
                      <a:r>
                        <a:rPr lang="fa-IR" sz="1300" b="1">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روابط نا کارامد بین واحدهای مختلف( تولید،بازاریابی،فروش)</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319658">
                <a:tc>
                  <a:txBody>
                    <a:bodyPr/>
                    <a:lstStyle/>
                    <a:p>
                      <a:pPr algn="ctr" rtl="1">
                        <a:lnSpc>
                          <a:spcPct val="125000"/>
                        </a:lnSpc>
                        <a:spcAft>
                          <a:spcPts val="1000"/>
                        </a:spcAft>
                      </a:pPr>
                      <a:r>
                        <a:rPr lang="fa-IR" sz="1300" b="1">
                          <a:latin typeface="Times New Roman"/>
                          <a:ea typeface="Times New Roman"/>
                          <a:cs typeface="B Nazanin"/>
                        </a:rPr>
                        <a:t>0.15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0.10</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0.05</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جابه جایی نیروی انسانی و رفت و آمد زیاد در پست ها</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7"/>
                  </a:ext>
                </a:extLst>
              </a:tr>
              <a:tr h="202284">
                <a:tc>
                  <a:txBody>
                    <a:bodyPr/>
                    <a:lstStyle/>
                    <a:p>
                      <a:pPr algn="ctr" rtl="1">
                        <a:lnSpc>
                          <a:spcPct val="125000"/>
                        </a:lnSpc>
                        <a:spcAft>
                          <a:spcPts val="1000"/>
                        </a:spcAft>
                      </a:pPr>
                      <a:r>
                        <a:rPr lang="fa-IR" sz="1300" b="1">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0.24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عدم انگیزه کافی در کارکنان</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202284">
                <a:tc>
                  <a:txBody>
                    <a:bodyPr/>
                    <a:lstStyle/>
                    <a:p>
                      <a:pPr algn="ctr" rtl="1">
                        <a:lnSpc>
                          <a:spcPct val="125000"/>
                        </a:lnSpc>
                        <a:spcAft>
                          <a:spcPts val="1000"/>
                        </a:spcAft>
                      </a:pPr>
                      <a:r>
                        <a:rPr lang="fa-IR" sz="1300" b="1">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0.12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0.08</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عدم وجود امنیت شغلی</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19"/>
                  </a:ext>
                </a:extLst>
              </a:tr>
              <a:tr h="319658">
                <a:tc>
                  <a:txBody>
                    <a:bodyPr/>
                    <a:lstStyle/>
                    <a:p>
                      <a:pPr algn="ctr" rtl="1">
                        <a:lnSpc>
                          <a:spcPct val="125000"/>
                        </a:lnSpc>
                        <a:spcAft>
                          <a:spcPts val="1000"/>
                        </a:spcAft>
                      </a:pPr>
                      <a:r>
                        <a:rPr lang="fa-IR" sz="1300" b="1">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0.09</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a:latin typeface="Times New Roman"/>
                          <a:ea typeface="Times New Roman"/>
                          <a:cs typeface="B Nazanin"/>
                        </a:rPr>
                        <a:t>0.03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a:latin typeface="Times New Roman"/>
                          <a:ea typeface="Times New Roman"/>
                          <a:cs typeface="B Nazanin"/>
                        </a:rPr>
                        <a:t>عدم وجود روند مشخصی جهت ارتقای شغلی کارکنان</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202284">
                <a:tc>
                  <a:txBody>
                    <a:bodyPr/>
                    <a:lstStyle/>
                    <a:p>
                      <a:pPr algn="ctr" rtl="1">
                        <a:lnSpc>
                          <a:spcPct val="125000"/>
                        </a:lnSpc>
                        <a:spcAft>
                          <a:spcPts val="1000"/>
                        </a:spcAft>
                      </a:pPr>
                      <a:r>
                        <a:rPr lang="fa-IR" sz="1300" b="1">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1300">
                          <a:latin typeface="Times New Roman"/>
                          <a:ea typeface="Times New Roman"/>
                          <a:cs typeface="B Nazanin"/>
                        </a:rPr>
                        <a:t>0.04</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1300">
                          <a:latin typeface="Times New Roman"/>
                          <a:ea typeface="Times New Roman"/>
                          <a:cs typeface="B Nazanin"/>
                        </a:rPr>
                        <a:t>سلسله مراتب طولانی</a:t>
                      </a:r>
                      <a:r>
                        <a:rPr lang="en-US" sz="1300">
                          <a:latin typeface="Times New Roman"/>
                          <a:ea typeface="Times New Roman"/>
                          <a:cs typeface="B Nazani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21"/>
                  </a:ext>
                </a:extLst>
              </a:tr>
              <a:tr h="202284">
                <a:tc>
                  <a:txBody>
                    <a:bodyPr/>
                    <a:lstStyle/>
                    <a:p>
                      <a:pPr algn="ctr" rtl="1">
                        <a:lnSpc>
                          <a:spcPct val="125000"/>
                        </a:lnSpc>
                        <a:spcAft>
                          <a:spcPts val="1000"/>
                        </a:spcAft>
                      </a:pPr>
                      <a:r>
                        <a:rPr lang="fa-IR" sz="1300">
                          <a:latin typeface="Times New Roman"/>
                          <a:ea typeface="Times New Roman"/>
                          <a:cs typeface="B Nazanin"/>
                        </a:rPr>
                        <a:t>2.13</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2.82</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2.96</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2.79</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Calibri"/>
                          <a:ea typeface="Times New Roman"/>
                          <a:cs typeface="Times New Roman"/>
                        </a:rPr>
                        <a:t> </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1300" b="1">
                          <a:latin typeface="Times New Roman"/>
                          <a:ea typeface="Times New Roman"/>
                          <a:cs typeface="B Nazanin"/>
                        </a:rPr>
                        <a:t>1</a:t>
                      </a:r>
                      <a:endParaRPr lang="en-US" sz="130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1300" b="1" dirty="0">
                          <a:latin typeface="Times New Roman"/>
                          <a:ea typeface="Times New Roman"/>
                          <a:cs typeface="B Titr"/>
                        </a:rPr>
                        <a:t>جمع کل</a:t>
                      </a:r>
                      <a:endParaRPr lang="en-US" sz="1300" dirty="0">
                        <a:latin typeface="Calibri"/>
                        <a:ea typeface="Times New Roman"/>
                        <a:cs typeface="Arial"/>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2133600"/>
            <a:ext cx="7467600" cy="914400"/>
          </a:xfrm>
        </p:spPr>
        <p:style>
          <a:lnRef idx="1">
            <a:schemeClr val="accent1"/>
          </a:lnRef>
          <a:fillRef idx="2">
            <a:schemeClr val="accent1"/>
          </a:fillRef>
          <a:effectRef idx="1">
            <a:schemeClr val="accent1"/>
          </a:effectRef>
          <a:fontRef idx="minor">
            <a:schemeClr val="dk1"/>
          </a:fontRef>
        </p:style>
        <p:txBody>
          <a:bodyPr/>
          <a:lstStyle/>
          <a:p>
            <a:pPr>
              <a:buNone/>
            </a:pPr>
            <a:r>
              <a:rPr lang="fa-IR" b="1" dirty="0" smtClean="0"/>
              <a:t>   نمره جذابیت: 1= قابل قبول نیست؛ 2= می توان قبول کرد؛ 3= احتمالاً قابل قبول باشد؛ 4= بسیار قابل قبول</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1143000"/>
          </a:xfrm>
        </p:spPr>
        <p:txBody>
          <a:bodyPr/>
          <a:lstStyle/>
          <a:p>
            <a:pPr algn="r"/>
            <a:r>
              <a:rPr lang="fa-IR" b="1" dirty="0" smtClean="0">
                <a:solidFill>
                  <a:srgbClr val="3366FF"/>
                </a:solidFill>
              </a:rPr>
              <a:t>اولویت استراتژی ها</a:t>
            </a:r>
            <a:r>
              <a:rPr lang="en-US" dirty="0" smtClean="0">
                <a:solidFill>
                  <a:srgbClr val="3366FF"/>
                </a:solidFill>
              </a:rPr>
              <a:t/>
            </a:r>
            <a:br>
              <a:rPr lang="en-US" dirty="0" smtClean="0">
                <a:solidFill>
                  <a:srgbClr val="3366FF"/>
                </a:solidFill>
              </a:rPr>
            </a:br>
            <a:endParaRPr lang="fa-IR" dirty="0">
              <a:solidFill>
                <a:srgbClr val="3366FF"/>
              </a:solidFill>
            </a:endParaRPr>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graphicFrame>
        <p:nvGraphicFramePr>
          <p:cNvPr id="5" name="Table 4"/>
          <p:cNvGraphicFramePr>
            <a:graphicFrameLocks noGrp="1"/>
          </p:cNvGraphicFramePr>
          <p:nvPr/>
        </p:nvGraphicFramePr>
        <p:xfrm>
          <a:off x="228600" y="1447800"/>
          <a:ext cx="8534400" cy="3429000"/>
        </p:xfrm>
        <a:graphic>
          <a:graphicData uri="http://schemas.openxmlformats.org/drawingml/2006/table">
            <a:tbl>
              <a:tblPr rtl="1"/>
              <a:tblGrid>
                <a:gridCol w="569121">
                  <a:extLst>
                    <a:ext uri="{9D8B030D-6E8A-4147-A177-3AD203B41FA5}">
                      <a16:colId xmlns:a16="http://schemas.microsoft.com/office/drawing/2014/main" xmlns="" val="20000"/>
                    </a:ext>
                  </a:extLst>
                </a:gridCol>
                <a:gridCol w="6941022">
                  <a:extLst>
                    <a:ext uri="{9D8B030D-6E8A-4147-A177-3AD203B41FA5}">
                      <a16:colId xmlns:a16="http://schemas.microsoft.com/office/drawing/2014/main" xmlns="" val="20001"/>
                    </a:ext>
                  </a:extLst>
                </a:gridCol>
                <a:gridCol w="1024257">
                  <a:extLst>
                    <a:ext uri="{9D8B030D-6E8A-4147-A177-3AD203B41FA5}">
                      <a16:colId xmlns:a16="http://schemas.microsoft.com/office/drawing/2014/main" xmlns="" val="20002"/>
                    </a:ext>
                  </a:extLst>
                </a:gridCol>
              </a:tblGrid>
              <a:tr h="527494">
                <a:tc>
                  <a:txBody>
                    <a:bodyPr/>
                    <a:lstStyle/>
                    <a:p>
                      <a:pPr algn="ctr" rtl="1">
                        <a:lnSpc>
                          <a:spcPct val="125000"/>
                        </a:lnSpc>
                        <a:spcAft>
                          <a:spcPts val="1000"/>
                        </a:spcAft>
                      </a:pPr>
                      <a:r>
                        <a:rPr lang="fa-IR" sz="2000" dirty="0">
                          <a:latin typeface="Times New Roman"/>
                          <a:ea typeface="Times New Roman"/>
                          <a:cs typeface="B Nazanin"/>
                        </a:rPr>
                        <a:t>ردیف</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2000" dirty="0">
                          <a:latin typeface="Times New Roman"/>
                          <a:ea typeface="Times New Roman"/>
                          <a:cs typeface="B Nazanin"/>
                        </a:rPr>
                        <a:t>اولویت انتخاب استراتژی ها با روش </a:t>
                      </a:r>
                      <a:r>
                        <a:rPr lang="en-US" sz="2000" dirty="0">
                          <a:latin typeface="Times New Roman"/>
                          <a:ea typeface="Times New Roman"/>
                          <a:cs typeface="B Nazanin"/>
                        </a:rPr>
                        <a:t>QSPM</a:t>
                      </a:r>
                      <a:r>
                        <a:rPr lang="fa-IR" sz="2000" dirty="0">
                          <a:latin typeface="Times New Roman"/>
                          <a:ea typeface="Times New Roman"/>
                          <a:cs typeface="B Nazanin"/>
                        </a:rPr>
                        <a:t>:</a:t>
                      </a:r>
                      <a:endParaRPr lang="en-US" sz="1600" dirty="0">
                        <a:latin typeface="Calibri"/>
                        <a:ea typeface="Times New Roman"/>
                        <a:cs typeface="Arial"/>
                      </a:endParaRPr>
                    </a:p>
                    <a:p>
                      <a:pPr algn="ctr" rtl="1">
                        <a:lnSpc>
                          <a:spcPct val="125000"/>
                        </a:lnSpc>
                        <a:spcAft>
                          <a:spcPts val="1000"/>
                        </a:spcAft>
                      </a:pPr>
                      <a:r>
                        <a:rPr lang="fa-IR" sz="2000" dirty="0">
                          <a:latin typeface="Times New Roman"/>
                          <a:ea typeface="Times New Roman"/>
                          <a:cs typeface="B Nazanin"/>
                        </a:rPr>
                        <a:t>استراتژی های کلی</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2000">
                          <a:latin typeface="Times New Roman"/>
                          <a:ea typeface="Times New Roman"/>
                          <a:cs typeface="B Nazanin"/>
                        </a:rPr>
                        <a:t>اولویت استراتژی ها</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6411">
                <a:tc>
                  <a:txBody>
                    <a:bodyPr/>
                    <a:lstStyle/>
                    <a:p>
                      <a:pPr algn="ctr" rtl="1">
                        <a:lnSpc>
                          <a:spcPct val="125000"/>
                        </a:lnSpc>
                        <a:spcAft>
                          <a:spcPts val="1000"/>
                        </a:spcAft>
                      </a:pPr>
                      <a:r>
                        <a:rPr lang="fa-IR" sz="2000">
                          <a:latin typeface="Times New Roman"/>
                          <a:ea typeface="Times New Roman"/>
                          <a:cs typeface="B Nazanin"/>
                        </a:rPr>
                        <a:t>1</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2000" dirty="0">
                          <a:latin typeface="Times New Roman"/>
                          <a:ea typeface="Times New Roman"/>
                          <a:cs typeface="B Nazanin"/>
                        </a:rPr>
                        <a:t>1- با تقویت، تخصصی و علمی کردن فعالیت های</a:t>
                      </a:r>
                      <a:r>
                        <a:rPr lang="fa-IR" sz="2000" dirty="0">
                          <a:latin typeface="Calibri"/>
                          <a:ea typeface="Times New Roman"/>
                          <a:cs typeface="Times New Roman"/>
                        </a:rPr>
                        <a:t> </a:t>
                      </a:r>
                      <a:r>
                        <a:rPr lang="fa-IR" sz="2000" dirty="0">
                          <a:latin typeface="Times New Roman"/>
                          <a:ea typeface="Times New Roman"/>
                          <a:cs typeface="B Nazanin"/>
                        </a:rPr>
                        <a:t> بازاریابی و بهره بردن از تجربیات سازمان های موفق در این </a:t>
                      </a:r>
                      <a:r>
                        <a:rPr lang="fa-IR" sz="2000" dirty="0" smtClean="0">
                          <a:latin typeface="Times New Roman"/>
                          <a:ea typeface="Times New Roman"/>
                          <a:cs typeface="B Nazanin"/>
                        </a:rPr>
                        <a:t>زمینه</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2000" b="1">
                          <a:latin typeface="Times New Roman"/>
                          <a:ea typeface="Times New Roman"/>
                          <a:cs typeface="B Nazanin"/>
                        </a:rPr>
                        <a:t>اولویت 2</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1"/>
                  </a:ext>
                </a:extLst>
              </a:tr>
              <a:tr h="412822">
                <a:tc>
                  <a:txBody>
                    <a:bodyPr/>
                    <a:lstStyle/>
                    <a:p>
                      <a:pPr algn="ctr" rtl="1">
                        <a:lnSpc>
                          <a:spcPct val="125000"/>
                        </a:lnSpc>
                        <a:spcAft>
                          <a:spcPts val="1000"/>
                        </a:spcAft>
                      </a:pPr>
                      <a:r>
                        <a:rPr lang="fa-IR" sz="2000">
                          <a:latin typeface="Times New Roman"/>
                          <a:ea typeface="Times New Roman"/>
                          <a:cs typeface="B Nazanin"/>
                        </a:rPr>
                        <a:t>2</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2000" dirty="0">
                          <a:latin typeface="Times New Roman"/>
                          <a:ea typeface="Times New Roman"/>
                          <a:cs typeface="B Nazanin"/>
                        </a:rPr>
                        <a:t>2- با معرفی محصولات نو، جذاب و مشتری پسندانه و بهره بردن از تکنولوژی ماشین آلات جهت حفظ و ارتقای جایگاه </a:t>
                      </a:r>
                      <a:r>
                        <a:rPr lang="fa-IR" sz="2000" dirty="0" smtClean="0">
                          <a:latin typeface="Times New Roman"/>
                          <a:ea typeface="Times New Roman"/>
                          <a:cs typeface="B Nazanin"/>
                        </a:rPr>
                        <a:t>برند</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2000" b="1">
                          <a:latin typeface="Times New Roman"/>
                          <a:ea typeface="Times New Roman"/>
                          <a:cs typeface="B Nazanin"/>
                        </a:rPr>
                        <a:t>اولویت 1</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6411">
                <a:tc>
                  <a:txBody>
                    <a:bodyPr/>
                    <a:lstStyle/>
                    <a:p>
                      <a:pPr algn="ctr" rtl="1">
                        <a:lnSpc>
                          <a:spcPct val="125000"/>
                        </a:lnSpc>
                        <a:spcAft>
                          <a:spcPts val="1000"/>
                        </a:spcAft>
                      </a:pPr>
                      <a:r>
                        <a:rPr lang="fa-IR" sz="2000">
                          <a:latin typeface="Times New Roman"/>
                          <a:ea typeface="Times New Roman"/>
                          <a:cs typeface="B Nazanin"/>
                        </a:rPr>
                        <a:t>3</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rtl="1">
                        <a:lnSpc>
                          <a:spcPct val="125000"/>
                        </a:lnSpc>
                        <a:spcAft>
                          <a:spcPts val="1000"/>
                        </a:spcAft>
                      </a:pPr>
                      <a:r>
                        <a:rPr lang="fa-IR" sz="2000" dirty="0">
                          <a:latin typeface="Times New Roman"/>
                          <a:ea typeface="Times New Roman"/>
                          <a:cs typeface="B Nazanin"/>
                        </a:rPr>
                        <a:t>3- ایجاد تبادلات سازنده و قراردادهای بلند مدت با عرضه کنندگان مواد </a:t>
                      </a:r>
                      <a:r>
                        <a:rPr lang="fa-IR" sz="2000" dirty="0" smtClean="0">
                          <a:latin typeface="Times New Roman"/>
                          <a:ea typeface="Times New Roman"/>
                          <a:cs typeface="B Nazanin"/>
                        </a:rPr>
                        <a:t>اولیه</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rtl="1">
                        <a:lnSpc>
                          <a:spcPct val="125000"/>
                        </a:lnSpc>
                        <a:spcAft>
                          <a:spcPts val="1000"/>
                        </a:spcAft>
                      </a:pPr>
                      <a:r>
                        <a:rPr lang="fa-IR" sz="2000" b="1">
                          <a:latin typeface="Times New Roman"/>
                          <a:ea typeface="Times New Roman"/>
                          <a:cs typeface="B Nazanin"/>
                        </a:rPr>
                        <a:t>اولویت 3</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xmlns="" val="10003"/>
                  </a:ext>
                </a:extLst>
              </a:tr>
              <a:tr h="206411">
                <a:tc>
                  <a:txBody>
                    <a:bodyPr/>
                    <a:lstStyle/>
                    <a:p>
                      <a:pPr algn="ctr" rtl="1">
                        <a:lnSpc>
                          <a:spcPct val="125000"/>
                        </a:lnSpc>
                        <a:spcAft>
                          <a:spcPts val="1000"/>
                        </a:spcAft>
                      </a:pPr>
                      <a:r>
                        <a:rPr lang="fa-IR" sz="2000">
                          <a:latin typeface="Times New Roman"/>
                          <a:ea typeface="Times New Roman"/>
                          <a:cs typeface="B Nazanin"/>
                        </a:rPr>
                        <a:t>4</a:t>
                      </a:r>
                      <a:endParaRPr lang="en-US" sz="160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25000"/>
                        </a:lnSpc>
                        <a:spcAft>
                          <a:spcPts val="1000"/>
                        </a:spcAft>
                      </a:pPr>
                      <a:r>
                        <a:rPr lang="fa-IR" sz="2000" dirty="0">
                          <a:latin typeface="Times New Roman"/>
                          <a:ea typeface="Times New Roman"/>
                          <a:cs typeface="B Nazanin"/>
                        </a:rPr>
                        <a:t>4- تهیه مواد اولیه با کیفیت از عرضه کنندگان وفادار، مطمئن و با صلاحیت </a:t>
                      </a:r>
                      <a:r>
                        <a:rPr lang="fa-IR" sz="2000" dirty="0" smtClean="0">
                          <a:latin typeface="Times New Roman"/>
                          <a:ea typeface="Times New Roman"/>
                          <a:cs typeface="B Nazanin"/>
                        </a:rPr>
                        <a:t>داخلی</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25000"/>
                        </a:lnSpc>
                        <a:spcAft>
                          <a:spcPts val="1000"/>
                        </a:spcAft>
                      </a:pPr>
                      <a:r>
                        <a:rPr lang="fa-IR" sz="2000" b="1" dirty="0">
                          <a:latin typeface="Times New Roman"/>
                          <a:ea typeface="Times New Roman"/>
                          <a:cs typeface="B Nazanin"/>
                        </a:rPr>
                        <a:t>اولویت </a:t>
                      </a:r>
                      <a:r>
                        <a:rPr lang="fa-IR" sz="2000" dirty="0">
                          <a:latin typeface="Times New Roman"/>
                          <a:ea typeface="Times New Roman"/>
                          <a:cs typeface="B Nazanin"/>
                        </a:rPr>
                        <a:t>4</a:t>
                      </a:r>
                      <a:endParaRPr lang="en-US" sz="1600" dirty="0">
                        <a:latin typeface="Calibri"/>
                        <a:ea typeface="Times New Roman"/>
                        <a:cs typeface="Arial"/>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1143000"/>
          </a:xfrm>
        </p:spPr>
        <p:txBody>
          <a:bodyPr/>
          <a:lstStyle/>
          <a:p>
            <a:pPr algn="r"/>
            <a:r>
              <a:rPr lang="fa-IR" b="1" dirty="0" smtClean="0">
                <a:solidFill>
                  <a:srgbClr val="3366FF"/>
                </a:solidFill>
              </a:rPr>
              <a:t>نتیجه گیری و پیشنهادات</a:t>
            </a:r>
            <a:r>
              <a:rPr lang="en-US" dirty="0" smtClean="0">
                <a:solidFill>
                  <a:srgbClr val="3366FF"/>
                </a:solidFill>
              </a:rPr>
              <a:t/>
            </a:r>
            <a:br>
              <a:rPr lang="en-US" dirty="0" smtClean="0">
                <a:solidFill>
                  <a:srgbClr val="3366FF"/>
                </a:solidFill>
              </a:rPr>
            </a:br>
            <a:endParaRPr lang="fa-IR" dirty="0">
              <a:solidFill>
                <a:srgbClr val="3366FF"/>
              </a:solidFill>
            </a:endParaRPr>
          </a:p>
        </p:txBody>
      </p:sp>
      <p:sp>
        <p:nvSpPr>
          <p:cNvPr id="3" name="Content Placeholder 2"/>
          <p:cNvSpPr>
            <a:spLocks noGrp="1"/>
          </p:cNvSpPr>
          <p:nvPr>
            <p:ph sz="quarter" idx="1"/>
          </p:nvPr>
        </p:nvSpPr>
        <p:spPr>
          <a:xfrm>
            <a:off x="228600" y="1219200"/>
            <a:ext cx="8458200" cy="2133600"/>
          </a:xfrm>
        </p:spPr>
        <p:txBody>
          <a:bodyPr>
            <a:normAutofit lnSpcReduction="10000"/>
          </a:bodyPr>
          <a:lstStyle/>
          <a:p>
            <a:pPr algn="just">
              <a:buNone/>
            </a:pPr>
            <a:r>
              <a:rPr lang="fa-IR" dirty="0" smtClean="0"/>
              <a:t>   جایگاه رقابتی حاصل شده از ماتریس ارزیابی عوامل داخلی و خارجی برای این شرکت در صنعت  نشان می دهد که این شرکت باید با تقویت بیشتر نقاط قوت  بتواند از تهدیدهای محیطی جلوگیری نماید. با توجه به این جایگاه استراتژی های ترکیبی بدست آمده از خانه </a:t>
            </a:r>
            <a:r>
              <a:rPr lang="en-US" dirty="0" smtClean="0"/>
              <a:t>ST</a:t>
            </a:r>
            <a:r>
              <a:rPr lang="fa-IR" dirty="0" smtClean="0"/>
              <a:t> ماتریس </a:t>
            </a:r>
            <a:r>
              <a:rPr lang="en-US" dirty="0" smtClean="0"/>
              <a:t>SWOT</a:t>
            </a:r>
            <a:r>
              <a:rPr lang="fa-IR" dirty="0" smtClean="0"/>
              <a:t> را اولویت بندی نمودیم، زیرا همانطور که گفته شد ارزیابی عوامل داخلی و خارجی منطبق بر ماتریس </a:t>
            </a:r>
            <a:r>
              <a:rPr lang="en-US" dirty="0" smtClean="0"/>
              <a:t>SWOT</a:t>
            </a:r>
            <a:r>
              <a:rPr lang="fa-IR" dirty="0" smtClean="0"/>
              <a:t> است.</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2400" dirty="0" smtClean="0">
                <a:solidFill>
                  <a:srgbClr val="3366FF"/>
                </a:solidFill>
              </a:rPr>
              <a:t>پیشنهاداتی برای بهبود عملکرد این شرکت درقالب استراتژی های تدوین شده به صورت زیر ارائه می گردد:</a:t>
            </a:r>
            <a:r>
              <a:rPr lang="en-US" sz="2400" dirty="0" smtClean="0">
                <a:solidFill>
                  <a:srgbClr val="3366FF"/>
                </a:solidFill>
              </a:rPr>
              <a:t/>
            </a:r>
            <a:br>
              <a:rPr lang="en-US" sz="2400" dirty="0" smtClean="0">
                <a:solidFill>
                  <a:srgbClr val="3366FF"/>
                </a:solidFill>
              </a:rPr>
            </a:br>
            <a:endParaRPr lang="fa-IR" sz="2400" dirty="0">
              <a:solidFill>
                <a:srgbClr val="3366FF"/>
              </a:solidFill>
            </a:endParaRPr>
          </a:p>
        </p:txBody>
      </p:sp>
      <p:sp>
        <p:nvSpPr>
          <p:cNvPr id="3" name="Content Placeholder 2"/>
          <p:cNvSpPr>
            <a:spLocks noGrp="1"/>
          </p:cNvSpPr>
          <p:nvPr>
            <p:ph sz="quarter" idx="1"/>
          </p:nvPr>
        </p:nvSpPr>
        <p:spPr>
          <a:xfrm>
            <a:off x="457200" y="1600200"/>
            <a:ext cx="8305800" cy="4114800"/>
          </a:xfrm>
        </p:spPr>
        <p:txBody>
          <a:bodyPr>
            <a:normAutofit fontScale="85000" lnSpcReduction="20000"/>
          </a:bodyPr>
          <a:lstStyle/>
          <a:p>
            <a:pPr>
              <a:buNone/>
            </a:pPr>
            <a:r>
              <a:rPr lang="fa-IR" dirty="0" smtClean="0"/>
              <a:t>در قالب استراتژی ها اول باید به فعالیت های زیر پرداخته شود:</a:t>
            </a:r>
            <a:endParaRPr lang="en-US" dirty="0" smtClean="0"/>
          </a:p>
          <a:p>
            <a:r>
              <a:rPr lang="fa-IR" dirty="0" smtClean="0"/>
              <a:t>لزوم تدوین یک برنامه بلند مدت و برنامه سالانه برای شرکت، به خصوص بخش بازاریابی.</a:t>
            </a:r>
            <a:endParaRPr lang="en-US" dirty="0" smtClean="0"/>
          </a:p>
          <a:p>
            <a:r>
              <a:rPr lang="fa-IR" dirty="0" smtClean="0"/>
              <a:t>لزوم استفاده از مشاور جهت مدیران بازاریابی و استفاده از روان شناسان صنعتی.</a:t>
            </a:r>
            <a:endParaRPr lang="en-US" dirty="0" smtClean="0"/>
          </a:p>
          <a:p>
            <a:r>
              <a:rPr lang="fa-IR" dirty="0" smtClean="0"/>
              <a:t>تعریف اقدامات اصلاحی روی شاخص ها</a:t>
            </a:r>
            <a:endParaRPr lang="en-US" dirty="0" smtClean="0"/>
          </a:p>
          <a:p>
            <a:r>
              <a:rPr lang="fa-IR" dirty="0" smtClean="0"/>
              <a:t>در بخش بازاریابی توجه به بسته بندی، جایگاه سازی در ذهنیت مصرف کننده، و تدوین استراتژی های مناسب بازاریابی.</a:t>
            </a:r>
            <a:endParaRPr lang="en-US" dirty="0" smtClean="0"/>
          </a:p>
          <a:p>
            <a:r>
              <a:rPr lang="fa-IR" dirty="0" smtClean="0"/>
              <a:t>طراحی سیستم کنترلی برای واحد بازاریابی.</a:t>
            </a:r>
            <a:endParaRPr lang="en-US" dirty="0" smtClean="0"/>
          </a:p>
          <a:p>
            <a:r>
              <a:rPr lang="fa-IR" dirty="0" smtClean="0"/>
              <a:t>استفاده تؤام از استراتژی کشش و رانش.</a:t>
            </a:r>
            <a:endParaRPr lang="en-US" dirty="0" smtClean="0"/>
          </a:p>
          <a:p>
            <a:r>
              <a:rPr lang="fa-IR" dirty="0" smtClean="0"/>
              <a:t>ایجاد پایگاه اطلاعاتی </a:t>
            </a:r>
            <a:r>
              <a:rPr lang="en-US" dirty="0" smtClean="0"/>
              <a:t>MIS</a:t>
            </a:r>
            <a:r>
              <a:rPr lang="fa-IR" dirty="0" smtClean="0"/>
              <a:t>، و مستندسازی</a:t>
            </a:r>
            <a:endParaRPr lang="en-US" dirty="0" smtClean="0"/>
          </a:p>
          <a:p>
            <a:r>
              <a:rPr lang="fa-IR" dirty="0" smtClean="0"/>
              <a:t>اهمیت دادن به مقوله مدیریت دانش</a:t>
            </a:r>
            <a:endParaRPr lang="en-US" dirty="0" smtClean="0"/>
          </a:p>
          <a:p>
            <a:r>
              <a:rPr lang="fa-IR" dirty="0" smtClean="0"/>
              <a:t>تقویت(</a:t>
            </a:r>
            <a:r>
              <a:rPr lang="en-US" dirty="0" smtClean="0"/>
              <a:t>(Marketing Intelligence</a:t>
            </a:r>
            <a:r>
              <a:rPr lang="fa-IR" dirty="0" smtClean="0"/>
              <a:t>، بررسی تخصصی حرکات رقبا بوسیله ایجاد یک واحد اختصاصی بدین منظور</a:t>
            </a:r>
            <a:endParaRPr lang="en-US" dirty="0" smtClean="0"/>
          </a:p>
          <a:p>
            <a:r>
              <a:rPr lang="fa-IR" dirty="0" smtClean="0"/>
              <a:t>10-  فعال نمودن و علمی نمودن تبلیغات محیطی به خصوص تبلیغات بیلبوردی</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467600" cy="1143000"/>
          </a:xfrm>
        </p:spPr>
        <p:txBody>
          <a:bodyPr>
            <a:normAutofit fontScale="90000"/>
          </a:bodyPr>
          <a:lstStyle/>
          <a:p>
            <a:pPr algn="ctr"/>
            <a:r>
              <a:rPr lang="fa-IR" sz="2400" dirty="0" smtClean="0">
                <a:solidFill>
                  <a:srgbClr val="3366FF"/>
                </a:solidFill>
              </a:rPr>
              <a:t>فعالیت هایی که در قالب استراتژی های دوم باید به آن توجه کرد:</a:t>
            </a:r>
            <a:r>
              <a:rPr lang="en-US" sz="2400" dirty="0" smtClean="0">
                <a:solidFill>
                  <a:srgbClr val="3366FF"/>
                </a:solidFill>
              </a:rPr>
              <a:t/>
            </a:r>
            <a:br>
              <a:rPr lang="en-US" sz="2400" dirty="0" smtClean="0">
                <a:solidFill>
                  <a:srgbClr val="3366FF"/>
                </a:solidFill>
              </a:rPr>
            </a:br>
            <a:endParaRPr lang="fa-IR" sz="2400" dirty="0">
              <a:solidFill>
                <a:srgbClr val="3366FF"/>
              </a:solidFill>
            </a:endParaRPr>
          </a:p>
        </p:txBody>
      </p:sp>
      <p:sp>
        <p:nvSpPr>
          <p:cNvPr id="3" name="Content Placeholder 2"/>
          <p:cNvSpPr>
            <a:spLocks noGrp="1"/>
          </p:cNvSpPr>
          <p:nvPr>
            <p:ph sz="quarter" idx="1"/>
          </p:nvPr>
        </p:nvSpPr>
        <p:spPr>
          <a:xfrm>
            <a:off x="152400" y="1295400"/>
            <a:ext cx="8610600" cy="5178552"/>
          </a:xfrm>
        </p:spPr>
        <p:txBody>
          <a:bodyPr>
            <a:normAutofit/>
          </a:bodyPr>
          <a:lstStyle/>
          <a:p>
            <a:r>
              <a:rPr lang="fa-IR" dirty="0" smtClean="0"/>
              <a:t>در بخش استراتژی محصول: یکنواختی در کیفیت، بسته بندی ( در جهت همگرایی با بازار)، متناسب شدن با ذائقه مشتری</a:t>
            </a:r>
            <a:endParaRPr lang="en-US" dirty="0" smtClean="0"/>
          </a:p>
          <a:p>
            <a:r>
              <a:rPr lang="fa-IR" dirty="0" smtClean="0"/>
              <a:t>پیش قدمی در ارائه محصولاتی که بوسیله تولید کنندگان خارجی ممکن است عرضه شوند</a:t>
            </a:r>
            <a:endParaRPr lang="en-US" dirty="0" smtClean="0"/>
          </a:p>
          <a:p>
            <a:r>
              <a:rPr lang="fa-IR" dirty="0" smtClean="0"/>
              <a:t> نوآوری در محصولات جدید و ایجاد نیازهای جدید برای مشتری</a:t>
            </a:r>
            <a:endParaRPr lang="en-US" dirty="0" smtClean="0"/>
          </a:p>
          <a:p>
            <a:r>
              <a:rPr lang="fa-IR" dirty="0" smtClean="0"/>
              <a:t>سرمایه گذاری روی کشف و پرورش محصولاتی که در آینده جایگاه عمده در مصرف مردم دارند</a:t>
            </a:r>
            <a:endParaRPr lang="en-US" dirty="0" smtClean="0"/>
          </a:p>
          <a:p>
            <a:r>
              <a:rPr lang="fa-IR" dirty="0" smtClean="0"/>
              <a:t>تنوع بالای محصولات لبنی کاله و توجه به تولید محصولاتی برای انواع ذائقه ها و سلیقه ها</a:t>
            </a:r>
            <a:endParaRPr lang="en-US" dirty="0" smtClean="0"/>
          </a:p>
          <a:p>
            <a:r>
              <a:rPr lang="fa-IR" dirty="0" smtClean="0"/>
              <a:t>تولید محصولات سلامت</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fa-IR" dirty="0" smtClean="0"/>
              <a:t>بهبود ثبات کیفیت برای افزایش رقابت پذیری با محصولات خارجی ( رقبای خارجی در بازار)</a:t>
            </a:r>
            <a:endParaRPr lang="en-US" dirty="0" smtClean="0"/>
          </a:p>
          <a:p>
            <a:r>
              <a:rPr lang="fa-IR" dirty="0" smtClean="0"/>
              <a:t>رهبری بازار : با توجه به رشد بازار لبنیات صنعتی در داخل کشور و همچنین در کشورهای همسایه، کاله باید به عنوان لیدر به این بازار حمله کند.</a:t>
            </a:r>
            <a:endParaRPr lang="en-US" dirty="0" smtClean="0"/>
          </a:p>
          <a:p>
            <a:r>
              <a:rPr lang="fa-IR" dirty="0" smtClean="0"/>
              <a:t>تخصصی کردن مدیریت محصول: استفاده از تخصص در تعریف فرایندهای جامع و کامل</a:t>
            </a:r>
            <a:endParaRPr lang="en-US" dirty="0" smtClean="0"/>
          </a:p>
          <a:p>
            <a:r>
              <a:rPr lang="fa-IR" dirty="0" smtClean="0"/>
              <a:t>افزایش نفوذ در بازار از طریق تقویت شبکه توزیع: نفوذ در بازار با استفاده از شبکه توزیع قدرتمند و توان مالی بالا.</a:t>
            </a:r>
            <a:endParaRPr lang="en-US" dirty="0" smtClean="0"/>
          </a:p>
          <a:p>
            <a:r>
              <a:rPr lang="fa-IR" dirty="0" smtClean="0"/>
              <a:t>توسعه بازار: ازآنجایی که کاله در نوآوری و ارائه محصولات جدید پیشرو می باشد، توانایی ایجاد بازارهای جدید( سلائق جدید) را داراست</a:t>
            </a:r>
            <a:endParaRPr lang="en-US" dirty="0" smtClean="0"/>
          </a:p>
          <a:p>
            <a:r>
              <a:rPr lang="fa-IR" dirty="0" smtClean="0"/>
              <a:t>تولید محصول استاندارد و بهداشتی: استاندارد بودن محصولات و تطابق آنها با استانداردهای بهداشتی، قدرت رقابتی کاله را در مقایسه با رقبای سنتی و محلی افزایش می دهد.</a:t>
            </a:r>
            <a:endParaRPr lang="en-US" dirty="0" smtClean="0"/>
          </a:p>
          <a:p>
            <a:r>
              <a:rPr lang="fa-IR" dirty="0" smtClean="0"/>
              <a:t>استفاده از استراتژی های تنوع گرایی افقی، و همگون</a:t>
            </a:r>
            <a:endParaRPr lang="en-US" dirty="0" smtClean="0"/>
          </a:p>
          <a:p>
            <a:endParaRPr lang="fa-IR" dirty="0"/>
          </a:p>
        </p:txBody>
      </p:sp>
      <p:sp>
        <p:nvSpPr>
          <p:cNvPr id="4" name="Title 1"/>
          <p:cNvSpPr>
            <a:spLocks noGrp="1"/>
          </p:cNvSpPr>
          <p:nvPr>
            <p:ph type="title"/>
          </p:nvPr>
        </p:nvSpPr>
        <p:spPr>
          <a:xfrm>
            <a:off x="1219200" y="228600"/>
            <a:ext cx="7467600" cy="1143000"/>
          </a:xfrm>
        </p:spPr>
        <p:txBody>
          <a:bodyPr>
            <a:normAutofit fontScale="90000"/>
          </a:bodyPr>
          <a:lstStyle/>
          <a:p>
            <a:pPr algn="ctr"/>
            <a:r>
              <a:rPr lang="fa-IR" sz="2400" dirty="0" smtClean="0">
                <a:solidFill>
                  <a:srgbClr val="3366FF"/>
                </a:solidFill>
              </a:rPr>
              <a:t>فعالیت هایی که در قالب استراتژی های دوم باید به آن توجه کرد:</a:t>
            </a:r>
            <a:r>
              <a:rPr lang="en-US" sz="2400" dirty="0" smtClean="0">
                <a:solidFill>
                  <a:srgbClr val="3366FF"/>
                </a:solidFill>
              </a:rPr>
              <a:t/>
            </a:r>
            <a:br>
              <a:rPr lang="en-US" sz="2400" dirty="0" smtClean="0">
                <a:solidFill>
                  <a:srgbClr val="3366FF"/>
                </a:solidFill>
              </a:rPr>
            </a:br>
            <a:endParaRPr lang="fa-IR" sz="2400" dirty="0">
              <a:solidFill>
                <a:srgbClr val="3366FF"/>
              </a:solidFill>
            </a:endParaRPr>
          </a:p>
        </p:txBody>
      </p:sp>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391400" y="0"/>
            <a:ext cx="1371600" cy="1096962"/>
          </a:xfrm>
        </p:spPr>
        <p:txBody>
          <a:bodyPr/>
          <a:lstStyle/>
          <a:p>
            <a:pPr algn="r"/>
            <a:r>
              <a:rPr lang="fa-IR" sz="2800" dirty="0" smtClean="0">
                <a:solidFill>
                  <a:schemeClr val="bg1">
                    <a:lumMod val="50000"/>
                  </a:schemeClr>
                </a:solidFill>
              </a:rPr>
              <a:t>تاریخچه</a:t>
            </a:r>
            <a:endParaRPr lang="fa-IR" dirty="0">
              <a:solidFill>
                <a:schemeClr val="bg1">
                  <a:lumMod val="50000"/>
                </a:schemeClr>
              </a:solidFill>
            </a:endParaRPr>
          </a:p>
        </p:txBody>
      </p:sp>
      <p:sp>
        <p:nvSpPr>
          <p:cNvPr id="3" name="Content Placeholder 2"/>
          <p:cNvSpPr>
            <a:spLocks noGrp="1"/>
          </p:cNvSpPr>
          <p:nvPr>
            <p:ph sz="quarter" idx="1"/>
          </p:nvPr>
        </p:nvSpPr>
        <p:spPr>
          <a:xfrm>
            <a:off x="457200" y="1219200"/>
            <a:ext cx="8229600" cy="4419600"/>
          </a:xfrm>
        </p:spPr>
        <p:txBody>
          <a:bodyPr/>
          <a:lstStyle/>
          <a:p>
            <a:r>
              <a:rPr lang="fa-IR" dirty="0" smtClean="0"/>
              <a:t>1369: ایجاد ایستگاه سلامتی شیر در سطح گسترده</a:t>
            </a:r>
            <a:endParaRPr lang="en-US" dirty="0" smtClean="0"/>
          </a:p>
          <a:p>
            <a:r>
              <a:rPr lang="fa-IR" dirty="0" smtClean="0"/>
              <a:t>1370: تاسیس شرکت فرآورده های لبنی </a:t>
            </a:r>
            <a:endParaRPr lang="en-US" dirty="0" smtClean="0"/>
          </a:p>
          <a:p>
            <a:r>
              <a:rPr lang="fa-IR" dirty="0" smtClean="0"/>
              <a:t>1371: توسعه خط تولید کاله لبنی (محصولات بستنی)</a:t>
            </a:r>
            <a:endParaRPr lang="en-US" dirty="0" smtClean="0"/>
          </a:p>
          <a:p>
            <a:r>
              <a:rPr lang="fa-IR" dirty="0" smtClean="0"/>
              <a:t>1372: توسعه خط تولید کاله لبنی (محصولات پنیر)</a:t>
            </a:r>
            <a:endParaRPr lang="en-US" dirty="0" smtClean="0"/>
          </a:p>
          <a:p>
            <a:r>
              <a:rPr lang="fa-IR" dirty="0" smtClean="0"/>
              <a:t>1373: توسعه خط تولید کاله لبنی (محصولات </a:t>
            </a:r>
            <a:r>
              <a:rPr lang="en-US" dirty="0" smtClean="0"/>
              <a:t>UHT</a:t>
            </a:r>
            <a:r>
              <a:rPr lang="fa-IR" dirty="0" smtClean="0"/>
              <a:t>)</a:t>
            </a:r>
            <a:endParaRPr lang="en-US" dirty="0" smtClean="0"/>
          </a:p>
          <a:p>
            <a:r>
              <a:rPr lang="fa-IR" dirty="0" smtClean="0"/>
              <a:t>1375: توسعه خط تولید کاله لبنی </a:t>
            </a:r>
            <a:r>
              <a:rPr lang="fa-IR" sz="2000" dirty="0" smtClean="0"/>
              <a:t>(شیر خشک و پودرهای صنعتی مثل پودر آب پنیر)</a:t>
            </a:r>
            <a:endParaRPr lang="en-US" dirty="0" smtClean="0"/>
          </a:p>
          <a:p>
            <a:r>
              <a:rPr lang="fa-IR" dirty="0" smtClean="0"/>
              <a:t>1385: ایجاد واحدهای کسب و کار استراتژیک شرکت کاله لبنی</a:t>
            </a:r>
            <a:endParaRPr lang="en-US" dirty="0" smtClean="0"/>
          </a:p>
          <a:p>
            <a:r>
              <a:rPr lang="fa-IR" dirty="0" smtClean="0"/>
              <a:t>1387: تاسیس شرکت لبنیات کاله تهران</a:t>
            </a:r>
            <a:endParaRPr lang="en-US" dirty="0" smtClean="0"/>
          </a:p>
          <a:p>
            <a:r>
              <a:rPr lang="fa-IR" dirty="0" smtClean="0"/>
              <a:t>1388: تاسیس شرکت توزیع و فروش بانی چاو</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1143000"/>
          </a:xfrm>
        </p:spPr>
        <p:txBody>
          <a:bodyPr>
            <a:noAutofit/>
          </a:bodyPr>
          <a:lstStyle/>
          <a:p>
            <a:pPr algn="r"/>
            <a:r>
              <a:rPr lang="fa-IR" sz="2000" b="1" dirty="0" smtClean="0">
                <a:solidFill>
                  <a:srgbClr val="3366FF"/>
                </a:solidFill>
              </a:rPr>
              <a:t>فعالیت هایی که در قالب استراتژی های دوم و سوم باید به آن توجه کرد:</a:t>
            </a:r>
            <a:r>
              <a:rPr lang="en-US" sz="2000" dirty="0" smtClean="0">
                <a:solidFill>
                  <a:srgbClr val="3366FF"/>
                </a:solidFill>
              </a:rPr>
              <a:t/>
            </a:r>
            <a:br>
              <a:rPr lang="en-US" sz="2000" dirty="0" smtClean="0">
                <a:solidFill>
                  <a:srgbClr val="3366FF"/>
                </a:solidFill>
              </a:rPr>
            </a:br>
            <a:endParaRPr lang="fa-IR" sz="2000" dirty="0">
              <a:solidFill>
                <a:srgbClr val="3366FF"/>
              </a:solidFill>
            </a:endParaRPr>
          </a:p>
        </p:txBody>
      </p:sp>
      <p:sp>
        <p:nvSpPr>
          <p:cNvPr id="3" name="Content Placeholder 2"/>
          <p:cNvSpPr>
            <a:spLocks noGrp="1"/>
          </p:cNvSpPr>
          <p:nvPr>
            <p:ph sz="quarter" idx="1"/>
          </p:nvPr>
        </p:nvSpPr>
        <p:spPr>
          <a:xfrm>
            <a:off x="228600" y="1066800"/>
            <a:ext cx="8458200" cy="4873752"/>
          </a:xfrm>
        </p:spPr>
        <p:txBody>
          <a:bodyPr>
            <a:normAutofit/>
          </a:bodyPr>
          <a:lstStyle/>
          <a:p>
            <a:r>
              <a:rPr lang="fa-IR" dirty="0" smtClean="0"/>
              <a:t>ایجاد ارتباطات قوی، صمیمانه، و سیستماتیک با عرضه کنندگان مواد اولیه</a:t>
            </a:r>
            <a:endParaRPr lang="en-US" dirty="0" smtClean="0"/>
          </a:p>
          <a:p>
            <a:r>
              <a:rPr lang="fa-IR" dirty="0" smtClean="0"/>
              <a:t>جستجو در بازار عرضه کنندگان به صورت دوره ای جهت شناسایی عرضه کنندگان جدید با کیفیت بهتر</a:t>
            </a:r>
            <a:endParaRPr lang="en-US" dirty="0" smtClean="0"/>
          </a:p>
          <a:p>
            <a:r>
              <a:rPr lang="fa-IR" dirty="0" smtClean="0"/>
              <a:t>شناسایی دقیق، علمی و ارزیابی عرضه کنندگان مواد اولیه و قراردادهای بلند مدت با آنها</a:t>
            </a:r>
            <a:endParaRPr lang="en-US" dirty="0" smtClean="0"/>
          </a:p>
          <a:p>
            <a:r>
              <a:rPr lang="fa-IR" dirty="0" smtClean="0"/>
              <a:t>در صورت توانایی (مالی) شرکت، کاله می تواند وارد زنجیره تولید شده و قسمت اعظمی از مراحل تولیدرا از جمله تولید مواد اولیه را خود به عهده گرفته تا از تهدیدهای ناشی از قدرت چانه زنی عرضه کنندگان جلوگیری نماید</a:t>
            </a:r>
            <a:endParaRPr lang="en-US" dirty="0" smtClean="0"/>
          </a:p>
          <a:p>
            <a:r>
              <a:rPr lang="fa-IR" dirty="0" smtClean="0"/>
              <a:t>ایجاد سیستم کنترلی در شرکت های عرضه کنندگان مواد اولیه جهت بررسی مستمر کیفیت محصولات ارائه شده</a:t>
            </a:r>
            <a:endParaRPr lang="en-US" dirty="0" smtClean="0"/>
          </a:p>
          <a:p>
            <a:r>
              <a:rPr lang="fa-IR" dirty="0" smtClean="0"/>
              <a:t>شناسایی عرضه کنندگان مواد اولیه قدیمی و قدرتمند</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0" y="304800"/>
            <a:ext cx="2590800" cy="1249362"/>
          </a:xfrm>
        </p:spPr>
        <p:txBody>
          <a:bodyPr>
            <a:normAutofit/>
          </a:bodyPr>
          <a:lstStyle/>
          <a:p>
            <a:pPr algn="r"/>
            <a:r>
              <a:rPr lang="fa-IR" sz="3200" dirty="0" smtClean="0">
                <a:solidFill>
                  <a:srgbClr val="3366FF"/>
                </a:solidFill>
              </a:rPr>
              <a:t>برند کاله</a:t>
            </a:r>
            <a:r>
              <a:rPr lang="en-US" sz="3200" dirty="0" smtClean="0">
                <a:solidFill>
                  <a:srgbClr val="3366FF"/>
                </a:solidFill>
              </a:rPr>
              <a:t/>
            </a:r>
            <a:br>
              <a:rPr lang="en-US" sz="3200" dirty="0" smtClean="0">
                <a:solidFill>
                  <a:srgbClr val="3366FF"/>
                </a:solidFill>
              </a:rPr>
            </a:br>
            <a:endParaRPr lang="fa-IR" sz="3200" dirty="0">
              <a:solidFill>
                <a:srgbClr val="3366FF"/>
              </a:solidFill>
            </a:endParaRPr>
          </a:p>
        </p:txBody>
      </p:sp>
      <p:sp>
        <p:nvSpPr>
          <p:cNvPr id="3" name="Content Placeholder 2"/>
          <p:cNvSpPr>
            <a:spLocks noGrp="1"/>
          </p:cNvSpPr>
          <p:nvPr>
            <p:ph sz="quarter" idx="1"/>
          </p:nvPr>
        </p:nvSpPr>
        <p:spPr>
          <a:xfrm>
            <a:off x="914400" y="1600200"/>
            <a:ext cx="7848600" cy="2438400"/>
          </a:xfrm>
        </p:spPr>
        <p:txBody>
          <a:bodyPr/>
          <a:lstStyle/>
          <a:p>
            <a:pPr algn="just">
              <a:buNone/>
            </a:pPr>
            <a:r>
              <a:rPr lang="fa-IR" dirty="0" smtClean="0"/>
              <a:t>    كاله در گویش طبری  خود به 2 معناست: نخست، به معنای زمینی كه در آن چیزی كشت نشده و مملو از درخت ها و گیاهان خودرو است و در معنای دوم به نوك پستان گاو یا گوسفند اطلاق می شود كه این نام خود بازگو كننده اصالت و كلمه ای بس شیرین و آشنا در خطه سر سبز شمال است. نام  شركت كاله در صنعت فرآورده های لبنی نیز مترادف كیفیت ، اصالت و تنوع  است.</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10200" y="228600"/>
            <a:ext cx="3276600" cy="1173162"/>
          </a:xfrm>
        </p:spPr>
        <p:txBody>
          <a:bodyPr/>
          <a:lstStyle/>
          <a:p>
            <a:pPr algn="r"/>
            <a:r>
              <a:rPr lang="fa-IR" b="1" dirty="0" smtClean="0">
                <a:solidFill>
                  <a:srgbClr val="3366FF"/>
                </a:solidFill>
              </a:rPr>
              <a:t>چشم انداز شرکت کاله</a:t>
            </a:r>
            <a:endParaRPr lang="fa-IR" dirty="0">
              <a:solidFill>
                <a:srgbClr val="3366FF"/>
              </a:solidFill>
            </a:endParaRPr>
          </a:p>
        </p:txBody>
      </p:sp>
      <p:sp>
        <p:nvSpPr>
          <p:cNvPr id="3" name="Content Placeholder 2"/>
          <p:cNvSpPr>
            <a:spLocks noGrp="1"/>
          </p:cNvSpPr>
          <p:nvPr>
            <p:ph sz="quarter" idx="1"/>
          </p:nvPr>
        </p:nvSpPr>
        <p:spPr>
          <a:xfrm>
            <a:off x="457200" y="2362200"/>
            <a:ext cx="8229600" cy="2362200"/>
          </a:xfrm>
        </p:spPr>
        <p:txBody>
          <a:bodyPr/>
          <a:lstStyle/>
          <a:p>
            <a:r>
              <a:rPr lang="fa-IR" dirty="0" smtClean="0"/>
              <a:t>تبدیل شدن به رهبر بازار لبنیات، حضور محصولات ما</a:t>
            </a:r>
            <a:r>
              <a:rPr lang="fa-IR" b="1" dirty="0" smtClean="0"/>
              <a:t> </a:t>
            </a:r>
            <a:r>
              <a:rPr lang="fa-IR" dirty="0" smtClean="0"/>
              <a:t>در تمام لحظات زندگی مردم</a:t>
            </a:r>
            <a:endParaRPr lang="en-US" dirty="0" smtClean="0"/>
          </a:p>
          <a:p>
            <a:r>
              <a:rPr lang="fa-IR" dirty="0" smtClean="0"/>
              <a:t>به وجدآوردن مشتري ازطريق بهبود مستمر با توجه به كار تيمي، صداقت، کیفیت، خلاقیت و نوآوري كاركنان شركت</a:t>
            </a:r>
            <a:endParaRPr lang="en-US" dirty="0" smtClean="0"/>
          </a:p>
          <a:p>
            <a:r>
              <a:rPr lang="fa-IR" dirty="0" smtClean="0"/>
              <a:t>احترام به مردم و خدمت به مردم، ایجاد نام نیک در ذهن مردم </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133600" cy="1020762"/>
          </a:xfrm>
        </p:spPr>
        <p:txBody>
          <a:bodyPr>
            <a:normAutofit fontScale="90000"/>
          </a:bodyPr>
          <a:lstStyle/>
          <a:p>
            <a:pPr algn="r"/>
            <a:r>
              <a:rPr lang="fa-IR" dirty="0" smtClean="0">
                <a:solidFill>
                  <a:srgbClr val="3366FF"/>
                </a:solidFill>
              </a:rPr>
              <a:t>سناریو شرکت</a:t>
            </a:r>
            <a:r>
              <a:rPr lang="en-US" dirty="0" smtClean="0">
                <a:solidFill>
                  <a:srgbClr val="3366FF"/>
                </a:solidFill>
              </a:rPr>
              <a:t/>
            </a:r>
            <a:br>
              <a:rPr lang="en-US" dirty="0" smtClean="0">
                <a:solidFill>
                  <a:srgbClr val="3366FF"/>
                </a:solidFill>
              </a:rPr>
            </a:br>
            <a:endParaRPr lang="fa-IR" dirty="0">
              <a:solidFill>
                <a:srgbClr val="3366FF"/>
              </a:solidFill>
            </a:endParaRPr>
          </a:p>
        </p:txBody>
      </p:sp>
      <p:sp>
        <p:nvSpPr>
          <p:cNvPr id="3" name="Content Placeholder 2"/>
          <p:cNvSpPr>
            <a:spLocks noGrp="1"/>
          </p:cNvSpPr>
          <p:nvPr>
            <p:ph sz="quarter" idx="1"/>
          </p:nvPr>
        </p:nvSpPr>
        <p:spPr>
          <a:xfrm>
            <a:off x="762000" y="1981200"/>
            <a:ext cx="8077200" cy="2590800"/>
          </a:xfrm>
        </p:spPr>
        <p:txBody>
          <a:bodyPr>
            <a:normAutofit lnSpcReduction="10000"/>
          </a:bodyPr>
          <a:lstStyle/>
          <a:p>
            <a:pPr algn="just">
              <a:buNone/>
            </a:pPr>
            <a:r>
              <a:rPr lang="fa-IR" dirty="0" smtClean="0"/>
              <a:t>   با تداوم سیاست توسعه و ورود به عرصه رقابت جهانی، استفاده از روشهای مدرن مدیریت بهره ‌وری  </a:t>
            </a:r>
            <a:r>
              <a:rPr lang="en-US" sz="2000" dirty="0" smtClean="0"/>
              <a:t>KAIZEN</a:t>
            </a:r>
            <a:r>
              <a:rPr lang="fa-IR" dirty="0" smtClean="0"/>
              <a:t>، تعالی سازمانی </a:t>
            </a:r>
            <a:r>
              <a:rPr lang="en-US" sz="2000" dirty="0" smtClean="0"/>
              <a:t>EFQM</a:t>
            </a:r>
            <a:r>
              <a:rPr lang="fa-IR" dirty="0" smtClean="0"/>
              <a:t>، مدیریت ارتباط با مشتریان </a:t>
            </a:r>
            <a:r>
              <a:rPr lang="en-US" sz="2000" dirty="0" smtClean="0"/>
              <a:t>CRM</a:t>
            </a:r>
            <a:r>
              <a:rPr lang="fa-IR" dirty="0" smtClean="0"/>
              <a:t>، سیستمهای جامع اطلاعاتی، شبکه‌های پیشرفته توزیع و بسیاری از تکنیکهای روز مدیریت در دستور کار شرکت قرار گرفته است. به نحوی که توانایی آتی شرکت را در ارائه خدمات و محصولات برتر افزایش دهد. شرکت فرآوره‌های لبنی و گوشتی کاله همواره به چیزی فراتر از خواسته‌های مشتریان خود می‌اندیشد.</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7467600" cy="86836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fa-IR" sz="2800" b="1" dirty="0" smtClean="0">
                <a:solidFill>
                  <a:srgbClr val="4F22F6"/>
                </a:solidFill>
                <a:cs typeface="+mj-cs"/>
              </a:rPr>
              <a:t>خط مشی کیفیت شرکت فرآورده های لبنی کاله</a:t>
            </a:r>
            <a:r>
              <a:rPr lang="en-US" sz="2800" b="1" dirty="0" smtClean="0">
                <a:solidFill>
                  <a:srgbClr val="4F22F6"/>
                </a:solidFill>
                <a:cs typeface="+mj-cs"/>
              </a:rPr>
              <a:t/>
            </a:r>
            <a:br>
              <a:rPr lang="en-US" sz="2800" b="1" dirty="0" smtClean="0">
                <a:solidFill>
                  <a:srgbClr val="4F22F6"/>
                </a:solidFill>
                <a:cs typeface="+mj-cs"/>
              </a:rPr>
            </a:br>
            <a:endParaRPr lang="fa-IR" sz="2800" b="1" dirty="0">
              <a:solidFill>
                <a:srgbClr val="4F22F6"/>
              </a:solidFill>
              <a:cs typeface="+mj-cs"/>
            </a:endParaRPr>
          </a:p>
        </p:txBody>
      </p:sp>
      <p:sp>
        <p:nvSpPr>
          <p:cNvPr id="3" name="Content Placeholder 2"/>
          <p:cNvSpPr>
            <a:spLocks noGrp="1"/>
          </p:cNvSpPr>
          <p:nvPr>
            <p:ph sz="quarter" idx="1"/>
          </p:nvPr>
        </p:nvSpPr>
        <p:spPr>
          <a:xfrm>
            <a:off x="457200" y="2514600"/>
            <a:ext cx="7467600" cy="1371600"/>
          </a:xfrm>
        </p:spPr>
        <p:style>
          <a:lnRef idx="1">
            <a:schemeClr val="accent1"/>
          </a:lnRef>
          <a:fillRef idx="2">
            <a:schemeClr val="accent1"/>
          </a:fillRef>
          <a:effectRef idx="1">
            <a:schemeClr val="accent1"/>
          </a:effectRef>
          <a:fontRef idx="minor">
            <a:schemeClr val="dk1"/>
          </a:fontRef>
        </p:style>
        <p:txBody>
          <a:bodyPr/>
          <a:lstStyle/>
          <a:p>
            <a:pPr algn="just">
              <a:buNone/>
            </a:pPr>
            <a:r>
              <a:rPr lang="fa-IR" dirty="0" smtClean="0"/>
              <a:t>   شرکت فرآورده‌های لبنی کاله، به عنوان یکی از بزرگترین تولیدکنندگان انواع محصولات لبنی که ارائه محصولات متنوع و متناسب با نیازها و سلایق مختلف مشتریان را سرلوحه کار خود قرار داده است.</a:t>
            </a:r>
            <a:endParaRPr lang="en-US" dirty="0" smtClean="0"/>
          </a:p>
          <a:p>
            <a:pPr algn="just"/>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0" y="381000"/>
            <a:ext cx="2590800" cy="990600"/>
          </a:xfrm>
        </p:spPr>
        <p:txBody>
          <a:bodyPr>
            <a:noAutofit/>
          </a:bodyPr>
          <a:lstStyle/>
          <a:p>
            <a:pPr algn="r"/>
            <a:r>
              <a:rPr lang="fa-IR" sz="3200" dirty="0" smtClean="0">
                <a:solidFill>
                  <a:srgbClr val="3366FF"/>
                </a:solidFill>
              </a:rPr>
              <a:t>اهداف شرکت</a:t>
            </a:r>
            <a:r>
              <a:rPr lang="en-US" sz="3200" dirty="0" smtClean="0">
                <a:solidFill>
                  <a:srgbClr val="3366FF"/>
                </a:solidFill>
              </a:rPr>
              <a:t/>
            </a:r>
            <a:br>
              <a:rPr lang="en-US" sz="3200" dirty="0" smtClean="0">
                <a:solidFill>
                  <a:srgbClr val="3366FF"/>
                </a:solidFill>
              </a:rPr>
            </a:br>
            <a:endParaRPr lang="fa-IR" sz="3200" dirty="0">
              <a:solidFill>
                <a:srgbClr val="3366FF"/>
              </a:solidFill>
            </a:endParaRPr>
          </a:p>
        </p:txBody>
      </p:sp>
      <p:sp>
        <p:nvSpPr>
          <p:cNvPr id="3" name="Content Placeholder 2"/>
          <p:cNvSpPr>
            <a:spLocks noGrp="1"/>
          </p:cNvSpPr>
          <p:nvPr>
            <p:ph sz="quarter" idx="1"/>
          </p:nvPr>
        </p:nvSpPr>
        <p:spPr>
          <a:xfrm>
            <a:off x="685800" y="1752600"/>
            <a:ext cx="8077200" cy="3962400"/>
          </a:xfrm>
        </p:spPr>
        <p:txBody>
          <a:bodyPr/>
          <a:lstStyle/>
          <a:p>
            <a:r>
              <a:rPr lang="fa-IR" dirty="0" smtClean="0"/>
              <a:t>شرکت کاله در راستای جلب و حفظ رضایت مشتریان و بهبود مستمر و اثربخش سیستم مدیریت کیفیت اهداف ذیل را مدنظر دارد:</a:t>
            </a:r>
            <a:endParaRPr lang="en-US" dirty="0" smtClean="0"/>
          </a:p>
          <a:p>
            <a:pPr lvl="0"/>
            <a:r>
              <a:rPr lang="fa-IR" sz="2000" dirty="0" smtClean="0"/>
              <a:t>جلب رضایت کلیه مشتریان</a:t>
            </a:r>
            <a:endParaRPr lang="en-US" sz="2000" dirty="0" smtClean="0"/>
          </a:p>
          <a:p>
            <a:pPr lvl="0"/>
            <a:r>
              <a:rPr lang="fa-IR" sz="2000" dirty="0" smtClean="0"/>
              <a:t>افزایش توان رقابتی و استمرار آن جهت کسب بیشترین سهم بازار</a:t>
            </a:r>
            <a:endParaRPr lang="en-US" sz="2000" dirty="0" smtClean="0"/>
          </a:p>
          <a:p>
            <a:pPr lvl="0"/>
            <a:r>
              <a:rPr lang="fa-IR" sz="2000" dirty="0" smtClean="0"/>
              <a:t>ارائه محصول با کیفیت در تمامی گروههای لبنی منطبق بر استانداردهای ملی و کارخانه‌ای</a:t>
            </a:r>
            <a:endParaRPr lang="en-US" sz="2000" dirty="0" smtClean="0"/>
          </a:p>
          <a:p>
            <a:pPr lvl="0"/>
            <a:r>
              <a:rPr lang="fa-IR" sz="2000" dirty="0" smtClean="0"/>
              <a:t>طراحی و تولید و توزیع محصولات به صورت کاملا بهداشتی و به موقع</a:t>
            </a:r>
            <a:endParaRPr lang="en-US" sz="2000" dirty="0" smtClean="0"/>
          </a:p>
          <a:p>
            <a:pPr lvl="0"/>
            <a:r>
              <a:rPr lang="fa-IR" sz="2000" dirty="0" smtClean="0"/>
              <a:t>توزیع محصولات تولید شده به تمام نقاط کشور و تسهیل دسترسی کلیه مشتریان</a:t>
            </a:r>
            <a:endParaRPr lang="en-US" sz="2000" dirty="0" smtClean="0"/>
          </a:p>
          <a:p>
            <a:pPr lvl="0"/>
            <a:r>
              <a:rPr lang="fa-IR" sz="2000" dirty="0" smtClean="0"/>
              <a:t>ایجاد و ارتقاء فرهنگ مصرف محصولات متنوع لبنی در سطح جامعه</a:t>
            </a:r>
            <a:endParaRPr lang="en-US" sz="2000"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467600" cy="1143000"/>
          </a:xfrm>
        </p:spPr>
        <p:txBody>
          <a:bodyPr>
            <a:noAutofit/>
          </a:bodyPr>
          <a:lstStyle/>
          <a:p>
            <a:pPr algn="ctr"/>
            <a:r>
              <a:rPr lang="fa-IR" sz="2000" b="1" dirty="0" smtClean="0">
                <a:solidFill>
                  <a:schemeClr val="tx1"/>
                </a:solidFill>
              </a:rPr>
              <a:t>شرکت کاله  به منظور دستیابی به اهداف خود، اقدام به استمرار سیستم مدیریت کیفیت بر مبنای استاندارد نمود و علاوه برآن راهکارهای ذیل را نیز دنبال می‌نماید:</a:t>
            </a:r>
            <a:r>
              <a:rPr lang="en-US" sz="2000" b="1" dirty="0" smtClean="0">
                <a:solidFill>
                  <a:schemeClr val="tx1"/>
                </a:solidFill>
              </a:rPr>
              <a:t>ISO 9001</a:t>
            </a:r>
            <a:r>
              <a:rPr lang="fa-IR" sz="2000" b="1" dirty="0" smtClean="0">
                <a:solidFill>
                  <a:schemeClr val="tx1"/>
                </a:solidFill>
              </a:rPr>
              <a:t>؛2000(</a:t>
            </a:r>
            <a:r>
              <a:rPr lang="en-US" sz="2000" b="1" dirty="0" smtClean="0">
                <a:solidFill>
                  <a:schemeClr val="tx1"/>
                </a:solidFill>
              </a:rPr>
              <a:t>E</a:t>
            </a:r>
            <a:r>
              <a:rPr lang="fa-IR" sz="2000" b="1" dirty="0" smtClean="0">
                <a:solidFill>
                  <a:schemeClr val="tx1"/>
                </a:solidFill>
              </a:rPr>
              <a:t>)</a:t>
            </a:r>
            <a:r>
              <a:rPr lang="en-US" sz="2000" dirty="0" smtClean="0">
                <a:solidFill>
                  <a:schemeClr val="tx1"/>
                </a:solidFill>
              </a:rPr>
              <a:t/>
            </a:r>
            <a:br>
              <a:rPr lang="en-US" sz="2000" dirty="0" smtClean="0">
                <a:solidFill>
                  <a:schemeClr val="tx1"/>
                </a:solidFill>
              </a:rPr>
            </a:br>
            <a:endParaRPr lang="fa-IR" sz="2000" dirty="0">
              <a:solidFill>
                <a:schemeClr val="tx1"/>
              </a:solidFill>
            </a:endParaRPr>
          </a:p>
        </p:txBody>
      </p:sp>
      <p:sp>
        <p:nvSpPr>
          <p:cNvPr id="3" name="Content Placeholder 2"/>
          <p:cNvSpPr>
            <a:spLocks noGrp="1"/>
          </p:cNvSpPr>
          <p:nvPr>
            <p:ph sz="quarter" idx="1"/>
          </p:nvPr>
        </p:nvSpPr>
        <p:spPr>
          <a:xfrm>
            <a:off x="457200" y="2057400"/>
            <a:ext cx="7467600" cy="4416552"/>
          </a:xfrm>
        </p:spPr>
        <p:txBody>
          <a:bodyPr/>
          <a:lstStyle/>
          <a:p>
            <a:pPr lvl="0"/>
            <a:r>
              <a:rPr lang="fa-IR" dirty="0" smtClean="0"/>
              <a:t>گسترش فضاهای تولید و ارائه محصولات جدید بر اساس نیاز جامعه</a:t>
            </a:r>
            <a:endParaRPr lang="en-US" dirty="0" smtClean="0"/>
          </a:p>
          <a:p>
            <a:pPr lvl="0"/>
            <a:r>
              <a:rPr lang="fa-IR" dirty="0" smtClean="0"/>
              <a:t>بهبود کیفیت با مشارکت کلیه کارکنان و پیگیری نظرات مشتریان</a:t>
            </a:r>
            <a:endParaRPr lang="en-US" dirty="0" smtClean="0"/>
          </a:p>
          <a:p>
            <a:pPr lvl="0"/>
            <a:r>
              <a:rPr lang="fa-IR" dirty="0" smtClean="0"/>
              <a:t>بهبود و گسترش شبکه‌های بازاریابی و توزیع محصول</a:t>
            </a:r>
            <a:endParaRPr lang="en-US" dirty="0" smtClean="0"/>
          </a:p>
          <a:p>
            <a:pPr lvl="0"/>
            <a:r>
              <a:rPr lang="fa-IR" dirty="0" smtClean="0"/>
              <a:t>برقراری ارتباط مستقیم با مصرف کنندگان جهت معرفی انواع فرآورده‌های لبنی</a:t>
            </a:r>
            <a:endParaRPr lang="en-US" dirty="0" smtClean="0"/>
          </a:p>
          <a:p>
            <a:pPr lvl="0"/>
            <a:r>
              <a:rPr lang="fa-IR" dirty="0" smtClean="0"/>
              <a:t>گسترش بخش تحقیق و توسعه جهت تولید انواع محصولات لبنی روز دنیا</a:t>
            </a:r>
            <a:endParaRPr lang="en-US" dirty="0" smtClean="0"/>
          </a:p>
          <a:p>
            <a:pPr lvl="0"/>
            <a:r>
              <a:rPr lang="fa-IR" dirty="0" smtClean="0"/>
              <a:t>ارتقاء دانش و آگاهی پرسنل و فروشندگان محصولات لبنی</a:t>
            </a:r>
            <a:endParaRPr lang="en-US" dirty="0" smtClean="0"/>
          </a:p>
          <a:p>
            <a:endParaRPr lang="fa-IR" dirty="0"/>
          </a:p>
        </p:txBody>
      </p:sp>
      <p:pic>
        <p:nvPicPr>
          <p:cNvPr id="4" name="Picture 3" descr="C:\Documents and Settings\zarrin-computer amol\Desktop\مدیریت استراتژیک\Kaleh_logo.png"/>
          <p:cNvPicPr/>
          <p:nvPr/>
        </p:nvPicPr>
        <p:blipFill>
          <a:blip cstate="print"/>
          <a:srcRect/>
          <a:stretch>
            <a:fillRect/>
          </a:stretch>
        </p:blipFill>
        <p:spPr bwMode="auto">
          <a:xfrm>
            <a:off x="7848600" y="5638800"/>
            <a:ext cx="838200" cy="8858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4">
      <a:majorFont>
        <a:latin typeface="Times New Roman"/>
        <a:ea typeface=""/>
        <a:cs typeface="B Titr"/>
      </a:majorFont>
      <a:minorFont>
        <a:latin typeface="Times New Roman"/>
        <a:ea typeface=""/>
        <a:cs typeface="B Nazani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3323</Words>
  <Application>Microsoft Office PowerPoint</Application>
  <PresentationFormat>On-screen Show (4:3)</PresentationFormat>
  <Paragraphs>860</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B Nazanin</vt:lpstr>
      <vt:lpstr>B Titr</vt:lpstr>
      <vt:lpstr>Calibri</vt:lpstr>
      <vt:lpstr>Tahoma</vt:lpstr>
      <vt:lpstr>Times New Roman</vt:lpstr>
      <vt:lpstr>Wingdings</vt:lpstr>
      <vt:lpstr>Wingdings 2</vt:lpstr>
      <vt:lpstr>Oriel</vt:lpstr>
      <vt:lpstr>شرکت کاله در یک نگاه</vt:lpstr>
      <vt:lpstr>تاریخچه</vt:lpstr>
      <vt:lpstr>تاریخچه</vt:lpstr>
      <vt:lpstr>برند کاله </vt:lpstr>
      <vt:lpstr>چشم انداز شرکت کاله</vt:lpstr>
      <vt:lpstr>سناریو شرکت </vt:lpstr>
      <vt:lpstr>خط مشی کیفیت شرکت فرآورده های لبنی کاله </vt:lpstr>
      <vt:lpstr>اهداف شرکت </vt:lpstr>
      <vt:lpstr>شرکت کاله  به منظور دستیابی به اهداف خود، اقدام به استمرار سیستم مدیریت کیفیت بر مبنای استاندارد نمود و علاوه برآن راهکارهای ذیل را نیز دنبال می‌نماید:ISO 9001؛2000(E) </vt:lpstr>
      <vt:lpstr>نوع آوری شرکت </vt:lpstr>
      <vt:lpstr>پهنه گستردگی شرکت </vt:lpstr>
      <vt:lpstr>PowerPoint Presentation</vt:lpstr>
      <vt:lpstr>محصولات شرکت </vt:lpstr>
      <vt:lpstr>ماتریس ارزیابی عوامل داخلی(IFE) شرکت لبنی کاله </vt:lpstr>
      <vt:lpstr>تحلیل IFE</vt:lpstr>
      <vt:lpstr>ماتریس ارزیابی عوامل خارجی (EFE) شرکت لبنی کاله </vt:lpstr>
      <vt:lpstr>تحلیل EFE </vt:lpstr>
      <vt:lpstr>PowerPoint Presentation</vt:lpstr>
      <vt:lpstr>ماتریس SWOT شرکت لبنی کاله</vt:lpstr>
      <vt:lpstr>ماتریس SWOT شرکت لبنی کاله</vt:lpstr>
      <vt:lpstr>ماتریس SWOT شرکت لبنی کاله</vt:lpstr>
      <vt:lpstr>ماتریس کمی برنامه ریزی استراتژیک (QSPM) </vt:lpstr>
      <vt:lpstr>PowerPoint Presentation</vt:lpstr>
      <vt:lpstr>PowerPoint Presentation</vt:lpstr>
      <vt:lpstr>اولویت استراتژی ها </vt:lpstr>
      <vt:lpstr>نتیجه گیری و پیشنهادات </vt:lpstr>
      <vt:lpstr>پیشنهاداتی برای بهبود عملکرد این شرکت درقالب استراتژی های تدوین شده به صورت زیر ارائه می گردد: </vt:lpstr>
      <vt:lpstr>فعالیت هایی که در قالب استراتژی های دوم باید به آن توجه کرد: </vt:lpstr>
      <vt:lpstr>فعالیت هایی که در قالب استراتژی های دوم باید به آن توجه کرد: </vt:lpstr>
      <vt:lpstr>فعالیت هایی که در قالب استراتژی های دوم و سوم باید به آن توجه کرد: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مدیریت استراتژیک شرکت کاله آمل محمد هادیزاده اندواری 91124319115 مدیریت صنعتی مدیریت</dc:title>
  <dc:creator>Mohammad</dc:creator>
  <cp:lastModifiedBy>omid</cp:lastModifiedBy>
  <cp:revision>7</cp:revision>
  <dcterms:modified xsi:type="dcterms:W3CDTF">2018-06-03T08:54:17Z</dcterms:modified>
</cp:coreProperties>
</file>