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
  </p:notesMasterIdLst>
  <p:sldIdLst>
    <p:sldId id="274" r:id="rId2"/>
    <p:sldId id="258" r:id="rId3"/>
    <p:sldId id="257" r:id="rId4"/>
    <p:sldId id="259" r:id="rId5"/>
    <p:sldId id="260" r:id="rId6"/>
    <p:sldId id="273" r:id="rId7"/>
    <p:sldId id="261" r:id="rId8"/>
    <p:sldId id="262" r:id="rId9"/>
    <p:sldId id="264" r:id="rId10"/>
    <p:sldId id="265" r:id="rId11"/>
    <p:sldId id="266" r:id="rId12"/>
    <p:sldId id="267" r:id="rId13"/>
    <p:sldId id="268" r:id="rId14"/>
    <p:sldId id="269" r:id="rId15"/>
    <p:sldId id="270" r:id="rId16"/>
    <p:sldId id="271" r:id="rId17"/>
    <p:sldId id="272" r:id="rId18"/>
    <p:sldId id="275" r:id="rId1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5" d="100"/>
          <a:sy n="75" d="100"/>
        </p:scale>
        <p:origin x="-1014"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CF14A52-CCB6-441F-AFD6-803A52E2DFA2}" type="datetimeFigureOut">
              <a:rPr lang="fa-IR" smtClean="0"/>
              <a:t>1438/03/06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211334B-C1C2-45B7-9F2E-1221BD6B047D}" type="slidenum">
              <a:rPr lang="fa-IR" smtClean="0"/>
              <a:t>‹#›</a:t>
            </a:fld>
            <a:endParaRPr lang="fa-IR"/>
          </a:p>
        </p:txBody>
      </p:sp>
    </p:spTree>
    <p:extLst>
      <p:ext uri="{BB962C8B-B14F-4D97-AF65-F5344CB8AC3E}">
        <p14:creationId xmlns:p14="http://schemas.microsoft.com/office/powerpoint/2010/main" val="21771878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211334B-C1C2-45B7-9F2E-1221BD6B047D}" type="slidenum">
              <a:rPr lang="fa-IR" smtClean="0"/>
              <a:t>5</a:t>
            </a:fld>
            <a:endParaRPr lang="fa-IR"/>
          </a:p>
        </p:txBody>
      </p:sp>
    </p:spTree>
    <p:extLst>
      <p:ext uri="{BB962C8B-B14F-4D97-AF65-F5344CB8AC3E}">
        <p14:creationId xmlns:p14="http://schemas.microsoft.com/office/powerpoint/2010/main" val="168341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EBB50D2-5F73-4EE2-A9B6-1B4F3DA00466}" type="datetime8">
              <a:rPr lang="fa-IR" smtClean="0"/>
              <a:t>16/دسامبر/5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11" name="Slide Number Placeholder 10"/>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FB5100-356C-42FA-A015-938CE7AD70C8}" type="datetime8">
              <a:rPr lang="fa-IR" smtClean="0"/>
              <a:t>16/دسامبر/5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578A52-3361-4DFB-87F9-8174D3A5706D}" type="datetime8">
              <a:rPr lang="fa-IR" smtClean="0"/>
              <a:t>16/دسامبر/5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033C82-2C72-4FA7-9706-44283B19B2B9}" type="datetime8">
              <a:rPr lang="fa-IR" smtClean="0"/>
              <a:t>16/دسامبر/5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3DE743-D439-40FA-BEDE-F75A5013E224}" type="datetime8">
              <a:rPr lang="fa-IR" smtClean="0"/>
              <a:t>16/دسامبر/5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0F793E-D38B-48C7-8BE0-8A441425A801}" type="datetime8">
              <a:rPr lang="fa-IR" smtClean="0"/>
              <a:t>16/دسامبر/5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B082F0-2D93-49F3-9BD1-4C1ACF32F336}" type="datetime8">
              <a:rPr lang="fa-IR" smtClean="0"/>
              <a:t>16/دسامبر/5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85ECEB9-D0FD-4C38-94FC-02A355C0E726}" type="datetime8">
              <a:rPr lang="fa-IR" smtClean="0"/>
              <a:t>16/دسامبر/5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FB536BF-C909-427D-99AF-3371BEB64624}" type="datetime8">
              <a:rPr lang="fa-IR" smtClean="0"/>
              <a:t>16/دسامبر/5</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D92F57-080F-4F43-99F0-FD30FB509F3A}" type="datetime8">
              <a:rPr lang="fa-IR" smtClean="0"/>
              <a:t>16/دسامبر/5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1653FCE9-0C72-4716-A860-1BD4CD46CA9E}"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E8E98D-F561-4781-ABF8-EFF2E8604A9E}" type="datetime8">
              <a:rPr lang="fa-IR" smtClean="0"/>
              <a:t>16/دسامبر/5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1653FCE9-0C72-4716-A860-1BD4CD46CA9E}" type="slidenum">
              <a:rPr lang="fa-IR" smtClean="0"/>
              <a:t>‹#›</a:t>
            </a:fld>
            <a:endParaRPr lang="fa-I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F93EFB-412E-4A96-B8B0-5EA9DE1D68D7}" type="datetime8">
              <a:rPr lang="fa-IR" smtClean="0"/>
              <a:t>16/دسامبر/5</a:t>
            </a:fld>
            <a:endParaRPr lang="fa-I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653FCE9-0C72-4716-A860-1BD4CD46CA9E}"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اسلاید بسم الل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653FCE9-0C72-4716-A860-1BD4CD46CA9E}" type="slidenum">
              <a:rPr lang="fa-IR" smtClean="0"/>
              <a:t>1</a:t>
            </a:fld>
            <a:endParaRPr lang="fa-IR"/>
          </a:p>
        </p:txBody>
      </p:sp>
    </p:spTree>
    <p:extLst>
      <p:ext uri="{BB962C8B-B14F-4D97-AF65-F5344CB8AC3E}">
        <p14:creationId xmlns:p14="http://schemas.microsoft.com/office/powerpoint/2010/main" val="40319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914400"/>
            <a:ext cx="8031480" cy="4953000"/>
          </a:xfrm>
        </p:spPr>
        <p:txBody>
          <a:bodyPr>
            <a:normAutofit/>
          </a:bodyPr>
          <a:lstStyle/>
          <a:p>
            <a:pPr marL="0" indent="0" algn="justLow">
              <a:lnSpc>
                <a:spcPct val="150000"/>
              </a:lnSpc>
              <a:buNone/>
            </a:pPr>
            <a:r>
              <a:rPr lang="fa-IR" sz="2400" dirty="0">
                <a:cs typeface="B Nazanin" pitchFamily="2" charset="-78"/>
              </a:rPr>
              <a:t> در استاندارد </a:t>
            </a:r>
            <a:r>
              <a:rPr lang="en-US" sz="2400" dirty="0">
                <a:cs typeface="B Nazanin" pitchFamily="2" charset="-78"/>
              </a:rPr>
              <a:t>ASTM C1064  </a:t>
            </a:r>
            <a:r>
              <a:rPr lang="fa-IR" sz="2400" dirty="0">
                <a:cs typeface="B Nazanin" pitchFamily="2" charset="-78"/>
              </a:rPr>
              <a:t>روش تعيين دما ارائه شده است. دماسنج با حداكثر دماي 50 درجه سانتي گراد و با دقت 5/0 درجه لازم است. نوك ميله دماسنج بايد تا عمق حداقل 75 ميليمتر فرو برده شود و از هر طرف نيز حداقل 75 ميليمتر بتن بايد وجود داشته باشد. حداقل فاصله مزبور سه برابر حداكثر اندازه سنگدانه مي باشد . دماسنج بايد 2 دقيقه در بتن بماند تا به وضعيت ثابتي برسد. خاتمه اندازه گيري بيش از 5 دقيقه پس از نمونه گيري نباشد. دقت گزارش نتيجه 5/0 درجه است.</a:t>
            </a:r>
          </a:p>
        </p:txBody>
      </p:sp>
      <p:sp>
        <p:nvSpPr>
          <p:cNvPr id="4" name="Slide Number Placeholder 3"/>
          <p:cNvSpPr>
            <a:spLocks noGrp="1"/>
          </p:cNvSpPr>
          <p:nvPr>
            <p:ph type="sldNum" sz="quarter" idx="12"/>
          </p:nvPr>
        </p:nvSpPr>
        <p:spPr/>
        <p:txBody>
          <a:bodyPr/>
          <a:lstStyle/>
          <a:p>
            <a:fld id="{1653FCE9-0C72-4716-A860-1BD4CD46CA9E}" type="slidenum">
              <a:rPr lang="fa-IR" smtClean="0"/>
              <a:t>10</a:t>
            </a:fld>
            <a:endParaRPr lang="fa-IR"/>
          </a:p>
        </p:txBody>
      </p:sp>
    </p:spTree>
    <p:extLst>
      <p:ext uri="{BB962C8B-B14F-4D97-AF65-F5344CB8AC3E}">
        <p14:creationId xmlns:p14="http://schemas.microsoft.com/office/powerpoint/2010/main" val="3984782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685800"/>
          </a:xfrm>
        </p:spPr>
        <p:txBody>
          <a:bodyPr>
            <a:normAutofit/>
          </a:bodyPr>
          <a:lstStyle/>
          <a:p>
            <a:pPr algn="r"/>
            <a:r>
              <a:rPr lang="fa-IR" sz="2800" dirty="0">
                <a:effectLst>
                  <a:outerShdw blurRad="38100" dist="38100" dir="2700000" algn="tl">
                    <a:srgbClr val="000000">
                      <a:alpha val="43137"/>
                    </a:srgbClr>
                  </a:outerShdw>
                </a:effectLst>
                <a:cs typeface="B Nazanin" pitchFamily="2" charset="-78"/>
              </a:rPr>
              <a:t>آزمايش تعيين درصد هواي بتن</a:t>
            </a:r>
          </a:p>
        </p:txBody>
      </p:sp>
      <p:sp>
        <p:nvSpPr>
          <p:cNvPr id="3" name="Content Placeholder 2"/>
          <p:cNvSpPr>
            <a:spLocks noGrp="1"/>
          </p:cNvSpPr>
          <p:nvPr>
            <p:ph idx="1"/>
          </p:nvPr>
        </p:nvSpPr>
        <p:spPr>
          <a:xfrm>
            <a:off x="609600" y="1371600"/>
            <a:ext cx="8001000" cy="4568952"/>
          </a:xfrm>
        </p:spPr>
        <p:txBody>
          <a:bodyPr>
            <a:normAutofit/>
          </a:bodyPr>
          <a:lstStyle/>
          <a:p>
            <a:pPr marL="0" indent="0" algn="justLow">
              <a:buNone/>
            </a:pPr>
            <a:r>
              <a:rPr lang="fa-IR" sz="2400" dirty="0">
                <a:cs typeface="B Nazanin" pitchFamily="2" charset="-78"/>
              </a:rPr>
              <a:t>اين آزمايش معمولاً در مواردي انجام مي شود كه از مواد حبابزا براي توليد حباب ريز هوا در بتن (هواي عمدي) استفاده شده است هر چند در ساير موارد نيز مي تواند براي تعيين درصد هواي غير عمدي (ناخواسته) اقدام كرد. گاه اين آزمايش براي كنترل يكنواختي بتن انجام مي شود. </a:t>
            </a:r>
          </a:p>
          <a:p>
            <a:pPr marL="0" indent="0" algn="justLow">
              <a:buNone/>
            </a:pPr>
            <a:r>
              <a:rPr lang="fa-IR" sz="2400" dirty="0">
                <a:cs typeface="B Nazanin" pitchFamily="2" charset="-78"/>
              </a:rPr>
              <a:t>درصد هواي بتن با سه روش اندازه گيري مي شود. روش فشاري، روش حجمي و روش وزني. </a:t>
            </a:r>
          </a:p>
        </p:txBody>
      </p:sp>
      <p:pic>
        <p:nvPicPr>
          <p:cNvPr id="5122" name="Picture 2" descr="http://sarvazma.ir:80/resource/product_images/5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97275"/>
            <a:ext cx="2819400" cy="3251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653FCE9-0C72-4716-A860-1BD4CD46CA9E}" type="slidenum">
              <a:rPr lang="fa-IR" smtClean="0"/>
              <a:t>11</a:t>
            </a:fld>
            <a:endParaRPr lang="fa-IR"/>
          </a:p>
        </p:txBody>
      </p:sp>
    </p:spTree>
    <p:extLst>
      <p:ext uri="{BB962C8B-B14F-4D97-AF65-F5344CB8AC3E}">
        <p14:creationId xmlns:p14="http://schemas.microsoft.com/office/powerpoint/2010/main" val="99111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762000"/>
          </a:xfrm>
        </p:spPr>
        <p:txBody>
          <a:bodyPr>
            <a:normAutofit/>
          </a:bodyPr>
          <a:lstStyle/>
          <a:p>
            <a:pPr algn="r"/>
            <a:r>
              <a:rPr lang="fa-IR" sz="2800" dirty="0">
                <a:effectLst>
                  <a:outerShdw blurRad="38100" dist="38100" dir="2700000" algn="tl">
                    <a:srgbClr val="000000">
                      <a:alpha val="43137"/>
                    </a:srgbClr>
                  </a:outerShdw>
                </a:effectLst>
                <a:cs typeface="B Nazanin" pitchFamily="2" charset="-78"/>
              </a:rPr>
              <a:t>آزمايش تعيين وزن مخصوص بتن</a:t>
            </a:r>
          </a:p>
        </p:txBody>
      </p:sp>
      <p:sp>
        <p:nvSpPr>
          <p:cNvPr id="3" name="Content Placeholder 2"/>
          <p:cNvSpPr>
            <a:spLocks noGrp="1"/>
          </p:cNvSpPr>
          <p:nvPr>
            <p:ph idx="1"/>
          </p:nvPr>
        </p:nvSpPr>
        <p:spPr>
          <a:xfrm>
            <a:off x="502920" y="1371600"/>
            <a:ext cx="8183880" cy="4495800"/>
          </a:xfrm>
        </p:spPr>
        <p:txBody>
          <a:bodyPr>
            <a:normAutofit lnSpcReduction="10000"/>
          </a:bodyPr>
          <a:lstStyle/>
          <a:p>
            <a:pPr marL="0" indent="0" algn="justLow">
              <a:lnSpc>
                <a:spcPct val="150000"/>
              </a:lnSpc>
              <a:buNone/>
            </a:pPr>
            <a:r>
              <a:rPr lang="fa-IR" sz="2400" dirty="0">
                <a:cs typeface="B Nazanin" pitchFamily="2" charset="-78"/>
              </a:rPr>
              <a:t>اين آزمايش براي كنترل صحت طرح مخلوط و يا كنترل يكنواختي اختلاط بتن انجام مي شود كه نياز به پيمانه مخصوص دارد. </a:t>
            </a:r>
          </a:p>
          <a:p>
            <a:pPr marL="0" indent="0" algn="justLow">
              <a:lnSpc>
                <a:spcPct val="150000"/>
              </a:lnSpc>
              <a:buNone/>
            </a:pPr>
            <a:r>
              <a:rPr lang="fa-IR" sz="2400" dirty="0">
                <a:cs typeface="B Nazanin" pitchFamily="2" charset="-78"/>
              </a:rPr>
              <a:t>اين آزمايش طبق </a:t>
            </a:r>
            <a:r>
              <a:rPr lang="en-US" sz="2400" dirty="0">
                <a:cs typeface="B Nazanin" pitchFamily="2" charset="-78"/>
              </a:rPr>
              <a:t>ASTM  C138 </a:t>
            </a:r>
            <a:r>
              <a:rPr lang="fa-IR" sz="2400" dirty="0">
                <a:cs typeface="B Nazanin" pitchFamily="2" charset="-78"/>
              </a:rPr>
              <a:t>يا </a:t>
            </a:r>
            <a:r>
              <a:rPr lang="en-US" sz="2400" dirty="0">
                <a:cs typeface="B Nazanin" pitchFamily="2" charset="-78"/>
              </a:rPr>
              <a:t>ISIRI  3521 </a:t>
            </a:r>
            <a:r>
              <a:rPr lang="fa-IR" sz="2400" dirty="0">
                <a:cs typeface="B Nazanin" pitchFamily="2" charset="-78"/>
              </a:rPr>
              <a:t>انجام مي گردد كه با يكديگر تفاوت هائي دارند. </a:t>
            </a:r>
          </a:p>
          <a:p>
            <a:pPr marL="0" indent="0" algn="justLow">
              <a:lnSpc>
                <a:spcPct val="150000"/>
              </a:lnSpc>
              <a:buNone/>
            </a:pPr>
            <a:r>
              <a:rPr lang="fa-IR" sz="2400" dirty="0">
                <a:cs typeface="B Nazanin" pitchFamily="2" charset="-78"/>
              </a:rPr>
              <a:t>در استاندارد ايران حداقل قطر پيمانه چهاربرابر حداكثر اندازه اسمي سنگدانه و حداقل 150 ميلي متر است و حداقل حجم آن 5 ليتر مي باشد. در حاليكه در </a:t>
            </a:r>
            <a:r>
              <a:rPr lang="en-US" sz="2400" dirty="0">
                <a:cs typeface="B Nazanin" pitchFamily="2" charset="-78"/>
              </a:rPr>
              <a:t>ASTM، </a:t>
            </a:r>
            <a:r>
              <a:rPr lang="fa-IR" sz="2400" dirty="0">
                <a:cs typeface="B Nazanin" pitchFamily="2" charset="-78"/>
              </a:rPr>
              <a:t>براي حداكثر اندازه اسمي سنگدانه 25 ميلي متر، حداقل حجم ظرف حدود 5/5 ليتر و براي حداكثر اندازه اسمي 38 ميلي متري حداقل حجم ظرف در حدود 11 ليتر مي باشد. </a:t>
            </a:r>
          </a:p>
          <a:p>
            <a:pPr algn="justLow">
              <a:lnSpc>
                <a:spcPct val="150000"/>
              </a:lnSpc>
            </a:pPr>
            <a:endParaRPr lang="fa-IR" sz="2400" dirty="0">
              <a:cs typeface="B Nazanin" pitchFamily="2" charset="-78"/>
            </a:endParaRPr>
          </a:p>
        </p:txBody>
      </p:sp>
      <p:sp>
        <p:nvSpPr>
          <p:cNvPr id="4" name="Slide Number Placeholder 3"/>
          <p:cNvSpPr>
            <a:spLocks noGrp="1"/>
          </p:cNvSpPr>
          <p:nvPr>
            <p:ph type="sldNum" sz="quarter" idx="12"/>
          </p:nvPr>
        </p:nvSpPr>
        <p:spPr/>
        <p:txBody>
          <a:bodyPr/>
          <a:lstStyle/>
          <a:p>
            <a:fld id="{1653FCE9-0C72-4716-A860-1BD4CD46CA9E}" type="slidenum">
              <a:rPr lang="fa-IR" smtClean="0"/>
              <a:t>12</a:t>
            </a:fld>
            <a:endParaRPr lang="fa-IR"/>
          </a:p>
        </p:txBody>
      </p:sp>
    </p:spTree>
    <p:extLst>
      <p:ext uri="{BB962C8B-B14F-4D97-AF65-F5344CB8AC3E}">
        <p14:creationId xmlns:p14="http://schemas.microsoft.com/office/powerpoint/2010/main" val="3876023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83880" cy="1051560"/>
          </a:xfrm>
        </p:spPr>
        <p:txBody>
          <a:bodyPr/>
          <a:lstStyle/>
          <a:p>
            <a:pPr algn="r"/>
            <a:r>
              <a:rPr lang="fa-IR" dirty="0" smtClean="0">
                <a:cs typeface="B Nazanin" pitchFamily="2" charset="-78"/>
              </a:rPr>
              <a:t>آزمایشات بتن سخت شده</a:t>
            </a:r>
            <a:endParaRPr lang="fa-IR" dirty="0">
              <a:cs typeface="B Nazanin" pitchFamily="2" charset="-78"/>
            </a:endParaRPr>
          </a:p>
        </p:txBody>
      </p:sp>
      <p:sp>
        <p:nvSpPr>
          <p:cNvPr id="3" name="Content Placeholder 2"/>
          <p:cNvSpPr>
            <a:spLocks noGrp="1"/>
          </p:cNvSpPr>
          <p:nvPr>
            <p:ph idx="1"/>
          </p:nvPr>
        </p:nvSpPr>
        <p:spPr>
          <a:xfrm>
            <a:off x="502920" y="1524000"/>
            <a:ext cx="8107680" cy="4038600"/>
          </a:xfrm>
        </p:spPr>
        <p:txBody>
          <a:bodyPr>
            <a:normAutofit/>
          </a:bodyPr>
          <a:lstStyle/>
          <a:p>
            <a:pPr marL="0" indent="0" algn="justLow">
              <a:buNone/>
            </a:pPr>
            <a:r>
              <a:rPr lang="fa-IR" sz="2400" dirty="0">
                <a:cs typeface="B Nazanin" pitchFamily="2" charset="-78"/>
              </a:rPr>
              <a:t>براي تعیین مقاومت فشاري بتن از آزمایش مقاومت فشاري بر روي نمونه هاي استاندارد</a:t>
            </a:r>
            <a:r>
              <a:rPr lang="en-US" sz="2400" dirty="0">
                <a:cs typeface="B Nazanin" pitchFamily="2" charset="-78"/>
              </a:rPr>
              <a:t> 28 </a:t>
            </a:r>
            <a:r>
              <a:rPr lang="fa-IR" sz="2400" dirty="0">
                <a:cs typeface="B Nazanin" pitchFamily="2" charset="-78"/>
              </a:rPr>
              <a:t>روزه بتن استفاده می گردد</a:t>
            </a:r>
            <a:r>
              <a:rPr lang="en-US" sz="2400" dirty="0">
                <a:cs typeface="B Nazanin" pitchFamily="2" charset="-78"/>
              </a:rPr>
              <a:t>. </a:t>
            </a:r>
            <a:r>
              <a:rPr lang="fa-IR" sz="2400" dirty="0">
                <a:cs typeface="B Nazanin" pitchFamily="2" charset="-78"/>
              </a:rPr>
              <a:t>نمونه هاي استاندارد مورد استفاده در این آزمایش دو نوع می باشند</a:t>
            </a:r>
            <a:r>
              <a:rPr lang="en-US" sz="2400" dirty="0">
                <a:cs typeface="B Nazanin" pitchFamily="2" charset="-78"/>
              </a:rPr>
              <a:t>:</a:t>
            </a:r>
          </a:p>
          <a:p>
            <a:pPr algn="justLow"/>
            <a:r>
              <a:rPr lang="fa-IR" sz="2400" dirty="0" smtClean="0">
                <a:cs typeface="B Nazanin" pitchFamily="2" charset="-78"/>
              </a:rPr>
              <a:t>نمونه </a:t>
            </a:r>
            <a:r>
              <a:rPr lang="fa-IR" sz="2400" dirty="0">
                <a:cs typeface="B Nazanin" pitchFamily="2" charset="-78"/>
              </a:rPr>
              <a:t>هاي استوانه اي  استاندارد </a:t>
            </a:r>
            <a:r>
              <a:rPr lang="en-US" sz="2400" dirty="0">
                <a:cs typeface="B Nazanin" pitchFamily="2" charset="-78"/>
              </a:rPr>
              <a:t>15*30cm</a:t>
            </a:r>
            <a:r>
              <a:rPr lang="fa-IR" sz="2400" dirty="0">
                <a:cs typeface="B Nazanin" pitchFamily="2" charset="-78"/>
              </a:rPr>
              <a:t> (استاندارد ایران و آمریکا) با مقاومت فشاری 28 روزه </a:t>
            </a:r>
            <a:r>
              <a:rPr lang="en-US" sz="2400" dirty="0">
                <a:cs typeface="B Nazanin" pitchFamily="2" charset="-78"/>
              </a:rPr>
              <a:t>fc</a:t>
            </a:r>
          </a:p>
          <a:p>
            <a:pPr algn="justLow"/>
            <a:r>
              <a:rPr lang="fa-IR" sz="2400" dirty="0" smtClean="0">
                <a:cs typeface="B Nazanin" pitchFamily="2" charset="-78"/>
              </a:rPr>
              <a:t>نمونه </a:t>
            </a:r>
            <a:r>
              <a:rPr lang="fa-IR" sz="2400" dirty="0">
                <a:cs typeface="B Nazanin" pitchFamily="2" charset="-78"/>
              </a:rPr>
              <a:t>هاي مکعبی  </a:t>
            </a:r>
            <a:r>
              <a:rPr lang="en-US" sz="2400" dirty="0">
                <a:cs typeface="B Nazanin" pitchFamily="2" charset="-78"/>
              </a:rPr>
              <a:t>15*15cm</a:t>
            </a:r>
            <a:r>
              <a:rPr lang="fa-IR" sz="2400" dirty="0">
                <a:cs typeface="B Nazanin" pitchFamily="2" charset="-78"/>
              </a:rPr>
              <a:t> (استاندارد اروپا) با مقاومت فشاری 28 روزه </a:t>
            </a:r>
            <a:r>
              <a:rPr lang="en-US" sz="2400" dirty="0">
                <a:cs typeface="B Nazanin" pitchFamily="2" charset="-78"/>
              </a:rPr>
              <a:t>fc </a:t>
            </a:r>
          </a:p>
          <a:p>
            <a:pPr marL="0" indent="0" algn="justLow">
              <a:buNone/>
            </a:pPr>
            <a:r>
              <a:rPr lang="fa-IR" sz="2400" dirty="0">
                <a:cs typeface="B Nazanin" pitchFamily="2" charset="-78"/>
              </a:rPr>
              <a:t>در شرایط معمول بین مقاومت فشاري دو نمونه استاندارد بالا رابطه زیر برقرار است:</a:t>
            </a:r>
            <a:endParaRPr lang="en-US" sz="2400" dirty="0">
              <a:cs typeface="B Nazanin" pitchFamily="2" charset="-78"/>
            </a:endParaRPr>
          </a:p>
          <a:p>
            <a:pPr marL="0" indent="0" algn="justLow">
              <a:buNone/>
            </a:pPr>
            <a:r>
              <a:rPr lang="en-US" sz="2400" dirty="0">
                <a:cs typeface="B Nazanin" pitchFamily="2" charset="-78"/>
              </a:rPr>
              <a:t>fc ≈ 0.85 f cu</a:t>
            </a:r>
          </a:p>
          <a:p>
            <a:pPr algn="justLow"/>
            <a:endParaRPr lang="fa-IR" sz="2400" dirty="0">
              <a:cs typeface="B Nazanin" pitchFamily="2" charset="-78"/>
            </a:endParaRPr>
          </a:p>
        </p:txBody>
      </p:sp>
      <p:pic>
        <p:nvPicPr>
          <p:cNvPr id="6146" name="Picture 2" descr="Image result for ‫آزمایشات بتن سخت شد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86300"/>
            <a:ext cx="28956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653FCE9-0C72-4716-A860-1BD4CD46CA9E}" type="slidenum">
              <a:rPr lang="fa-IR" smtClean="0"/>
              <a:t>13</a:t>
            </a:fld>
            <a:endParaRPr lang="fa-IR"/>
          </a:p>
        </p:txBody>
      </p:sp>
    </p:spTree>
    <p:extLst>
      <p:ext uri="{BB962C8B-B14F-4D97-AF65-F5344CB8AC3E}">
        <p14:creationId xmlns:p14="http://schemas.microsoft.com/office/powerpoint/2010/main" val="2437038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algn="r"/>
            <a:r>
              <a:rPr lang="fa-IR" sz="2800" dirty="0" smtClean="0">
                <a:cs typeface="B Nazanin" pitchFamily="2" charset="-78"/>
              </a:rPr>
              <a:t>بتن آرمه</a:t>
            </a:r>
            <a:endParaRPr lang="fa-IR" sz="2800" dirty="0">
              <a:cs typeface="B Nazanin" pitchFamily="2" charset="-78"/>
            </a:endParaRPr>
          </a:p>
        </p:txBody>
      </p:sp>
      <p:sp>
        <p:nvSpPr>
          <p:cNvPr id="3" name="Content Placeholder 2"/>
          <p:cNvSpPr>
            <a:spLocks noGrp="1"/>
          </p:cNvSpPr>
          <p:nvPr>
            <p:ph idx="1"/>
          </p:nvPr>
        </p:nvSpPr>
        <p:spPr>
          <a:xfrm>
            <a:off x="502920" y="1524000"/>
            <a:ext cx="8107680" cy="3194304"/>
          </a:xfrm>
        </p:spPr>
        <p:txBody>
          <a:bodyPr>
            <a:normAutofit/>
          </a:bodyPr>
          <a:lstStyle/>
          <a:p>
            <a:pPr marL="0" indent="0" algn="justLow">
              <a:buNone/>
            </a:pPr>
            <a:r>
              <a:rPr lang="fa-IR" sz="2400" dirty="0">
                <a:cs typeface="B Nazanin" pitchFamily="2" charset="-78"/>
              </a:rPr>
              <a:t>بتنی که توسط فولاد مسلح شده است را بتن آرمه گویند. عموماً بتن را به علت ضعف کشش آن توسط فولاد (درناحیه کششی) تقویت می کنند که مجموعه حاصل بتن آرمه یا بتن مسلح نامیده می شود.</a:t>
            </a:r>
            <a:endParaRPr lang="en-US" sz="2400" dirty="0">
              <a:cs typeface="B Nazanin" pitchFamily="2" charset="-78"/>
            </a:endParaRPr>
          </a:p>
          <a:p>
            <a:pPr marL="0" indent="0" algn="justLow">
              <a:buNone/>
            </a:pPr>
            <a:r>
              <a:rPr lang="fa-IR" sz="2400" dirty="0">
                <a:cs typeface="B Nazanin" pitchFamily="2" charset="-78"/>
              </a:rPr>
              <a:t>وزن مخصوص بتن نرمال(بتنی که مصالح سنگی در آن استفاده شده باشد) تقریباً برابر با 2300 کیلوگرم در مترمکعب می باشد که اگر بصورت بتن آرمه بکار رود وزن مخصوص آن به مقدار 2400 افزایش می یابد</a:t>
            </a:r>
            <a:endParaRPr lang="en-US" sz="2400" dirty="0">
              <a:cs typeface="B Nazanin" pitchFamily="2" charset="-78"/>
            </a:endParaRPr>
          </a:p>
          <a:p>
            <a:pPr algn="justLow"/>
            <a:endParaRPr lang="fa-IR" sz="2400" dirty="0">
              <a:cs typeface="B Nazanin" pitchFamily="2" charset="-78"/>
            </a:endParaRPr>
          </a:p>
        </p:txBody>
      </p:sp>
      <p:pic>
        <p:nvPicPr>
          <p:cNvPr id="7170" name="Picture 2" descr="Image result for ‫بتن آرم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96640"/>
            <a:ext cx="5334000" cy="25882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653FCE9-0C72-4716-A860-1BD4CD46CA9E}" type="slidenum">
              <a:rPr lang="fa-IR" smtClean="0"/>
              <a:t>14</a:t>
            </a:fld>
            <a:endParaRPr lang="fa-IR"/>
          </a:p>
        </p:txBody>
      </p:sp>
    </p:spTree>
    <p:extLst>
      <p:ext uri="{BB962C8B-B14F-4D97-AF65-F5344CB8AC3E}">
        <p14:creationId xmlns:p14="http://schemas.microsoft.com/office/powerpoint/2010/main" val="2353253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838200"/>
          </a:xfrm>
        </p:spPr>
        <p:txBody>
          <a:bodyPr>
            <a:normAutofit/>
          </a:bodyPr>
          <a:lstStyle/>
          <a:p>
            <a:pPr algn="r"/>
            <a:r>
              <a:rPr lang="fa-IR" sz="2800" dirty="0" smtClean="0">
                <a:cs typeface="B Nazanin" pitchFamily="2" charset="-78"/>
              </a:rPr>
              <a:t>مقاومت کششی</a:t>
            </a:r>
            <a:endParaRPr lang="fa-IR" sz="2800" dirty="0">
              <a:cs typeface="B Nazanin" pitchFamily="2" charset="-78"/>
            </a:endParaRPr>
          </a:p>
        </p:txBody>
      </p:sp>
      <p:sp>
        <p:nvSpPr>
          <p:cNvPr id="3" name="Content Placeholder 2"/>
          <p:cNvSpPr>
            <a:spLocks noGrp="1"/>
          </p:cNvSpPr>
          <p:nvPr>
            <p:ph idx="1"/>
          </p:nvPr>
        </p:nvSpPr>
        <p:spPr>
          <a:xfrm>
            <a:off x="533400" y="1295400"/>
            <a:ext cx="8183880" cy="4187952"/>
          </a:xfrm>
        </p:spPr>
        <p:txBody>
          <a:bodyPr>
            <a:normAutofit/>
          </a:bodyPr>
          <a:lstStyle/>
          <a:p>
            <a:pPr marL="0" indent="0" algn="justLow">
              <a:buNone/>
            </a:pPr>
            <a:r>
              <a:rPr lang="fa-IR" sz="2400" dirty="0">
                <a:cs typeface="B Nazanin" pitchFamily="2" charset="-78"/>
              </a:rPr>
              <a:t>براي تعیین مقاومت کششی بتن از روش هاي زیر استفاده می گردد:</a:t>
            </a:r>
          </a:p>
          <a:p>
            <a:pPr algn="justLow">
              <a:buFontTx/>
              <a:buChar char="-"/>
            </a:pPr>
            <a:r>
              <a:rPr lang="fa-IR" sz="2400" dirty="0" smtClean="0">
                <a:cs typeface="B Nazanin" pitchFamily="2" charset="-78"/>
              </a:rPr>
              <a:t>آزمایش </a:t>
            </a:r>
            <a:r>
              <a:rPr lang="fa-IR" sz="2400" dirty="0">
                <a:cs typeface="B Nazanin" pitchFamily="2" charset="-78"/>
              </a:rPr>
              <a:t>مقاومت کشش مستقیم: که نمونه </a:t>
            </a:r>
            <a:r>
              <a:rPr lang="fa-IR" sz="2400" dirty="0" smtClean="0">
                <a:cs typeface="B Nazanin" pitchFamily="2" charset="-78"/>
              </a:rPr>
              <a:t>باید تحت </a:t>
            </a:r>
            <a:r>
              <a:rPr lang="fa-IR" sz="2400" dirty="0">
                <a:cs typeface="B Nazanin" pitchFamily="2" charset="-78"/>
              </a:rPr>
              <a:t>نیروي کشش مستقیم و خالص قرار گیرد و به </a:t>
            </a:r>
            <a:r>
              <a:rPr lang="fa-IR" sz="2400" dirty="0" smtClean="0">
                <a:cs typeface="B Nazanin" pitchFamily="2" charset="-78"/>
              </a:rPr>
              <a:t>علت مشکل </a:t>
            </a:r>
            <a:r>
              <a:rPr lang="fa-IR" sz="2400" dirty="0">
                <a:cs typeface="B Nazanin" pitchFamily="2" charset="-78"/>
              </a:rPr>
              <a:t>بودن آزمایش متداول نمی باشد</a:t>
            </a:r>
            <a:r>
              <a:rPr lang="fa-IR" sz="2400" dirty="0" smtClean="0">
                <a:cs typeface="B Nazanin" pitchFamily="2" charset="-78"/>
              </a:rPr>
              <a:t>.</a:t>
            </a:r>
          </a:p>
          <a:p>
            <a:pPr algn="justLow">
              <a:buFontTx/>
              <a:buChar char="-"/>
            </a:pPr>
            <a:r>
              <a:rPr lang="fa-IR" sz="2400" dirty="0">
                <a:cs typeface="B Nazanin" pitchFamily="2" charset="-78"/>
              </a:rPr>
              <a:t>آزمایش مقاومت کشش </a:t>
            </a:r>
            <a:r>
              <a:rPr lang="fa-IR" sz="2400" dirty="0" smtClean="0">
                <a:cs typeface="B Nazanin" pitchFamily="2" charset="-78"/>
              </a:rPr>
              <a:t>غیرمستقیم</a:t>
            </a:r>
            <a:endParaRPr lang="fa-IR" sz="2400" dirty="0">
              <a:cs typeface="B Nazanin"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3919537" cy="326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653FCE9-0C72-4716-A860-1BD4CD46CA9E}" type="slidenum">
              <a:rPr lang="fa-IR" smtClean="0"/>
              <a:t>15</a:t>
            </a:fld>
            <a:endParaRPr lang="fa-IR"/>
          </a:p>
        </p:txBody>
      </p:sp>
    </p:spTree>
    <p:extLst>
      <p:ext uri="{BB962C8B-B14F-4D97-AF65-F5344CB8AC3E}">
        <p14:creationId xmlns:p14="http://schemas.microsoft.com/office/powerpoint/2010/main" val="4071027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762000"/>
          </a:xfrm>
        </p:spPr>
        <p:txBody>
          <a:bodyPr>
            <a:normAutofit/>
          </a:bodyPr>
          <a:lstStyle/>
          <a:p>
            <a:pPr algn="r"/>
            <a:r>
              <a:rPr lang="fa-IR" sz="2800" dirty="0" smtClean="0">
                <a:cs typeface="B Nazanin" pitchFamily="2" charset="-78"/>
              </a:rPr>
              <a:t>مقاومت کششی در خمش</a:t>
            </a:r>
            <a:endParaRPr lang="fa-IR" sz="2800" dirty="0">
              <a:cs typeface="B Nazanin"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458200" cy="52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653FCE9-0C72-4716-A860-1BD4CD46CA9E}" type="slidenum">
              <a:rPr lang="fa-IR" smtClean="0"/>
              <a:t>16</a:t>
            </a:fld>
            <a:endParaRPr lang="fa-IR"/>
          </a:p>
        </p:txBody>
      </p:sp>
    </p:spTree>
    <p:extLst>
      <p:ext uri="{BB962C8B-B14F-4D97-AF65-F5344CB8AC3E}">
        <p14:creationId xmlns:p14="http://schemas.microsoft.com/office/powerpoint/2010/main" val="1279527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609600"/>
          </a:xfrm>
        </p:spPr>
        <p:txBody>
          <a:bodyPr>
            <a:normAutofit/>
          </a:bodyPr>
          <a:lstStyle/>
          <a:p>
            <a:pPr algn="r"/>
            <a:r>
              <a:rPr lang="fa-IR" sz="2800" dirty="0" smtClean="0">
                <a:cs typeface="B Nazanin" pitchFamily="2" charset="-78"/>
              </a:rPr>
              <a:t>آزمایش شکافت نمونه ای استوانه ای</a:t>
            </a:r>
            <a:endParaRPr lang="fa-IR" sz="2800" dirty="0">
              <a:cs typeface="B Nazanin"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05800" cy="484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653FCE9-0C72-4716-A860-1BD4CD46CA9E}" type="slidenum">
              <a:rPr lang="fa-IR" smtClean="0"/>
              <a:t>17</a:t>
            </a:fld>
            <a:endParaRPr lang="fa-IR"/>
          </a:p>
        </p:txBody>
      </p:sp>
    </p:spTree>
    <p:extLst>
      <p:ext uri="{BB962C8B-B14F-4D97-AF65-F5344CB8AC3E}">
        <p14:creationId xmlns:p14="http://schemas.microsoft.com/office/powerpoint/2010/main" val="193617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اسلاید پای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653FCE9-0C72-4716-A860-1BD4CD46CA9E}" type="slidenum">
              <a:rPr lang="fa-IR" smtClean="0"/>
              <a:t>18</a:t>
            </a:fld>
            <a:endParaRPr lang="fa-IR"/>
          </a:p>
        </p:txBody>
      </p:sp>
    </p:spTree>
    <p:extLst>
      <p:ext uri="{BB962C8B-B14F-4D97-AF65-F5344CB8AC3E}">
        <p14:creationId xmlns:p14="http://schemas.microsoft.com/office/powerpoint/2010/main" val="162833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812024" cy="1151594"/>
          </a:xfrm>
        </p:spPr>
        <p:txBody>
          <a:bodyPr>
            <a:noAutofit/>
          </a:bodyPr>
          <a:lstStyle/>
          <a:p>
            <a:pPr algn="ctr"/>
            <a:r>
              <a:rPr lang="fa-IR" sz="9600" dirty="0" smtClean="0">
                <a:cs typeface="B Titr" pitchFamily="2" charset="-78"/>
              </a:rPr>
              <a:t>آزمایشات بتن</a:t>
            </a:r>
            <a:endParaRPr lang="fa-IR" sz="9600" dirty="0">
              <a:cs typeface="B Titr" pitchFamily="2" charset="-78"/>
            </a:endParaRPr>
          </a:p>
        </p:txBody>
      </p:sp>
      <p:sp>
        <p:nvSpPr>
          <p:cNvPr id="3" name="Subtitle 2"/>
          <p:cNvSpPr>
            <a:spLocks noGrp="1"/>
          </p:cNvSpPr>
          <p:nvPr>
            <p:ph type="subTitle" idx="1"/>
          </p:nvPr>
        </p:nvSpPr>
        <p:spPr>
          <a:xfrm>
            <a:off x="722376" y="3685032"/>
            <a:ext cx="7888224" cy="2715768"/>
          </a:xfrm>
        </p:spPr>
        <p:txBody>
          <a:bodyPr>
            <a:normAutofit/>
          </a:bodyPr>
          <a:lstStyle/>
          <a:p>
            <a:pPr>
              <a:lnSpc>
                <a:spcPct val="150000"/>
              </a:lnSpc>
            </a:pPr>
            <a:r>
              <a:rPr lang="fa-IR" sz="3600" dirty="0" smtClean="0">
                <a:solidFill>
                  <a:schemeClr val="tx1"/>
                </a:solidFill>
                <a:cs typeface="B Nazanin" pitchFamily="2" charset="-78"/>
              </a:rPr>
              <a:t>استاد گرامی </a:t>
            </a:r>
            <a:r>
              <a:rPr lang="fa-IR" sz="3600" dirty="0" smtClean="0">
                <a:solidFill>
                  <a:schemeClr val="tx1"/>
                </a:solidFill>
                <a:cs typeface="B Nazanin" pitchFamily="2" charset="-78"/>
              </a:rPr>
              <a:t>: جناب آقای مهندس افلاطون نفیسی</a:t>
            </a:r>
            <a:endParaRPr lang="fa-IR" sz="3600" dirty="0" smtClean="0">
              <a:solidFill>
                <a:schemeClr val="tx1"/>
              </a:solidFill>
              <a:cs typeface="B Nazanin" pitchFamily="2" charset="-78"/>
            </a:endParaRPr>
          </a:p>
          <a:p>
            <a:pPr>
              <a:lnSpc>
                <a:spcPct val="150000"/>
              </a:lnSpc>
            </a:pPr>
            <a:r>
              <a:rPr lang="fa-IR" sz="3600" dirty="0" smtClean="0">
                <a:solidFill>
                  <a:schemeClr val="tx1"/>
                </a:solidFill>
                <a:cs typeface="B Nazanin" pitchFamily="2" charset="-78"/>
              </a:rPr>
              <a:t>ارائه دهندگان : نازنین علیزاده ، مهسا احمدی</a:t>
            </a:r>
            <a:endParaRPr lang="fa-IR" sz="3600" dirty="0">
              <a:solidFill>
                <a:schemeClr val="tx1"/>
              </a:solidFill>
              <a:cs typeface="B Nazanin" pitchFamily="2" charset="-78"/>
            </a:endParaRPr>
          </a:p>
        </p:txBody>
      </p:sp>
      <p:sp>
        <p:nvSpPr>
          <p:cNvPr id="4" name="Slide Number Placeholder 3"/>
          <p:cNvSpPr>
            <a:spLocks noGrp="1"/>
          </p:cNvSpPr>
          <p:nvPr>
            <p:ph type="sldNum" sz="quarter" idx="12"/>
          </p:nvPr>
        </p:nvSpPr>
        <p:spPr/>
        <p:txBody>
          <a:bodyPr/>
          <a:lstStyle/>
          <a:p>
            <a:fld id="{1653FCE9-0C72-4716-A860-1BD4CD46CA9E}" type="slidenum">
              <a:rPr lang="fa-IR" smtClean="0"/>
              <a:t>2</a:t>
            </a:fld>
            <a:endParaRPr lang="fa-IR"/>
          </a:p>
        </p:txBody>
      </p:sp>
    </p:spTree>
    <p:extLst>
      <p:ext uri="{BB962C8B-B14F-4D97-AF65-F5344CB8AC3E}">
        <p14:creationId xmlns:p14="http://schemas.microsoft.com/office/powerpoint/2010/main" val="1914331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بت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6172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653FCE9-0C72-4716-A860-1BD4CD46CA9E}" type="slidenum">
              <a:rPr lang="fa-IR" smtClean="0"/>
              <a:t>3</a:t>
            </a:fld>
            <a:endParaRPr lang="fa-IR"/>
          </a:p>
        </p:txBody>
      </p:sp>
    </p:spTree>
    <p:extLst>
      <p:ext uri="{BB962C8B-B14F-4D97-AF65-F5344CB8AC3E}">
        <p14:creationId xmlns:p14="http://schemas.microsoft.com/office/powerpoint/2010/main" val="3841260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83880" cy="1051560"/>
          </a:xfrm>
        </p:spPr>
        <p:txBody>
          <a:bodyPr>
            <a:normAutofit/>
          </a:bodyPr>
          <a:lstStyle/>
          <a:p>
            <a:pPr algn="r"/>
            <a:r>
              <a:rPr lang="fa-IR" sz="4000" dirty="0">
                <a:effectLst>
                  <a:outerShdw blurRad="38100" dist="38100" dir="2700000" algn="tl">
                    <a:srgbClr val="000000">
                      <a:alpha val="43137"/>
                    </a:srgbClr>
                  </a:outerShdw>
                </a:effectLst>
                <a:cs typeface="B Nazanin" pitchFamily="2" charset="-78"/>
              </a:rPr>
              <a:t>آزمايش هاي بتن تازه </a:t>
            </a:r>
          </a:p>
        </p:txBody>
      </p:sp>
      <p:sp>
        <p:nvSpPr>
          <p:cNvPr id="3" name="Content Placeholder 2"/>
          <p:cNvSpPr>
            <a:spLocks noGrp="1"/>
          </p:cNvSpPr>
          <p:nvPr>
            <p:ph idx="1"/>
          </p:nvPr>
        </p:nvSpPr>
        <p:spPr>
          <a:xfrm>
            <a:off x="502920" y="1447800"/>
            <a:ext cx="8183880" cy="4267200"/>
          </a:xfrm>
        </p:spPr>
        <p:txBody>
          <a:bodyPr/>
          <a:lstStyle/>
          <a:p>
            <a:pPr marL="347472" lvl="1" indent="0">
              <a:buNone/>
            </a:pPr>
            <a:r>
              <a:rPr lang="fa-IR" b="1" dirty="0">
                <a:cs typeface="B Nazanin" pitchFamily="2" charset="-78"/>
              </a:rPr>
              <a:t>آزمايش هاي رايج بتن تازه در پروژه هاي </a:t>
            </a:r>
            <a:r>
              <a:rPr lang="fa-IR" b="1" dirty="0" smtClean="0">
                <a:cs typeface="B Nazanin" pitchFamily="2" charset="-78"/>
              </a:rPr>
              <a:t>عمراني</a:t>
            </a:r>
          </a:p>
          <a:p>
            <a:pPr marL="347472" lvl="1" indent="0">
              <a:buNone/>
            </a:pPr>
            <a:endParaRPr lang="fa-IR" dirty="0">
              <a:cs typeface="B Nazanin" pitchFamily="2" charset="-78"/>
            </a:endParaRPr>
          </a:p>
          <a:p>
            <a:pPr marL="0" indent="0">
              <a:buNone/>
            </a:pPr>
            <a:r>
              <a:rPr lang="fa-IR" dirty="0">
                <a:cs typeface="B Nazanin" pitchFamily="2" charset="-78"/>
              </a:rPr>
              <a:t>آزمايشهاي بتن تازه كه معمولاً در پروژه­هاي عمراني مي تواند كاربرد داشته باشد عبارتند از: </a:t>
            </a:r>
          </a:p>
          <a:p>
            <a:r>
              <a:rPr lang="fa-IR" b="1" dirty="0" smtClean="0">
                <a:cs typeface="B Nazanin" pitchFamily="2" charset="-78"/>
              </a:rPr>
              <a:t>الف</a:t>
            </a:r>
            <a:r>
              <a:rPr lang="fa-IR" b="1" dirty="0">
                <a:cs typeface="B Nazanin" pitchFamily="2" charset="-78"/>
              </a:rPr>
              <a:t>)</a:t>
            </a:r>
            <a:r>
              <a:rPr lang="fa-IR" dirty="0">
                <a:cs typeface="B Nazanin" pitchFamily="2" charset="-78"/>
              </a:rPr>
              <a:t> آزمايشهاي كارآئي بويژه اسلامپ</a:t>
            </a:r>
          </a:p>
          <a:p>
            <a:r>
              <a:rPr lang="fa-IR" b="1" dirty="0" smtClean="0">
                <a:cs typeface="B Nazanin" pitchFamily="2" charset="-78"/>
              </a:rPr>
              <a:t>ب</a:t>
            </a:r>
            <a:r>
              <a:rPr lang="fa-IR" b="1" dirty="0">
                <a:cs typeface="B Nazanin" pitchFamily="2" charset="-78"/>
              </a:rPr>
              <a:t>)</a:t>
            </a:r>
            <a:r>
              <a:rPr lang="fa-IR" dirty="0">
                <a:cs typeface="B Nazanin" pitchFamily="2" charset="-78"/>
              </a:rPr>
              <a:t> آزمايش تعيين دماي بتن</a:t>
            </a:r>
          </a:p>
          <a:p>
            <a:r>
              <a:rPr lang="fa-IR" b="1" dirty="0" smtClean="0">
                <a:cs typeface="B Nazanin" pitchFamily="2" charset="-78"/>
              </a:rPr>
              <a:t>ج</a:t>
            </a:r>
            <a:r>
              <a:rPr lang="fa-IR" b="1" dirty="0">
                <a:cs typeface="B Nazanin" pitchFamily="2" charset="-78"/>
              </a:rPr>
              <a:t>) </a:t>
            </a:r>
            <a:r>
              <a:rPr lang="fa-IR" dirty="0">
                <a:cs typeface="B Nazanin" pitchFamily="2" charset="-78"/>
              </a:rPr>
              <a:t> آزمايش درصد هواي بتن</a:t>
            </a:r>
          </a:p>
          <a:p>
            <a:r>
              <a:rPr lang="fa-IR" dirty="0">
                <a:cs typeface="B Nazanin" pitchFamily="2" charset="-78"/>
              </a:rPr>
              <a:t> </a:t>
            </a:r>
            <a:r>
              <a:rPr lang="fa-IR" b="1" dirty="0">
                <a:cs typeface="B Nazanin" pitchFamily="2" charset="-78"/>
              </a:rPr>
              <a:t>د) </a:t>
            </a:r>
            <a:r>
              <a:rPr lang="fa-IR" dirty="0">
                <a:cs typeface="B Nazanin" pitchFamily="2" charset="-78"/>
              </a:rPr>
              <a:t>آزمايش وزن مخصوص بتن تازه</a:t>
            </a:r>
          </a:p>
          <a:p>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1653FCE9-0C72-4716-A860-1BD4CD46CA9E}" type="slidenum">
              <a:rPr lang="fa-IR" smtClean="0"/>
              <a:t>4</a:t>
            </a:fld>
            <a:endParaRPr lang="fa-IR"/>
          </a:p>
        </p:txBody>
      </p:sp>
    </p:spTree>
    <p:extLst>
      <p:ext uri="{BB962C8B-B14F-4D97-AF65-F5344CB8AC3E}">
        <p14:creationId xmlns:p14="http://schemas.microsoft.com/office/powerpoint/2010/main" val="382391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83880" cy="1051560"/>
          </a:xfrm>
        </p:spPr>
        <p:txBody>
          <a:bodyPr>
            <a:normAutofit/>
          </a:bodyPr>
          <a:lstStyle/>
          <a:p>
            <a:pPr algn="r"/>
            <a:r>
              <a:rPr lang="fa-IR" sz="2800" dirty="0">
                <a:effectLst>
                  <a:outerShdw blurRad="38100" dist="38100" dir="2700000" algn="tl">
                    <a:srgbClr val="000000">
                      <a:alpha val="43137"/>
                    </a:srgbClr>
                  </a:outerShdw>
                </a:effectLst>
                <a:cs typeface="B Nazanin" pitchFamily="2" charset="-78"/>
              </a:rPr>
              <a:t>آزمايش هاي اسلامپ</a:t>
            </a:r>
          </a:p>
        </p:txBody>
      </p:sp>
      <p:sp>
        <p:nvSpPr>
          <p:cNvPr id="3" name="Content Placeholder 2"/>
          <p:cNvSpPr>
            <a:spLocks noGrp="1"/>
          </p:cNvSpPr>
          <p:nvPr>
            <p:ph idx="1"/>
          </p:nvPr>
        </p:nvSpPr>
        <p:spPr>
          <a:xfrm>
            <a:off x="502920" y="1295400"/>
            <a:ext cx="8183880" cy="5562600"/>
          </a:xfrm>
        </p:spPr>
        <p:txBody>
          <a:bodyPr>
            <a:noAutofit/>
          </a:bodyPr>
          <a:lstStyle/>
          <a:p>
            <a:pPr marL="0" indent="0" algn="justLow">
              <a:buNone/>
            </a:pPr>
            <a:r>
              <a:rPr lang="fa-IR" sz="2400" dirty="0">
                <a:cs typeface="B Nazanin" pitchFamily="2" charset="-78"/>
              </a:rPr>
              <a:t>پر كاربردترين آزمايش كارآئي ، آزمايش رواني ( اسلامپ) بتن مي باشد. در آمريكا آزمايش اسلامپ معمولاً در محدوده 15 تا 230 ميليمتر اعتبار دارد. در اروپا اعتبار اسلامپ از 10 تا 210 ميليمتر است و چنانچه اسلامپ كمتر يا بيشتر وجود داشته باشد لازم است از آزمايش­هاي ديگري براي تعيين كارآئي استفاده شود. </a:t>
            </a:r>
          </a:p>
        </p:txBody>
      </p:sp>
      <p:pic>
        <p:nvPicPr>
          <p:cNvPr id="11266" name="Picture 2" descr="Image result for ‫آزمايش اسلام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44268"/>
            <a:ext cx="4648200" cy="33708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653FCE9-0C72-4716-A860-1BD4CD46CA9E}" type="slidenum">
              <a:rPr lang="fa-IR" smtClean="0"/>
              <a:t>5</a:t>
            </a:fld>
            <a:endParaRPr lang="fa-IR"/>
          </a:p>
        </p:txBody>
      </p:sp>
    </p:spTree>
    <p:extLst>
      <p:ext uri="{BB962C8B-B14F-4D97-AF65-F5344CB8AC3E}">
        <p14:creationId xmlns:p14="http://schemas.microsoft.com/office/powerpoint/2010/main" val="271784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07680" cy="5337048"/>
          </a:xfrm>
        </p:spPr>
        <p:txBody>
          <a:bodyPr>
            <a:normAutofit/>
          </a:bodyPr>
          <a:lstStyle/>
          <a:p>
            <a:pPr marL="0" indent="0" algn="justLow">
              <a:lnSpc>
                <a:spcPct val="150000"/>
              </a:lnSpc>
              <a:buNone/>
            </a:pPr>
            <a:r>
              <a:rPr lang="fa-IR" sz="2400" dirty="0">
                <a:cs typeface="B Nazanin" pitchFamily="2" charset="-78"/>
              </a:rPr>
              <a:t>روش­هاي ارائه شده براي انجام آزمايش اسلامپ، براي بتن­هائي با حداكثر اندازه اسمي 38 ميليمتر اعتبار دارد. آزمايش اسلامپ عمدتاً رواني يا شلي و سفتي بتن را به سنجش در مي آورد و نمي تواند همه ابعاد و وجوه كارآئي را به تصوير كشد. يك هدف مهم از تعيين كارآئي (اسلامپ) مي تواند كنترل سريع و غير مستقيم نسبت آب به سيمان براي بتني باشد كه اسلامپ آن در هنگام تهيه طرح مخلوط مشخص شده است. هدف ديگر از تعيين كارآئي يا (اسلامپ) ، صرفاً تعيين كارآئي براي تشخيص مناسب بودن آن جهت حمل و ريختن و تراكم با وسايل مختلف پمپ ، لوله ترمي ، ناوه و غيره مي باشد و تناسب بتن با نوع قطعه، درهمي ميلگرد و وسايل تراكمي را نشان مي دهد</a:t>
            </a:r>
          </a:p>
          <a:p>
            <a:pPr algn="justLow">
              <a:lnSpc>
                <a:spcPct val="150000"/>
              </a:lnSpc>
            </a:pPr>
            <a:endParaRPr lang="fa-IR" sz="2400" dirty="0"/>
          </a:p>
        </p:txBody>
      </p:sp>
      <p:sp>
        <p:nvSpPr>
          <p:cNvPr id="4" name="Slide Number Placeholder 3"/>
          <p:cNvSpPr>
            <a:spLocks noGrp="1"/>
          </p:cNvSpPr>
          <p:nvPr>
            <p:ph type="sldNum" sz="quarter" idx="12"/>
          </p:nvPr>
        </p:nvSpPr>
        <p:spPr/>
        <p:txBody>
          <a:bodyPr/>
          <a:lstStyle/>
          <a:p>
            <a:fld id="{1653FCE9-0C72-4716-A860-1BD4CD46CA9E}" type="slidenum">
              <a:rPr lang="fa-IR" smtClean="0"/>
              <a:t>6</a:t>
            </a:fld>
            <a:endParaRPr lang="fa-IR"/>
          </a:p>
        </p:txBody>
      </p:sp>
    </p:spTree>
    <p:extLst>
      <p:ext uri="{BB962C8B-B14F-4D97-AF65-F5344CB8AC3E}">
        <p14:creationId xmlns:p14="http://schemas.microsoft.com/office/powerpoint/2010/main" val="1201083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a:buNone/>
            </a:pPr>
            <a:r>
              <a:rPr lang="fa-IR" sz="2400" dirty="0">
                <a:cs typeface="B Nazanin" pitchFamily="2" charset="-78"/>
              </a:rPr>
              <a:t>هدف ديگر از تعيين اسلامپ، مقايسه نتايج براي تشخيص يكنواختي مخلوط بتن است كه كاربرد محدود و اندكي دارد. درايران و اروپا اسلامپ بتن ها، رده بندي شده است كه در زير مشاهده ميشود. </a:t>
            </a:r>
          </a:p>
        </p:txBody>
      </p:sp>
      <p:graphicFrame>
        <p:nvGraphicFramePr>
          <p:cNvPr id="4" name="Table 3"/>
          <p:cNvGraphicFramePr>
            <a:graphicFrameLocks noGrp="1"/>
          </p:cNvGraphicFramePr>
          <p:nvPr>
            <p:extLst>
              <p:ext uri="{D42A27DB-BD31-4B8C-83A1-F6EECF244321}">
                <p14:modId xmlns:p14="http://schemas.microsoft.com/office/powerpoint/2010/main" val="2676581227"/>
              </p:ext>
            </p:extLst>
          </p:nvPr>
        </p:nvGraphicFramePr>
        <p:xfrm>
          <a:off x="685800" y="2438399"/>
          <a:ext cx="7315200" cy="3322321"/>
        </p:xfrm>
        <a:graphic>
          <a:graphicData uri="http://schemas.openxmlformats.org/drawingml/2006/table">
            <a:tbl>
              <a:tblPr rtl="1" firstRow="1" firstCol="1" lastRow="1" lastCol="1" bandRow="1" bandCol="1"/>
              <a:tblGrid>
                <a:gridCol w="2028620"/>
                <a:gridCol w="5286580"/>
              </a:tblGrid>
              <a:tr h="604059">
                <a:tc>
                  <a:txBody>
                    <a:bodyPr/>
                    <a:lstStyle/>
                    <a:p>
                      <a:pPr algn="just" rtl="1"/>
                      <a:r>
                        <a:rPr lang="fa-IR" b="1" dirty="0">
                          <a:effectLst/>
                          <a:latin typeface="tahoma"/>
                          <a:cs typeface="B Nazanin" pitchFamily="2" charset="-78"/>
                        </a:rPr>
                        <a:t>رده رواني (اسلامپ)</a:t>
                      </a:r>
                      <a:endParaRPr lang="fa-IR" dirty="0">
                        <a:effectLst/>
                        <a:cs typeface="B Nazanin" pitchFamily="2" charset="-7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1"/>
                      <a:r>
                        <a:rPr lang="fa-IR" b="1">
                          <a:effectLst/>
                          <a:latin typeface="tahoma"/>
                          <a:cs typeface="B Nazanin" pitchFamily="2" charset="-78"/>
                        </a:rPr>
                        <a:t>محدوده نتايج آزمايش رواني(اسلامپ)- ميلي متر</a:t>
                      </a:r>
                      <a:endParaRPr lang="fa-IR">
                        <a:effectLst/>
                        <a:cs typeface="B Nazanin" pitchFamily="2" charset="-7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604059">
                <a:tc>
                  <a:txBody>
                    <a:bodyPr/>
                    <a:lstStyle/>
                    <a:p>
                      <a:pPr algn="just" rtl="1"/>
                      <a:r>
                        <a:rPr lang="en-US">
                          <a:effectLst/>
                          <a:latin typeface="tahoma"/>
                          <a:cs typeface="B Nazanin" pitchFamily="2" charset="-78"/>
                        </a:rPr>
                        <a:t>S0 *</a:t>
                      </a:r>
                      <a:endParaRPr lang="en-US">
                        <a:effectLst/>
                        <a:cs typeface="B Nazanin"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r>
                        <a:rPr lang="fa-IR">
                          <a:effectLst/>
                          <a:latin typeface="tahoma"/>
                          <a:cs typeface="B Nazanin" pitchFamily="2" charset="-78"/>
                        </a:rPr>
                        <a:t>كمتر از 10 ميليمتر(نياز به آزمايش وي بي وجود دارد)</a:t>
                      </a:r>
                      <a:endParaRPr lang="fa-IR">
                        <a:effectLst/>
                        <a:cs typeface="B Nazanin"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029">
                <a:tc>
                  <a:txBody>
                    <a:bodyPr/>
                    <a:lstStyle/>
                    <a:p>
                      <a:pPr algn="just" rtl="1"/>
                      <a:r>
                        <a:rPr lang="en-US">
                          <a:effectLst/>
                          <a:latin typeface="tahoma"/>
                          <a:cs typeface="B Nazanin" pitchFamily="2" charset="-78"/>
                        </a:rPr>
                        <a:t>S1</a:t>
                      </a:r>
                      <a:endParaRPr lang="en-US">
                        <a:effectLst/>
                        <a:cs typeface="B Nazanin"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r>
                        <a:rPr lang="fa-IR" dirty="0">
                          <a:effectLst/>
                          <a:cs typeface="B Nazanin" pitchFamily="2" charset="-78"/>
                        </a:rPr>
                        <a:t>40-10</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029">
                <a:tc>
                  <a:txBody>
                    <a:bodyPr/>
                    <a:lstStyle/>
                    <a:p>
                      <a:pPr algn="just" rtl="1"/>
                      <a:r>
                        <a:rPr lang="en-US">
                          <a:effectLst/>
                          <a:latin typeface="tahoma"/>
                          <a:cs typeface="B Nazanin" pitchFamily="2" charset="-78"/>
                        </a:rPr>
                        <a:t>S2</a:t>
                      </a:r>
                      <a:endParaRPr lang="en-US">
                        <a:effectLst/>
                        <a:cs typeface="B Nazanin"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r>
                        <a:rPr lang="fa-IR">
                          <a:effectLst/>
                          <a:cs typeface="B Nazanin" pitchFamily="2" charset="-78"/>
                        </a:rPr>
                        <a:t>90-50</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029">
                <a:tc>
                  <a:txBody>
                    <a:bodyPr/>
                    <a:lstStyle/>
                    <a:p>
                      <a:pPr algn="just" rtl="1"/>
                      <a:r>
                        <a:rPr lang="en-US">
                          <a:effectLst/>
                          <a:latin typeface="tahoma"/>
                          <a:cs typeface="B Nazanin" pitchFamily="2" charset="-78"/>
                        </a:rPr>
                        <a:t>S3</a:t>
                      </a:r>
                      <a:endParaRPr lang="en-US">
                        <a:effectLst/>
                        <a:cs typeface="B Nazanin"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r>
                        <a:rPr lang="fa-IR">
                          <a:effectLst/>
                          <a:cs typeface="B Nazanin" pitchFamily="2" charset="-78"/>
                        </a:rPr>
                        <a:t>150-100</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029">
                <a:tc>
                  <a:txBody>
                    <a:bodyPr/>
                    <a:lstStyle/>
                    <a:p>
                      <a:pPr algn="just" rtl="1"/>
                      <a:r>
                        <a:rPr lang="en-US">
                          <a:effectLst/>
                          <a:latin typeface="tahoma"/>
                          <a:cs typeface="B Nazanin" pitchFamily="2" charset="-78"/>
                        </a:rPr>
                        <a:t>S4 *</a:t>
                      </a:r>
                      <a:endParaRPr lang="en-US">
                        <a:effectLst/>
                        <a:cs typeface="B Nazanin"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r>
                        <a:rPr lang="fa-IR">
                          <a:effectLst/>
                          <a:cs typeface="B Nazanin" pitchFamily="2" charset="-78"/>
                        </a:rPr>
                        <a:t>210-160</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6087">
                <a:tc>
                  <a:txBody>
                    <a:bodyPr/>
                    <a:lstStyle/>
                    <a:p>
                      <a:pPr algn="just" rtl="1"/>
                      <a:r>
                        <a:rPr lang="en-US">
                          <a:effectLst/>
                          <a:latin typeface="tahoma"/>
                          <a:cs typeface="B Nazanin" pitchFamily="2" charset="-78"/>
                        </a:rPr>
                        <a:t>S5 *</a:t>
                      </a:r>
                      <a:endParaRPr lang="en-US">
                        <a:effectLst/>
                        <a:cs typeface="B Nazanin"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r>
                        <a:rPr lang="fa-IR" dirty="0">
                          <a:effectLst/>
                          <a:latin typeface="tahoma"/>
                          <a:cs typeface="B Nazanin" pitchFamily="2" charset="-78"/>
                        </a:rPr>
                        <a:t>بيش از 220 ميليمتر (نياز به آزمايش­هاي بتن خود تراكم وجود دارد)</a:t>
                      </a:r>
                      <a:endParaRPr lang="fa-IR" dirty="0">
                        <a:effectLst/>
                        <a:cs typeface="B Nazanin"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286000" y="5867400"/>
            <a:ext cx="5715000" cy="369332"/>
          </a:xfrm>
          <a:prstGeom prst="rect">
            <a:avLst/>
          </a:prstGeom>
        </p:spPr>
        <p:txBody>
          <a:bodyPr wrap="square">
            <a:spAutoFit/>
          </a:bodyPr>
          <a:lstStyle/>
          <a:p>
            <a:r>
              <a:rPr lang="fa-IR" dirty="0" smtClean="0">
                <a:cs typeface="B Nazanin" pitchFamily="2" charset="-78"/>
              </a:rPr>
              <a:t>در استاندارد 3519 ايران اين طبقه بندي ها وجود ندارد.</a:t>
            </a:r>
            <a:endParaRPr lang="fa-IR" dirty="0">
              <a:cs typeface="B Nazanin" pitchFamily="2" charset="-78"/>
            </a:endParaRPr>
          </a:p>
        </p:txBody>
      </p:sp>
      <p:sp>
        <p:nvSpPr>
          <p:cNvPr id="7" name="Slide Number Placeholder 6"/>
          <p:cNvSpPr>
            <a:spLocks noGrp="1"/>
          </p:cNvSpPr>
          <p:nvPr>
            <p:ph type="sldNum" sz="quarter" idx="12"/>
          </p:nvPr>
        </p:nvSpPr>
        <p:spPr/>
        <p:txBody>
          <a:bodyPr/>
          <a:lstStyle/>
          <a:p>
            <a:fld id="{1653FCE9-0C72-4716-A860-1BD4CD46CA9E}" type="slidenum">
              <a:rPr lang="fa-IR" smtClean="0"/>
              <a:t>7</a:t>
            </a:fld>
            <a:endParaRPr lang="fa-IR"/>
          </a:p>
        </p:txBody>
      </p:sp>
    </p:spTree>
    <p:extLst>
      <p:ext uri="{BB962C8B-B14F-4D97-AF65-F5344CB8AC3E}">
        <p14:creationId xmlns:p14="http://schemas.microsoft.com/office/powerpoint/2010/main" val="2392826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normAutofit/>
          </a:bodyPr>
          <a:lstStyle/>
          <a:p>
            <a:pPr marL="0" indent="0" algn="justLow">
              <a:lnSpc>
                <a:spcPct val="150000"/>
              </a:lnSpc>
              <a:buNone/>
            </a:pPr>
            <a:r>
              <a:rPr lang="fa-IR" sz="2400" dirty="0">
                <a:cs typeface="B Nazanin" pitchFamily="2" charset="-78"/>
              </a:rPr>
              <a:t>پس از تهيه نمونه ، آزمايش اسلامپ بايد ظرف حداكثر 5 دقيقه شروع شود . داخل قالب مخروط اسلامپ بايد نم­ دار شود و در محل مسطح غير جاذب گذاشته و با گذاشتن دو پا روي دسته آن محكم نگهداشته شود . لايه اول تا حدود 67 ميليمتر و لايه دوم تا حدود 155 ميليمتر ريخته مي شود </a:t>
            </a:r>
            <a:r>
              <a:rPr lang="en-US" sz="2400" dirty="0">
                <a:cs typeface="B Nazanin" pitchFamily="2" charset="-78"/>
              </a:rPr>
              <a:t>)</a:t>
            </a:r>
            <a:r>
              <a:rPr lang="fa-IR" sz="2400" dirty="0" smtClean="0">
                <a:cs typeface="B Nazanin" pitchFamily="2" charset="-78"/>
              </a:rPr>
              <a:t>طبق </a:t>
            </a:r>
            <a:r>
              <a:rPr lang="en-US" sz="2400" dirty="0" smtClean="0">
                <a:cs typeface="B Nazanin" pitchFamily="2" charset="-78"/>
              </a:rPr>
              <a:t>(ASTM </a:t>
            </a:r>
            <a:r>
              <a:rPr lang="fa-IR" sz="2400" dirty="0">
                <a:cs typeface="B Nazanin" pitchFamily="2" charset="-78"/>
              </a:rPr>
              <a:t>پس از ريختن بتن در مخروط ناقص اسلامپ و تراكم آن در سه لايه توسط ميله با 25 ضربه ، قالب اسلامپ با دقت بصورت قائم و بدون حركت جانبي و چرخش بالا كشيده مي شود و سپس ميزان افت (فرونشست) بتن از ارتفاع قالب تا بالاترين نقطه بتن اندازه گيري مي شود </a:t>
            </a:r>
            <a:r>
              <a:rPr lang="fa-IR" sz="2400" dirty="0" smtClean="0">
                <a:cs typeface="B Nazanin" pitchFamily="2" charset="-78"/>
              </a:rPr>
              <a:t>(طبق </a:t>
            </a:r>
            <a:r>
              <a:rPr lang="fa-IR" sz="2400" dirty="0">
                <a:cs typeface="B Nazanin" pitchFamily="2" charset="-78"/>
              </a:rPr>
              <a:t>استاندارد ايران و  </a:t>
            </a:r>
            <a:r>
              <a:rPr lang="fa-IR" sz="2400" dirty="0" smtClean="0">
                <a:cs typeface="B Nazanin" pitchFamily="2" charset="-78"/>
              </a:rPr>
              <a:t> </a:t>
            </a:r>
            <a:r>
              <a:rPr lang="en-US" sz="2400" dirty="0" smtClean="0">
                <a:cs typeface="B Nazanin" pitchFamily="2" charset="-78"/>
              </a:rPr>
              <a:t>EN 12350-2</a:t>
            </a:r>
            <a:r>
              <a:rPr lang="fa-IR" sz="2400" dirty="0" smtClean="0">
                <a:cs typeface="B Nazanin" pitchFamily="2" charset="-78"/>
              </a:rPr>
              <a:t>و </a:t>
            </a:r>
            <a:r>
              <a:rPr lang="fa-IR" sz="2400" dirty="0">
                <a:cs typeface="B Nazanin" pitchFamily="2" charset="-78"/>
              </a:rPr>
              <a:t> </a:t>
            </a:r>
            <a:r>
              <a:rPr lang="en-US" sz="2400" dirty="0" smtClean="0">
                <a:cs typeface="B Nazanin" pitchFamily="2" charset="-78"/>
              </a:rPr>
              <a:t>ISO</a:t>
            </a:r>
            <a:r>
              <a:rPr lang="fa-IR" sz="2400" dirty="0" smtClean="0">
                <a:cs typeface="B Nazanin" pitchFamily="2" charset="-78"/>
              </a:rPr>
              <a:t>) دراستاندارد </a:t>
            </a:r>
            <a:r>
              <a:rPr lang="fa-IR" sz="2400" dirty="0">
                <a:cs typeface="B Nazanin" pitchFamily="2" charset="-78"/>
              </a:rPr>
              <a:t>ايران زمان بالاكشيدن قالب 5 تا 10 ثانيه است و هر لايه يك سوم ارتفاع است. </a:t>
            </a:r>
          </a:p>
        </p:txBody>
      </p:sp>
      <p:sp>
        <p:nvSpPr>
          <p:cNvPr id="4" name="Slide Number Placeholder 3"/>
          <p:cNvSpPr>
            <a:spLocks noGrp="1"/>
          </p:cNvSpPr>
          <p:nvPr>
            <p:ph type="sldNum" sz="quarter" idx="12"/>
          </p:nvPr>
        </p:nvSpPr>
        <p:spPr/>
        <p:txBody>
          <a:bodyPr/>
          <a:lstStyle/>
          <a:p>
            <a:fld id="{1653FCE9-0C72-4716-A860-1BD4CD46CA9E}" type="slidenum">
              <a:rPr lang="fa-IR" smtClean="0"/>
              <a:t>8</a:t>
            </a:fld>
            <a:endParaRPr lang="fa-IR"/>
          </a:p>
        </p:txBody>
      </p:sp>
    </p:spTree>
    <p:extLst>
      <p:ext uri="{BB962C8B-B14F-4D97-AF65-F5344CB8AC3E}">
        <p14:creationId xmlns:p14="http://schemas.microsoft.com/office/powerpoint/2010/main" val="767938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53400" cy="914400"/>
          </a:xfrm>
        </p:spPr>
        <p:txBody>
          <a:bodyPr>
            <a:normAutofit/>
          </a:bodyPr>
          <a:lstStyle/>
          <a:p>
            <a:pPr algn="r"/>
            <a:r>
              <a:rPr lang="fa-IR" sz="2800" dirty="0">
                <a:effectLst>
                  <a:outerShdw blurRad="38100" dist="38100" dir="2700000" algn="tl">
                    <a:srgbClr val="000000">
                      <a:alpha val="43137"/>
                    </a:srgbClr>
                  </a:outerShdw>
                </a:effectLst>
                <a:cs typeface="B Nazanin" pitchFamily="2" charset="-78"/>
              </a:rPr>
              <a:t>آزمايش تعيين دماي بتن</a:t>
            </a:r>
          </a:p>
        </p:txBody>
      </p:sp>
      <p:sp>
        <p:nvSpPr>
          <p:cNvPr id="3" name="Content Placeholder 2"/>
          <p:cNvSpPr>
            <a:spLocks noGrp="1"/>
          </p:cNvSpPr>
          <p:nvPr>
            <p:ph idx="1"/>
          </p:nvPr>
        </p:nvSpPr>
        <p:spPr>
          <a:xfrm>
            <a:off x="457200" y="1676400"/>
            <a:ext cx="8077200" cy="2514600"/>
          </a:xfrm>
        </p:spPr>
        <p:txBody>
          <a:bodyPr>
            <a:normAutofit/>
          </a:bodyPr>
          <a:lstStyle/>
          <a:p>
            <a:pPr marL="0" indent="0" algn="justLow">
              <a:lnSpc>
                <a:spcPct val="150000"/>
              </a:lnSpc>
              <a:buNone/>
            </a:pPr>
            <a:r>
              <a:rPr lang="fa-IR" sz="2400" dirty="0">
                <a:cs typeface="B Nazanin" pitchFamily="2" charset="-78"/>
              </a:rPr>
              <a:t>براي مقايسه دماي بتن با حداكثر و حداقل مجاز در آئين نامه و مشخصات فني پروژه لازم است دماي بتن تازه در هنگام ريختن آن در قطعه مشخص گردد . گاه محدوديتي را در پايان اختلاط ارائه </a:t>
            </a:r>
            <a:r>
              <a:rPr lang="fa-IR" sz="2400" dirty="0" smtClean="0">
                <a:cs typeface="B Nazanin" pitchFamily="2" charset="-78"/>
              </a:rPr>
              <a:t> مي </a:t>
            </a:r>
            <a:r>
              <a:rPr lang="fa-IR" sz="2400" dirty="0">
                <a:cs typeface="B Nazanin" pitchFamily="2" charset="-78"/>
              </a:rPr>
              <a:t>دهند و لازم است در اين مرحله نيز دماي بتن را اندازه گيري نمود.</a:t>
            </a:r>
          </a:p>
        </p:txBody>
      </p:sp>
      <p:pic>
        <p:nvPicPr>
          <p:cNvPr id="4098" name="Picture 2" descr="Image result for ‫آزمايش تعيين دماي بتن‬‎"/>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596160"/>
            <a:ext cx="4648200" cy="28713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653FCE9-0C72-4716-A860-1BD4CD46CA9E}" type="slidenum">
              <a:rPr lang="fa-IR" smtClean="0"/>
              <a:t>9</a:t>
            </a:fld>
            <a:endParaRPr lang="fa-IR"/>
          </a:p>
        </p:txBody>
      </p:sp>
    </p:spTree>
    <p:extLst>
      <p:ext uri="{BB962C8B-B14F-4D97-AF65-F5344CB8AC3E}">
        <p14:creationId xmlns:p14="http://schemas.microsoft.com/office/powerpoint/2010/main" val="1475857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49</TotalTime>
  <Words>895</Words>
  <Application>Microsoft Office PowerPoint</Application>
  <PresentationFormat>On-screen Show (4:3)</PresentationFormat>
  <Paragraphs>75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Aspect</vt:lpstr>
      <vt:lpstr>PowerPoint Presentation</vt:lpstr>
      <vt:lpstr>آزمایشات بتن</vt:lpstr>
      <vt:lpstr>PowerPoint Presentation</vt:lpstr>
      <vt:lpstr>آزمايش هاي بتن تازه </vt:lpstr>
      <vt:lpstr>آزمايش هاي اسلامپ</vt:lpstr>
      <vt:lpstr>PowerPoint Presentation</vt:lpstr>
      <vt:lpstr>PowerPoint Presentation</vt:lpstr>
      <vt:lpstr>PowerPoint Presentation</vt:lpstr>
      <vt:lpstr>آزمايش تعيين دماي بتن</vt:lpstr>
      <vt:lpstr>PowerPoint Presentation</vt:lpstr>
      <vt:lpstr>آزمايش تعيين درصد هواي بتن</vt:lpstr>
      <vt:lpstr>آزمايش تعيين وزن مخصوص بتن</vt:lpstr>
      <vt:lpstr>آزمایشات بتن سخت شده</vt:lpstr>
      <vt:lpstr>بتن آرمه</vt:lpstr>
      <vt:lpstr>مقاومت کششی</vt:lpstr>
      <vt:lpstr>مقاومت کششی در خمش</vt:lpstr>
      <vt:lpstr>آزمایش شکافت نمونه ای استوانه ای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آزمایشات بتن</dc:title>
  <dc:creator>Toranj</dc:creator>
  <cp:lastModifiedBy>Toranj</cp:lastModifiedBy>
  <cp:revision>7</cp:revision>
  <dcterms:created xsi:type="dcterms:W3CDTF">2016-12-03T15:37:26Z</dcterms:created>
  <dcterms:modified xsi:type="dcterms:W3CDTF">2016-12-05T15:04:54Z</dcterms:modified>
</cp:coreProperties>
</file>