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9"/>
  </p:notesMasterIdLst>
  <p:sldIdLst>
    <p:sldId id="285" r:id="rId2"/>
    <p:sldId id="257" r:id="rId3"/>
    <p:sldId id="265" r:id="rId4"/>
    <p:sldId id="258" r:id="rId5"/>
    <p:sldId id="264" r:id="rId6"/>
    <p:sldId id="260" r:id="rId7"/>
    <p:sldId id="266" r:id="rId8"/>
    <p:sldId id="261" r:id="rId9"/>
    <p:sldId id="267" r:id="rId10"/>
    <p:sldId id="262" r:id="rId11"/>
    <p:sldId id="268" r:id="rId12"/>
    <p:sldId id="263" r:id="rId13"/>
    <p:sldId id="269" r:id="rId14"/>
    <p:sldId id="270" r:id="rId15"/>
    <p:sldId id="271" r:id="rId16"/>
    <p:sldId id="272" r:id="rId17"/>
    <p:sldId id="273" r:id="rId18"/>
    <p:sldId id="275" r:id="rId19"/>
    <p:sldId id="276" r:id="rId20"/>
    <p:sldId id="283" r:id="rId21"/>
    <p:sldId id="282" r:id="rId22"/>
    <p:sldId id="277" r:id="rId23"/>
    <p:sldId id="278" r:id="rId24"/>
    <p:sldId id="279" r:id="rId25"/>
    <p:sldId id="280" r:id="rId26"/>
    <p:sldId id="281"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590" autoAdjust="0"/>
  </p:normalViewPr>
  <p:slideViewPr>
    <p:cSldViewPr>
      <p:cViewPr varScale="1">
        <p:scale>
          <a:sx n="71" d="100"/>
          <a:sy n="71" d="100"/>
        </p:scale>
        <p:origin x="-1374" y="-96"/>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B1A5CC1-2E52-4243-BCB5-08FA3E978240}" type="datetimeFigureOut">
              <a:rPr lang="fa-IR" smtClean="0"/>
              <a:t>05/02/1435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CA04A3-B47D-47F8-A493-EF668ADBA411}" type="slidenum">
              <a:rPr lang="fa-IR" smtClean="0"/>
              <a:t>‹#›</a:t>
            </a:fld>
            <a:endParaRPr lang="fa-IR"/>
          </a:p>
        </p:txBody>
      </p:sp>
    </p:spTree>
    <p:extLst>
      <p:ext uri="{BB962C8B-B14F-4D97-AF65-F5344CB8AC3E}">
        <p14:creationId xmlns:p14="http://schemas.microsoft.com/office/powerpoint/2010/main" val="29005889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ACA04A3-B47D-47F8-A493-EF668ADBA411}" type="slidenum">
              <a:rPr lang="fa-IR" smtClean="0"/>
              <a:t>10</a:t>
            </a:fld>
            <a:endParaRPr lang="fa-IR"/>
          </a:p>
        </p:txBody>
      </p:sp>
    </p:spTree>
    <p:extLst>
      <p:ext uri="{BB962C8B-B14F-4D97-AF65-F5344CB8AC3E}">
        <p14:creationId xmlns:p14="http://schemas.microsoft.com/office/powerpoint/2010/main" val="9015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3/3/2014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3048000"/>
          </a:xfrm>
        </p:spPr>
        <p:txBody>
          <a:bodyPr/>
          <a:lstStyle/>
          <a:p>
            <a:r>
              <a:rPr lang="fa-IR" b="1" dirty="0">
                <a:latin typeface="Abo-thar" pitchFamily="2" charset="2"/>
              </a:rPr>
              <a:t/>
            </a:r>
            <a:br>
              <a:rPr lang="fa-IR" b="1" dirty="0">
                <a:latin typeface="Abo-thar" pitchFamily="2" charset="2"/>
              </a:rPr>
            </a:br>
            <a:r>
              <a:rPr lang="fa-IR" b="1" dirty="0" smtClean="0">
                <a:latin typeface="Abo-thar" pitchFamily="2" charset="2"/>
              </a:rPr>
              <a:t/>
            </a:r>
            <a:br>
              <a:rPr lang="fa-IR" b="1" dirty="0" smtClean="0">
                <a:latin typeface="Abo-thar" pitchFamily="2" charset="2"/>
              </a:rPr>
            </a:br>
            <a:r>
              <a:rPr lang="fa-IR" b="1" dirty="0">
                <a:latin typeface="Abo-thar" pitchFamily="2" charset="2"/>
              </a:rPr>
              <a:t/>
            </a:r>
            <a:br>
              <a:rPr lang="fa-IR" b="1" dirty="0">
                <a:latin typeface="Abo-thar" pitchFamily="2" charset="2"/>
              </a:rPr>
            </a:br>
            <a:r>
              <a:rPr lang="fa-IR" b="1" dirty="0" smtClean="0">
                <a:latin typeface="Abo-thar" pitchFamily="2" charset="2"/>
              </a:rPr>
              <a:t>    </a:t>
            </a:r>
            <a:endParaRPr lang="fa-IR" b="1" dirty="0">
              <a:latin typeface="Abo-thar" pitchFamily="2" charset="2"/>
            </a:endParaRPr>
          </a:p>
        </p:txBody>
      </p:sp>
      <p:sp>
        <p:nvSpPr>
          <p:cNvPr id="3" name="Subtitle 2"/>
          <p:cNvSpPr>
            <a:spLocks noGrp="1"/>
          </p:cNvSpPr>
          <p:nvPr>
            <p:ph type="subTitle" idx="1"/>
          </p:nvPr>
        </p:nvSpPr>
        <p:spPr>
          <a:xfrm>
            <a:off x="1143000" y="609600"/>
            <a:ext cx="6172200" cy="5334000"/>
          </a:xfrm>
        </p:spPr>
        <p:txBody>
          <a:bodyPr>
            <a:normAutofit fontScale="77500" lnSpcReduction="20000"/>
          </a:bodyPr>
          <a:lstStyle/>
          <a:p>
            <a:endParaRPr lang="fa-IR" dirty="0"/>
          </a:p>
          <a:p>
            <a:endParaRPr lang="fa-IR" dirty="0" smtClean="0"/>
          </a:p>
          <a:p>
            <a:pPr algn="just"/>
            <a:r>
              <a:rPr lang="fa-IR" sz="9400" dirty="0">
                <a:solidFill>
                  <a:srgbClr val="FF0000"/>
                </a:solidFill>
                <a:latin typeface="Andalus" pitchFamily="18" charset="-78"/>
                <a:cs typeface="Andalus" pitchFamily="18" charset="-78"/>
              </a:rPr>
              <a:t>بسم الله الرحمن الرحیم</a:t>
            </a:r>
          </a:p>
          <a:p>
            <a:pPr algn="just"/>
            <a:r>
              <a:rPr lang="fa-IR" sz="4400" dirty="0" smtClean="0">
                <a:solidFill>
                  <a:srgbClr val="002060"/>
                </a:solidFill>
              </a:rPr>
              <a:t>نام درس: طراحی فنی  </a:t>
            </a:r>
            <a:endParaRPr lang="fa-IR" sz="4400" dirty="0">
              <a:solidFill>
                <a:srgbClr val="002060"/>
              </a:solidFill>
            </a:endParaRPr>
          </a:p>
          <a:p>
            <a:pPr algn="just"/>
            <a:r>
              <a:rPr lang="fa-IR" sz="5400" dirty="0" smtClean="0">
                <a:solidFill>
                  <a:srgbClr val="002060"/>
                </a:solidFill>
              </a:rPr>
              <a:t>نام استاد:مهندس ولیزاده</a:t>
            </a:r>
          </a:p>
          <a:p>
            <a:pPr algn="just"/>
            <a:r>
              <a:rPr lang="fa-IR" sz="4800" dirty="0" smtClean="0">
                <a:solidFill>
                  <a:srgbClr val="002060"/>
                </a:solidFill>
              </a:rPr>
              <a:t>نام دانشجو:احمدشاهی</a:t>
            </a:r>
            <a:endParaRPr lang="fa-IR" sz="1700" dirty="0" smtClean="0">
              <a:solidFill>
                <a:srgbClr val="002060"/>
              </a:solidFill>
            </a:endParaRPr>
          </a:p>
          <a:p>
            <a:pPr algn="just"/>
            <a:r>
              <a:rPr lang="fa-IR" sz="4600" dirty="0" smtClean="0">
                <a:solidFill>
                  <a:srgbClr val="002060"/>
                </a:solidFill>
              </a:rPr>
              <a:t>موضوع:سازه های سبک فولادی </a:t>
            </a:r>
            <a:r>
              <a:rPr lang="en-US" sz="4600" dirty="0" err="1" smtClean="0">
                <a:solidFill>
                  <a:srgbClr val="002060"/>
                </a:solidFill>
              </a:rPr>
              <a:t>Lsf</a:t>
            </a:r>
            <a:endParaRPr lang="en-US" sz="4600" dirty="0" smtClean="0">
              <a:solidFill>
                <a:srgbClr val="002060"/>
              </a:solidFill>
            </a:endParaRPr>
          </a:p>
          <a:p>
            <a:r>
              <a:rPr lang="fa-IR" sz="4600" dirty="0" smtClean="0">
                <a:solidFill>
                  <a:srgbClr val="002060"/>
                </a:solidFill>
              </a:rPr>
              <a:t>بهار93</a:t>
            </a:r>
            <a:endParaRPr lang="fa-IR" sz="4600" dirty="0">
              <a:solidFill>
                <a:srgbClr val="002060"/>
              </a:solidFill>
            </a:endParaRPr>
          </a:p>
        </p:txBody>
      </p:sp>
    </p:spTree>
    <p:extLst>
      <p:ext uri="{BB962C8B-B14F-4D97-AF65-F5344CB8AC3E}">
        <p14:creationId xmlns:p14="http://schemas.microsoft.com/office/powerpoint/2010/main" val="2150586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560733" cy="4876800"/>
          </a:xfrm>
        </p:spPr>
        <p:txBody>
          <a:bodyPr>
            <a:normAutofit/>
          </a:bodyPr>
          <a:lstStyle/>
          <a:p>
            <a:pPr algn="just"/>
            <a:r>
              <a:rPr lang="en-US" sz="4000" dirty="0" smtClean="0">
                <a:solidFill>
                  <a:srgbClr val="FF0000"/>
                </a:solidFill>
              </a:rPr>
              <a:t>1</a:t>
            </a:r>
            <a:r>
              <a:rPr lang="fa-IR" sz="4000" dirty="0" smtClean="0">
                <a:solidFill>
                  <a:srgbClr val="FF0000"/>
                </a:solidFill>
              </a:rPr>
              <a:t>-شالوده</a:t>
            </a:r>
            <a:r>
              <a:rPr lang="fa-IR" dirty="0" smtClean="0">
                <a:solidFill>
                  <a:srgbClr val="FF0000"/>
                </a:solidFill>
              </a:rPr>
              <a:t> </a:t>
            </a:r>
            <a:r>
              <a:rPr lang="fa-IR" dirty="0" smtClean="0">
                <a:solidFill>
                  <a:srgbClr val="000000"/>
                </a:solidFill>
              </a:rPr>
              <a:t>شالوده مورد استفاده دراین سیستم شالوده نواری است که زیردیوار باربر قرار میگیرد درشرایطی که مقاومت خاک کم باشد می توان ازشالوده گسترده استفاده کرد</a:t>
            </a:r>
          </a:p>
          <a:p>
            <a:pPr marL="0" indent="0" algn="just">
              <a:buNone/>
            </a:pPr>
            <a:r>
              <a:rPr lang="fa-IR" sz="4400" dirty="0" smtClean="0">
                <a:solidFill>
                  <a:srgbClr val="FF0000"/>
                </a:solidFill>
              </a:rPr>
              <a:t>2-دیوار</a:t>
            </a:r>
            <a:r>
              <a:rPr lang="fa-IR" dirty="0" smtClean="0"/>
              <a:t>معمولا طراحی می شود </a:t>
            </a:r>
            <a:r>
              <a:rPr lang="fa-IR" dirty="0"/>
              <a:t>ولی د تمامی دیوارهای این سیستم به صورت باربر ر </a:t>
            </a:r>
            <a:r>
              <a:rPr lang="fa-IR" dirty="0" smtClean="0"/>
              <a:t>صورت نیازبه دیوار جدا کننده امکان استفاده ازدیوار خشک وجود ندارد تمامی این دیواره ها دربایین با یک ناودانی </a:t>
            </a:r>
            <a:r>
              <a:rPr lang="en-US" dirty="0" smtClean="0"/>
              <a:t>U</a:t>
            </a:r>
            <a:r>
              <a:rPr lang="fa-IR" dirty="0" smtClean="0"/>
              <a:t>شکل (تراک یا رانر)به شالوده یا کف طبقه متصل می شود ودربالانیزبامقطق </a:t>
            </a:r>
            <a:r>
              <a:rPr lang="en-US" dirty="0" smtClean="0"/>
              <a:t>U</a:t>
            </a:r>
            <a:r>
              <a:rPr lang="fa-IR" dirty="0" smtClean="0"/>
              <a:t>شکل به سقف درگیر میشود </a:t>
            </a:r>
          </a:p>
        </p:txBody>
      </p:sp>
      <p:sp>
        <p:nvSpPr>
          <p:cNvPr id="2" name="Title 1"/>
          <p:cNvSpPr>
            <a:spLocks noGrp="1"/>
          </p:cNvSpPr>
          <p:nvPr>
            <p:ph type="title"/>
          </p:nvPr>
        </p:nvSpPr>
        <p:spPr/>
        <p:txBody>
          <a:bodyPr>
            <a:noAutofit/>
          </a:bodyPr>
          <a:lstStyle/>
          <a:p>
            <a:r>
              <a:rPr lang="fa-IR" sz="6000" dirty="0" smtClean="0">
                <a:solidFill>
                  <a:srgbClr val="FF0000"/>
                </a:solidFill>
              </a:rPr>
              <a:t>معرفی اجزای اصلی سیستم </a:t>
            </a:r>
            <a:r>
              <a:rPr lang="en-US" sz="6000" dirty="0" err="1" smtClean="0">
                <a:solidFill>
                  <a:srgbClr val="FF0000"/>
                </a:solidFill>
              </a:rPr>
              <a:t>Lsf</a:t>
            </a:r>
            <a:endParaRPr lang="fa-IR" sz="6000" dirty="0">
              <a:solidFill>
                <a:srgbClr val="FF0000"/>
              </a:solidFill>
            </a:endParaRPr>
          </a:p>
        </p:txBody>
      </p:sp>
    </p:spTree>
    <p:extLst>
      <p:ext uri="{BB962C8B-B14F-4D97-AF65-F5344CB8AC3E}">
        <p14:creationId xmlns:p14="http://schemas.microsoft.com/office/powerpoint/2010/main" val="1071280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119382" cy="5562600"/>
          </a:xfrm>
        </p:spPr>
      </p:pic>
      <p:sp>
        <p:nvSpPr>
          <p:cNvPr id="3" name="Title 2"/>
          <p:cNvSpPr>
            <a:spLocks noGrp="1"/>
          </p:cNvSpPr>
          <p:nvPr>
            <p:ph type="title"/>
          </p:nvPr>
        </p:nvSpPr>
        <p:spPr/>
        <p:txBody>
          <a:bodyPr>
            <a:noAutofit/>
          </a:bodyPr>
          <a:lstStyle/>
          <a:p>
            <a:r>
              <a:rPr lang="fa-IR" sz="7200" dirty="0" smtClean="0">
                <a:solidFill>
                  <a:srgbClr val="FF0000"/>
                </a:solidFill>
              </a:rPr>
              <a:t>اتصال گوشه ها به پی </a:t>
            </a:r>
            <a:endParaRPr lang="fa-IR" sz="7200" dirty="0">
              <a:solidFill>
                <a:srgbClr val="FF0000"/>
              </a:solidFill>
            </a:endParaRPr>
          </a:p>
        </p:txBody>
      </p:sp>
    </p:spTree>
    <p:extLst>
      <p:ext uri="{BB962C8B-B14F-4D97-AF65-F5344CB8AC3E}">
        <p14:creationId xmlns:p14="http://schemas.microsoft.com/office/powerpoint/2010/main" val="1464852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610600" cy="5897563"/>
          </a:xfrm>
        </p:spPr>
        <p:txBody>
          <a:bodyPr/>
          <a:lstStyle/>
          <a:p>
            <a:pPr marL="0" indent="0">
              <a:buNone/>
            </a:pPr>
            <a:r>
              <a:rPr lang="fa-IR" sz="4000" dirty="0" smtClean="0">
                <a:solidFill>
                  <a:srgbClr val="FF0000"/>
                </a:solidFill>
              </a:rPr>
              <a:t>3-سیستم کف</a:t>
            </a:r>
            <a:r>
              <a:rPr lang="fa-IR" dirty="0" smtClean="0"/>
              <a:t>:سیستم کف می تواند از عضو </a:t>
            </a:r>
            <a:r>
              <a:rPr lang="en-US" dirty="0" smtClean="0"/>
              <a:t>c</a:t>
            </a:r>
            <a:r>
              <a:rPr lang="fa-IR" dirty="0" smtClean="0"/>
              <a:t>شکل به صورت تیرک های متصل به ستون حامل ساخته شود تیرک های کف می تواند در رنج سایزهای عضوهای </a:t>
            </a:r>
            <a:r>
              <a:rPr lang="en-US" dirty="0" smtClean="0"/>
              <a:t>c</a:t>
            </a:r>
            <a:r>
              <a:rPr lang="fa-IR" dirty="0" smtClean="0"/>
              <a:t>شکل بسته به بارامتر های بارگذاری طراحی شود.</a:t>
            </a:r>
          </a:p>
          <a:p>
            <a:pPr marL="0" indent="0">
              <a:buNone/>
            </a:pPr>
            <a:r>
              <a:rPr lang="fa-IR" sz="4400" dirty="0" smtClean="0">
                <a:solidFill>
                  <a:srgbClr val="FF0000"/>
                </a:solidFill>
              </a:rPr>
              <a:t>4-سیستم بام </a:t>
            </a:r>
            <a:r>
              <a:rPr lang="fa-IR" dirty="0" smtClean="0"/>
              <a:t>:سازه بام مجموعا یک سیستم خربای فولادی است که می تواند با ورقه فلزی یا بنل ها طراحی میشود این سیستم خربای بام است که شامل 75 </a:t>
            </a:r>
            <a:r>
              <a:rPr lang="en-US" dirty="0" smtClean="0"/>
              <a:t>c</a:t>
            </a:r>
            <a:r>
              <a:rPr lang="fa-IR" dirty="0" smtClean="0"/>
              <a:t>یا 100</a:t>
            </a:r>
            <a:r>
              <a:rPr lang="en-US" dirty="0" smtClean="0"/>
              <a:t>c</a:t>
            </a:r>
            <a:r>
              <a:rPr lang="fa-IR" dirty="0" smtClean="0"/>
              <a:t>به عنوان عضوهای مورب اعضای خربا استفاده میشود.</a:t>
            </a:r>
            <a:endParaRPr lang="fa-IR" dirty="0"/>
          </a:p>
        </p:txBody>
      </p:sp>
      <p:sp>
        <p:nvSpPr>
          <p:cNvPr id="2" name="Title 1"/>
          <p:cNvSpPr>
            <a:spLocks noGrp="1"/>
          </p:cNvSpPr>
          <p:nvPr>
            <p:ph type="title"/>
          </p:nvPr>
        </p:nvSpPr>
        <p:spPr>
          <a:xfrm>
            <a:off x="-8610600" y="2514600"/>
            <a:ext cx="8305800" cy="609600"/>
          </a:xfrm>
        </p:spPr>
        <p:txBody>
          <a:bodyPr>
            <a:normAutofit fontScale="90000"/>
          </a:bodyPr>
          <a:lstStyle/>
          <a:p>
            <a:r>
              <a:rPr lang="fa-IR" dirty="0" smtClean="0"/>
              <a:t>مها</a:t>
            </a:r>
            <a:endParaRPr lang="fa-IR" dirty="0"/>
          </a:p>
        </p:txBody>
      </p:sp>
      <p:sp>
        <p:nvSpPr>
          <p:cNvPr id="4" name="Title 1"/>
          <p:cNvSpPr txBox="1">
            <a:spLocks/>
          </p:cNvSpPr>
          <p:nvPr/>
        </p:nvSpPr>
        <p:spPr>
          <a:xfrm>
            <a:off x="-3581400" y="4724400"/>
            <a:ext cx="3124200" cy="609600"/>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dirty="0"/>
          </a:p>
        </p:txBody>
      </p:sp>
    </p:spTree>
    <p:extLst>
      <p:ext uri="{BB962C8B-B14F-4D97-AF65-F5344CB8AC3E}">
        <p14:creationId xmlns:p14="http://schemas.microsoft.com/office/powerpoint/2010/main" val="3948677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64" y="1447800"/>
            <a:ext cx="8973671" cy="5410200"/>
          </a:xfrm>
        </p:spPr>
      </p:pic>
      <p:sp>
        <p:nvSpPr>
          <p:cNvPr id="3" name="Title 2"/>
          <p:cNvSpPr>
            <a:spLocks noGrp="1"/>
          </p:cNvSpPr>
          <p:nvPr>
            <p:ph type="title"/>
          </p:nvPr>
        </p:nvSpPr>
        <p:spPr>
          <a:xfrm>
            <a:off x="457200" y="338328"/>
            <a:ext cx="8229600" cy="957072"/>
          </a:xfrm>
        </p:spPr>
        <p:txBody>
          <a:bodyPr>
            <a:noAutofit/>
          </a:bodyPr>
          <a:lstStyle/>
          <a:p>
            <a:r>
              <a:rPr lang="fa-IR" sz="9600" dirty="0" smtClean="0">
                <a:solidFill>
                  <a:srgbClr val="FF0000"/>
                </a:solidFill>
              </a:rPr>
              <a:t>سیستم بام در </a:t>
            </a:r>
            <a:r>
              <a:rPr lang="en-US" sz="9600" dirty="0" smtClean="0">
                <a:solidFill>
                  <a:srgbClr val="FF0000"/>
                </a:solidFill>
              </a:rPr>
              <a:t>LSF</a:t>
            </a:r>
            <a:endParaRPr lang="fa-IR" sz="9600" dirty="0">
              <a:solidFill>
                <a:srgbClr val="FF0000"/>
              </a:solidFill>
            </a:endParaRPr>
          </a:p>
        </p:txBody>
      </p:sp>
    </p:spTree>
    <p:extLst>
      <p:ext uri="{BB962C8B-B14F-4D97-AF65-F5344CB8AC3E}">
        <p14:creationId xmlns:p14="http://schemas.microsoft.com/office/powerpoint/2010/main" val="389809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675467"/>
            <a:ext cx="8915399" cy="3450696"/>
          </a:xfrm>
        </p:spPr>
        <p:txBody>
          <a:bodyPr>
            <a:normAutofit/>
          </a:bodyPr>
          <a:lstStyle/>
          <a:p>
            <a:pPr marL="0" indent="0">
              <a:buNone/>
            </a:pPr>
            <a:r>
              <a:rPr lang="fa-IR" sz="3600" dirty="0" smtClean="0">
                <a:solidFill>
                  <a:schemeClr val="tx1">
                    <a:lumMod val="95000"/>
                    <a:lumOff val="5000"/>
                  </a:schemeClr>
                </a:solidFill>
              </a:rPr>
              <a:t>1</a:t>
            </a:r>
            <a:r>
              <a:rPr lang="fa-IR" sz="4000" dirty="0" smtClean="0">
                <a:solidFill>
                  <a:schemeClr val="tx1">
                    <a:lumMod val="95000"/>
                    <a:lumOff val="5000"/>
                  </a:schemeClr>
                </a:solidFill>
              </a:rPr>
              <a:t>-سیستم دهانه های مهاربندی شده بااعضای قطری</a:t>
            </a:r>
            <a:endParaRPr lang="fa-IR" sz="4000" dirty="0">
              <a:solidFill>
                <a:schemeClr val="tx1">
                  <a:lumMod val="95000"/>
                  <a:lumOff val="5000"/>
                </a:schemeClr>
              </a:solidFill>
            </a:endParaRPr>
          </a:p>
          <a:p>
            <a:pPr marL="0" indent="0">
              <a:buNone/>
            </a:pPr>
            <a:r>
              <a:rPr lang="fa-IR" sz="4000" dirty="0" smtClean="0">
                <a:solidFill>
                  <a:schemeClr val="tx1">
                    <a:lumMod val="95000"/>
                    <a:lumOff val="5000"/>
                  </a:schemeClr>
                </a:solidFill>
              </a:rPr>
              <a:t>2-سیستم دیوار برشی با ورق فولادی نازک         3-سیستم دیوار برشی باپوشش های </a:t>
            </a:r>
            <a:r>
              <a:rPr lang="en-US" sz="4000" dirty="0" smtClean="0">
                <a:solidFill>
                  <a:schemeClr val="tx1">
                    <a:lumMod val="95000"/>
                    <a:lumOff val="5000"/>
                  </a:schemeClr>
                </a:solidFill>
              </a:rPr>
              <a:t>OSB</a:t>
            </a:r>
            <a:endParaRPr lang="fa-IR" sz="4000" dirty="0" smtClean="0">
              <a:solidFill>
                <a:schemeClr val="tx1">
                  <a:lumMod val="95000"/>
                  <a:lumOff val="5000"/>
                </a:schemeClr>
              </a:solidFill>
            </a:endParaRPr>
          </a:p>
          <a:p>
            <a:pPr marL="0" indent="0">
              <a:buNone/>
            </a:pPr>
            <a:r>
              <a:rPr lang="fa-IR" sz="4000" dirty="0" smtClean="0">
                <a:solidFill>
                  <a:schemeClr val="tx1">
                    <a:lumMod val="95000"/>
                    <a:lumOff val="5000"/>
                  </a:schemeClr>
                </a:solidFill>
              </a:rPr>
              <a:t>4-سیستم دیوار برشد بتن مسلح</a:t>
            </a:r>
            <a:endParaRPr lang="fa-IR" sz="4400" dirty="0">
              <a:solidFill>
                <a:schemeClr val="tx1">
                  <a:lumMod val="95000"/>
                  <a:lumOff val="5000"/>
                </a:schemeClr>
              </a:solidFill>
            </a:endParaRPr>
          </a:p>
        </p:txBody>
      </p:sp>
      <p:sp>
        <p:nvSpPr>
          <p:cNvPr id="3" name="Title 2"/>
          <p:cNvSpPr>
            <a:spLocks noGrp="1"/>
          </p:cNvSpPr>
          <p:nvPr>
            <p:ph type="title"/>
          </p:nvPr>
        </p:nvSpPr>
        <p:spPr>
          <a:xfrm>
            <a:off x="381000" y="304800"/>
            <a:ext cx="8229600" cy="1252728"/>
          </a:xfrm>
        </p:spPr>
        <p:txBody>
          <a:bodyPr>
            <a:noAutofit/>
          </a:bodyPr>
          <a:lstStyle/>
          <a:p>
            <a:r>
              <a:rPr lang="fa-IR" sz="5400" dirty="0" smtClean="0">
                <a:solidFill>
                  <a:srgbClr val="FF0000"/>
                </a:solidFill>
              </a:rPr>
              <a:t>تامین باربری جانبی درسازه </a:t>
            </a:r>
            <a:r>
              <a:rPr lang="en-US" sz="5400" dirty="0" smtClean="0">
                <a:solidFill>
                  <a:srgbClr val="FF0000"/>
                </a:solidFill>
              </a:rPr>
              <a:t>LSF</a:t>
            </a:r>
            <a:endParaRPr lang="fa-IR" sz="5400" dirty="0">
              <a:solidFill>
                <a:srgbClr val="FF0000"/>
              </a:solidFill>
            </a:endParaRPr>
          </a:p>
        </p:txBody>
      </p:sp>
    </p:spTree>
    <p:extLst>
      <p:ext uri="{BB962C8B-B14F-4D97-AF65-F5344CB8AC3E}">
        <p14:creationId xmlns:p14="http://schemas.microsoft.com/office/powerpoint/2010/main" val="384557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5322"/>
            <a:ext cx="9128398" cy="5142678"/>
          </a:xfrm>
        </p:spPr>
      </p:pic>
      <p:sp>
        <p:nvSpPr>
          <p:cNvPr id="3" name="Title 2"/>
          <p:cNvSpPr>
            <a:spLocks noGrp="1"/>
          </p:cNvSpPr>
          <p:nvPr>
            <p:ph type="title"/>
          </p:nvPr>
        </p:nvSpPr>
        <p:spPr/>
        <p:txBody>
          <a:bodyPr>
            <a:noAutofit/>
          </a:bodyPr>
          <a:lstStyle/>
          <a:p>
            <a:r>
              <a:rPr lang="fa-IR" sz="8800" dirty="0" smtClean="0">
                <a:solidFill>
                  <a:srgbClr val="FF0000"/>
                </a:solidFill>
              </a:rPr>
              <a:t>اتصال پیچ ها </a:t>
            </a:r>
            <a:endParaRPr lang="fa-IR" sz="8800" dirty="0">
              <a:solidFill>
                <a:srgbClr val="FF0000"/>
              </a:solidFill>
            </a:endParaRPr>
          </a:p>
        </p:txBody>
      </p:sp>
    </p:spTree>
    <p:extLst>
      <p:ext uri="{BB962C8B-B14F-4D97-AF65-F5344CB8AC3E}">
        <p14:creationId xmlns:p14="http://schemas.microsoft.com/office/powerpoint/2010/main" val="239275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71600"/>
            <a:ext cx="7696200" cy="5540936"/>
          </a:xfrm>
        </p:spPr>
        <p:txBody>
          <a:bodyPr>
            <a:normAutofit/>
          </a:bodyPr>
          <a:lstStyle/>
          <a:p>
            <a:pPr marL="0" indent="0" algn="just">
              <a:buNone/>
            </a:pPr>
            <a:r>
              <a:rPr lang="fa-IR" sz="4000" dirty="0" smtClean="0">
                <a:solidFill>
                  <a:srgbClr val="FF0000"/>
                </a:solidFill>
              </a:rPr>
              <a:t> نوع اول</a:t>
            </a:r>
            <a:r>
              <a:rPr lang="fa-IR" sz="2800" dirty="0" smtClean="0">
                <a:solidFill>
                  <a:srgbClr val="000000"/>
                </a:solidFill>
              </a:rPr>
              <a:t> درسقف نوع اول استفاده ازنوعی صفحه سبک که ازفراورده های چوب وگچ استفاده میشود که اغلب در ساختمانهای یک طبقه</a:t>
            </a:r>
          </a:p>
          <a:p>
            <a:pPr marL="0" indent="0" algn="just">
              <a:buNone/>
            </a:pPr>
            <a:r>
              <a:rPr lang="fa-IR" sz="2800" dirty="0" smtClean="0">
                <a:solidFill>
                  <a:srgbClr val="000000"/>
                </a:solidFill>
              </a:rPr>
              <a:t>با سقف شیب دار ویا بام استفاده میشود در این سقف صفحات سبک بروی تیرچه ها قرار داده داده شده وبال فوقانی به وسیله پیج خودکار ازپاییین صفحه به صفه اتصال می یابد بدلیل کاهش قابل ملاحظه وزن سقف می توان اتصال فوق راازنوع ساده صفحه دال سبک تیرچه در نظر گرفت بطوری که تیرچه فلزی به صورت جدا عمل می کند توصیه می شود از این نوع سقف واتصال ان تنها ان در ساختمان های یک با سقف شیب دار ودر مناطقی که بار برف وباد قابل ملاحظه نیست استفاده شود</a:t>
            </a:r>
          </a:p>
          <a:p>
            <a:pPr marL="0" indent="0">
              <a:buNone/>
            </a:pPr>
            <a:endParaRPr lang="fa-IR" sz="2800" dirty="0">
              <a:solidFill>
                <a:srgbClr val="000000"/>
              </a:solidFill>
            </a:endParaRPr>
          </a:p>
        </p:txBody>
      </p:sp>
      <p:sp>
        <p:nvSpPr>
          <p:cNvPr id="3" name="Title 2"/>
          <p:cNvSpPr>
            <a:spLocks noGrp="1"/>
          </p:cNvSpPr>
          <p:nvPr>
            <p:ph type="title"/>
          </p:nvPr>
        </p:nvSpPr>
        <p:spPr>
          <a:xfrm>
            <a:off x="457200" y="338328"/>
            <a:ext cx="8305800" cy="1123830"/>
          </a:xfrm>
        </p:spPr>
        <p:txBody>
          <a:bodyPr>
            <a:noAutofit/>
          </a:bodyPr>
          <a:lstStyle/>
          <a:p>
            <a:r>
              <a:rPr lang="fa-IR" sz="4800" dirty="0" smtClean="0">
                <a:solidFill>
                  <a:srgbClr val="FF0000"/>
                </a:solidFill>
              </a:rPr>
              <a:t>اتصال سقف به تیرچه ها دو نوع میباشد</a:t>
            </a:r>
            <a:endParaRPr lang="fa-IR" sz="4800" dirty="0">
              <a:solidFill>
                <a:srgbClr val="FF0000"/>
              </a:solidFill>
            </a:endParaRPr>
          </a:p>
        </p:txBody>
      </p:sp>
      <p:sp>
        <p:nvSpPr>
          <p:cNvPr id="4" name="Rectangle 3"/>
          <p:cNvSpPr/>
          <p:nvPr/>
        </p:nvSpPr>
        <p:spPr>
          <a:xfrm>
            <a:off x="9257152" y="1462158"/>
            <a:ext cx="327334" cy="707886"/>
          </a:xfrm>
          <a:prstGeom prst="rect">
            <a:avLst/>
          </a:prstGeom>
        </p:spPr>
        <p:txBody>
          <a:bodyPr wrap="none">
            <a:spAutoFit/>
          </a:bodyPr>
          <a:lstStyle/>
          <a:p>
            <a:r>
              <a:rPr lang="fa-IR" sz="4000" dirty="0" smtClean="0">
                <a:solidFill>
                  <a:srgbClr val="FF0000"/>
                </a:solidFill>
              </a:rPr>
              <a:t> </a:t>
            </a:r>
            <a:endParaRPr lang="fa-IR" dirty="0"/>
          </a:p>
        </p:txBody>
      </p:sp>
    </p:spTree>
    <p:extLst>
      <p:ext uri="{BB962C8B-B14F-4D97-AF65-F5344CB8AC3E}">
        <p14:creationId xmlns:p14="http://schemas.microsoft.com/office/powerpoint/2010/main" val="19315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
              <a:buNone/>
            </a:pPr>
            <a:r>
              <a:rPr lang="fa-IR" sz="2800" dirty="0" smtClean="0"/>
              <a:t>نوع دوم سقف سازه بکاربرده شده در سیستم </a:t>
            </a:r>
            <a:r>
              <a:rPr lang="en-US" sz="2800" dirty="0" smtClean="0"/>
              <a:t>LSF</a:t>
            </a:r>
            <a:r>
              <a:rPr lang="fa-IR" sz="2800" dirty="0" smtClean="0"/>
              <a:t>دال بتن مسلح است که کاربری بیشتری نسبت به سقف سبک نوع اول دارد در این نوع سقف دال بتن مسلح به واسطه یک ورق موج دار که همانند قالب بتن ریز عمل میکند برروی تیرچه ها داده می شودشایان ذکر است که اتصال ورق موج دار به تیرچه به وسیله پیچ خودکار عمل میکند ودر محل بال فوقانی تیرچه فلزی صورت می گیرد هیچ گونه اتصالی بین مسلح وتیرچه فلزی وجود ندارد وعملا دال برروی یک تکیه گاه ساده قرار می گیرد لذا بین دو تیر چه نیز به عنوان یک عضو خمشی به صورت جداگانه عمل میکند.</a:t>
            </a:r>
          </a:p>
          <a:p>
            <a:pPr marL="0" indent="0" algn="just">
              <a:buNone/>
            </a:pPr>
            <a:endParaRPr lang="fa-IR" sz="2800" dirty="0"/>
          </a:p>
        </p:txBody>
      </p:sp>
      <p:sp>
        <p:nvSpPr>
          <p:cNvPr id="3" name="Title 2"/>
          <p:cNvSpPr>
            <a:spLocks noGrp="1"/>
          </p:cNvSpPr>
          <p:nvPr>
            <p:ph type="title"/>
          </p:nvPr>
        </p:nvSpPr>
        <p:spPr/>
        <p:txBody>
          <a:bodyPr>
            <a:noAutofit/>
          </a:bodyPr>
          <a:lstStyle/>
          <a:p>
            <a:r>
              <a:rPr lang="fa-IR" sz="8800" dirty="0" smtClean="0">
                <a:solidFill>
                  <a:srgbClr val="FF0000"/>
                </a:solidFill>
              </a:rPr>
              <a:t>سقف نوع دوم</a:t>
            </a:r>
            <a:endParaRPr lang="fa-IR" sz="8800" dirty="0">
              <a:solidFill>
                <a:srgbClr val="FF0000"/>
              </a:solidFill>
            </a:endParaRPr>
          </a:p>
        </p:txBody>
      </p:sp>
    </p:spTree>
    <p:extLst>
      <p:ext uri="{BB962C8B-B14F-4D97-AF65-F5344CB8AC3E}">
        <p14:creationId xmlns:p14="http://schemas.microsoft.com/office/powerpoint/2010/main" val="3753125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28800"/>
            <a:ext cx="8763000" cy="5181600"/>
          </a:xfrm>
        </p:spPr>
      </p:pic>
      <p:sp>
        <p:nvSpPr>
          <p:cNvPr id="3" name="Title 2"/>
          <p:cNvSpPr>
            <a:spLocks noGrp="1"/>
          </p:cNvSpPr>
          <p:nvPr>
            <p:ph type="title"/>
          </p:nvPr>
        </p:nvSpPr>
        <p:spPr>
          <a:xfrm>
            <a:off x="381000" y="304800"/>
            <a:ext cx="8229600" cy="1252728"/>
          </a:xfrm>
        </p:spPr>
        <p:txBody>
          <a:bodyPr>
            <a:noAutofit/>
          </a:bodyPr>
          <a:lstStyle/>
          <a:p>
            <a:r>
              <a:rPr lang="fa-IR" sz="6600" dirty="0" smtClean="0">
                <a:solidFill>
                  <a:srgbClr val="FF0000"/>
                </a:solidFill>
              </a:rPr>
              <a:t>اجرای سقف با چوب</a:t>
            </a:r>
            <a:endParaRPr lang="fa-IR" sz="6600" dirty="0">
              <a:solidFill>
                <a:srgbClr val="FF0000"/>
              </a:solidFill>
            </a:endParaRPr>
          </a:p>
        </p:txBody>
      </p:sp>
    </p:spTree>
    <p:extLst>
      <p:ext uri="{BB962C8B-B14F-4D97-AF65-F5344CB8AC3E}">
        <p14:creationId xmlns:p14="http://schemas.microsoft.com/office/powerpoint/2010/main" val="110604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00"/>
            <a:ext cx="9144000" cy="5029200"/>
          </a:xfrm>
        </p:spPr>
      </p:pic>
      <p:sp>
        <p:nvSpPr>
          <p:cNvPr id="3" name="Title 2"/>
          <p:cNvSpPr>
            <a:spLocks noGrp="1"/>
          </p:cNvSpPr>
          <p:nvPr>
            <p:ph type="title"/>
          </p:nvPr>
        </p:nvSpPr>
        <p:spPr/>
        <p:txBody>
          <a:bodyPr>
            <a:noAutofit/>
          </a:bodyPr>
          <a:lstStyle/>
          <a:p>
            <a:r>
              <a:rPr lang="fa-IR" sz="6000" dirty="0" smtClean="0">
                <a:solidFill>
                  <a:srgbClr val="FF0000"/>
                </a:solidFill>
              </a:rPr>
              <a:t>دیواروپشم شیشه به عنوان عایق</a:t>
            </a:r>
            <a:endParaRPr lang="fa-IR" sz="6000" dirty="0">
              <a:solidFill>
                <a:srgbClr val="FF0000"/>
              </a:solidFill>
            </a:endParaRPr>
          </a:p>
        </p:txBody>
      </p:sp>
    </p:spTree>
    <p:extLst>
      <p:ext uri="{BB962C8B-B14F-4D97-AF65-F5344CB8AC3E}">
        <p14:creationId xmlns:p14="http://schemas.microsoft.com/office/powerpoint/2010/main" val="365984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1963" y="23813"/>
            <a:ext cx="4872037" cy="1195387"/>
          </a:xfrm>
        </p:spPr>
        <p:txBody>
          <a:bodyPr>
            <a:noAutofit/>
          </a:bodyPr>
          <a:lstStyle/>
          <a:p>
            <a:r>
              <a:rPr lang="fa-IR" sz="9600" dirty="0" smtClean="0">
                <a:solidFill>
                  <a:srgbClr val="FF0000"/>
                </a:solidFill>
              </a:rPr>
              <a:t>مقدمه</a:t>
            </a:r>
            <a:endParaRPr lang="fa-IR" sz="9600" dirty="0">
              <a:solidFill>
                <a:srgbClr val="FF0000"/>
              </a:solidFill>
            </a:endParaRPr>
          </a:p>
        </p:txBody>
      </p:sp>
      <p:sp>
        <p:nvSpPr>
          <p:cNvPr id="3" name="Content Placeholder 2"/>
          <p:cNvSpPr>
            <a:spLocks noGrp="1"/>
          </p:cNvSpPr>
          <p:nvPr>
            <p:ph idx="4294967295"/>
          </p:nvPr>
        </p:nvSpPr>
        <p:spPr>
          <a:xfrm>
            <a:off x="0" y="1219200"/>
            <a:ext cx="8991600" cy="6019800"/>
          </a:xfrm>
        </p:spPr>
        <p:txBody>
          <a:bodyPr anchor="t">
            <a:noAutofit/>
          </a:bodyPr>
          <a:lstStyle/>
          <a:p>
            <a:pPr marL="0" indent="0" algn="just">
              <a:buNone/>
            </a:pPr>
            <a:r>
              <a:rPr lang="fa-IR" sz="2400" dirty="0" smtClean="0"/>
              <a:t>حرکت به سوی صنعتی شدن به پیشرفت هم زمان تمام صنایع نیازدارددراین میان صنعت ساختمان به عنوان یک صنعت کهن که هرسال مبالغ هنگفتی ازسرمایه ملی دران هزینه میشوددرتجربه نشان داده است درزمانی که نیازی به ساخت تعدادزیاد ساختمان ومسکن وجود داردتنها انبوه سازی به شیوه</a:t>
            </a:r>
            <a:r>
              <a:rPr lang="fa-IR" sz="2400" dirty="0"/>
              <a:t> </a:t>
            </a:r>
            <a:r>
              <a:rPr lang="fa-IR" sz="2400" dirty="0" smtClean="0"/>
              <a:t>صنعتی باهدف گذاری برنامه ریزی ورشد هماهنگ صنایع وابسته میسراست.صنعتی شدن فرایندی نبستا زمان بر است نیازبه تفکر مهندسی فرهنگی دراز مدت داردوسیاستی است که همه باید برای ان تلاش ان تلاش کنیم.امروزه سبک سازی یکی ازمفاهیم کاربردی درزمینه ایمنی درزمان وقوق زلزله میباشداصلی ترین هدف سبک سازی در ساختمان در هنگام وقوق زلزله است برای رسیدن به این هدف بایدسبک سازی هم در عناصر سازه ای وهم عناصر غیر سازه ای دریک ساختمان لحاظ شود دراین مقاله باتوجه به ضرورت و راهکارهای کاهش وزن ساختمان ملاحظاتی جهت طرح وساخت قاب سبک فولادی بااستفاده ازمصالح سازه ای اراعه شده است که توجه به ان می توان گام بلندی درجهت بهروری منابع مواد انرژی وحفظ سرمایه وثروت ملی وجلوگیر تلف شدن انرژی باشد                                                                  </a:t>
            </a:r>
            <a:endParaRPr lang="fa-IR" sz="2400" dirty="0"/>
          </a:p>
        </p:txBody>
      </p:sp>
    </p:spTree>
    <p:extLst>
      <p:ext uri="{BB962C8B-B14F-4D97-AF65-F5344CB8AC3E}">
        <p14:creationId xmlns:p14="http://schemas.microsoft.com/office/powerpoint/2010/main" val="3972803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2600"/>
            <a:ext cx="9144000" cy="5105400"/>
          </a:xfrm>
        </p:spPr>
      </p:pic>
      <p:sp>
        <p:nvSpPr>
          <p:cNvPr id="3" name="Title 2"/>
          <p:cNvSpPr>
            <a:spLocks noGrp="1"/>
          </p:cNvSpPr>
          <p:nvPr>
            <p:ph type="title"/>
          </p:nvPr>
        </p:nvSpPr>
        <p:spPr/>
        <p:txBody>
          <a:bodyPr>
            <a:noAutofit/>
          </a:bodyPr>
          <a:lstStyle/>
          <a:p>
            <a:r>
              <a:rPr lang="fa-IR" sz="8000" dirty="0" smtClean="0">
                <a:solidFill>
                  <a:srgbClr val="FF0000"/>
                </a:solidFill>
              </a:rPr>
              <a:t>پروژه اجراشده با </a:t>
            </a:r>
            <a:r>
              <a:rPr lang="en-US" sz="8000" dirty="0" smtClean="0">
                <a:solidFill>
                  <a:srgbClr val="FF0000"/>
                </a:solidFill>
              </a:rPr>
              <a:t>LSF</a:t>
            </a:r>
            <a:endParaRPr lang="fa-IR" sz="8000" dirty="0">
              <a:solidFill>
                <a:srgbClr val="FF0000"/>
              </a:solidFill>
            </a:endParaRPr>
          </a:p>
        </p:txBody>
      </p:sp>
    </p:spTree>
    <p:extLst>
      <p:ext uri="{BB962C8B-B14F-4D97-AF65-F5344CB8AC3E}">
        <p14:creationId xmlns:p14="http://schemas.microsoft.com/office/powerpoint/2010/main" val="1045307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6400"/>
            <a:ext cx="9144000" cy="5257800"/>
          </a:xfrm>
        </p:spPr>
      </p:pic>
      <p:sp>
        <p:nvSpPr>
          <p:cNvPr id="3" name="Title 2"/>
          <p:cNvSpPr>
            <a:spLocks noGrp="1"/>
          </p:cNvSpPr>
          <p:nvPr>
            <p:ph type="title"/>
          </p:nvPr>
        </p:nvSpPr>
        <p:spPr/>
        <p:txBody>
          <a:bodyPr>
            <a:normAutofit/>
          </a:bodyPr>
          <a:lstStyle/>
          <a:p>
            <a:r>
              <a:rPr lang="fa-IR" sz="7200" dirty="0" smtClean="0">
                <a:solidFill>
                  <a:srgbClr val="FF0000"/>
                </a:solidFill>
              </a:rPr>
              <a:t>پروژه درحال اجرا با </a:t>
            </a:r>
            <a:r>
              <a:rPr lang="en-US" sz="7200" dirty="0" smtClean="0">
                <a:solidFill>
                  <a:srgbClr val="FF0000"/>
                </a:solidFill>
              </a:rPr>
              <a:t>LSF</a:t>
            </a:r>
            <a:endParaRPr lang="fa-IR" sz="7200" dirty="0">
              <a:solidFill>
                <a:srgbClr val="FF0000"/>
              </a:solidFill>
            </a:endParaRPr>
          </a:p>
        </p:txBody>
      </p:sp>
    </p:spTree>
    <p:extLst>
      <p:ext uri="{BB962C8B-B14F-4D97-AF65-F5344CB8AC3E}">
        <p14:creationId xmlns:p14="http://schemas.microsoft.com/office/powerpoint/2010/main" val="3398052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600200"/>
            <a:ext cx="6858000" cy="5257800"/>
          </a:xfrm>
        </p:spPr>
      </p:pic>
      <p:sp>
        <p:nvSpPr>
          <p:cNvPr id="3" name="Title 2"/>
          <p:cNvSpPr>
            <a:spLocks noGrp="1"/>
          </p:cNvSpPr>
          <p:nvPr>
            <p:ph type="title"/>
          </p:nvPr>
        </p:nvSpPr>
        <p:spPr/>
        <p:txBody>
          <a:bodyPr>
            <a:noAutofit/>
          </a:bodyPr>
          <a:lstStyle/>
          <a:p>
            <a:r>
              <a:rPr lang="fa-IR" sz="8000" dirty="0" smtClean="0">
                <a:solidFill>
                  <a:srgbClr val="FF0000"/>
                </a:solidFill>
              </a:rPr>
              <a:t>درحال اتصال به پی</a:t>
            </a:r>
            <a:endParaRPr lang="fa-IR" sz="8000" dirty="0">
              <a:solidFill>
                <a:srgbClr val="FF0000"/>
              </a:solidFill>
            </a:endParaRPr>
          </a:p>
        </p:txBody>
      </p:sp>
    </p:spTree>
    <p:extLst>
      <p:ext uri="{BB962C8B-B14F-4D97-AF65-F5344CB8AC3E}">
        <p14:creationId xmlns:p14="http://schemas.microsoft.com/office/powerpoint/2010/main" val="1591309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28800"/>
            <a:ext cx="9144000" cy="5029200"/>
          </a:xfrm>
        </p:spPr>
      </p:pic>
      <p:sp>
        <p:nvSpPr>
          <p:cNvPr id="3" name="Title 2"/>
          <p:cNvSpPr>
            <a:spLocks noGrp="1"/>
          </p:cNvSpPr>
          <p:nvPr>
            <p:ph type="title"/>
          </p:nvPr>
        </p:nvSpPr>
        <p:spPr/>
        <p:txBody>
          <a:bodyPr>
            <a:normAutofit/>
          </a:bodyPr>
          <a:lstStyle/>
          <a:p>
            <a:r>
              <a:rPr lang="fa-IR" sz="7200" dirty="0" smtClean="0">
                <a:solidFill>
                  <a:srgbClr val="FF0000"/>
                </a:solidFill>
              </a:rPr>
              <a:t>دستگاه ساخت قطعات </a:t>
            </a:r>
            <a:r>
              <a:rPr lang="en-US" sz="7200" dirty="0" smtClean="0">
                <a:solidFill>
                  <a:srgbClr val="FF0000"/>
                </a:solidFill>
              </a:rPr>
              <a:t>LSF</a:t>
            </a:r>
            <a:endParaRPr lang="fa-IR" sz="7200" dirty="0">
              <a:solidFill>
                <a:srgbClr val="FF0000"/>
              </a:solidFill>
            </a:endParaRPr>
          </a:p>
        </p:txBody>
      </p:sp>
    </p:spTree>
    <p:extLst>
      <p:ext uri="{BB962C8B-B14F-4D97-AF65-F5344CB8AC3E}">
        <p14:creationId xmlns:p14="http://schemas.microsoft.com/office/powerpoint/2010/main" val="263275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6400"/>
            <a:ext cx="8991600" cy="5181600"/>
          </a:xfrm>
        </p:spPr>
      </p:pic>
      <p:sp>
        <p:nvSpPr>
          <p:cNvPr id="3" name="Title 2"/>
          <p:cNvSpPr>
            <a:spLocks noGrp="1"/>
          </p:cNvSpPr>
          <p:nvPr>
            <p:ph type="title"/>
          </p:nvPr>
        </p:nvSpPr>
        <p:spPr/>
        <p:txBody>
          <a:bodyPr>
            <a:normAutofit/>
          </a:bodyPr>
          <a:lstStyle/>
          <a:p>
            <a:r>
              <a:rPr lang="fa-IR" sz="800" dirty="0" smtClean="0"/>
              <a:t>ل</a:t>
            </a:r>
            <a:endParaRPr lang="fa-IR" sz="800" dirty="0"/>
          </a:p>
        </p:txBody>
      </p:sp>
    </p:spTree>
    <p:extLst>
      <p:ext uri="{BB962C8B-B14F-4D97-AF65-F5344CB8AC3E}">
        <p14:creationId xmlns:p14="http://schemas.microsoft.com/office/powerpoint/2010/main" val="2900555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4953000"/>
          </a:xfrm>
        </p:spPr>
      </p:pic>
      <p:sp>
        <p:nvSpPr>
          <p:cNvPr id="3" name="Title 2"/>
          <p:cNvSpPr>
            <a:spLocks noGrp="1"/>
          </p:cNvSpPr>
          <p:nvPr>
            <p:ph type="title"/>
          </p:nvPr>
        </p:nvSpPr>
        <p:spPr/>
        <p:txBody>
          <a:bodyPr>
            <a:normAutofit/>
          </a:bodyPr>
          <a:lstStyle/>
          <a:p>
            <a:r>
              <a:rPr lang="fa-IR" sz="1000" dirty="0" smtClean="0"/>
              <a:t>ب</a:t>
            </a:r>
            <a:endParaRPr lang="fa-IR" sz="1000" dirty="0"/>
          </a:p>
        </p:txBody>
      </p:sp>
    </p:spTree>
    <p:extLst>
      <p:ext uri="{BB962C8B-B14F-4D97-AF65-F5344CB8AC3E}">
        <p14:creationId xmlns:p14="http://schemas.microsoft.com/office/powerpoint/2010/main" val="3685164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3650"/>
            <a:ext cx="9144000" cy="5182986"/>
          </a:xfrm>
        </p:spPr>
      </p:pic>
      <p:sp>
        <p:nvSpPr>
          <p:cNvPr id="3" name="Title 2"/>
          <p:cNvSpPr>
            <a:spLocks noGrp="1"/>
          </p:cNvSpPr>
          <p:nvPr>
            <p:ph type="title"/>
          </p:nvPr>
        </p:nvSpPr>
        <p:spPr/>
        <p:txBody>
          <a:bodyPr>
            <a:noAutofit/>
          </a:bodyPr>
          <a:lstStyle/>
          <a:p>
            <a:r>
              <a:rPr lang="fa-IR" sz="8000" dirty="0" smtClean="0">
                <a:solidFill>
                  <a:srgbClr val="FF0000"/>
                </a:solidFill>
              </a:rPr>
              <a:t>ساخت ویلا با </a:t>
            </a:r>
            <a:r>
              <a:rPr lang="en-US" sz="8000" dirty="0" smtClean="0">
                <a:solidFill>
                  <a:srgbClr val="FF0000"/>
                </a:solidFill>
              </a:rPr>
              <a:t>LSF</a:t>
            </a:r>
            <a:endParaRPr lang="fa-IR" sz="8000" dirty="0">
              <a:solidFill>
                <a:srgbClr val="FF0000"/>
              </a:solidFill>
            </a:endParaRPr>
          </a:p>
        </p:txBody>
      </p:sp>
    </p:spTree>
    <p:extLst>
      <p:ext uri="{BB962C8B-B14F-4D97-AF65-F5344CB8AC3E}">
        <p14:creationId xmlns:p14="http://schemas.microsoft.com/office/powerpoint/2010/main" val="3054398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75466"/>
            <a:ext cx="9143999" cy="4182533"/>
          </a:xfrm>
        </p:spPr>
        <p:txBody>
          <a:bodyPr>
            <a:normAutofit/>
          </a:bodyPr>
          <a:lstStyle/>
          <a:p>
            <a:endParaRPr lang="fa-IR" dirty="0" smtClean="0"/>
          </a:p>
          <a:p>
            <a:endParaRPr lang="fa-IR" dirty="0"/>
          </a:p>
          <a:p>
            <a:endParaRPr lang="fa-IR" dirty="0" smtClean="0"/>
          </a:p>
          <a:p>
            <a:endParaRPr lang="fa-IR" dirty="0"/>
          </a:p>
          <a:p>
            <a:r>
              <a:rPr lang="fa-IR" sz="5400" dirty="0" smtClean="0">
                <a:solidFill>
                  <a:srgbClr val="FF0000"/>
                </a:solidFill>
              </a:rPr>
              <a:t>کوتایی به رنامه  هه رسرکه </a:t>
            </a:r>
            <a:r>
              <a:rPr lang="fa-IR" sz="5400" dirty="0" smtClean="0">
                <a:solidFill>
                  <a:srgbClr val="FF0000"/>
                </a:solidFill>
              </a:rPr>
              <a:t>وتووبه ن</a:t>
            </a:r>
            <a:endParaRPr lang="fa-IR" sz="5400" dirty="0">
              <a:solidFill>
                <a:srgbClr val="FF0000"/>
              </a:solidFill>
            </a:endParaRPr>
          </a:p>
        </p:txBody>
      </p:sp>
      <p:sp>
        <p:nvSpPr>
          <p:cNvPr id="3" name="Title 2"/>
          <p:cNvSpPr>
            <a:spLocks noGrp="1"/>
          </p:cNvSpPr>
          <p:nvPr>
            <p:ph type="title"/>
          </p:nvPr>
        </p:nvSpPr>
        <p:spPr/>
        <p:txBody>
          <a:bodyPr>
            <a:noAutofit/>
          </a:bodyPr>
          <a:lstStyle/>
          <a:p>
            <a:endParaRPr lang="fa-IR" sz="7200" dirty="0"/>
          </a:p>
        </p:txBody>
      </p:sp>
    </p:spTree>
    <p:extLst>
      <p:ext uri="{BB962C8B-B14F-4D97-AF65-F5344CB8AC3E}">
        <p14:creationId xmlns:p14="http://schemas.microsoft.com/office/powerpoint/2010/main" val="170682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 y="1181100"/>
            <a:ext cx="8813800" cy="5676900"/>
          </a:xfrm>
          <a:prstGeom prst="rect">
            <a:avLst/>
          </a:prstGeom>
        </p:spPr>
      </p:pic>
      <p:sp>
        <p:nvSpPr>
          <p:cNvPr id="3" name="Title 2"/>
          <p:cNvSpPr>
            <a:spLocks noGrp="1"/>
          </p:cNvSpPr>
          <p:nvPr>
            <p:ph type="title"/>
          </p:nvPr>
        </p:nvSpPr>
        <p:spPr/>
        <p:txBody>
          <a:bodyPr>
            <a:noAutofit/>
          </a:bodyPr>
          <a:lstStyle/>
          <a:p>
            <a:r>
              <a:rPr lang="fa-IR" sz="8000" dirty="0" smtClean="0">
                <a:solidFill>
                  <a:srgbClr val="FF0000"/>
                </a:solidFill>
              </a:rPr>
              <a:t>اسکلت </a:t>
            </a:r>
            <a:r>
              <a:rPr lang="en-US" sz="8000" dirty="0" smtClean="0">
                <a:solidFill>
                  <a:srgbClr val="FF0000"/>
                </a:solidFill>
              </a:rPr>
              <a:t>LSF</a:t>
            </a:r>
            <a:endParaRPr lang="fa-IR" sz="8000" dirty="0">
              <a:solidFill>
                <a:srgbClr val="FF0000"/>
              </a:solidFill>
            </a:endParaRPr>
          </a:p>
        </p:txBody>
      </p:sp>
      <p:sp>
        <p:nvSpPr>
          <p:cNvPr id="4" name="Text Placeholder 3"/>
          <p:cNvSpPr>
            <a:spLocks noGrp="1"/>
          </p:cNvSpPr>
          <p:nvPr>
            <p:ph type="body" idx="1"/>
          </p:nvPr>
        </p:nvSpPr>
        <p:spPr/>
        <p:txBody>
          <a:bodyPr/>
          <a:lstStyle/>
          <a:p>
            <a:r>
              <a:rPr lang="fa-IR" dirty="0" smtClean="0"/>
              <a:t>ئ</a:t>
            </a:r>
            <a:endParaRPr lang="fa-IR" dirty="0"/>
          </a:p>
        </p:txBody>
      </p:sp>
      <p:sp>
        <p:nvSpPr>
          <p:cNvPr id="5" name="Content Placeholder 4"/>
          <p:cNvSpPr>
            <a:spLocks noGrp="1"/>
          </p:cNvSpPr>
          <p:nvPr>
            <p:ph sz="half" idx="2"/>
          </p:nvPr>
        </p:nvSpPr>
        <p:spPr/>
        <p:txBody>
          <a:bodyPr>
            <a:normAutofit/>
          </a:bodyPr>
          <a:lstStyle/>
          <a:p>
            <a:r>
              <a:rPr lang="fa-IR" sz="500" dirty="0" smtClean="0"/>
              <a:t>ر </a:t>
            </a:r>
            <a:endParaRPr lang="fa-IR" sz="500" dirty="0"/>
          </a:p>
        </p:txBody>
      </p:sp>
      <p:sp>
        <p:nvSpPr>
          <p:cNvPr id="6" name="Text Placeholder 5"/>
          <p:cNvSpPr>
            <a:spLocks noGrp="1"/>
          </p:cNvSpPr>
          <p:nvPr>
            <p:ph type="body" sz="quarter" idx="3"/>
          </p:nvPr>
        </p:nvSpPr>
        <p:spPr/>
        <p:txBody>
          <a:bodyPr>
            <a:normAutofit/>
          </a:bodyPr>
          <a:lstStyle/>
          <a:p>
            <a:r>
              <a:rPr lang="fa-IR" sz="400" dirty="0" smtClean="0"/>
              <a:t>ذد</a:t>
            </a:r>
            <a:endParaRPr lang="fa-IR" sz="400" dirty="0"/>
          </a:p>
        </p:txBody>
      </p:sp>
      <p:sp>
        <p:nvSpPr>
          <p:cNvPr id="7" name="Content Placeholder 6"/>
          <p:cNvSpPr>
            <a:spLocks noGrp="1"/>
          </p:cNvSpPr>
          <p:nvPr>
            <p:ph sz="quarter" idx="4"/>
          </p:nvPr>
        </p:nvSpPr>
        <p:spPr/>
        <p:txBody>
          <a:bodyPr/>
          <a:lstStyle/>
          <a:p>
            <a:r>
              <a:rPr lang="fa-IR" dirty="0" smtClean="0"/>
              <a:t>ن</a:t>
            </a:r>
            <a:endParaRPr lang="fa-IR" dirty="0"/>
          </a:p>
        </p:txBody>
      </p:sp>
    </p:spTree>
    <p:extLst>
      <p:ext uri="{BB962C8B-B14F-4D97-AF65-F5344CB8AC3E}">
        <p14:creationId xmlns:p14="http://schemas.microsoft.com/office/powerpoint/2010/main" val="341378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0"/>
            <a:ext cx="7408333" cy="4114800"/>
          </a:xfrm>
        </p:spPr>
        <p:txBody>
          <a:bodyPr>
            <a:noAutofit/>
          </a:bodyPr>
          <a:lstStyle/>
          <a:p>
            <a:pPr marL="301943" lvl="1" indent="0" algn="just">
              <a:buNone/>
            </a:pPr>
            <a:r>
              <a:rPr lang="fa-IR" sz="2000" dirty="0" smtClean="0"/>
              <a:t>سیستم ساخت قاب سبک فولادی</a:t>
            </a:r>
            <a:r>
              <a:rPr lang="en-US" sz="2000" dirty="0" smtClean="0"/>
              <a:t>Lightweight  steel framing </a:t>
            </a:r>
            <a:r>
              <a:rPr lang="fa-IR" sz="2000" dirty="0" smtClean="0"/>
              <a:t>که به اختصار </a:t>
            </a:r>
            <a:r>
              <a:rPr lang="en-US" sz="2000" dirty="0" err="1" smtClean="0"/>
              <a:t>Lsf</a:t>
            </a:r>
            <a:r>
              <a:rPr lang="fa-IR" sz="2000" dirty="0" smtClean="0"/>
              <a:t>می نامند یک سیستم ساختمانی است که برای اجرای ساختمان های عمدتا کوتاه مرتبه میان مرتبه میباشد (حداقل</a:t>
            </a:r>
            <a:r>
              <a:rPr lang="fa-IR" sz="4800" dirty="0" smtClean="0"/>
              <a:t> </a:t>
            </a:r>
            <a:r>
              <a:rPr lang="fa-IR" sz="3600" dirty="0" smtClean="0">
                <a:solidFill>
                  <a:srgbClr val="FF0000"/>
                </a:solidFill>
              </a:rPr>
              <a:t>5</a:t>
            </a:r>
            <a:r>
              <a:rPr lang="fa-IR" sz="2000" dirty="0" smtClean="0"/>
              <a:t>طبقه )وازسیستم موردتاییدمهندسان عمران درکشور های بیشر فته می باشد این سیستم که شباهت زیدی به روش های ساخت ساختمان های چوبی دارد براساس کاربرد اجزایی به نام استاد </a:t>
            </a:r>
            <a:r>
              <a:rPr lang="en-US" sz="2000" dirty="0" smtClean="0"/>
              <a:t>stud</a:t>
            </a:r>
            <a:r>
              <a:rPr lang="fa-IR" sz="2000" dirty="0" smtClean="0"/>
              <a:t> میباشدازترکیب نیمرخ های فولادی گالوانیزه سرد نورد شده ساختار اصلی ساختمان بربامیشود مقاطق مورد استفاده در این سیستم </a:t>
            </a:r>
            <a:r>
              <a:rPr lang="en-US" sz="2000" dirty="0" smtClean="0"/>
              <a:t>c    u     z</a:t>
            </a:r>
            <a:r>
              <a:rPr lang="fa-IR" sz="2000" dirty="0" smtClean="0"/>
              <a:t>است که معمولا بااتصالات سرد به یکدیگر وصل می شوند سیستم سازه ای فولادی سبک در ساختمان های مانند ویلاها ساختمانهای مسکونی اداری تا 5طبقه هتل ها مدرسه ها و...می توان استفاده کرد.</a:t>
            </a:r>
            <a:endParaRPr lang="fa-IR" sz="4800" dirty="0"/>
          </a:p>
        </p:txBody>
      </p:sp>
      <p:sp>
        <p:nvSpPr>
          <p:cNvPr id="2" name="Title 1"/>
          <p:cNvSpPr>
            <a:spLocks noGrp="1"/>
          </p:cNvSpPr>
          <p:nvPr>
            <p:ph type="title"/>
          </p:nvPr>
        </p:nvSpPr>
        <p:spPr>
          <a:xfrm>
            <a:off x="457200" y="304800"/>
            <a:ext cx="8305800" cy="1286256"/>
          </a:xfrm>
        </p:spPr>
        <p:txBody>
          <a:bodyPr>
            <a:noAutofit/>
          </a:bodyPr>
          <a:lstStyle/>
          <a:p>
            <a:r>
              <a:rPr lang="en-US" sz="9600" dirty="0" err="1" smtClean="0">
                <a:solidFill>
                  <a:srgbClr val="FF0000"/>
                </a:solidFill>
              </a:rPr>
              <a:t>Lsf</a:t>
            </a:r>
            <a:r>
              <a:rPr lang="fa-IR" sz="9600" dirty="0" smtClean="0">
                <a:solidFill>
                  <a:srgbClr val="FF0000"/>
                </a:solidFill>
              </a:rPr>
              <a:t>چیست </a:t>
            </a:r>
            <a:r>
              <a:rPr lang="fa-IR" sz="9600" dirty="0">
                <a:solidFill>
                  <a:srgbClr val="FF0000"/>
                </a:solidFill>
              </a:rPr>
              <a:t>؟</a:t>
            </a:r>
          </a:p>
        </p:txBody>
      </p:sp>
    </p:spTree>
    <p:extLst>
      <p:ext uri="{BB962C8B-B14F-4D97-AF65-F5344CB8AC3E}">
        <p14:creationId xmlns:p14="http://schemas.microsoft.com/office/powerpoint/2010/main" val="233530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76400"/>
            <a:ext cx="5080794" cy="4724400"/>
          </a:xfrm>
        </p:spPr>
      </p:pic>
      <p:sp>
        <p:nvSpPr>
          <p:cNvPr id="5" name="Title 4"/>
          <p:cNvSpPr>
            <a:spLocks noGrp="1"/>
          </p:cNvSpPr>
          <p:nvPr>
            <p:ph type="title"/>
          </p:nvPr>
        </p:nvSpPr>
        <p:spPr/>
        <p:txBody>
          <a:bodyPr>
            <a:normAutofit/>
          </a:bodyPr>
          <a:lstStyle/>
          <a:p>
            <a:r>
              <a:rPr lang="fa-IR" sz="7200" dirty="0" smtClean="0">
                <a:solidFill>
                  <a:srgbClr val="FF0000"/>
                </a:solidFill>
              </a:rPr>
              <a:t>مصالح سازه با</a:t>
            </a:r>
            <a:r>
              <a:rPr lang="en-US" sz="7200" dirty="0" smtClean="0">
                <a:solidFill>
                  <a:srgbClr val="FF0000"/>
                </a:solidFill>
              </a:rPr>
              <a:t>LSF</a:t>
            </a:r>
            <a:endParaRPr lang="fa-IR" sz="7200" dirty="0">
              <a:solidFill>
                <a:srgbClr val="FF0000"/>
              </a:solidFill>
            </a:endParaRPr>
          </a:p>
        </p:txBody>
      </p:sp>
    </p:spTree>
    <p:extLst>
      <p:ext uri="{BB962C8B-B14F-4D97-AF65-F5344CB8AC3E}">
        <p14:creationId xmlns:p14="http://schemas.microsoft.com/office/powerpoint/2010/main" val="365699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pPr marL="0" indent="0" algn="just">
              <a:buNone/>
            </a:pPr>
            <a:r>
              <a:rPr lang="fa-IR" sz="4000" dirty="0" smtClean="0"/>
              <a:t>ازسال 1990به دلایل زیادی ازجمله افزایش قیمت چوب ومحدودبودن ان مشکلات زیست میحطی وتولید سریع وانبوه مسکن استفاده از</a:t>
            </a:r>
            <a:r>
              <a:rPr lang="en-US" sz="4000" dirty="0" err="1" smtClean="0"/>
              <a:t>Lsf</a:t>
            </a:r>
            <a:r>
              <a:rPr lang="fa-IR" sz="4000" dirty="0" smtClean="0"/>
              <a:t>کاربردوسیعی یافت به طوری که این سیستم درامریکا کانادا  استرالیا  ژاپن وبسیاری ازکشورهای بیشرفته دیگر در حال استفاده میباشد</a:t>
            </a:r>
            <a:endParaRPr lang="fa-IR" sz="4000" dirty="0"/>
          </a:p>
        </p:txBody>
      </p:sp>
      <p:sp>
        <p:nvSpPr>
          <p:cNvPr id="2" name="Title 1"/>
          <p:cNvSpPr>
            <a:spLocks noGrp="1"/>
          </p:cNvSpPr>
          <p:nvPr>
            <p:ph type="title"/>
          </p:nvPr>
        </p:nvSpPr>
        <p:spPr>
          <a:xfrm>
            <a:off x="609600" y="228600"/>
            <a:ext cx="8229600" cy="1143000"/>
          </a:xfrm>
        </p:spPr>
        <p:txBody>
          <a:bodyPr>
            <a:noAutofit/>
          </a:bodyPr>
          <a:lstStyle/>
          <a:p>
            <a:r>
              <a:rPr lang="fa-IR" sz="8800" dirty="0" smtClean="0">
                <a:solidFill>
                  <a:srgbClr val="FF0000"/>
                </a:solidFill>
              </a:rPr>
              <a:t>تاریخچه </a:t>
            </a:r>
            <a:r>
              <a:rPr lang="en-US" sz="8800" dirty="0" err="1" smtClean="0">
                <a:solidFill>
                  <a:srgbClr val="FF0000"/>
                </a:solidFill>
              </a:rPr>
              <a:t>lsf</a:t>
            </a:r>
            <a:endParaRPr lang="fa-IR" sz="8800" dirty="0">
              <a:solidFill>
                <a:srgbClr val="FF0000"/>
              </a:solidFill>
            </a:endParaRPr>
          </a:p>
        </p:txBody>
      </p:sp>
    </p:spTree>
    <p:extLst>
      <p:ext uri="{BB962C8B-B14F-4D97-AF65-F5344CB8AC3E}">
        <p14:creationId xmlns:p14="http://schemas.microsoft.com/office/powerpoint/2010/main" val="49344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52600"/>
            <a:ext cx="9296400" cy="5105400"/>
          </a:xfrm>
        </p:spPr>
      </p:pic>
      <p:sp>
        <p:nvSpPr>
          <p:cNvPr id="3" name="Title 2"/>
          <p:cNvSpPr>
            <a:spLocks noGrp="1"/>
          </p:cNvSpPr>
          <p:nvPr>
            <p:ph type="title"/>
          </p:nvPr>
        </p:nvSpPr>
        <p:spPr/>
        <p:txBody>
          <a:bodyPr>
            <a:noAutofit/>
          </a:bodyPr>
          <a:lstStyle/>
          <a:p>
            <a:r>
              <a:rPr lang="fa-IR" sz="8800" dirty="0" smtClean="0">
                <a:solidFill>
                  <a:srgbClr val="FF0000"/>
                </a:solidFill>
              </a:rPr>
              <a:t>نمای بیرونی از </a:t>
            </a:r>
            <a:r>
              <a:rPr lang="en-US" sz="8800" dirty="0" smtClean="0">
                <a:solidFill>
                  <a:srgbClr val="FF0000"/>
                </a:solidFill>
              </a:rPr>
              <a:t>LSF</a:t>
            </a:r>
            <a:endParaRPr lang="fa-IR" sz="8800" dirty="0">
              <a:solidFill>
                <a:srgbClr val="FF0000"/>
              </a:solidFill>
            </a:endParaRPr>
          </a:p>
        </p:txBody>
      </p:sp>
    </p:spTree>
    <p:extLst>
      <p:ext uri="{BB962C8B-B14F-4D97-AF65-F5344CB8AC3E}">
        <p14:creationId xmlns:p14="http://schemas.microsoft.com/office/powerpoint/2010/main" val="329411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1323"/>
            <a:ext cx="8229600" cy="4525963"/>
          </a:xfrm>
        </p:spPr>
        <p:txBody>
          <a:bodyPr>
            <a:normAutofit/>
          </a:bodyPr>
          <a:lstStyle/>
          <a:p>
            <a:pPr marL="0" indent="0" algn="just">
              <a:buNone/>
            </a:pPr>
            <a:r>
              <a:rPr lang="en-US" sz="4800" dirty="0" smtClean="0"/>
              <a:t>1</a:t>
            </a:r>
            <a:r>
              <a:rPr lang="fa-IR" sz="4400" dirty="0" smtClean="0"/>
              <a:t>-انعطاف بذیری 2-بادوام بودن 3-وزن سبک:</a:t>
            </a:r>
            <a:r>
              <a:rPr lang="fa-IR" sz="3600" dirty="0" smtClean="0"/>
              <a:t> </a:t>
            </a:r>
            <a:r>
              <a:rPr lang="fa-IR" sz="4000" dirty="0" smtClean="0"/>
              <a:t>4-مقاوم دربرابراتش: </a:t>
            </a:r>
            <a:r>
              <a:rPr lang="fa-IR" sz="3600" dirty="0" smtClean="0"/>
              <a:t>. </a:t>
            </a:r>
            <a:r>
              <a:rPr lang="fa-IR" sz="4000" dirty="0" smtClean="0"/>
              <a:t>5-اجرای اسان وسرعت با لا.</a:t>
            </a:r>
            <a:r>
              <a:rPr lang="fa-IR" sz="4400" dirty="0" smtClean="0"/>
              <a:t>6</a:t>
            </a:r>
            <a:r>
              <a:rPr lang="fa-IR" sz="4000" dirty="0" smtClean="0"/>
              <a:t>-شکل دهی اسان قطعات 7-حمل ونقل اسان 8-قابلیت بازیافت 9-سازگاری باشرایط محیطی مناطق مختلف. 10-ومهم ترین خصوصیوت مقاوم دربرابر زلزله</a:t>
            </a:r>
            <a:endParaRPr lang="fa-IR" sz="8000" dirty="0"/>
          </a:p>
        </p:txBody>
      </p:sp>
      <p:sp>
        <p:nvSpPr>
          <p:cNvPr id="2" name="Title 1"/>
          <p:cNvSpPr>
            <a:spLocks noGrp="1"/>
          </p:cNvSpPr>
          <p:nvPr>
            <p:ph type="title"/>
          </p:nvPr>
        </p:nvSpPr>
        <p:spPr/>
        <p:txBody>
          <a:bodyPr>
            <a:noAutofit/>
          </a:bodyPr>
          <a:lstStyle/>
          <a:p>
            <a:r>
              <a:rPr lang="fa-IR" sz="8000" dirty="0" smtClean="0">
                <a:solidFill>
                  <a:srgbClr val="FF0000"/>
                </a:solidFill>
              </a:rPr>
              <a:t>خصوصیات </a:t>
            </a:r>
            <a:r>
              <a:rPr lang="en-US" sz="8000" dirty="0" err="1" smtClean="0">
                <a:solidFill>
                  <a:srgbClr val="FF0000"/>
                </a:solidFill>
              </a:rPr>
              <a:t>Lsf</a:t>
            </a:r>
            <a:endParaRPr lang="fa-IR" sz="8000" dirty="0">
              <a:solidFill>
                <a:srgbClr val="FF0000"/>
              </a:solidFill>
            </a:endParaRPr>
          </a:p>
        </p:txBody>
      </p:sp>
      <p:sp>
        <p:nvSpPr>
          <p:cNvPr id="4" name="Rectangle 3"/>
          <p:cNvSpPr/>
          <p:nvPr/>
        </p:nvSpPr>
        <p:spPr>
          <a:xfrm>
            <a:off x="1316023" y="1269713"/>
            <a:ext cx="284052" cy="523220"/>
          </a:xfrm>
          <a:prstGeom prst="rect">
            <a:avLst/>
          </a:prstGeom>
        </p:spPr>
        <p:txBody>
          <a:bodyPr wrap="none">
            <a:spAutoFit/>
          </a:bodyPr>
          <a:lstStyle/>
          <a:p>
            <a:r>
              <a:rPr lang="fa-IR" sz="2800" dirty="0">
                <a:solidFill>
                  <a:prstClr val="black"/>
                </a:solidFill>
              </a:rPr>
              <a:t> </a:t>
            </a:r>
            <a:endParaRPr lang="fa-IR" sz="1600" dirty="0"/>
          </a:p>
        </p:txBody>
      </p:sp>
    </p:spTree>
    <p:extLst>
      <p:ext uri="{BB962C8B-B14F-4D97-AF65-F5344CB8AC3E}">
        <p14:creationId xmlns:p14="http://schemas.microsoft.com/office/powerpoint/2010/main" val="227418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6400"/>
            <a:ext cx="9144000" cy="5181600"/>
          </a:xfrm>
        </p:spPr>
      </p:pic>
      <p:sp>
        <p:nvSpPr>
          <p:cNvPr id="3" name="Title 2"/>
          <p:cNvSpPr>
            <a:spLocks noGrp="1"/>
          </p:cNvSpPr>
          <p:nvPr>
            <p:ph type="title"/>
          </p:nvPr>
        </p:nvSpPr>
        <p:spPr/>
        <p:txBody>
          <a:bodyPr>
            <a:noAutofit/>
          </a:bodyPr>
          <a:lstStyle/>
          <a:p>
            <a:r>
              <a:rPr lang="fa-IR" sz="8000" dirty="0" smtClean="0">
                <a:solidFill>
                  <a:srgbClr val="FF0000"/>
                </a:solidFill>
              </a:rPr>
              <a:t>دیوار بیش ساخته </a:t>
            </a:r>
            <a:r>
              <a:rPr lang="en-US" sz="8000" dirty="0" smtClean="0">
                <a:solidFill>
                  <a:srgbClr val="FF0000"/>
                </a:solidFill>
              </a:rPr>
              <a:t>LSF</a:t>
            </a:r>
            <a:endParaRPr lang="fa-IR" sz="8000" dirty="0">
              <a:solidFill>
                <a:srgbClr val="FF0000"/>
              </a:solidFill>
            </a:endParaRPr>
          </a:p>
        </p:txBody>
      </p:sp>
    </p:spTree>
    <p:extLst>
      <p:ext uri="{BB962C8B-B14F-4D97-AF65-F5344CB8AC3E}">
        <p14:creationId xmlns:p14="http://schemas.microsoft.com/office/powerpoint/2010/main" val="1837524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664</TotalTime>
  <Words>895</Words>
  <Application>Microsoft Office PowerPoint</Application>
  <PresentationFormat>On-screen Show (4:3)</PresentationFormat>
  <Paragraphs>60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       </vt:lpstr>
      <vt:lpstr>مقدمه</vt:lpstr>
      <vt:lpstr>اسکلت LSF</vt:lpstr>
      <vt:lpstr>Lsfچیست ؟</vt:lpstr>
      <vt:lpstr>مصالح سازه باLSF</vt:lpstr>
      <vt:lpstr>تاریخچه lsf</vt:lpstr>
      <vt:lpstr>نمای بیرونی از LSF</vt:lpstr>
      <vt:lpstr>خصوصیات Lsf</vt:lpstr>
      <vt:lpstr>دیوار بیش ساخته LSF</vt:lpstr>
      <vt:lpstr>معرفی اجزای اصلی سیستم Lsf</vt:lpstr>
      <vt:lpstr>اتصال گوشه ها به پی </vt:lpstr>
      <vt:lpstr>مها</vt:lpstr>
      <vt:lpstr>سیستم بام در LSF</vt:lpstr>
      <vt:lpstr>تامین باربری جانبی درسازه LSF</vt:lpstr>
      <vt:lpstr>اتصال پیچ ها </vt:lpstr>
      <vt:lpstr>اتصال سقف به تیرچه ها دو نوع میباشد</vt:lpstr>
      <vt:lpstr>سقف نوع دوم</vt:lpstr>
      <vt:lpstr>اجرای سقف با چوب</vt:lpstr>
      <vt:lpstr>دیواروپشم شیشه به عنوان عایق</vt:lpstr>
      <vt:lpstr>پروژه اجراشده با LSF</vt:lpstr>
      <vt:lpstr>پروژه درحال اجرا با LSF</vt:lpstr>
      <vt:lpstr>درحال اتصال به پی</vt:lpstr>
      <vt:lpstr>دستگاه ساخت قطعات LSF</vt:lpstr>
      <vt:lpstr>ل</vt:lpstr>
      <vt:lpstr>ب</vt:lpstr>
      <vt:lpstr>ساخت ویلا با LSF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p</cp:lastModifiedBy>
  <cp:revision>67</cp:revision>
  <dcterms:created xsi:type="dcterms:W3CDTF">2006-08-16T00:00:00Z</dcterms:created>
  <dcterms:modified xsi:type="dcterms:W3CDTF">2014-03-03T07:32:10Z</dcterms:modified>
</cp:coreProperties>
</file>