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0" r:id="rId1"/>
    <p:sldMasterId id="2147483713" r:id="rId2"/>
  </p:sldMasterIdLst>
  <p:notesMasterIdLst>
    <p:notesMasterId r:id="rId36"/>
  </p:notesMasterIdLst>
  <p:sldIdLst>
    <p:sldId id="257" r:id="rId3"/>
    <p:sldId id="258" r:id="rId4"/>
    <p:sldId id="259" r:id="rId5"/>
    <p:sldId id="285" r:id="rId6"/>
    <p:sldId id="260" r:id="rId7"/>
    <p:sldId id="286" r:id="rId8"/>
    <p:sldId id="290" r:id="rId9"/>
    <p:sldId id="289" r:id="rId10"/>
    <p:sldId id="262" r:id="rId11"/>
    <p:sldId id="263" r:id="rId12"/>
    <p:sldId id="301" r:id="rId13"/>
    <p:sldId id="264" r:id="rId14"/>
    <p:sldId id="265" r:id="rId15"/>
    <p:sldId id="302" r:id="rId16"/>
    <p:sldId id="266" r:id="rId17"/>
    <p:sldId id="298" r:id="rId18"/>
    <p:sldId id="297" r:id="rId19"/>
    <p:sldId id="284" r:id="rId20"/>
    <p:sldId id="267" r:id="rId21"/>
    <p:sldId id="268" r:id="rId22"/>
    <p:sldId id="272" r:id="rId23"/>
    <p:sldId id="292" r:id="rId24"/>
    <p:sldId id="274" r:id="rId25"/>
    <p:sldId id="275" r:id="rId26"/>
    <p:sldId id="276" r:id="rId27"/>
    <p:sldId id="304" r:id="rId28"/>
    <p:sldId id="299" r:id="rId29"/>
    <p:sldId id="295" r:id="rId30"/>
    <p:sldId id="296" r:id="rId31"/>
    <p:sldId id="303" r:id="rId32"/>
    <p:sldId id="277" r:id="rId33"/>
    <p:sldId id="300" r:id="rId34"/>
    <p:sldId id="283" r:id="rId35"/>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54" d="100"/>
          <a:sy n="54" d="100"/>
        </p:scale>
        <p:origin x="1291" y="3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B3F8491-D48D-44A0-9533-8431C1EB55B5}" type="datetimeFigureOut">
              <a:rPr lang="fa-IR" smtClean="0"/>
              <a:pPr/>
              <a:t>08/09/1437</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5549586-1872-4196-96A1-DD0A4E06B591}" type="slidenum">
              <a:rPr lang="fa-IR" smtClean="0"/>
              <a:pPr/>
              <a:t>‹#›</a:t>
            </a:fld>
            <a:endParaRPr lang="fa-IR"/>
          </a:p>
        </p:txBody>
      </p:sp>
    </p:spTree>
    <p:extLst>
      <p:ext uri="{BB962C8B-B14F-4D97-AF65-F5344CB8AC3E}">
        <p14:creationId xmlns:p14="http://schemas.microsoft.com/office/powerpoint/2010/main" val="66107084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549586-1872-4196-96A1-DD0A4E06B591}" type="slidenum">
              <a:rPr lang="fa-IR" smtClean="0"/>
              <a:pPr/>
              <a:t>15</a:t>
            </a:fld>
            <a:endParaRPr lang="fa-IR"/>
          </a:p>
        </p:txBody>
      </p:sp>
    </p:spTree>
    <p:extLst>
      <p:ext uri="{BB962C8B-B14F-4D97-AF65-F5344CB8AC3E}">
        <p14:creationId xmlns:p14="http://schemas.microsoft.com/office/powerpoint/2010/main" val="1143598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smtClean="0"/>
          </a:p>
        </p:txBody>
      </p:sp>
      <p:sp>
        <p:nvSpPr>
          <p:cNvPr id="39940" name="Slide Number Placeholder 3"/>
          <p:cNvSpPr>
            <a:spLocks noGrp="1"/>
          </p:cNvSpPr>
          <p:nvPr>
            <p:ph type="sldNum" sz="quarter" idx="5"/>
          </p:nvPr>
        </p:nvSpPr>
        <p:spPr>
          <a:noFill/>
        </p:spPr>
        <p:txBody>
          <a:bodyPr/>
          <a:lstStyle/>
          <a:p>
            <a:fld id="{51E8787C-9609-49CB-8459-E9F5C5A3AB6C}" type="slidenum">
              <a:rPr lang="ar-SA" smtClean="0"/>
              <a:pPr/>
              <a:t>23</a:t>
            </a:fld>
            <a:endParaRPr lang="en-US" smtClean="0"/>
          </a:p>
        </p:txBody>
      </p:sp>
    </p:spTree>
    <p:extLst>
      <p:ext uri="{BB962C8B-B14F-4D97-AF65-F5344CB8AC3E}">
        <p14:creationId xmlns:p14="http://schemas.microsoft.com/office/powerpoint/2010/main" val="1752013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CBE799A1-5C4D-4B2E-BCF5-6466B6A773CA}" type="datetimeFigureOut">
              <a:rPr lang="fa-IR" smtClean="0"/>
              <a:pPr/>
              <a:t>08/09/1437</a:t>
            </a:fld>
            <a:endParaRPr lang="fa-IR"/>
          </a:p>
        </p:txBody>
      </p:sp>
      <p:sp>
        <p:nvSpPr>
          <p:cNvPr id="2" name="Footer Placeholder 1"/>
          <p:cNvSpPr>
            <a:spLocks noGrp="1"/>
          </p:cNvSpPr>
          <p:nvPr>
            <p:ph type="ftr" sz="quarter" idx="11"/>
          </p:nvPr>
        </p:nvSpPr>
        <p:spPr/>
        <p:txBody>
          <a:bodyPr/>
          <a:lstStyle/>
          <a:p>
            <a:endParaRPr lang="fa-IR"/>
          </a:p>
        </p:txBody>
      </p:sp>
      <p:sp>
        <p:nvSpPr>
          <p:cNvPr id="15" name="Slide Number Placeholder 14"/>
          <p:cNvSpPr>
            <a:spLocks noGrp="1"/>
          </p:cNvSpPr>
          <p:nvPr>
            <p:ph type="sldNum" sz="quarter" idx="12"/>
          </p:nvPr>
        </p:nvSpPr>
        <p:spPr>
          <a:xfrm>
            <a:off x="8229600" y="6473952"/>
            <a:ext cx="758952" cy="246888"/>
          </a:xfrm>
        </p:spPr>
        <p:txBody>
          <a:bodyPr/>
          <a:lstStyle/>
          <a:p>
            <a:fld id="{A9BD9A28-55FE-41FF-ABEC-C97E4033BCFB}" type="slidenum">
              <a:rPr lang="fa-IR" smtClean="0"/>
              <a:pPr/>
              <a:t>‹#›</a:t>
            </a:fld>
            <a:endParaRPr lang="fa-IR"/>
          </a:p>
        </p:txBody>
      </p:sp>
    </p:spTree>
    <p:extLst>
      <p:ext uri="{BB962C8B-B14F-4D97-AF65-F5344CB8AC3E}">
        <p14:creationId xmlns:p14="http://schemas.microsoft.com/office/powerpoint/2010/main" val="1347013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BE799A1-5C4D-4B2E-BCF5-6466B6A773CA}" type="datetimeFigureOut">
              <a:rPr lang="fa-IR" smtClean="0"/>
              <a:pPr/>
              <a:t>08/09/1437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9BD9A28-55FE-41FF-ABEC-C97E4033BCFB}" type="slidenum">
              <a:rPr lang="fa-IR" smtClean="0"/>
              <a:pPr/>
              <a:t>‹#›</a:t>
            </a:fld>
            <a:endParaRPr lang="fa-IR"/>
          </a:p>
        </p:txBody>
      </p:sp>
    </p:spTree>
    <p:extLst>
      <p:ext uri="{BB962C8B-B14F-4D97-AF65-F5344CB8AC3E}">
        <p14:creationId xmlns:p14="http://schemas.microsoft.com/office/powerpoint/2010/main" val="2385905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BE799A1-5C4D-4B2E-BCF5-6466B6A773CA}" type="datetimeFigureOut">
              <a:rPr lang="fa-IR" smtClean="0"/>
              <a:pPr/>
              <a:t>08/09/1437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9BD9A28-55FE-41FF-ABEC-C97E4033BCFB}" type="slidenum">
              <a:rPr lang="fa-IR" smtClean="0"/>
              <a:pPr/>
              <a:t>‹#›</a:t>
            </a:fld>
            <a:endParaRPr lang="fa-IR"/>
          </a:p>
        </p:txBody>
      </p:sp>
    </p:spTree>
    <p:extLst>
      <p:ext uri="{BB962C8B-B14F-4D97-AF65-F5344CB8AC3E}">
        <p14:creationId xmlns:p14="http://schemas.microsoft.com/office/powerpoint/2010/main" val="4067320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fa-IR"/>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57200" y="3938588"/>
            <a:ext cx="8229600" cy="21875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a:xfrm>
            <a:off x="6553200" y="6245225"/>
            <a:ext cx="2133600" cy="476250"/>
          </a:xfrm>
        </p:spPr>
        <p:txBody>
          <a:bodyPr/>
          <a:lstStyle>
            <a:lvl1pPr>
              <a:defRPr/>
            </a:lvl1pPr>
          </a:lstStyle>
          <a:p>
            <a:fld id="{CBE799A1-5C4D-4B2E-BCF5-6466B6A773CA}" type="datetimeFigureOut">
              <a:rPr lang="fa-IR" smtClean="0"/>
              <a:pPr/>
              <a:t>08/09/1437</a:t>
            </a:fld>
            <a:endParaRPr lang="fa-I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fa-IR"/>
          </a:p>
        </p:txBody>
      </p:sp>
      <p:sp>
        <p:nvSpPr>
          <p:cNvPr id="7" name="Slide Number Placeholder 6"/>
          <p:cNvSpPr>
            <a:spLocks noGrp="1"/>
          </p:cNvSpPr>
          <p:nvPr>
            <p:ph type="sldNum" sz="quarter" idx="12"/>
          </p:nvPr>
        </p:nvSpPr>
        <p:spPr>
          <a:xfrm>
            <a:off x="457200" y="6245225"/>
            <a:ext cx="2133600" cy="476250"/>
          </a:xfrm>
        </p:spPr>
        <p:txBody>
          <a:bodyPr/>
          <a:lstStyle>
            <a:lvl1pPr>
              <a:defRPr/>
            </a:lvl1pPr>
          </a:lstStyle>
          <a:p>
            <a:fld id="{A9BD9A28-55FE-41FF-ABEC-C97E4033BCFB}" type="slidenum">
              <a:rPr lang="fa-IR" smtClean="0"/>
              <a:pPr/>
              <a:t>‹#›</a:t>
            </a:fld>
            <a:endParaRPr lang="fa-IR"/>
          </a:p>
        </p:txBody>
      </p:sp>
    </p:spTree>
    <p:extLst>
      <p:ext uri="{BB962C8B-B14F-4D97-AF65-F5344CB8AC3E}">
        <p14:creationId xmlns:p14="http://schemas.microsoft.com/office/powerpoint/2010/main" val="3539670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CBE799A1-5C4D-4B2E-BCF5-6466B6A773CA}" type="datetimeFigureOut">
              <a:rPr lang="fa-IR" smtClean="0"/>
              <a:pPr/>
              <a:t>08/09/1437</a:t>
            </a:fld>
            <a:endParaRPr lang="fa-IR"/>
          </a:p>
        </p:txBody>
      </p:sp>
      <p:sp>
        <p:nvSpPr>
          <p:cNvPr id="2" name="Footer Placeholder 1"/>
          <p:cNvSpPr>
            <a:spLocks noGrp="1"/>
          </p:cNvSpPr>
          <p:nvPr>
            <p:ph type="ftr" sz="quarter" idx="11"/>
          </p:nvPr>
        </p:nvSpPr>
        <p:spPr/>
        <p:txBody>
          <a:bodyPr/>
          <a:lstStyle/>
          <a:p>
            <a:endParaRPr lang="fa-IR"/>
          </a:p>
        </p:txBody>
      </p:sp>
      <p:sp>
        <p:nvSpPr>
          <p:cNvPr id="15" name="Slide Number Placeholder 14"/>
          <p:cNvSpPr>
            <a:spLocks noGrp="1"/>
          </p:cNvSpPr>
          <p:nvPr>
            <p:ph type="sldNum" sz="quarter" idx="12"/>
          </p:nvPr>
        </p:nvSpPr>
        <p:spPr>
          <a:xfrm>
            <a:off x="8229600" y="6473952"/>
            <a:ext cx="758952" cy="246888"/>
          </a:xfrm>
        </p:spPr>
        <p:txBody>
          <a:bodyPr/>
          <a:lstStyle/>
          <a:p>
            <a:fld id="{A9BD9A28-55FE-41FF-ABEC-C97E4033BCFB}" type="slidenum">
              <a:rPr lang="fa-IR" smtClean="0"/>
              <a:pPr/>
              <a:t>‹#›</a:t>
            </a:fld>
            <a:endParaRPr lang="fa-IR"/>
          </a:p>
        </p:txBody>
      </p:sp>
    </p:spTree>
    <p:extLst>
      <p:ext uri="{BB962C8B-B14F-4D97-AF65-F5344CB8AC3E}">
        <p14:creationId xmlns:p14="http://schemas.microsoft.com/office/powerpoint/2010/main" val="2688793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BE799A1-5C4D-4B2E-BCF5-6466B6A773CA}" type="datetimeFigureOut">
              <a:rPr lang="fa-IR" smtClean="0"/>
              <a:pPr/>
              <a:t>08/09/1437</a:t>
            </a:fld>
            <a:endParaRPr lang="fa-IR"/>
          </a:p>
        </p:txBody>
      </p:sp>
      <p:sp>
        <p:nvSpPr>
          <p:cNvPr id="19" name="Footer Placeholder 18"/>
          <p:cNvSpPr>
            <a:spLocks noGrp="1"/>
          </p:cNvSpPr>
          <p:nvPr>
            <p:ph type="ftr" sz="quarter" idx="11"/>
          </p:nvPr>
        </p:nvSpPr>
        <p:spPr>
          <a:xfrm>
            <a:off x="3581400" y="76200"/>
            <a:ext cx="2895600" cy="288925"/>
          </a:xfrm>
        </p:spPr>
        <p:txBody>
          <a:bodyPr/>
          <a:lstStyle/>
          <a:p>
            <a:endParaRPr lang="fa-IR"/>
          </a:p>
        </p:txBody>
      </p:sp>
      <p:sp>
        <p:nvSpPr>
          <p:cNvPr id="16" name="Slide Number Placeholder 15"/>
          <p:cNvSpPr>
            <a:spLocks noGrp="1"/>
          </p:cNvSpPr>
          <p:nvPr>
            <p:ph type="sldNum" sz="quarter" idx="12"/>
          </p:nvPr>
        </p:nvSpPr>
        <p:spPr>
          <a:xfrm>
            <a:off x="8229600" y="6473952"/>
            <a:ext cx="758952" cy="246888"/>
          </a:xfrm>
        </p:spPr>
        <p:txBody>
          <a:bodyPr/>
          <a:lstStyle/>
          <a:p>
            <a:fld id="{A9BD9A28-55FE-41FF-ABEC-C97E4033BCFB}" type="slidenum">
              <a:rPr lang="fa-IR" smtClean="0"/>
              <a:pPr/>
              <a:t>‹#›</a:t>
            </a:fld>
            <a:endParaRPr lang="fa-IR"/>
          </a:p>
        </p:txBody>
      </p:sp>
    </p:spTree>
    <p:extLst>
      <p:ext uri="{BB962C8B-B14F-4D97-AF65-F5344CB8AC3E}">
        <p14:creationId xmlns:p14="http://schemas.microsoft.com/office/powerpoint/2010/main" val="2929398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Edit Master text styles</a:t>
            </a:r>
          </a:p>
        </p:txBody>
      </p:sp>
      <p:sp>
        <p:nvSpPr>
          <p:cNvPr id="19" name="Date Placeholder 18"/>
          <p:cNvSpPr>
            <a:spLocks noGrp="1"/>
          </p:cNvSpPr>
          <p:nvPr>
            <p:ph type="dt" sz="half" idx="10"/>
          </p:nvPr>
        </p:nvSpPr>
        <p:spPr/>
        <p:txBody>
          <a:bodyPr/>
          <a:lstStyle/>
          <a:p>
            <a:fld id="{CBE799A1-5C4D-4B2E-BCF5-6466B6A773CA}" type="datetimeFigureOut">
              <a:rPr lang="fa-IR" smtClean="0"/>
              <a:pPr/>
              <a:t>08/09/1437</a:t>
            </a:fld>
            <a:endParaRPr lang="fa-IR"/>
          </a:p>
        </p:txBody>
      </p:sp>
      <p:sp>
        <p:nvSpPr>
          <p:cNvPr id="11" name="Footer Placeholder 10"/>
          <p:cNvSpPr>
            <a:spLocks noGrp="1"/>
          </p:cNvSpPr>
          <p:nvPr>
            <p:ph type="ftr" sz="quarter" idx="11"/>
          </p:nvPr>
        </p:nvSpPr>
        <p:spPr/>
        <p:txBody>
          <a:bodyPr/>
          <a:lstStyle/>
          <a:p>
            <a:endParaRPr lang="fa-IR"/>
          </a:p>
        </p:txBody>
      </p:sp>
      <p:sp>
        <p:nvSpPr>
          <p:cNvPr id="16" name="Slide Number Placeholder 15"/>
          <p:cNvSpPr>
            <a:spLocks noGrp="1"/>
          </p:cNvSpPr>
          <p:nvPr>
            <p:ph type="sldNum" sz="quarter" idx="12"/>
          </p:nvPr>
        </p:nvSpPr>
        <p:spPr/>
        <p:txBody>
          <a:bodyPr/>
          <a:lstStyle/>
          <a:p>
            <a:fld id="{A9BD9A28-55FE-41FF-ABEC-C97E4033BCFB}" type="slidenum">
              <a:rPr lang="fa-IR" smtClean="0"/>
              <a:pPr/>
              <a:t>‹#›</a:t>
            </a:fld>
            <a:endParaRPr lang="fa-I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79286094"/>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CBE799A1-5C4D-4B2E-BCF5-6466B6A773CA}" type="datetimeFigureOut">
              <a:rPr lang="fa-IR" smtClean="0"/>
              <a:pPr/>
              <a:t>08/09/1437</a:t>
            </a:fld>
            <a:endParaRPr lang="fa-IR"/>
          </a:p>
        </p:txBody>
      </p:sp>
      <p:sp>
        <p:nvSpPr>
          <p:cNvPr id="10" name="Footer Placeholder 9"/>
          <p:cNvSpPr>
            <a:spLocks noGrp="1"/>
          </p:cNvSpPr>
          <p:nvPr>
            <p:ph type="ftr" sz="quarter" idx="11"/>
          </p:nvPr>
        </p:nvSpPr>
        <p:spPr/>
        <p:txBody>
          <a:bodyPr/>
          <a:lstStyle/>
          <a:p>
            <a:endParaRPr lang="fa-IR"/>
          </a:p>
        </p:txBody>
      </p:sp>
      <p:sp>
        <p:nvSpPr>
          <p:cNvPr id="31" name="Slide Number Placeholder 30"/>
          <p:cNvSpPr>
            <a:spLocks noGrp="1"/>
          </p:cNvSpPr>
          <p:nvPr>
            <p:ph type="sldNum" sz="quarter" idx="12"/>
          </p:nvPr>
        </p:nvSpPr>
        <p:spPr/>
        <p:txBody>
          <a:bodyPr/>
          <a:lstStyle/>
          <a:p>
            <a:fld id="{A9BD9A28-55FE-41FF-ABEC-C97E4033BCFB}" type="slidenum">
              <a:rPr lang="fa-IR" smtClean="0"/>
              <a:pPr/>
              <a:t>‹#›</a:t>
            </a:fld>
            <a:endParaRPr lang="fa-IR"/>
          </a:p>
        </p:txBody>
      </p:sp>
    </p:spTree>
    <p:extLst>
      <p:ext uri="{BB962C8B-B14F-4D97-AF65-F5344CB8AC3E}">
        <p14:creationId xmlns:p14="http://schemas.microsoft.com/office/powerpoint/2010/main" val="2500531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CBE799A1-5C4D-4B2E-BCF5-6466B6A773CA}" type="datetimeFigureOut">
              <a:rPr lang="fa-IR" smtClean="0"/>
              <a:pPr/>
              <a:t>08/09/1437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a:xfrm>
            <a:off x="8229600" y="6477000"/>
            <a:ext cx="762000" cy="246888"/>
          </a:xfrm>
        </p:spPr>
        <p:txBody>
          <a:bodyPr/>
          <a:lstStyle/>
          <a:p>
            <a:fld id="{A9BD9A28-55FE-41FF-ABEC-C97E4033BCFB}" type="slidenum">
              <a:rPr lang="fa-IR" smtClean="0"/>
              <a:pPr/>
              <a:t>‹#›</a:t>
            </a:fld>
            <a:endParaRPr lang="fa-I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extLst>
      <p:ext uri="{BB962C8B-B14F-4D97-AF65-F5344CB8AC3E}">
        <p14:creationId xmlns:p14="http://schemas.microsoft.com/office/powerpoint/2010/main" val="3260503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CBE799A1-5C4D-4B2E-BCF5-6466B6A773CA}" type="datetimeFigureOut">
              <a:rPr lang="fa-IR" smtClean="0"/>
              <a:pPr/>
              <a:t>08/09/1437</a:t>
            </a:fld>
            <a:endParaRPr lang="fa-IR"/>
          </a:p>
        </p:txBody>
      </p:sp>
      <p:sp>
        <p:nvSpPr>
          <p:cNvPr id="21" name="Footer Placeholder 20"/>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9BD9A28-55FE-41FF-ABEC-C97E4033BCFB}" type="slidenum">
              <a:rPr lang="fa-IR" smtClean="0"/>
              <a:pPr/>
              <a:t>‹#›</a:t>
            </a:fld>
            <a:endParaRPr lang="fa-IR"/>
          </a:p>
        </p:txBody>
      </p:sp>
    </p:spTree>
    <p:extLst>
      <p:ext uri="{BB962C8B-B14F-4D97-AF65-F5344CB8AC3E}">
        <p14:creationId xmlns:p14="http://schemas.microsoft.com/office/powerpoint/2010/main" val="42495466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BE799A1-5C4D-4B2E-BCF5-6466B6A773CA}" type="datetimeFigureOut">
              <a:rPr lang="fa-IR" smtClean="0"/>
              <a:pPr/>
              <a:t>08/09/1437</a:t>
            </a:fld>
            <a:endParaRPr lang="fa-IR"/>
          </a:p>
        </p:txBody>
      </p:sp>
      <p:sp>
        <p:nvSpPr>
          <p:cNvPr id="24" name="Footer Placeholder 23"/>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9BD9A28-55FE-41FF-ABEC-C97E4033BCFB}" type="slidenum">
              <a:rPr lang="fa-IR" smtClean="0"/>
              <a:pPr/>
              <a:t>‹#›</a:t>
            </a:fld>
            <a:endParaRPr lang="fa-IR"/>
          </a:p>
        </p:txBody>
      </p:sp>
    </p:spTree>
    <p:extLst>
      <p:ext uri="{BB962C8B-B14F-4D97-AF65-F5344CB8AC3E}">
        <p14:creationId xmlns:p14="http://schemas.microsoft.com/office/powerpoint/2010/main" val="1176984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BE799A1-5C4D-4B2E-BCF5-6466B6A773CA}" type="datetimeFigureOut">
              <a:rPr lang="fa-IR" smtClean="0"/>
              <a:pPr/>
              <a:t>08/09/1437</a:t>
            </a:fld>
            <a:endParaRPr lang="fa-IR"/>
          </a:p>
        </p:txBody>
      </p:sp>
      <p:sp>
        <p:nvSpPr>
          <p:cNvPr id="19" name="Footer Placeholder 18"/>
          <p:cNvSpPr>
            <a:spLocks noGrp="1"/>
          </p:cNvSpPr>
          <p:nvPr>
            <p:ph type="ftr" sz="quarter" idx="11"/>
          </p:nvPr>
        </p:nvSpPr>
        <p:spPr>
          <a:xfrm>
            <a:off x="3581400" y="76200"/>
            <a:ext cx="2895600" cy="288925"/>
          </a:xfrm>
        </p:spPr>
        <p:txBody>
          <a:bodyPr/>
          <a:lstStyle/>
          <a:p>
            <a:endParaRPr lang="fa-IR"/>
          </a:p>
        </p:txBody>
      </p:sp>
      <p:sp>
        <p:nvSpPr>
          <p:cNvPr id="16" name="Slide Number Placeholder 15"/>
          <p:cNvSpPr>
            <a:spLocks noGrp="1"/>
          </p:cNvSpPr>
          <p:nvPr>
            <p:ph type="sldNum" sz="quarter" idx="12"/>
          </p:nvPr>
        </p:nvSpPr>
        <p:spPr>
          <a:xfrm>
            <a:off x="8229600" y="6473952"/>
            <a:ext cx="758952" cy="246888"/>
          </a:xfrm>
        </p:spPr>
        <p:txBody>
          <a:bodyPr/>
          <a:lstStyle/>
          <a:p>
            <a:fld id="{A9BD9A28-55FE-41FF-ABEC-C97E4033BCFB}" type="slidenum">
              <a:rPr lang="fa-IR" smtClean="0"/>
              <a:pPr/>
              <a:t>‹#›</a:t>
            </a:fld>
            <a:endParaRPr lang="fa-IR"/>
          </a:p>
        </p:txBody>
      </p:sp>
    </p:spTree>
    <p:extLst>
      <p:ext uri="{BB962C8B-B14F-4D97-AF65-F5344CB8AC3E}">
        <p14:creationId xmlns:p14="http://schemas.microsoft.com/office/powerpoint/2010/main" val="30413124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BE799A1-5C4D-4B2E-BCF5-6466B6A773CA}" type="datetimeFigureOut">
              <a:rPr lang="fa-IR" smtClean="0"/>
              <a:pPr/>
              <a:t>08/09/1437</a:t>
            </a:fld>
            <a:endParaRPr lang="fa-IR"/>
          </a:p>
        </p:txBody>
      </p:sp>
      <p:sp>
        <p:nvSpPr>
          <p:cNvPr id="29" name="Footer Placeholder 28"/>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9BD9A28-55FE-41FF-ABEC-C97E4033BCFB}" type="slidenum">
              <a:rPr lang="fa-IR" smtClean="0"/>
              <a:pPr/>
              <a:t>‹#›</a:t>
            </a:fld>
            <a:endParaRPr lang="fa-IR"/>
          </a:p>
        </p:txBody>
      </p:sp>
    </p:spTree>
    <p:extLst>
      <p:ext uri="{BB962C8B-B14F-4D97-AF65-F5344CB8AC3E}">
        <p14:creationId xmlns:p14="http://schemas.microsoft.com/office/powerpoint/2010/main" val="32624145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CBE799A1-5C4D-4B2E-BCF5-6466B6A773CA}" type="datetimeFigureOut">
              <a:rPr lang="fa-IR" smtClean="0"/>
              <a:pPr/>
              <a:t>08/09/1437</a:t>
            </a:fld>
            <a:endParaRPr lang="fa-IR"/>
          </a:p>
        </p:txBody>
      </p:sp>
      <p:sp>
        <p:nvSpPr>
          <p:cNvPr id="5" name="Footer Placeholder 4"/>
          <p:cNvSpPr>
            <a:spLocks noGrp="1"/>
          </p:cNvSpPr>
          <p:nvPr>
            <p:ph type="ftr" sz="quarter" idx="11"/>
          </p:nvPr>
        </p:nvSpPr>
        <p:spPr/>
        <p:txBody>
          <a:bodyPr/>
          <a:lstStyle/>
          <a:p>
            <a:endParaRPr lang="fa-IR"/>
          </a:p>
        </p:txBody>
      </p:sp>
      <p:sp>
        <p:nvSpPr>
          <p:cNvPr id="31" name="Slide Number Placeholder 30"/>
          <p:cNvSpPr>
            <a:spLocks noGrp="1"/>
          </p:cNvSpPr>
          <p:nvPr>
            <p:ph type="sldNum" sz="quarter" idx="12"/>
          </p:nvPr>
        </p:nvSpPr>
        <p:spPr/>
        <p:txBody>
          <a:bodyPr/>
          <a:lstStyle/>
          <a:p>
            <a:fld id="{A9BD9A28-55FE-41FF-ABEC-C97E4033BCFB}" type="slidenum">
              <a:rPr lang="fa-IR" smtClean="0"/>
              <a:pPr/>
              <a:t>‹#›</a:t>
            </a:fld>
            <a:endParaRPr lang="fa-I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Edit Master text styles</a:t>
            </a:r>
          </a:p>
        </p:txBody>
      </p:sp>
    </p:spTree>
    <p:extLst>
      <p:ext uri="{BB962C8B-B14F-4D97-AF65-F5344CB8AC3E}">
        <p14:creationId xmlns:p14="http://schemas.microsoft.com/office/powerpoint/2010/main" val="29254526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BE799A1-5C4D-4B2E-BCF5-6466B6A773CA}" type="datetimeFigureOut">
              <a:rPr lang="fa-IR" smtClean="0"/>
              <a:pPr/>
              <a:t>08/09/1437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9BD9A28-55FE-41FF-ABEC-C97E4033BCFB}" type="slidenum">
              <a:rPr lang="fa-IR" smtClean="0"/>
              <a:pPr/>
              <a:t>‹#›</a:t>
            </a:fld>
            <a:endParaRPr lang="fa-IR"/>
          </a:p>
        </p:txBody>
      </p:sp>
    </p:spTree>
    <p:extLst>
      <p:ext uri="{BB962C8B-B14F-4D97-AF65-F5344CB8AC3E}">
        <p14:creationId xmlns:p14="http://schemas.microsoft.com/office/powerpoint/2010/main" val="2527864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BE799A1-5C4D-4B2E-BCF5-6466B6A773CA}" type="datetimeFigureOut">
              <a:rPr lang="fa-IR" smtClean="0"/>
              <a:pPr/>
              <a:t>08/09/1437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9BD9A28-55FE-41FF-ABEC-C97E4033BCFB}" type="slidenum">
              <a:rPr lang="fa-IR" smtClean="0"/>
              <a:pPr/>
              <a:t>‹#›</a:t>
            </a:fld>
            <a:endParaRPr lang="fa-IR"/>
          </a:p>
        </p:txBody>
      </p:sp>
    </p:spTree>
    <p:extLst>
      <p:ext uri="{BB962C8B-B14F-4D97-AF65-F5344CB8AC3E}">
        <p14:creationId xmlns:p14="http://schemas.microsoft.com/office/powerpoint/2010/main" val="20942720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fa-IR"/>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57200" y="3938588"/>
            <a:ext cx="8229600" cy="21875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a:xfrm>
            <a:off x="6553200" y="6245225"/>
            <a:ext cx="2133600" cy="476250"/>
          </a:xfrm>
        </p:spPr>
        <p:txBody>
          <a:bodyPr/>
          <a:lstStyle>
            <a:lvl1pPr>
              <a:defRPr/>
            </a:lvl1pPr>
          </a:lstStyle>
          <a:p>
            <a:fld id="{CBE799A1-5C4D-4B2E-BCF5-6466B6A773CA}" type="datetimeFigureOut">
              <a:rPr lang="fa-IR" smtClean="0"/>
              <a:pPr/>
              <a:t>08/09/1437</a:t>
            </a:fld>
            <a:endParaRPr lang="fa-I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fa-IR"/>
          </a:p>
        </p:txBody>
      </p:sp>
      <p:sp>
        <p:nvSpPr>
          <p:cNvPr id="7" name="Slide Number Placeholder 6"/>
          <p:cNvSpPr>
            <a:spLocks noGrp="1"/>
          </p:cNvSpPr>
          <p:nvPr>
            <p:ph type="sldNum" sz="quarter" idx="12"/>
          </p:nvPr>
        </p:nvSpPr>
        <p:spPr>
          <a:xfrm>
            <a:off x="457200" y="6245225"/>
            <a:ext cx="2133600" cy="476250"/>
          </a:xfrm>
        </p:spPr>
        <p:txBody>
          <a:bodyPr/>
          <a:lstStyle>
            <a:lvl1pPr>
              <a:defRPr/>
            </a:lvl1pPr>
          </a:lstStyle>
          <a:p>
            <a:fld id="{A9BD9A28-55FE-41FF-ABEC-C97E4033BCFB}" type="slidenum">
              <a:rPr lang="fa-IR" smtClean="0"/>
              <a:pPr/>
              <a:t>‹#›</a:t>
            </a:fld>
            <a:endParaRPr lang="fa-IR"/>
          </a:p>
        </p:txBody>
      </p:sp>
    </p:spTree>
    <p:extLst>
      <p:ext uri="{BB962C8B-B14F-4D97-AF65-F5344CB8AC3E}">
        <p14:creationId xmlns:p14="http://schemas.microsoft.com/office/powerpoint/2010/main" val="3029245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Edit Master text styles</a:t>
            </a:r>
          </a:p>
        </p:txBody>
      </p:sp>
      <p:sp>
        <p:nvSpPr>
          <p:cNvPr id="19" name="Date Placeholder 18"/>
          <p:cNvSpPr>
            <a:spLocks noGrp="1"/>
          </p:cNvSpPr>
          <p:nvPr>
            <p:ph type="dt" sz="half" idx="10"/>
          </p:nvPr>
        </p:nvSpPr>
        <p:spPr/>
        <p:txBody>
          <a:bodyPr/>
          <a:lstStyle/>
          <a:p>
            <a:fld id="{CBE799A1-5C4D-4B2E-BCF5-6466B6A773CA}" type="datetimeFigureOut">
              <a:rPr lang="fa-IR" smtClean="0"/>
              <a:pPr/>
              <a:t>08/09/1437</a:t>
            </a:fld>
            <a:endParaRPr lang="fa-IR"/>
          </a:p>
        </p:txBody>
      </p:sp>
      <p:sp>
        <p:nvSpPr>
          <p:cNvPr id="11" name="Footer Placeholder 10"/>
          <p:cNvSpPr>
            <a:spLocks noGrp="1"/>
          </p:cNvSpPr>
          <p:nvPr>
            <p:ph type="ftr" sz="quarter" idx="11"/>
          </p:nvPr>
        </p:nvSpPr>
        <p:spPr/>
        <p:txBody>
          <a:bodyPr/>
          <a:lstStyle/>
          <a:p>
            <a:endParaRPr lang="fa-IR"/>
          </a:p>
        </p:txBody>
      </p:sp>
      <p:sp>
        <p:nvSpPr>
          <p:cNvPr id="16" name="Slide Number Placeholder 15"/>
          <p:cNvSpPr>
            <a:spLocks noGrp="1"/>
          </p:cNvSpPr>
          <p:nvPr>
            <p:ph type="sldNum" sz="quarter" idx="12"/>
          </p:nvPr>
        </p:nvSpPr>
        <p:spPr/>
        <p:txBody>
          <a:bodyPr/>
          <a:lstStyle/>
          <a:p>
            <a:fld id="{A9BD9A28-55FE-41FF-ABEC-C97E4033BCFB}" type="slidenum">
              <a:rPr lang="fa-IR" smtClean="0"/>
              <a:pPr/>
              <a:t>‹#›</a:t>
            </a:fld>
            <a:endParaRPr lang="fa-I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62598561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CBE799A1-5C4D-4B2E-BCF5-6466B6A773CA}" type="datetimeFigureOut">
              <a:rPr lang="fa-IR" smtClean="0"/>
              <a:pPr/>
              <a:t>08/09/1437</a:t>
            </a:fld>
            <a:endParaRPr lang="fa-IR"/>
          </a:p>
        </p:txBody>
      </p:sp>
      <p:sp>
        <p:nvSpPr>
          <p:cNvPr id="10" name="Footer Placeholder 9"/>
          <p:cNvSpPr>
            <a:spLocks noGrp="1"/>
          </p:cNvSpPr>
          <p:nvPr>
            <p:ph type="ftr" sz="quarter" idx="11"/>
          </p:nvPr>
        </p:nvSpPr>
        <p:spPr/>
        <p:txBody>
          <a:bodyPr/>
          <a:lstStyle/>
          <a:p>
            <a:endParaRPr lang="fa-IR"/>
          </a:p>
        </p:txBody>
      </p:sp>
      <p:sp>
        <p:nvSpPr>
          <p:cNvPr id="31" name="Slide Number Placeholder 30"/>
          <p:cNvSpPr>
            <a:spLocks noGrp="1"/>
          </p:cNvSpPr>
          <p:nvPr>
            <p:ph type="sldNum" sz="quarter" idx="12"/>
          </p:nvPr>
        </p:nvSpPr>
        <p:spPr/>
        <p:txBody>
          <a:bodyPr/>
          <a:lstStyle/>
          <a:p>
            <a:fld id="{A9BD9A28-55FE-41FF-ABEC-C97E4033BCFB}" type="slidenum">
              <a:rPr lang="fa-IR" smtClean="0"/>
              <a:pPr/>
              <a:t>‹#›</a:t>
            </a:fld>
            <a:endParaRPr lang="fa-IR"/>
          </a:p>
        </p:txBody>
      </p:sp>
    </p:spTree>
    <p:extLst>
      <p:ext uri="{BB962C8B-B14F-4D97-AF65-F5344CB8AC3E}">
        <p14:creationId xmlns:p14="http://schemas.microsoft.com/office/powerpoint/2010/main" val="614825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CBE799A1-5C4D-4B2E-BCF5-6466B6A773CA}" type="datetimeFigureOut">
              <a:rPr lang="fa-IR" smtClean="0"/>
              <a:pPr/>
              <a:t>08/09/1437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a:xfrm>
            <a:off x="8229600" y="6477000"/>
            <a:ext cx="762000" cy="246888"/>
          </a:xfrm>
        </p:spPr>
        <p:txBody>
          <a:bodyPr/>
          <a:lstStyle/>
          <a:p>
            <a:fld id="{A9BD9A28-55FE-41FF-ABEC-C97E4033BCFB}" type="slidenum">
              <a:rPr lang="fa-IR" smtClean="0"/>
              <a:pPr/>
              <a:t>‹#›</a:t>
            </a:fld>
            <a:endParaRPr lang="fa-I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extLst>
      <p:ext uri="{BB962C8B-B14F-4D97-AF65-F5344CB8AC3E}">
        <p14:creationId xmlns:p14="http://schemas.microsoft.com/office/powerpoint/2010/main" val="226582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CBE799A1-5C4D-4B2E-BCF5-6466B6A773CA}" type="datetimeFigureOut">
              <a:rPr lang="fa-IR" smtClean="0"/>
              <a:pPr/>
              <a:t>08/09/1437</a:t>
            </a:fld>
            <a:endParaRPr lang="fa-IR"/>
          </a:p>
        </p:txBody>
      </p:sp>
      <p:sp>
        <p:nvSpPr>
          <p:cNvPr id="21" name="Footer Placeholder 20"/>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9BD9A28-55FE-41FF-ABEC-C97E4033BCFB}" type="slidenum">
              <a:rPr lang="fa-IR" smtClean="0"/>
              <a:pPr/>
              <a:t>‹#›</a:t>
            </a:fld>
            <a:endParaRPr lang="fa-IR"/>
          </a:p>
        </p:txBody>
      </p:sp>
    </p:spTree>
    <p:extLst>
      <p:ext uri="{BB962C8B-B14F-4D97-AF65-F5344CB8AC3E}">
        <p14:creationId xmlns:p14="http://schemas.microsoft.com/office/powerpoint/2010/main" val="2743063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BE799A1-5C4D-4B2E-BCF5-6466B6A773CA}" type="datetimeFigureOut">
              <a:rPr lang="fa-IR" smtClean="0"/>
              <a:pPr/>
              <a:t>08/09/1437</a:t>
            </a:fld>
            <a:endParaRPr lang="fa-IR"/>
          </a:p>
        </p:txBody>
      </p:sp>
      <p:sp>
        <p:nvSpPr>
          <p:cNvPr id="24" name="Footer Placeholder 23"/>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9BD9A28-55FE-41FF-ABEC-C97E4033BCFB}" type="slidenum">
              <a:rPr lang="fa-IR" smtClean="0"/>
              <a:pPr/>
              <a:t>‹#›</a:t>
            </a:fld>
            <a:endParaRPr lang="fa-IR"/>
          </a:p>
        </p:txBody>
      </p:sp>
    </p:spTree>
    <p:extLst>
      <p:ext uri="{BB962C8B-B14F-4D97-AF65-F5344CB8AC3E}">
        <p14:creationId xmlns:p14="http://schemas.microsoft.com/office/powerpoint/2010/main" val="848635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BE799A1-5C4D-4B2E-BCF5-6466B6A773CA}" type="datetimeFigureOut">
              <a:rPr lang="fa-IR" smtClean="0"/>
              <a:pPr/>
              <a:t>08/09/1437</a:t>
            </a:fld>
            <a:endParaRPr lang="fa-IR"/>
          </a:p>
        </p:txBody>
      </p:sp>
      <p:sp>
        <p:nvSpPr>
          <p:cNvPr id="29" name="Footer Placeholder 28"/>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9BD9A28-55FE-41FF-ABEC-C97E4033BCFB}" type="slidenum">
              <a:rPr lang="fa-IR" smtClean="0"/>
              <a:pPr/>
              <a:t>‹#›</a:t>
            </a:fld>
            <a:endParaRPr lang="fa-IR"/>
          </a:p>
        </p:txBody>
      </p:sp>
    </p:spTree>
    <p:extLst>
      <p:ext uri="{BB962C8B-B14F-4D97-AF65-F5344CB8AC3E}">
        <p14:creationId xmlns:p14="http://schemas.microsoft.com/office/powerpoint/2010/main" val="4036688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CBE799A1-5C4D-4B2E-BCF5-6466B6A773CA}" type="datetimeFigureOut">
              <a:rPr lang="fa-IR" smtClean="0"/>
              <a:pPr/>
              <a:t>08/09/1437</a:t>
            </a:fld>
            <a:endParaRPr lang="fa-IR"/>
          </a:p>
        </p:txBody>
      </p:sp>
      <p:sp>
        <p:nvSpPr>
          <p:cNvPr id="5" name="Footer Placeholder 4"/>
          <p:cNvSpPr>
            <a:spLocks noGrp="1"/>
          </p:cNvSpPr>
          <p:nvPr>
            <p:ph type="ftr" sz="quarter" idx="11"/>
          </p:nvPr>
        </p:nvSpPr>
        <p:spPr/>
        <p:txBody>
          <a:bodyPr/>
          <a:lstStyle/>
          <a:p>
            <a:endParaRPr lang="fa-IR"/>
          </a:p>
        </p:txBody>
      </p:sp>
      <p:sp>
        <p:nvSpPr>
          <p:cNvPr id="31" name="Slide Number Placeholder 30"/>
          <p:cNvSpPr>
            <a:spLocks noGrp="1"/>
          </p:cNvSpPr>
          <p:nvPr>
            <p:ph type="sldNum" sz="quarter" idx="12"/>
          </p:nvPr>
        </p:nvSpPr>
        <p:spPr/>
        <p:txBody>
          <a:bodyPr/>
          <a:lstStyle/>
          <a:p>
            <a:fld id="{A9BD9A28-55FE-41FF-ABEC-C97E4033BCFB}" type="slidenum">
              <a:rPr lang="fa-IR" smtClean="0"/>
              <a:pPr/>
              <a:t>‹#›</a:t>
            </a:fld>
            <a:endParaRPr lang="fa-I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Edit Master text styles</a:t>
            </a:r>
          </a:p>
        </p:txBody>
      </p:sp>
    </p:spTree>
    <p:extLst>
      <p:ext uri="{BB962C8B-B14F-4D97-AF65-F5344CB8AC3E}">
        <p14:creationId xmlns:p14="http://schemas.microsoft.com/office/powerpoint/2010/main" val="4026544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CBE799A1-5C4D-4B2E-BCF5-6466B6A773CA}" type="datetimeFigureOut">
              <a:rPr lang="fa-IR" smtClean="0"/>
              <a:pPr/>
              <a:t>08/09/1437</a:t>
            </a:fld>
            <a:endParaRPr lang="fa-I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fa-I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9BD9A28-55FE-41FF-ABEC-C97E4033BCFB}" type="slidenum">
              <a:rPr lang="fa-IR" smtClean="0"/>
              <a:pPr/>
              <a:t>‹#›</a:t>
            </a:fld>
            <a:endParaRPr lang="fa-I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extLst>
      <p:ext uri="{BB962C8B-B14F-4D97-AF65-F5344CB8AC3E}">
        <p14:creationId xmlns:p14="http://schemas.microsoft.com/office/powerpoint/2010/main" val="181621446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rtl="1"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r" rtl="1"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r" rtl="1"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r" rtl="1"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r" rtl="1"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r" rtl="1"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r" rtl="1"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r" rtl="1"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CBE799A1-5C4D-4B2E-BCF5-6466B6A773CA}" type="datetimeFigureOut">
              <a:rPr lang="fa-IR" smtClean="0"/>
              <a:pPr/>
              <a:t>08/09/1437</a:t>
            </a:fld>
            <a:endParaRPr lang="fa-I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fa-I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9BD9A28-55FE-41FF-ABEC-C97E4033BCFB}" type="slidenum">
              <a:rPr lang="fa-IR" smtClean="0"/>
              <a:pPr/>
              <a:t>‹#›</a:t>
            </a:fld>
            <a:endParaRPr lang="fa-I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extLst>
      <p:ext uri="{BB962C8B-B14F-4D97-AF65-F5344CB8AC3E}">
        <p14:creationId xmlns:p14="http://schemas.microsoft.com/office/powerpoint/2010/main" val="202372010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rtl="1"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r" rtl="1"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r" rtl="1"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r" rtl="1"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r" rtl="1"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r" rtl="1"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r" rtl="1"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r" rtl="1"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ayaronline.ir/main/wp-content/uploads/2014/06/2222.jpg?cb73f1" TargetMode="Externa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ayaronline.ir/main/wp-content/uploads/2014/05/11.png?cb73f1"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ayaronline.ir/main/wp-content/uploads/2014/05/2.png?cb73f1" TargetMode="Externa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hyperlink" Target="http://www.civilica.com/modules.php?name=PaperSearch&amp;queryWf=%D8%B9%D9%84%DB%8C&amp;queryWr=%D8%AA%D9%82%DB%8C%20%D8%B2%D8%A7%D8%AF%D9%87%20%D8%A7%D8%B1%D9%85%DA%A9%DB%8C&amp;simoradv=ADV&amp;period=all&amp;ConfereceRes=1&amp;JournalRes=1" TargetMode="External"/><Relationship Id="rId2" Type="http://schemas.openxmlformats.org/officeDocument/2006/relationships/hyperlink" Target="http://www.civilica.com/modules.php?name=PaperSearch&amp;queryWf=%D8%AC%D8%B9%D9%81%D8%B1&amp;queryWr=%D8%A8%D8%B0%D8%B1%D8%A7%D9%81%D8%B4%D8%A7%D9%86&amp;simoradv=ADV&amp;period=all&amp;ConfereceRes=1&amp;JournalRes=1" TargetMode="External"/><Relationship Id="rId1" Type="http://schemas.openxmlformats.org/officeDocument/2006/relationships/slideLayout" Target="../slideLayouts/slideLayout12.xml"/><Relationship Id="rId5" Type="http://schemas.openxmlformats.org/officeDocument/2006/relationships/hyperlink" Target="http://www.ccs.neu.edu/l" TargetMode="External"/><Relationship Id="rId4" Type="http://schemas.openxmlformats.org/officeDocument/2006/relationships/hyperlink" Target="http://www.civilica.com/modules.php?name=PaperSearch&amp;queryWf=%D9%85%D9%87%D8%AF%DB%8C&amp;queryWr=%D8%A8%D8%B0%D8%B1%D8%A7%D9%81%D8%B4%D8%A7%D9%86&amp;simoradv=ADV&amp;period=all&amp;ConfereceRes=1&amp;JournalRes=1"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ayaronline.ir/main/wp-content/uploads/2014/05/3.jpg?cb73f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99870716-424A-42E1-B685-B766C653A064}" type="slidenum">
              <a:rPr lang="ar-SA"/>
              <a:pPr>
                <a:defRPr/>
              </a:pPr>
              <a:t>1</a:t>
            </a:fld>
            <a:endParaRPr lang="en-US"/>
          </a:p>
        </p:txBody>
      </p:sp>
      <p:pic>
        <p:nvPicPr>
          <p:cNvPr id="11267" name="Picture 1"/>
          <p:cNvPicPr>
            <a:picLocks noChangeAspect="1"/>
          </p:cNvPicPr>
          <p:nvPr/>
        </p:nvPicPr>
        <p:blipFill>
          <a:blip r:embed="rId2"/>
          <a:srcRect/>
          <a:stretch>
            <a:fillRect/>
          </a:stretch>
        </p:blipFill>
        <p:spPr bwMode="auto">
          <a:xfrm>
            <a:off x="0" y="0"/>
            <a:ext cx="9271000" cy="6858000"/>
          </a:xfrm>
          <a:prstGeom prst="rect">
            <a:avLst/>
          </a:prstGeom>
          <a:noFill/>
          <a:ln w="9525">
            <a:noFill/>
            <a:miter lim="800000"/>
            <a:headEnd/>
            <a:tailEnd/>
          </a:ln>
        </p:spPr>
      </p:pic>
    </p:spTree>
  </p:cSld>
  <p:clrMapOvr>
    <a:masterClrMapping/>
  </p:clrMapOvr>
  <p:transition spd="slow">
    <p:cover dir="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758952" y="94391"/>
            <a:ext cx="8229600" cy="922337"/>
          </a:xfrm>
        </p:spPr>
        <p:txBody>
          <a:bodyPr>
            <a:normAutofit/>
          </a:bodyPr>
          <a:lstStyle/>
          <a:p>
            <a:pPr algn="r" eaLnBrk="1" fontAlgn="auto" hangingPunct="1">
              <a:spcAft>
                <a:spcPts val="0"/>
              </a:spcAft>
              <a:defRPr/>
            </a:pPr>
            <a:r>
              <a:rPr lang="fa-IR" sz="3000" dirty="0">
                <a:solidFill>
                  <a:schemeClr val="tx1">
                    <a:lumMod val="95000"/>
                    <a:lumOff val="5000"/>
                  </a:schemeClr>
                </a:solidFill>
                <a:cs typeface="B Titr" pitchFamily="2" charset="-78"/>
              </a:rPr>
              <a:t>نحوه کارکرد آبگرمکن </a:t>
            </a:r>
            <a:r>
              <a:rPr lang="fa-IR" sz="3000" dirty="0" smtClean="0">
                <a:solidFill>
                  <a:schemeClr val="tx1">
                    <a:lumMod val="95000"/>
                    <a:lumOff val="5000"/>
                  </a:schemeClr>
                </a:solidFill>
                <a:cs typeface="B Titr" pitchFamily="2" charset="-78"/>
              </a:rPr>
              <a:t>خورشیدی</a:t>
            </a:r>
            <a:endParaRPr lang="en-US" sz="2800" dirty="0">
              <a:solidFill>
                <a:schemeClr val="tx2">
                  <a:lumMod val="75000"/>
                </a:schemeClr>
              </a:solidFill>
              <a:cs typeface="B Titr" pitchFamily="2" charset="-78"/>
            </a:endParaRPr>
          </a:p>
        </p:txBody>
      </p:sp>
      <p:sp>
        <p:nvSpPr>
          <p:cNvPr id="40963" name="Rectangle 3"/>
          <p:cNvSpPr>
            <a:spLocks noGrp="1" noChangeArrowheads="1"/>
          </p:cNvSpPr>
          <p:nvPr>
            <p:ph idx="1"/>
          </p:nvPr>
        </p:nvSpPr>
        <p:spPr>
          <a:xfrm>
            <a:off x="500034" y="1571612"/>
            <a:ext cx="8229600" cy="5000625"/>
          </a:xfrm>
        </p:spPr>
        <p:txBody>
          <a:bodyPr/>
          <a:lstStyle/>
          <a:p>
            <a:pPr marL="0" indent="0" algn="justLow" eaLnBrk="1" hangingPunct="1">
              <a:buSzPct val="50000"/>
              <a:buFont typeface="Wingdings 2" pitchFamily="18" charset="2"/>
              <a:buNone/>
              <a:defRPr/>
            </a:pPr>
            <a:r>
              <a:rPr lang="fa-IR" sz="1800" b="1" dirty="0" smtClean="0">
                <a:solidFill>
                  <a:schemeClr val="tx1">
                    <a:lumMod val="95000"/>
                    <a:lumOff val="5000"/>
                  </a:schemeClr>
                </a:solidFill>
                <a:cs typeface="B Lotus" pitchFamily="2" charset="-78"/>
              </a:rPr>
              <a:t>نحوه کارکرد آبگرکن های خورشیدی به این صورت است که سیستم های خورشیدی در روز های آفتابی از انرژی خورشید برای گرم کردن آبی که از داخل لوله ها عبور می کند ، استفاده می کنند . در سیستم گرمایشی مستقیم ، آب در حین عبور از صفحات و شیشه ای که در سقف خانه قرار دارند گرم میشوند . سپس آب گرم شده در یک مخزن ذخیره عایق شده که معمولا به صورت افقی در بالای صفحات قرار دارد ذخیره می شود . یک سیستم گرمکن کمکی هم در سیستم قرار داده شده تا دمای آب را در روز هایی که ممکن است انرژ ی خورشیدی برای تامین آب گرم کافی نباشد بالا ببرد . سیستم گرمکن معمولا از برق در ساعات غیر پیک ، گاز (طبیعی یا مایع ) یا سوخت جامد استفاده میکند . سیستم های غیر مستقیم از یک مبدل حرارتی استفاده میکنند و برای مناطقی که مستعد یخ زدن هستند توصیه می شوند </a:t>
            </a:r>
            <a:endParaRPr lang="fa-IR" sz="1800" b="1" dirty="0">
              <a:solidFill>
                <a:schemeClr val="tx1">
                  <a:lumMod val="95000"/>
                  <a:lumOff val="5000"/>
                </a:schemeClr>
              </a:solidFill>
              <a:cs typeface="B Lotus" pitchFamily="2" charset="-78"/>
            </a:endParaRPr>
          </a:p>
          <a:p>
            <a:pPr marL="0" indent="0" algn="justLow" eaLnBrk="1" hangingPunct="1">
              <a:buSzPct val="50000"/>
              <a:buFont typeface="Wingdings 2" pitchFamily="18" charset="2"/>
              <a:buNone/>
              <a:defRPr/>
            </a:pPr>
            <a:endParaRPr lang="fa-IR" sz="1800" b="1" dirty="0" smtClean="0">
              <a:solidFill>
                <a:schemeClr val="tx1">
                  <a:lumMod val="95000"/>
                  <a:lumOff val="5000"/>
                </a:schemeClr>
              </a:solidFill>
              <a:cs typeface="B Lotus" pitchFamily="2" charset="-78"/>
            </a:endParaRPr>
          </a:p>
          <a:p>
            <a:pPr marL="0" indent="0" algn="justLow" eaLnBrk="1" hangingPunct="1">
              <a:buSzPct val="50000"/>
              <a:buFont typeface="Wingdings 2" pitchFamily="18" charset="2"/>
              <a:buNone/>
              <a:defRPr/>
            </a:pPr>
            <a:endParaRPr lang="fa-IR" sz="1800" b="1" dirty="0" smtClean="0">
              <a:solidFill>
                <a:schemeClr val="tx1">
                  <a:lumMod val="95000"/>
                  <a:lumOff val="5000"/>
                </a:schemeClr>
              </a:solidFill>
              <a:cs typeface="B Lotus" pitchFamily="2" charset="-78"/>
            </a:endParaRPr>
          </a:p>
          <a:p>
            <a:pPr marL="0" indent="0" algn="justLow" eaLnBrk="1" hangingPunct="1">
              <a:buSzPct val="50000"/>
              <a:buFont typeface="Wingdings 2" pitchFamily="18" charset="2"/>
              <a:buNone/>
              <a:defRPr/>
            </a:pPr>
            <a:endParaRPr lang="fa-IR" sz="1800" b="1" dirty="0">
              <a:solidFill>
                <a:schemeClr val="tx1">
                  <a:lumMod val="95000"/>
                  <a:lumOff val="5000"/>
                </a:schemeClr>
              </a:solidFill>
              <a:cs typeface="B Lotus" pitchFamily="2" charset="-78"/>
            </a:endParaRPr>
          </a:p>
        </p:txBody>
      </p:sp>
      <p:sp>
        <p:nvSpPr>
          <p:cNvPr id="6" name="Slide Number Placeholder 5"/>
          <p:cNvSpPr>
            <a:spLocks noGrp="1"/>
          </p:cNvSpPr>
          <p:nvPr>
            <p:ph type="sldNum" sz="quarter" idx="12"/>
          </p:nvPr>
        </p:nvSpPr>
        <p:spPr/>
        <p:txBody>
          <a:bodyPr/>
          <a:lstStyle/>
          <a:p>
            <a:pPr>
              <a:defRPr/>
            </a:pPr>
            <a:fld id="{ADCEB48C-17AB-4655-A163-788B56A93E0F}" type="slidenum">
              <a:rPr lang="ar-SA"/>
              <a:pPr>
                <a:defRPr/>
              </a:pPr>
              <a:t>10</a:t>
            </a:fld>
            <a:endParaRPr lang="en-US"/>
          </a:p>
        </p:txBody>
      </p:sp>
      <p:pic>
        <p:nvPicPr>
          <p:cNvPr id="2050" name="Picture 2" descr="C:\Users\Moshaver\Desktop\New folder\HybridHWH.JPG"/>
          <p:cNvPicPr>
            <a:picLocks noChangeAspect="1" noChangeArrowheads="1"/>
          </p:cNvPicPr>
          <p:nvPr/>
        </p:nvPicPr>
        <p:blipFill>
          <a:blip r:embed="rId2"/>
          <a:srcRect/>
          <a:stretch>
            <a:fillRect/>
          </a:stretch>
        </p:blipFill>
        <p:spPr bwMode="auto">
          <a:xfrm>
            <a:off x="1142976" y="3643314"/>
            <a:ext cx="2786082" cy="29145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http://www.wikidabiri.ir/wp-content/uploads/2014/04/Solar-system-for-home-wikidabiri.jpg"/>
          <p:cNvPicPr/>
          <p:nvPr/>
        </p:nvPicPr>
        <p:blipFill>
          <a:blip r:embed="rId3">
            <a:extLst>
              <a:ext uri="{28A0092B-C50C-407E-A947-70E740481C1C}">
                <a14:useLocalDpi xmlns:a14="http://schemas.microsoft.com/office/drawing/2010/main" val="0"/>
              </a:ext>
            </a:extLst>
          </a:blip>
          <a:srcRect/>
          <a:stretch>
            <a:fillRect/>
          </a:stretch>
        </p:blipFill>
        <p:spPr bwMode="auto">
          <a:xfrm>
            <a:off x="4500562" y="3929066"/>
            <a:ext cx="3929071" cy="27717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cover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p:cTn id="7" dur="1000" fill="hold"/>
                                        <p:tgtEl>
                                          <p:spTgt spid="40962"/>
                                        </p:tgtEl>
                                        <p:attrNameLst>
                                          <p:attrName>ppt_w</p:attrName>
                                        </p:attrNameLst>
                                      </p:cBhvr>
                                      <p:tavLst>
                                        <p:tav tm="0">
                                          <p:val>
                                            <p:fltVal val="0"/>
                                          </p:val>
                                        </p:tav>
                                        <p:tav tm="100000">
                                          <p:val>
                                            <p:strVal val="#ppt_w"/>
                                          </p:val>
                                        </p:tav>
                                      </p:tavLst>
                                    </p:anim>
                                    <p:anim calcmode="lin" valueType="num">
                                      <p:cBhvr>
                                        <p:cTn id="8" dur="1000" fill="hold"/>
                                        <p:tgtEl>
                                          <p:spTgt spid="40962"/>
                                        </p:tgtEl>
                                        <p:attrNameLst>
                                          <p:attrName>ppt_h</p:attrName>
                                        </p:attrNameLst>
                                      </p:cBhvr>
                                      <p:tavLst>
                                        <p:tav tm="0">
                                          <p:val>
                                            <p:fltVal val="0"/>
                                          </p:val>
                                        </p:tav>
                                        <p:tav tm="100000">
                                          <p:val>
                                            <p:strVal val="#ppt_h"/>
                                          </p:val>
                                        </p:tav>
                                      </p:tavLst>
                                    </p:anim>
                                    <p:animEffect transition="in" filter="fade">
                                      <p:cBhvr>
                                        <p:cTn id="9" dur="1000"/>
                                        <p:tgtEl>
                                          <p:spTgt spid="40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758952" y="94391"/>
            <a:ext cx="8229600" cy="922337"/>
          </a:xfrm>
        </p:spPr>
        <p:txBody>
          <a:bodyPr>
            <a:normAutofit/>
          </a:bodyPr>
          <a:lstStyle/>
          <a:p>
            <a:pPr algn="r" eaLnBrk="1" fontAlgn="auto" hangingPunct="1">
              <a:spcAft>
                <a:spcPts val="0"/>
              </a:spcAft>
              <a:defRPr/>
            </a:pPr>
            <a:r>
              <a:rPr lang="fa-IR" sz="3000" dirty="0">
                <a:solidFill>
                  <a:schemeClr val="tx1">
                    <a:lumMod val="95000"/>
                    <a:lumOff val="5000"/>
                  </a:schemeClr>
                </a:solidFill>
                <a:cs typeface="B Titr" pitchFamily="2" charset="-78"/>
              </a:rPr>
              <a:t>نحوه کارکرد آبگرمکن </a:t>
            </a:r>
            <a:r>
              <a:rPr lang="fa-IR" sz="3000" dirty="0" smtClean="0">
                <a:solidFill>
                  <a:schemeClr val="tx1">
                    <a:lumMod val="95000"/>
                    <a:lumOff val="5000"/>
                  </a:schemeClr>
                </a:solidFill>
                <a:cs typeface="B Titr" pitchFamily="2" charset="-78"/>
              </a:rPr>
              <a:t>خورشیدی</a:t>
            </a:r>
            <a:endParaRPr lang="en-US" sz="2800" dirty="0">
              <a:solidFill>
                <a:schemeClr val="tx2">
                  <a:lumMod val="75000"/>
                </a:schemeClr>
              </a:solidFill>
              <a:cs typeface="B Titr" pitchFamily="2" charset="-78"/>
            </a:endParaRPr>
          </a:p>
        </p:txBody>
      </p:sp>
      <p:sp>
        <p:nvSpPr>
          <p:cNvPr id="40963" name="Rectangle 3"/>
          <p:cNvSpPr>
            <a:spLocks noGrp="1" noChangeArrowheads="1"/>
          </p:cNvSpPr>
          <p:nvPr>
            <p:ph idx="1"/>
          </p:nvPr>
        </p:nvSpPr>
        <p:spPr>
          <a:xfrm>
            <a:off x="500034" y="1571612"/>
            <a:ext cx="8229600" cy="5000625"/>
          </a:xfrm>
        </p:spPr>
        <p:txBody>
          <a:bodyPr/>
          <a:lstStyle/>
          <a:p>
            <a:pPr marL="0" indent="0" algn="justLow" eaLnBrk="1" hangingPunct="1">
              <a:buSzPct val="50000"/>
              <a:buFont typeface="Wingdings 2" pitchFamily="18" charset="2"/>
              <a:buNone/>
              <a:defRPr/>
            </a:pPr>
            <a:endParaRPr lang="fa-IR" sz="1800" b="1" dirty="0" smtClean="0">
              <a:solidFill>
                <a:schemeClr val="tx1">
                  <a:lumMod val="95000"/>
                  <a:lumOff val="5000"/>
                </a:schemeClr>
              </a:solidFill>
              <a:cs typeface="B Lotus" pitchFamily="2" charset="-78"/>
            </a:endParaRPr>
          </a:p>
          <a:p>
            <a:pPr marL="0" indent="0" algn="justLow" eaLnBrk="1" hangingPunct="1">
              <a:buSzPct val="50000"/>
              <a:buFont typeface="Wingdings 2" pitchFamily="18" charset="2"/>
              <a:buNone/>
              <a:defRPr/>
            </a:pPr>
            <a:endParaRPr lang="fa-IR" sz="1800" b="1" dirty="0" smtClean="0">
              <a:solidFill>
                <a:schemeClr val="tx1">
                  <a:lumMod val="95000"/>
                  <a:lumOff val="5000"/>
                </a:schemeClr>
              </a:solidFill>
              <a:cs typeface="B Lotus" pitchFamily="2" charset="-78"/>
            </a:endParaRPr>
          </a:p>
          <a:p>
            <a:pPr marL="0" indent="0" algn="justLow" eaLnBrk="1" hangingPunct="1">
              <a:buSzPct val="50000"/>
              <a:buFont typeface="Wingdings 2" pitchFamily="18" charset="2"/>
              <a:buNone/>
              <a:defRPr/>
            </a:pPr>
            <a:endParaRPr lang="fa-IR" sz="1800" b="1" dirty="0">
              <a:solidFill>
                <a:schemeClr val="tx1">
                  <a:lumMod val="95000"/>
                  <a:lumOff val="5000"/>
                </a:schemeClr>
              </a:solidFill>
              <a:cs typeface="B Lotus" pitchFamily="2" charset="-78"/>
            </a:endParaRPr>
          </a:p>
        </p:txBody>
      </p:sp>
      <p:sp>
        <p:nvSpPr>
          <p:cNvPr id="6" name="Slide Number Placeholder 5"/>
          <p:cNvSpPr>
            <a:spLocks noGrp="1"/>
          </p:cNvSpPr>
          <p:nvPr>
            <p:ph type="sldNum" sz="quarter" idx="12"/>
          </p:nvPr>
        </p:nvSpPr>
        <p:spPr/>
        <p:txBody>
          <a:bodyPr/>
          <a:lstStyle/>
          <a:p>
            <a:pPr>
              <a:defRPr/>
            </a:pPr>
            <a:fld id="{ADCEB48C-17AB-4655-A163-788B56A93E0F}" type="slidenum">
              <a:rPr lang="ar-SA"/>
              <a:pPr>
                <a:defRPr/>
              </a:pPr>
              <a:t>11</a:t>
            </a:fld>
            <a:endParaRPr lang="en-US"/>
          </a:p>
        </p:txBody>
      </p:sp>
      <p:pic>
        <p:nvPicPr>
          <p:cNvPr id="2" name="VID_20160410_171437">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043608" y="1571612"/>
            <a:ext cx="7320608" cy="4117842"/>
          </a:xfrm>
          <a:prstGeom prst="rect">
            <a:avLst/>
          </a:prstGeom>
        </p:spPr>
      </p:pic>
    </p:spTree>
    <p:extLst>
      <p:ext uri="{BB962C8B-B14F-4D97-AF65-F5344CB8AC3E}">
        <p14:creationId xmlns:p14="http://schemas.microsoft.com/office/powerpoint/2010/main" val="1813851181"/>
      </p:ext>
    </p:extLst>
  </p:cSld>
  <p:clrMapOvr>
    <a:masterClrMapping/>
  </p:clrMapOvr>
  <p:transition spd="slow">
    <p:cover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p:cTn id="7" dur="1000" fill="hold"/>
                                        <p:tgtEl>
                                          <p:spTgt spid="40962"/>
                                        </p:tgtEl>
                                        <p:attrNameLst>
                                          <p:attrName>ppt_w</p:attrName>
                                        </p:attrNameLst>
                                      </p:cBhvr>
                                      <p:tavLst>
                                        <p:tav tm="0">
                                          <p:val>
                                            <p:fltVal val="0"/>
                                          </p:val>
                                        </p:tav>
                                        <p:tav tm="100000">
                                          <p:val>
                                            <p:strVal val="#ppt_w"/>
                                          </p:val>
                                        </p:tav>
                                      </p:tavLst>
                                    </p:anim>
                                    <p:anim calcmode="lin" valueType="num">
                                      <p:cBhvr>
                                        <p:cTn id="8" dur="1000" fill="hold"/>
                                        <p:tgtEl>
                                          <p:spTgt spid="40962"/>
                                        </p:tgtEl>
                                        <p:attrNameLst>
                                          <p:attrName>ppt_h</p:attrName>
                                        </p:attrNameLst>
                                      </p:cBhvr>
                                      <p:tavLst>
                                        <p:tav tm="0">
                                          <p:val>
                                            <p:fltVal val="0"/>
                                          </p:val>
                                        </p:tav>
                                        <p:tav tm="100000">
                                          <p:val>
                                            <p:strVal val="#ppt_h"/>
                                          </p:val>
                                        </p:tav>
                                      </p:tavLst>
                                    </p:anim>
                                    <p:animEffect transition="in" filter="fade">
                                      <p:cBhvr>
                                        <p:cTn id="9" dur="1000"/>
                                        <p:tgtEl>
                                          <p:spTgt spid="4096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
                    </p:tgtEl>
                  </p:cond>
                </p:stCondLst>
                <p:endSync evt="end" delay="0">
                  <p:rtn val="all"/>
                </p:endSync>
                <p:childTnLst>
                  <p:par>
                    <p:cTn id="11" fill="hold">
                      <p:stCondLst>
                        <p:cond delay="0"/>
                      </p:stCondLst>
                      <p:childTnLst>
                        <p:par>
                          <p:cTn id="12" fill="hold">
                            <p:stCondLst>
                              <p:cond delay="0"/>
                            </p:stCondLst>
                            <p:childTnLst>
                              <p:par>
                                <p:cTn id="13" presetID="2" presetClass="mediacall" presetSubtype="0" fill="hold" nodeType="clickEffect">
                                  <p:stCondLst>
                                    <p:cond delay="0"/>
                                  </p:stCondLst>
                                  <p:childTnLst>
                                    <p:cmd type="call" cmd="togglePause">
                                      <p:cBhvr>
                                        <p:cTn id="14" dur="1" fill="hold"/>
                                        <p:tgtEl>
                                          <p:spTgt spid="2"/>
                                        </p:tgtEl>
                                      </p:cBhvr>
                                    </p:cmd>
                                  </p:childTnLst>
                                </p:cTn>
                              </p:par>
                            </p:childTnLst>
                          </p:cTn>
                        </p:par>
                      </p:childTnLst>
                    </p:cTn>
                  </p:par>
                </p:childTnLst>
              </p:cTn>
              <p:nextCondLst>
                <p:cond evt="onClick" delay="0">
                  <p:tgtEl>
                    <p:spTgt spid="2"/>
                  </p:tgtEl>
                </p:cond>
              </p:nextCondLst>
            </p:seq>
            <p:video>
              <p:cMediaNode vol="80000">
                <p:cTn id="15" fill="hold" display="0">
                  <p:stCondLst>
                    <p:cond delay="indefinite"/>
                  </p:stCondLst>
                </p:cTn>
                <p:tgtEl>
                  <p:spTgt spid="2"/>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914400" y="198956"/>
            <a:ext cx="8229600" cy="922337"/>
          </a:xfrm>
        </p:spPr>
        <p:txBody>
          <a:bodyPr>
            <a:normAutofit fontScale="90000"/>
          </a:bodyPr>
          <a:lstStyle/>
          <a:p>
            <a:pPr algn="r" eaLnBrk="1" fontAlgn="auto" hangingPunct="1">
              <a:spcAft>
                <a:spcPts val="0"/>
              </a:spcAft>
              <a:defRPr/>
            </a:pPr>
            <a:r>
              <a:rPr lang="fa-IR" sz="3300" dirty="0">
                <a:solidFill>
                  <a:schemeClr val="tx1">
                    <a:lumMod val="95000"/>
                    <a:lumOff val="5000"/>
                  </a:schemeClr>
                </a:solidFill>
                <a:cs typeface="B Titr" pitchFamily="2" charset="-78"/>
              </a:rPr>
              <a:t>اجزای آبگرمکن های خورشیدی</a:t>
            </a:r>
            <a:r>
              <a:rPr lang="en-US" sz="2800" b="1" dirty="0">
                <a:solidFill>
                  <a:schemeClr val="tx1">
                    <a:lumMod val="95000"/>
                    <a:lumOff val="5000"/>
                  </a:schemeClr>
                </a:solidFill>
                <a:cs typeface="B Lotus" pitchFamily="2" charset="-78"/>
              </a:rPr>
              <a:t/>
            </a:r>
            <a:br>
              <a:rPr lang="en-US" sz="2800" b="1" dirty="0">
                <a:solidFill>
                  <a:schemeClr val="tx1">
                    <a:lumMod val="95000"/>
                    <a:lumOff val="5000"/>
                  </a:schemeClr>
                </a:solidFill>
                <a:cs typeface="B Lotus" pitchFamily="2" charset="-78"/>
              </a:rPr>
            </a:br>
            <a:endParaRPr lang="en-US" sz="2800" dirty="0">
              <a:solidFill>
                <a:schemeClr val="tx1">
                  <a:lumMod val="95000"/>
                  <a:lumOff val="5000"/>
                </a:schemeClr>
              </a:solidFill>
              <a:cs typeface="B Titr" pitchFamily="2" charset="-78"/>
            </a:endParaRPr>
          </a:p>
        </p:txBody>
      </p:sp>
      <p:sp>
        <p:nvSpPr>
          <p:cNvPr id="7" name="Content Placeholder 6"/>
          <p:cNvSpPr>
            <a:spLocks noGrp="1"/>
          </p:cNvSpPr>
          <p:nvPr>
            <p:ph idx="1"/>
          </p:nvPr>
        </p:nvSpPr>
        <p:spPr>
          <a:xfrm>
            <a:off x="4716016" y="1340768"/>
            <a:ext cx="4275584" cy="5133184"/>
          </a:xfrm>
        </p:spPr>
        <p:txBody>
          <a:bodyPr>
            <a:normAutofit lnSpcReduction="10000"/>
          </a:bodyPr>
          <a:lstStyle/>
          <a:p>
            <a:pPr>
              <a:buFont typeface="Courier New" pitchFamily="49" charset="0"/>
              <a:buChar char="o"/>
            </a:pPr>
            <a:r>
              <a:rPr lang="fa-IR" sz="1800" b="1" dirty="0" smtClean="0">
                <a:solidFill>
                  <a:schemeClr val="tx1">
                    <a:lumMod val="95000"/>
                    <a:lumOff val="5000"/>
                  </a:schemeClr>
                </a:solidFill>
                <a:cs typeface="B Lotus" pitchFamily="2" charset="-78"/>
              </a:rPr>
              <a:t>کلکتور ها </a:t>
            </a:r>
          </a:p>
          <a:p>
            <a:pPr>
              <a:buFont typeface="Courier New" pitchFamily="49" charset="0"/>
              <a:buChar char="o"/>
            </a:pPr>
            <a:r>
              <a:rPr lang="fa-IR" sz="1800" b="1" dirty="0" smtClean="0">
                <a:solidFill>
                  <a:schemeClr val="tx1">
                    <a:lumMod val="95000"/>
                    <a:lumOff val="5000"/>
                  </a:schemeClr>
                </a:solidFill>
                <a:cs typeface="B Lotus" pitchFamily="2" charset="-78"/>
              </a:rPr>
              <a:t> مخزن ذخیره </a:t>
            </a:r>
          </a:p>
          <a:p>
            <a:pPr>
              <a:buFont typeface="Courier New" pitchFamily="49" charset="0"/>
              <a:buChar char="o"/>
            </a:pPr>
            <a:r>
              <a:rPr lang="fa-IR" sz="1800" b="1" dirty="0" smtClean="0">
                <a:solidFill>
                  <a:schemeClr val="tx1">
                    <a:lumMod val="95000"/>
                    <a:lumOff val="5000"/>
                  </a:schemeClr>
                </a:solidFill>
                <a:cs typeface="B Lotus" pitchFamily="2" charset="-78"/>
              </a:rPr>
              <a:t> سیستم گرمکن جانبی </a:t>
            </a:r>
          </a:p>
          <a:p>
            <a:pPr>
              <a:buFont typeface="Courier New" pitchFamily="49" charset="0"/>
              <a:buChar char="o"/>
            </a:pPr>
            <a:r>
              <a:rPr lang="fa-IR" sz="1800" b="1" dirty="0" smtClean="0">
                <a:solidFill>
                  <a:schemeClr val="tx1">
                    <a:lumMod val="95000"/>
                    <a:lumOff val="5000"/>
                  </a:schemeClr>
                </a:solidFill>
                <a:cs typeface="B Lotus" pitchFamily="2" charset="-78"/>
              </a:rPr>
              <a:t> مبدل حرارتی</a:t>
            </a:r>
          </a:p>
          <a:p>
            <a:pPr>
              <a:buFont typeface="Courier New" pitchFamily="49" charset="0"/>
              <a:buChar char="o"/>
            </a:pPr>
            <a:r>
              <a:rPr lang="fa-IR" sz="1800" b="1" dirty="0">
                <a:solidFill>
                  <a:schemeClr val="tx1">
                    <a:lumMod val="95000"/>
                    <a:lumOff val="5000"/>
                  </a:schemeClr>
                </a:solidFill>
                <a:cs typeface="B Lotus" pitchFamily="2" charset="-78"/>
              </a:rPr>
              <a:t>پ</a:t>
            </a:r>
            <a:r>
              <a:rPr lang="fa-IR" sz="1800" b="1" dirty="0" smtClean="0">
                <a:solidFill>
                  <a:schemeClr val="tx1">
                    <a:lumMod val="95000"/>
                    <a:lumOff val="5000"/>
                  </a:schemeClr>
                </a:solidFill>
                <a:cs typeface="B Lotus" pitchFamily="2" charset="-78"/>
              </a:rPr>
              <a:t>مپ </a:t>
            </a:r>
            <a:r>
              <a:rPr lang="fa-IR" sz="1800" b="1" dirty="0">
                <a:solidFill>
                  <a:schemeClr val="tx1">
                    <a:lumMod val="95000"/>
                    <a:lumOff val="5000"/>
                  </a:schemeClr>
                </a:solidFill>
                <a:cs typeface="B Lotus" pitchFamily="2" charset="-78"/>
              </a:rPr>
              <a:t>،لوله ها و </a:t>
            </a:r>
            <a:r>
              <a:rPr lang="fa-IR" sz="1800" b="1" dirty="0" smtClean="0">
                <a:solidFill>
                  <a:schemeClr val="tx1">
                    <a:lumMod val="95000"/>
                    <a:lumOff val="5000"/>
                  </a:schemeClr>
                </a:solidFill>
                <a:cs typeface="B Lotus" pitchFamily="2" charset="-78"/>
              </a:rPr>
              <a:t>شیرآلات</a:t>
            </a:r>
          </a:p>
          <a:p>
            <a:pPr>
              <a:buNone/>
            </a:pPr>
            <a:r>
              <a:rPr lang="fa-IR" sz="1800" b="1" dirty="0" smtClean="0">
                <a:solidFill>
                  <a:schemeClr val="tx1">
                    <a:lumMod val="95000"/>
                    <a:lumOff val="5000"/>
                  </a:schemeClr>
                </a:solidFill>
                <a:cs typeface="B Lotus" pitchFamily="2" charset="-78"/>
              </a:rPr>
              <a:t>1- کلکتور ها </a:t>
            </a:r>
          </a:p>
          <a:p>
            <a:pPr>
              <a:buNone/>
            </a:pPr>
            <a:r>
              <a:rPr lang="fa-IR" sz="1800" b="1" dirty="0" smtClean="0">
                <a:solidFill>
                  <a:schemeClr val="tx1">
                    <a:lumMod val="95000"/>
                    <a:lumOff val="5000"/>
                  </a:schemeClr>
                </a:solidFill>
                <a:cs typeface="B Lotus" pitchFamily="2" charset="-78"/>
              </a:rPr>
              <a:t>انرژی خورشیدی را به گرمای قابل استفاده تبدیل می کنند  کلکتور های خورشیدی صفحه تخت معمولا شامل یک صفحه جاذب فلزی تیره رنگ هستند که داخل یک جعبه فلزی با قاب شیشه ای که کاملا عایق شده قرار می گیرند . در داخل صفحات جاذب یا در زیر آن مسیر های خاصی برای عبور مایع قرار داده شده  است .</a:t>
            </a:r>
          </a:p>
          <a:p>
            <a:pPr>
              <a:buNone/>
            </a:pPr>
            <a:r>
              <a:rPr lang="fa-IR" sz="1800" b="1" dirty="0" smtClean="0">
                <a:solidFill>
                  <a:schemeClr val="tx1">
                    <a:lumMod val="95000"/>
                    <a:lumOff val="5000"/>
                  </a:schemeClr>
                </a:solidFill>
                <a:cs typeface="B Lotus" pitchFamily="2" charset="-78"/>
              </a:rPr>
              <a:t>کلکتور ها باید در سقف های رو به جنوب و با زاویه ای بین 15 و 50 قرار گیرند برای سقف ای شیب دار در جهت های دیگر با استفاده از چارچوب مناسب می توان به نتیجه مطلوب رسید </a:t>
            </a:r>
          </a:p>
        </p:txBody>
      </p:sp>
      <p:sp>
        <p:nvSpPr>
          <p:cNvPr id="6" name="Slide Number Placeholder 5"/>
          <p:cNvSpPr>
            <a:spLocks noGrp="1"/>
          </p:cNvSpPr>
          <p:nvPr>
            <p:ph type="sldNum" sz="quarter" idx="12"/>
          </p:nvPr>
        </p:nvSpPr>
        <p:spPr/>
        <p:txBody>
          <a:bodyPr/>
          <a:lstStyle/>
          <a:p>
            <a:pPr>
              <a:defRPr/>
            </a:pPr>
            <a:fld id="{5CCD7192-1FB4-4E72-B579-E7FE7BC9561F}" type="slidenum">
              <a:rPr lang="ar-SA"/>
              <a:pPr>
                <a:defRPr/>
              </a:pPr>
              <a:t>12</a:t>
            </a:fld>
            <a:endParaRPr lang="en-US"/>
          </a:p>
        </p:txBody>
      </p:sp>
      <p:pic>
        <p:nvPicPr>
          <p:cNvPr id="3075" name="Picture 3" descr="C:\Users\Moshaver\Desktop\New folder\images.jpg"/>
          <p:cNvPicPr>
            <a:picLocks noChangeAspect="1" noChangeArrowheads="1"/>
          </p:cNvPicPr>
          <p:nvPr/>
        </p:nvPicPr>
        <p:blipFill>
          <a:blip r:embed="rId2"/>
          <a:srcRect/>
          <a:stretch>
            <a:fillRect/>
          </a:stretch>
        </p:blipFill>
        <p:spPr bwMode="auto">
          <a:xfrm>
            <a:off x="888323" y="1554162"/>
            <a:ext cx="2697350" cy="18681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3855196"/>
            <a:ext cx="3566160" cy="24564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cover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p:cTn id="7" dur="1000" fill="hold"/>
                                        <p:tgtEl>
                                          <p:spTgt spid="41986"/>
                                        </p:tgtEl>
                                        <p:attrNameLst>
                                          <p:attrName>ppt_w</p:attrName>
                                        </p:attrNameLst>
                                      </p:cBhvr>
                                      <p:tavLst>
                                        <p:tav tm="0">
                                          <p:val>
                                            <p:fltVal val="0"/>
                                          </p:val>
                                        </p:tav>
                                        <p:tav tm="100000">
                                          <p:val>
                                            <p:strVal val="#ppt_w"/>
                                          </p:val>
                                        </p:tav>
                                      </p:tavLst>
                                    </p:anim>
                                    <p:anim calcmode="lin" valueType="num">
                                      <p:cBhvr>
                                        <p:cTn id="8" dur="1000" fill="hold"/>
                                        <p:tgtEl>
                                          <p:spTgt spid="41986"/>
                                        </p:tgtEl>
                                        <p:attrNameLst>
                                          <p:attrName>ppt_h</p:attrName>
                                        </p:attrNameLst>
                                      </p:cBhvr>
                                      <p:tavLst>
                                        <p:tav tm="0">
                                          <p:val>
                                            <p:fltVal val="0"/>
                                          </p:val>
                                        </p:tav>
                                        <p:tav tm="100000">
                                          <p:val>
                                            <p:strVal val="#ppt_h"/>
                                          </p:val>
                                        </p:tav>
                                      </p:tavLst>
                                    </p:anim>
                                    <p:animEffect transition="in" filter="fade">
                                      <p:cBhvr>
                                        <p:cTn id="9" dur="1000"/>
                                        <p:tgtEl>
                                          <p:spTgt spid="41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274638"/>
            <a:ext cx="8229600" cy="922337"/>
          </a:xfrm>
        </p:spPr>
        <p:txBody>
          <a:bodyPr>
            <a:normAutofit/>
          </a:bodyPr>
          <a:lstStyle/>
          <a:p>
            <a:pPr algn="justLow" eaLnBrk="1" fontAlgn="auto" hangingPunct="1">
              <a:spcAft>
                <a:spcPts val="0"/>
              </a:spcAft>
              <a:defRPr/>
            </a:pPr>
            <a:r>
              <a:rPr lang="fa-IR" sz="3000" dirty="0">
                <a:solidFill>
                  <a:schemeClr val="tx1">
                    <a:lumMod val="95000"/>
                    <a:lumOff val="5000"/>
                  </a:schemeClr>
                </a:solidFill>
                <a:cs typeface="B Titr" pitchFamily="2" charset="-78"/>
              </a:rPr>
              <a:t>اجزای آبگرمکن خورشیدی</a:t>
            </a:r>
            <a:endParaRPr lang="en-US" sz="3000" dirty="0">
              <a:solidFill>
                <a:schemeClr val="tx1">
                  <a:lumMod val="95000"/>
                  <a:lumOff val="5000"/>
                </a:schemeClr>
              </a:solidFill>
              <a:cs typeface="B Titr" pitchFamily="2" charset="-78"/>
            </a:endParaRPr>
          </a:p>
        </p:txBody>
      </p:sp>
      <p:sp>
        <p:nvSpPr>
          <p:cNvPr id="7" name="Content Placeholder 6"/>
          <p:cNvSpPr>
            <a:spLocks noGrp="1"/>
          </p:cNvSpPr>
          <p:nvPr>
            <p:ph idx="1"/>
          </p:nvPr>
        </p:nvSpPr>
        <p:spPr/>
        <p:txBody>
          <a:bodyPr>
            <a:normAutofit/>
          </a:bodyPr>
          <a:lstStyle/>
          <a:p>
            <a:pPr>
              <a:buFont typeface="Courier New" pitchFamily="49" charset="0"/>
              <a:buChar char="o"/>
            </a:pPr>
            <a:r>
              <a:rPr lang="fa-IR" sz="1800" b="1" dirty="0" smtClean="0">
                <a:solidFill>
                  <a:schemeClr val="tx1">
                    <a:lumMod val="95000"/>
                    <a:lumOff val="5000"/>
                  </a:schemeClr>
                </a:solidFill>
                <a:cs typeface="B Lotus" pitchFamily="2" charset="-78"/>
              </a:rPr>
              <a:t>2- مخزن ذخیره که شامل  یک تانک عایق شده است که آب گرم تولیدی را در خود ذخیره می کند. مخزن ذخیره  برای سیستم های آبگرمکن خورشیدی معمولا از فولاد ضد زنگ یا فولاد ساده که با یک لایه لعاب شیشه ای پوشیده شده اند یک (آند فداشونده ) دارند که برای کاهش خوردگی مخزن طراحی میشوند . این آند ها باید به طور دوره ای بررسی شده و به طور متوسط هر 5 تا 7 سال تعویض شوند </a:t>
            </a:r>
          </a:p>
          <a:p>
            <a:pPr>
              <a:buFont typeface="Courier New" pitchFamily="49" charset="0"/>
              <a:buChar char="o"/>
            </a:pPr>
            <a:r>
              <a:rPr lang="fa-IR" sz="1800" b="1" dirty="0" smtClean="0">
                <a:solidFill>
                  <a:schemeClr val="tx1">
                    <a:lumMod val="95000"/>
                    <a:lumOff val="5000"/>
                  </a:schemeClr>
                </a:solidFill>
                <a:cs typeface="B Lotus" pitchFamily="2" charset="-78"/>
              </a:rPr>
              <a:t>طول عمر مورد انتظار از مخزن اغلب با طول دوره  ضمانت محصول مرتبط است </a:t>
            </a:r>
          </a:p>
        </p:txBody>
      </p:sp>
      <p:sp>
        <p:nvSpPr>
          <p:cNvPr id="6" name="Slide Number Placeholder 5"/>
          <p:cNvSpPr>
            <a:spLocks noGrp="1"/>
          </p:cNvSpPr>
          <p:nvPr>
            <p:ph type="sldNum" sz="quarter" idx="12"/>
          </p:nvPr>
        </p:nvSpPr>
        <p:spPr/>
        <p:txBody>
          <a:bodyPr/>
          <a:lstStyle/>
          <a:p>
            <a:pPr>
              <a:defRPr/>
            </a:pPr>
            <a:fld id="{B8419B61-988D-4388-B530-E6C97330A5AD}" type="slidenum">
              <a:rPr lang="ar-SA"/>
              <a:pPr>
                <a:defRPr/>
              </a:pPr>
              <a:t>13</a:t>
            </a:fld>
            <a:endParaRPr lang="en-US"/>
          </a:p>
        </p:txBody>
      </p:sp>
      <p:pic>
        <p:nvPicPr>
          <p:cNvPr id="5" name="Picture 2" descr="C:\Users\Moshaver\Desktop\New folder\compact pressure solar water heater structure.jpg"/>
          <p:cNvPicPr>
            <a:picLocks noChangeAspect="1" noChangeArrowheads="1"/>
          </p:cNvPicPr>
          <p:nvPr/>
        </p:nvPicPr>
        <p:blipFill>
          <a:blip r:embed="rId2"/>
          <a:srcRect/>
          <a:stretch>
            <a:fillRect/>
          </a:stretch>
        </p:blipFill>
        <p:spPr bwMode="auto">
          <a:xfrm>
            <a:off x="683568" y="3474739"/>
            <a:ext cx="3888432" cy="2942596"/>
          </a:xfrm>
          <a:prstGeom prst="rect">
            <a:avLst/>
          </a:prstGeom>
          <a:ln w="88900" cap="sq" cmpd="thickThin">
            <a:solidFill>
              <a:srgbClr val="000000"/>
            </a:solidFill>
            <a:prstDash val="solid"/>
            <a:miter lim="800000"/>
          </a:ln>
          <a:effectLst>
            <a:innerShdw blurRad="76200">
              <a:srgbClr val="000000"/>
            </a:innerShdw>
          </a:effectLst>
        </p:spPr>
      </p:pic>
      <p:pic>
        <p:nvPicPr>
          <p:cNvPr id="2" name="Picture 1"/>
          <p:cNvPicPr>
            <a:picLocks noChangeAspect="1"/>
          </p:cNvPicPr>
          <p:nvPr/>
        </p:nvPicPr>
        <p:blipFill>
          <a:blip r:embed="rId3"/>
          <a:stretch>
            <a:fillRect/>
          </a:stretch>
        </p:blipFill>
        <p:spPr>
          <a:xfrm>
            <a:off x="4873588" y="3413075"/>
            <a:ext cx="3384376" cy="2738968"/>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p:cTn id="7" dur="1000" fill="hold"/>
                                        <p:tgtEl>
                                          <p:spTgt spid="43010"/>
                                        </p:tgtEl>
                                        <p:attrNameLst>
                                          <p:attrName>ppt_w</p:attrName>
                                        </p:attrNameLst>
                                      </p:cBhvr>
                                      <p:tavLst>
                                        <p:tav tm="0">
                                          <p:val>
                                            <p:fltVal val="0"/>
                                          </p:val>
                                        </p:tav>
                                        <p:tav tm="100000">
                                          <p:val>
                                            <p:strVal val="#ppt_w"/>
                                          </p:val>
                                        </p:tav>
                                      </p:tavLst>
                                    </p:anim>
                                    <p:anim calcmode="lin" valueType="num">
                                      <p:cBhvr>
                                        <p:cTn id="8" dur="1000" fill="hold"/>
                                        <p:tgtEl>
                                          <p:spTgt spid="43010"/>
                                        </p:tgtEl>
                                        <p:attrNameLst>
                                          <p:attrName>ppt_h</p:attrName>
                                        </p:attrNameLst>
                                      </p:cBhvr>
                                      <p:tavLst>
                                        <p:tav tm="0">
                                          <p:val>
                                            <p:fltVal val="0"/>
                                          </p:val>
                                        </p:tav>
                                        <p:tav tm="100000">
                                          <p:val>
                                            <p:strVal val="#ppt_h"/>
                                          </p:val>
                                        </p:tav>
                                      </p:tavLst>
                                    </p:anim>
                                    <p:animEffect transition="in" filter="fade">
                                      <p:cBhvr>
                                        <p:cTn id="9" dur="10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274638"/>
            <a:ext cx="8229600" cy="922337"/>
          </a:xfrm>
        </p:spPr>
        <p:txBody>
          <a:bodyPr>
            <a:normAutofit/>
          </a:bodyPr>
          <a:lstStyle/>
          <a:p>
            <a:pPr algn="justLow" eaLnBrk="1" fontAlgn="auto" hangingPunct="1">
              <a:spcAft>
                <a:spcPts val="0"/>
              </a:spcAft>
              <a:defRPr/>
            </a:pPr>
            <a:r>
              <a:rPr lang="fa-IR" sz="3000" dirty="0">
                <a:solidFill>
                  <a:schemeClr val="tx1">
                    <a:lumMod val="95000"/>
                    <a:lumOff val="5000"/>
                  </a:schemeClr>
                </a:solidFill>
                <a:cs typeface="B Titr" pitchFamily="2" charset="-78"/>
              </a:rPr>
              <a:t>اجزای آبگرمکن خورشیدی</a:t>
            </a:r>
            <a:endParaRPr lang="en-US" sz="3000" dirty="0">
              <a:solidFill>
                <a:schemeClr val="tx1">
                  <a:lumMod val="95000"/>
                  <a:lumOff val="5000"/>
                </a:schemeClr>
              </a:solidFill>
              <a:cs typeface="B Titr" pitchFamily="2" charset="-78"/>
            </a:endParaRPr>
          </a:p>
        </p:txBody>
      </p:sp>
      <p:sp>
        <p:nvSpPr>
          <p:cNvPr id="7" name="Content Placeholder 6"/>
          <p:cNvSpPr>
            <a:spLocks noGrp="1"/>
          </p:cNvSpPr>
          <p:nvPr>
            <p:ph idx="1"/>
          </p:nvPr>
        </p:nvSpPr>
        <p:spPr/>
        <p:txBody>
          <a:bodyPr>
            <a:normAutofit/>
          </a:bodyPr>
          <a:lstStyle/>
          <a:p>
            <a:pPr>
              <a:buFont typeface="Courier New" pitchFamily="49" charset="0"/>
              <a:buChar char="o"/>
            </a:pPr>
            <a:endParaRPr lang="fa-IR" sz="1800" b="1" dirty="0" smtClean="0">
              <a:solidFill>
                <a:schemeClr val="tx1">
                  <a:lumMod val="95000"/>
                  <a:lumOff val="5000"/>
                </a:schemeClr>
              </a:solidFill>
              <a:cs typeface="B Lotus" pitchFamily="2" charset="-78"/>
            </a:endParaRPr>
          </a:p>
          <a:p>
            <a:pPr>
              <a:buFont typeface="Courier New" pitchFamily="49" charset="0"/>
              <a:buChar char="o"/>
            </a:pPr>
            <a:r>
              <a:rPr lang="fa-IR" sz="1800" b="1" dirty="0" smtClean="0">
                <a:solidFill>
                  <a:schemeClr val="tx1">
                    <a:lumMod val="95000"/>
                    <a:lumOff val="5000"/>
                  </a:schemeClr>
                </a:solidFill>
                <a:cs typeface="B Lotus" pitchFamily="2" charset="-78"/>
              </a:rPr>
              <a:t>3- سیستم گرمکن جانبی :</a:t>
            </a:r>
          </a:p>
          <a:p>
            <a:pPr>
              <a:buFont typeface="Courier New" pitchFamily="49" charset="0"/>
              <a:buChar char="o"/>
            </a:pPr>
            <a:r>
              <a:rPr lang="fa-IR" sz="1800" b="1" dirty="0" smtClean="0">
                <a:solidFill>
                  <a:schemeClr val="tx1">
                    <a:lumMod val="95000"/>
                    <a:lumOff val="5000"/>
                  </a:schemeClr>
                </a:solidFill>
                <a:cs typeface="B Lotus" pitchFamily="2" charset="-78"/>
              </a:rPr>
              <a:t>این سیستم طراحی می شود تا دمای آب  را در روز هایی که ممکن است انرژی خورشیدی برای تامین آب گرم  کافی نباشد بالا ببرد سیستم گرمکن جانبی معمولا از برق در ساعات غیر پیک گاز یا سوخت جامد استفاده می شود</a:t>
            </a:r>
          </a:p>
          <a:p>
            <a:pPr>
              <a:buFont typeface="Courier New" pitchFamily="49" charset="0"/>
              <a:buChar char="o"/>
            </a:pPr>
            <a:endParaRPr lang="fa-IR" sz="1800" b="1" dirty="0" smtClean="0">
              <a:solidFill>
                <a:schemeClr val="tx1">
                  <a:lumMod val="95000"/>
                  <a:lumOff val="5000"/>
                </a:schemeClr>
              </a:solidFill>
              <a:cs typeface="B Lotus" pitchFamily="2" charset="-78"/>
            </a:endParaRPr>
          </a:p>
          <a:p>
            <a:pPr>
              <a:buFont typeface="Courier New" pitchFamily="49" charset="0"/>
              <a:buChar char="o"/>
            </a:pPr>
            <a:r>
              <a:rPr lang="fa-IR" sz="1800" b="1" dirty="0" smtClean="0">
                <a:solidFill>
                  <a:schemeClr val="tx1">
                    <a:lumMod val="95000"/>
                    <a:lumOff val="5000"/>
                  </a:schemeClr>
                </a:solidFill>
                <a:cs typeface="B Lotus" pitchFamily="2" charset="-78"/>
              </a:rPr>
              <a:t>4- مبدل حرارتی :</a:t>
            </a:r>
          </a:p>
          <a:p>
            <a:pPr>
              <a:buFont typeface="Courier New" pitchFamily="49" charset="0"/>
              <a:buChar char="o"/>
            </a:pPr>
            <a:r>
              <a:rPr lang="fa-IR" sz="1800" b="1" dirty="0" smtClean="0">
                <a:solidFill>
                  <a:schemeClr val="tx1">
                    <a:lumMod val="95000"/>
                    <a:lumOff val="5000"/>
                  </a:schemeClr>
                </a:solidFill>
                <a:cs typeface="B Lotus" pitchFamily="2" charset="-78"/>
              </a:rPr>
              <a:t>این بخش در سیستم های غیر مستقیم وجود دارد و برای مناطقی که امکان یخ زدگی و نیز تابش شدید آفتاب وجود دارد توصیه می شود.</a:t>
            </a:r>
          </a:p>
          <a:p>
            <a:pPr>
              <a:buFont typeface="Courier New" pitchFamily="49" charset="0"/>
              <a:buChar char="o"/>
            </a:pPr>
            <a:endParaRPr lang="fa-IR" sz="1800" b="1" dirty="0">
              <a:solidFill>
                <a:schemeClr val="tx1">
                  <a:lumMod val="95000"/>
                  <a:lumOff val="5000"/>
                </a:schemeClr>
              </a:solidFill>
              <a:cs typeface="B Lotus" pitchFamily="2" charset="-78"/>
            </a:endParaRPr>
          </a:p>
          <a:p>
            <a:pPr>
              <a:buFont typeface="Courier New" pitchFamily="49" charset="0"/>
              <a:buChar char="o"/>
            </a:pPr>
            <a:r>
              <a:rPr lang="fa-IR" sz="1800" b="1" dirty="0" smtClean="0">
                <a:solidFill>
                  <a:schemeClr val="tx1">
                    <a:lumMod val="95000"/>
                    <a:lumOff val="5000"/>
                  </a:schemeClr>
                </a:solidFill>
                <a:cs typeface="B Lotus" pitchFamily="2" charset="-78"/>
              </a:rPr>
              <a:t>5-پمپ ،لوله ها و شیرآلات</a:t>
            </a:r>
          </a:p>
        </p:txBody>
      </p:sp>
      <p:sp>
        <p:nvSpPr>
          <p:cNvPr id="6" name="Slide Number Placeholder 5"/>
          <p:cNvSpPr>
            <a:spLocks noGrp="1"/>
          </p:cNvSpPr>
          <p:nvPr>
            <p:ph type="sldNum" sz="quarter" idx="12"/>
          </p:nvPr>
        </p:nvSpPr>
        <p:spPr/>
        <p:txBody>
          <a:bodyPr/>
          <a:lstStyle/>
          <a:p>
            <a:pPr>
              <a:defRPr/>
            </a:pPr>
            <a:fld id="{B8419B61-988D-4388-B530-E6C97330A5AD}" type="slidenum">
              <a:rPr lang="ar-SA"/>
              <a:pPr>
                <a:defRPr/>
              </a:pPr>
              <a:t>14</a:t>
            </a:fld>
            <a:endParaRPr lang="en-US"/>
          </a:p>
        </p:txBody>
      </p:sp>
    </p:spTree>
    <p:extLst>
      <p:ext uri="{BB962C8B-B14F-4D97-AF65-F5344CB8AC3E}">
        <p14:creationId xmlns:p14="http://schemas.microsoft.com/office/powerpoint/2010/main" val="2850478624"/>
      </p:ext>
    </p:extLst>
  </p:cSld>
  <p:clrMapOvr>
    <a:masterClrMapping/>
  </p:clrMapOvr>
  <p:transition spd="slow">
    <p:cover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p:cTn id="7" dur="1000" fill="hold"/>
                                        <p:tgtEl>
                                          <p:spTgt spid="43010"/>
                                        </p:tgtEl>
                                        <p:attrNameLst>
                                          <p:attrName>ppt_w</p:attrName>
                                        </p:attrNameLst>
                                      </p:cBhvr>
                                      <p:tavLst>
                                        <p:tav tm="0">
                                          <p:val>
                                            <p:fltVal val="0"/>
                                          </p:val>
                                        </p:tav>
                                        <p:tav tm="100000">
                                          <p:val>
                                            <p:strVal val="#ppt_w"/>
                                          </p:val>
                                        </p:tav>
                                      </p:tavLst>
                                    </p:anim>
                                    <p:anim calcmode="lin" valueType="num">
                                      <p:cBhvr>
                                        <p:cTn id="8" dur="1000" fill="hold"/>
                                        <p:tgtEl>
                                          <p:spTgt spid="43010"/>
                                        </p:tgtEl>
                                        <p:attrNameLst>
                                          <p:attrName>ppt_h</p:attrName>
                                        </p:attrNameLst>
                                      </p:cBhvr>
                                      <p:tavLst>
                                        <p:tav tm="0">
                                          <p:val>
                                            <p:fltVal val="0"/>
                                          </p:val>
                                        </p:tav>
                                        <p:tav tm="100000">
                                          <p:val>
                                            <p:strVal val="#ppt_h"/>
                                          </p:val>
                                        </p:tav>
                                      </p:tavLst>
                                    </p:anim>
                                    <p:animEffect transition="in" filter="fade">
                                      <p:cBhvr>
                                        <p:cTn id="9" dur="10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779463" y="0"/>
            <a:ext cx="8229600" cy="1143000"/>
          </a:xfrm>
        </p:spPr>
        <p:txBody>
          <a:bodyPr/>
          <a:lstStyle/>
          <a:p>
            <a:pPr algn="justLow" eaLnBrk="1" fontAlgn="auto" hangingPunct="1">
              <a:spcAft>
                <a:spcPts val="0"/>
              </a:spcAft>
              <a:defRPr/>
            </a:pPr>
            <a:r>
              <a:rPr lang="fa-IR" sz="2800" dirty="0" smtClean="0">
                <a:solidFill>
                  <a:schemeClr val="tx1">
                    <a:lumMod val="95000"/>
                    <a:lumOff val="5000"/>
                  </a:schemeClr>
                </a:solidFill>
                <a:cs typeface="B Titr" pitchFamily="2" charset="-78"/>
              </a:rPr>
              <a:t>انواع آبگرمکن های خورشیدی</a:t>
            </a:r>
            <a:endParaRPr lang="en-US" sz="2800" dirty="0">
              <a:solidFill>
                <a:schemeClr val="tx1">
                  <a:lumMod val="95000"/>
                  <a:lumOff val="5000"/>
                </a:schemeClr>
              </a:solidFill>
              <a:cs typeface="B Titr" pitchFamily="2" charset="-78"/>
            </a:endParaRPr>
          </a:p>
        </p:txBody>
      </p:sp>
      <p:sp>
        <p:nvSpPr>
          <p:cNvPr id="33" name="Slide Number Placeholder 6"/>
          <p:cNvSpPr>
            <a:spLocks noGrp="1"/>
          </p:cNvSpPr>
          <p:nvPr>
            <p:ph type="sldNum" sz="quarter" idx="12"/>
          </p:nvPr>
        </p:nvSpPr>
        <p:spPr>
          <a:xfrm>
            <a:off x="6875463" y="6453188"/>
            <a:ext cx="2133600" cy="476250"/>
          </a:xfrm>
        </p:spPr>
        <p:txBody>
          <a:bodyPr/>
          <a:lstStyle/>
          <a:p>
            <a:pPr>
              <a:defRPr/>
            </a:pPr>
            <a:fld id="{8014DE85-AAAC-4256-806C-93F2CB9E26A1}" type="slidenum">
              <a:rPr lang="ar-SA"/>
              <a:pPr>
                <a:defRPr/>
              </a:pPr>
              <a:t>15</a:t>
            </a:fld>
            <a:endParaRPr lang="en-US" dirty="0"/>
          </a:p>
        </p:txBody>
      </p:sp>
      <p:sp>
        <p:nvSpPr>
          <p:cNvPr id="5" name="Rectangle 4"/>
          <p:cNvSpPr/>
          <p:nvPr/>
        </p:nvSpPr>
        <p:spPr>
          <a:xfrm>
            <a:off x="4427985" y="1700808"/>
            <a:ext cx="4581078" cy="5016758"/>
          </a:xfrm>
          <a:prstGeom prst="rect">
            <a:avLst/>
          </a:prstGeom>
        </p:spPr>
        <p:txBody>
          <a:bodyPr wrap="square">
            <a:spAutoFit/>
          </a:bodyPr>
          <a:lstStyle/>
          <a:p>
            <a:r>
              <a:rPr lang="fa-IR" sz="2000" b="1" dirty="0">
                <a:solidFill>
                  <a:schemeClr val="tx1">
                    <a:lumMod val="95000"/>
                    <a:lumOff val="5000"/>
                  </a:schemeClr>
                </a:solidFill>
                <a:cs typeface="B Lotus" pitchFamily="2" charset="-78"/>
              </a:rPr>
              <a:t>آبگرمکن های خورشیدی را می توان از نظر نوع کارکرد به دو دسته عمده تقسیم بندی </a:t>
            </a:r>
            <a:r>
              <a:rPr lang="fa-IR" sz="2000" b="1" dirty="0" smtClean="0">
                <a:solidFill>
                  <a:schemeClr val="tx1">
                    <a:lumMod val="95000"/>
                    <a:lumOff val="5000"/>
                  </a:schemeClr>
                </a:solidFill>
                <a:cs typeface="B Lotus" pitchFamily="2" charset="-78"/>
              </a:rPr>
              <a:t>کرد</a:t>
            </a:r>
          </a:p>
          <a:p>
            <a:endParaRPr lang="fa-IR" sz="2000" b="1" dirty="0" smtClean="0">
              <a:solidFill>
                <a:schemeClr val="tx1">
                  <a:lumMod val="95000"/>
                  <a:lumOff val="5000"/>
                </a:schemeClr>
              </a:solidFill>
              <a:cs typeface="B Lotus" pitchFamily="2" charset="-78"/>
            </a:endParaRPr>
          </a:p>
          <a:p>
            <a:r>
              <a:rPr lang="fa-IR" sz="2000" b="1" dirty="0" smtClean="0">
                <a:solidFill>
                  <a:schemeClr val="tx1">
                    <a:lumMod val="95000"/>
                    <a:lumOff val="5000"/>
                  </a:schemeClr>
                </a:solidFill>
                <a:cs typeface="B Lotus" pitchFamily="2" charset="-78"/>
              </a:rPr>
              <a:t>الف- ابگرمکن های ترموسیفونی(سیستم با گردش طبیعی)</a:t>
            </a:r>
          </a:p>
          <a:p>
            <a:r>
              <a:rPr lang="fa-IR" sz="2000" b="1" dirty="0" smtClean="0">
                <a:solidFill>
                  <a:schemeClr val="tx1">
                    <a:lumMod val="95000"/>
                    <a:lumOff val="5000"/>
                  </a:schemeClr>
                </a:solidFill>
                <a:cs typeface="B Lotus" pitchFamily="2" charset="-78"/>
              </a:rPr>
              <a:t>در اثر تابش نور خورشید به صفحات جاذب کلکتور ها و جذب انرژی گرمایی توسط این صفحات سیال موجود در کلکتور ها در اثر خاصیت رسانایی گرم شده در اثر اختلاف چگالی که ناشی از اختلاف دمای سیال گرم و سرد می باشد خاصیت ترموسیفون بوجود آمده و بنا به این خاصیت سیال گرم شده همان آب مصرفی می باشد که مورد مصرف قرار خواهد گرفت و چنانچه </a:t>
            </a:r>
            <a:r>
              <a:rPr lang="en-US" sz="2000" b="1" dirty="0" smtClean="0">
                <a:solidFill>
                  <a:schemeClr val="tx1">
                    <a:lumMod val="95000"/>
                    <a:lumOff val="5000"/>
                  </a:schemeClr>
                </a:solidFill>
                <a:cs typeface="B Lotus" pitchFamily="2" charset="-78"/>
              </a:rPr>
              <a:t>in direct </a:t>
            </a:r>
            <a:r>
              <a:rPr lang="fa-IR" sz="2000" b="1" dirty="0" smtClean="0">
                <a:solidFill>
                  <a:schemeClr val="tx1">
                    <a:lumMod val="95000"/>
                    <a:lumOff val="5000"/>
                  </a:schemeClr>
                </a:solidFill>
                <a:cs typeface="B Lotus" pitchFamily="2" charset="-78"/>
              </a:rPr>
              <a:t>(شامل مخزن دوجداره باشد ) سیال گرم شده محلول آب و ضد یخ است که در جداره بیرونی مخزن را گرم و سپس به کلکتور باز می گردد .  </a:t>
            </a:r>
            <a:endParaRPr lang="en-US" sz="2000" b="1" dirty="0">
              <a:solidFill>
                <a:schemeClr val="tx1">
                  <a:lumMod val="95000"/>
                  <a:lumOff val="5000"/>
                </a:schemeClr>
              </a:solidFill>
              <a:cs typeface="B Lotus" pitchFamily="2" charset="-78"/>
            </a:endParaRPr>
          </a:p>
        </p:txBody>
      </p:sp>
      <p:pic>
        <p:nvPicPr>
          <p:cNvPr id="6" name="Picture 2" descr="C:\Users\Moshaver\Desktop\New folder\5(37).jpg"/>
          <p:cNvPicPr>
            <a:picLocks noChangeAspect="1" noChangeArrowheads="1"/>
          </p:cNvPicPr>
          <p:nvPr/>
        </p:nvPicPr>
        <p:blipFill>
          <a:blip r:embed="rId3"/>
          <a:srcRect/>
          <a:stretch>
            <a:fillRect/>
          </a:stretch>
        </p:blipFill>
        <p:spPr bwMode="auto">
          <a:xfrm>
            <a:off x="323528" y="2276872"/>
            <a:ext cx="3887342" cy="3239452"/>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cover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54274"/>
                                        </p:tgtEl>
                                        <p:attrNameLst>
                                          <p:attrName>style.visibility</p:attrName>
                                        </p:attrNameLst>
                                      </p:cBhvr>
                                      <p:to>
                                        <p:strVal val="visible"/>
                                      </p:to>
                                    </p:set>
                                    <p:anim calcmode="lin" valueType="num">
                                      <p:cBhvr>
                                        <p:cTn id="7" dur="1000" fill="hold"/>
                                        <p:tgtEl>
                                          <p:spTgt spid="54274"/>
                                        </p:tgtEl>
                                        <p:attrNameLst>
                                          <p:attrName>ppt_w</p:attrName>
                                        </p:attrNameLst>
                                      </p:cBhvr>
                                      <p:tavLst>
                                        <p:tav tm="0">
                                          <p:val>
                                            <p:fltVal val="0"/>
                                          </p:val>
                                        </p:tav>
                                        <p:tav tm="100000">
                                          <p:val>
                                            <p:strVal val="#ppt_w"/>
                                          </p:val>
                                        </p:tav>
                                      </p:tavLst>
                                    </p:anim>
                                    <p:anim calcmode="lin" valueType="num">
                                      <p:cBhvr>
                                        <p:cTn id="8" dur="1000" fill="hold"/>
                                        <p:tgtEl>
                                          <p:spTgt spid="54274"/>
                                        </p:tgtEl>
                                        <p:attrNameLst>
                                          <p:attrName>ppt_h</p:attrName>
                                        </p:attrNameLst>
                                      </p:cBhvr>
                                      <p:tavLst>
                                        <p:tav tm="0">
                                          <p:val>
                                            <p:fltVal val="0"/>
                                          </p:val>
                                        </p:tav>
                                        <p:tav tm="100000">
                                          <p:val>
                                            <p:strVal val="#ppt_h"/>
                                          </p:val>
                                        </p:tav>
                                      </p:tavLst>
                                    </p:anim>
                                    <p:animEffect transition="in" filter="fade">
                                      <p:cBhvr>
                                        <p:cTn id="9" dur="1000"/>
                                        <p:tgtEl>
                                          <p:spTgt spid="54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142852"/>
            <a:ext cx="8229600" cy="1143000"/>
          </a:xfrm>
        </p:spPr>
        <p:txBody>
          <a:bodyPr/>
          <a:lstStyle/>
          <a:p>
            <a:pPr algn="justLow" eaLnBrk="1" fontAlgn="auto" hangingPunct="1">
              <a:spcAft>
                <a:spcPts val="0"/>
              </a:spcAft>
              <a:defRPr/>
            </a:pPr>
            <a:r>
              <a:rPr lang="fa-IR" sz="2800" dirty="0" smtClean="0">
                <a:solidFill>
                  <a:schemeClr val="tx1">
                    <a:lumMod val="95000"/>
                    <a:lumOff val="5000"/>
                  </a:schemeClr>
                </a:solidFill>
                <a:cs typeface="B Titr" pitchFamily="2" charset="-78"/>
              </a:rPr>
              <a:t>انواع آبگرمکن های خورشیدی</a:t>
            </a:r>
            <a:endParaRPr lang="en-US" sz="2800" dirty="0">
              <a:solidFill>
                <a:schemeClr val="tx1">
                  <a:lumMod val="95000"/>
                  <a:lumOff val="5000"/>
                </a:schemeClr>
              </a:solidFill>
              <a:cs typeface="B Titr" pitchFamily="2" charset="-78"/>
            </a:endParaRPr>
          </a:p>
        </p:txBody>
      </p:sp>
      <p:sp>
        <p:nvSpPr>
          <p:cNvPr id="33" name="Slide Number Placeholder 6"/>
          <p:cNvSpPr>
            <a:spLocks noGrp="1"/>
          </p:cNvSpPr>
          <p:nvPr>
            <p:ph type="sldNum" sz="quarter" idx="12"/>
          </p:nvPr>
        </p:nvSpPr>
        <p:spPr>
          <a:xfrm>
            <a:off x="6875463" y="6453188"/>
            <a:ext cx="2133600" cy="476250"/>
          </a:xfrm>
        </p:spPr>
        <p:txBody>
          <a:bodyPr/>
          <a:lstStyle/>
          <a:p>
            <a:pPr>
              <a:defRPr/>
            </a:pPr>
            <a:fld id="{8014DE85-AAAC-4256-806C-93F2CB9E26A1}" type="slidenum">
              <a:rPr lang="ar-SA"/>
              <a:pPr>
                <a:defRPr/>
              </a:pPr>
              <a:t>16</a:t>
            </a:fld>
            <a:endParaRPr lang="en-US" dirty="0"/>
          </a:p>
        </p:txBody>
      </p:sp>
      <p:sp>
        <p:nvSpPr>
          <p:cNvPr id="5" name="Rectangle 4"/>
          <p:cNvSpPr/>
          <p:nvPr/>
        </p:nvSpPr>
        <p:spPr>
          <a:xfrm>
            <a:off x="3347863" y="970453"/>
            <a:ext cx="5482649" cy="5324535"/>
          </a:xfrm>
          <a:prstGeom prst="rect">
            <a:avLst/>
          </a:prstGeom>
        </p:spPr>
        <p:txBody>
          <a:bodyPr wrap="square">
            <a:spAutoFit/>
          </a:bodyPr>
          <a:lstStyle/>
          <a:p>
            <a:endParaRPr lang="fa-IR" sz="2000" b="1" dirty="0" smtClean="0">
              <a:solidFill>
                <a:schemeClr val="tx1">
                  <a:lumMod val="95000"/>
                  <a:lumOff val="5000"/>
                </a:schemeClr>
              </a:solidFill>
              <a:cs typeface="B Lotus" pitchFamily="2" charset="-78"/>
            </a:endParaRPr>
          </a:p>
          <a:p>
            <a:r>
              <a:rPr lang="fa-IR" sz="2000" b="1" dirty="0" smtClean="0">
                <a:solidFill>
                  <a:schemeClr val="tx1">
                    <a:lumMod val="95000"/>
                    <a:lumOff val="5000"/>
                  </a:schemeClr>
                </a:solidFill>
                <a:cs typeface="B Lotus" pitchFamily="2" charset="-78"/>
              </a:rPr>
              <a:t>ب- آبگرمکن های پمپی (سیستم با گردش آبیاری یا مدار باز )</a:t>
            </a:r>
          </a:p>
          <a:p>
            <a:r>
              <a:rPr lang="fa-IR" sz="2000" b="1" dirty="0" smtClean="0">
                <a:solidFill>
                  <a:schemeClr val="tx1">
                    <a:lumMod val="95000"/>
                    <a:lumOff val="5000"/>
                  </a:schemeClr>
                </a:solidFill>
                <a:cs typeface="B Lotus" pitchFamily="2" charset="-78"/>
              </a:rPr>
              <a:t>در این دسته از آبگرمکن های خورشیدی که معمولا بصورت غیر مستقیم ( با تعداد کلکتور بالا و مخزن دو جداره ) می باشد جهت انجام بهتر عمل سیرکولاسیون از یک پمپ استفاده می شود</a:t>
            </a:r>
          </a:p>
          <a:p>
            <a:endParaRPr lang="fa-IR" sz="2000" b="1" dirty="0">
              <a:solidFill>
                <a:schemeClr val="tx1">
                  <a:lumMod val="95000"/>
                  <a:lumOff val="5000"/>
                </a:schemeClr>
              </a:solidFill>
              <a:cs typeface="B Lotus" pitchFamily="2" charset="-78"/>
            </a:endParaRPr>
          </a:p>
          <a:p>
            <a:endParaRPr lang="fa-IR" sz="2000" b="1" dirty="0" smtClean="0">
              <a:solidFill>
                <a:schemeClr val="tx1">
                  <a:lumMod val="95000"/>
                  <a:lumOff val="5000"/>
                </a:schemeClr>
              </a:solidFill>
              <a:cs typeface="B Lotus" pitchFamily="2" charset="-78"/>
            </a:endParaRPr>
          </a:p>
          <a:p>
            <a:r>
              <a:rPr lang="fa-IR" sz="2000" b="1" dirty="0" smtClean="0">
                <a:solidFill>
                  <a:schemeClr val="tx1">
                    <a:lumMod val="95000"/>
                    <a:lumOff val="5000"/>
                  </a:schemeClr>
                </a:solidFill>
                <a:cs typeface="B Lotus" pitchFamily="2" charset="-78"/>
              </a:rPr>
              <a:t> این آبگرمکن ها معمولا جهت سیستم های بزرگ به کار می رود همچنین در سیستم های خانگی نیز کاربرد دارد در این حالت مخزن ذخیره در هر محلی از ساختمان و نسب به کلکتورها می تواند قرار بگیرد .پمپ را در مسیر ورود محلول سرد به کلکتورها قرار می دهند این محلول پس از گرم شدن توسط صفحات جاذب کلکتورها برگشت می کند . </a:t>
            </a:r>
          </a:p>
          <a:p>
            <a:endParaRPr lang="fa-IR" sz="2000" b="1" dirty="0">
              <a:solidFill>
                <a:schemeClr val="tx1">
                  <a:lumMod val="95000"/>
                  <a:lumOff val="5000"/>
                </a:schemeClr>
              </a:solidFill>
              <a:cs typeface="B Lotus" pitchFamily="2" charset="-78"/>
            </a:endParaRPr>
          </a:p>
          <a:p>
            <a:r>
              <a:rPr lang="fa-IR" sz="2000" b="1" dirty="0" smtClean="0">
                <a:solidFill>
                  <a:schemeClr val="tx1">
                    <a:lumMod val="95000"/>
                    <a:lumOff val="5000"/>
                  </a:schemeClr>
                </a:solidFill>
                <a:cs typeface="B Lotus" pitchFamily="2" charset="-78"/>
              </a:rPr>
              <a:t>همچنین این سیستم مجهز به یک کنترل دما می باشد که این کنترلر </a:t>
            </a:r>
          </a:p>
          <a:p>
            <a:r>
              <a:rPr lang="fa-IR" sz="2000" b="1" dirty="0" smtClean="0">
                <a:solidFill>
                  <a:schemeClr val="tx1">
                    <a:lumMod val="95000"/>
                    <a:lumOff val="5000"/>
                  </a:schemeClr>
                </a:solidFill>
                <a:cs typeface="B Lotus" pitchFamily="2" charset="-78"/>
              </a:rPr>
              <a:t>در مواقع نیاز به پمپ دستور قطع و وصل می دهد</a:t>
            </a:r>
            <a:endParaRPr lang="en-US" sz="2000" b="1" dirty="0">
              <a:solidFill>
                <a:schemeClr val="tx1">
                  <a:lumMod val="95000"/>
                  <a:lumOff val="5000"/>
                </a:schemeClr>
              </a:solidFill>
              <a:cs typeface="B Lotus" pitchFamily="2" charset="-78"/>
            </a:endParaRPr>
          </a:p>
        </p:txBody>
      </p:sp>
      <p:pic>
        <p:nvPicPr>
          <p:cNvPr id="2" name="Picture 1"/>
          <p:cNvPicPr>
            <a:picLocks noChangeAspect="1"/>
          </p:cNvPicPr>
          <p:nvPr/>
        </p:nvPicPr>
        <p:blipFill>
          <a:blip r:embed="rId2"/>
          <a:stretch>
            <a:fillRect/>
          </a:stretch>
        </p:blipFill>
        <p:spPr>
          <a:xfrm>
            <a:off x="202469" y="2276872"/>
            <a:ext cx="3021478" cy="3190306"/>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982147342"/>
      </p:ext>
    </p:extLst>
  </p:cSld>
  <p:clrMapOvr>
    <a:masterClrMapping/>
  </p:clrMapOvr>
  <p:transition spd="slow">
    <p:cover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54274"/>
                                        </p:tgtEl>
                                        <p:attrNameLst>
                                          <p:attrName>style.visibility</p:attrName>
                                        </p:attrNameLst>
                                      </p:cBhvr>
                                      <p:to>
                                        <p:strVal val="visible"/>
                                      </p:to>
                                    </p:set>
                                    <p:anim calcmode="lin" valueType="num">
                                      <p:cBhvr>
                                        <p:cTn id="7" dur="1000" fill="hold"/>
                                        <p:tgtEl>
                                          <p:spTgt spid="54274"/>
                                        </p:tgtEl>
                                        <p:attrNameLst>
                                          <p:attrName>ppt_w</p:attrName>
                                        </p:attrNameLst>
                                      </p:cBhvr>
                                      <p:tavLst>
                                        <p:tav tm="0">
                                          <p:val>
                                            <p:fltVal val="0"/>
                                          </p:val>
                                        </p:tav>
                                        <p:tav tm="100000">
                                          <p:val>
                                            <p:strVal val="#ppt_w"/>
                                          </p:val>
                                        </p:tav>
                                      </p:tavLst>
                                    </p:anim>
                                    <p:anim calcmode="lin" valueType="num">
                                      <p:cBhvr>
                                        <p:cTn id="8" dur="1000" fill="hold"/>
                                        <p:tgtEl>
                                          <p:spTgt spid="54274"/>
                                        </p:tgtEl>
                                        <p:attrNameLst>
                                          <p:attrName>ppt_h</p:attrName>
                                        </p:attrNameLst>
                                      </p:cBhvr>
                                      <p:tavLst>
                                        <p:tav tm="0">
                                          <p:val>
                                            <p:fltVal val="0"/>
                                          </p:val>
                                        </p:tav>
                                        <p:tav tm="100000">
                                          <p:val>
                                            <p:strVal val="#ppt_h"/>
                                          </p:val>
                                        </p:tav>
                                      </p:tavLst>
                                    </p:anim>
                                    <p:animEffect transition="in" filter="fade">
                                      <p:cBhvr>
                                        <p:cTn id="9" dur="1000"/>
                                        <p:tgtEl>
                                          <p:spTgt spid="54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142852"/>
            <a:ext cx="8229600" cy="1143000"/>
          </a:xfrm>
        </p:spPr>
        <p:txBody>
          <a:bodyPr/>
          <a:lstStyle/>
          <a:p>
            <a:pPr algn="justLow" eaLnBrk="1" fontAlgn="auto" hangingPunct="1">
              <a:spcAft>
                <a:spcPts val="0"/>
              </a:spcAft>
              <a:defRPr/>
            </a:pPr>
            <a:r>
              <a:rPr lang="fa-IR" sz="2800" dirty="0" smtClean="0">
                <a:solidFill>
                  <a:schemeClr val="tx1">
                    <a:lumMod val="95000"/>
                    <a:lumOff val="5000"/>
                  </a:schemeClr>
                </a:solidFill>
                <a:cs typeface="B Titr" pitchFamily="2" charset="-78"/>
              </a:rPr>
              <a:t>انواع آبگرمکن های خورشیدی </a:t>
            </a:r>
            <a:endParaRPr lang="en-US" sz="2800" dirty="0">
              <a:solidFill>
                <a:schemeClr val="tx1">
                  <a:lumMod val="95000"/>
                  <a:lumOff val="5000"/>
                </a:schemeClr>
              </a:solidFill>
              <a:cs typeface="B Titr" pitchFamily="2" charset="-78"/>
            </a:endParaRPr>
          </a:p>
        </p:txBody>
      </p:sp>
      <p:sp>
        <p:nvSpPr>
          <p:cNvPr id="33" name="Slide Number Placeholder 6"/>
          <p:cNvSpPr>
            <a:spLocks noGrp="1"/>
          </p:cNvSpPr>
          <p:nvPr>
            <p:ph type="sldNum" sz="quarter" idx="12"/>
          </p:nvPr>
        </p:nvSpPr>
        <p:spPr>
          <a:xfrm>
            <a:off x="6875463" y="6453188"/>
            <a:ext cx="2133600" cy="476250"/>
          </a:xfrm>
        </p:spPr>
        <p:txBody>
          <a:bodyPr/>
          <a:lstStyle/>
          <a:p>
            <a:pPr>
              <a:defRPr/>
            </a:pPr>
            <a:fld id="{8014DE85-AAAC-4256-806C-93F2CB9E26A1}" type="slidenum">
              <a:rPr lang="ar-SA"/>
              <a:pPr>
                <a:defRPr/>
              </a:pPr>
              <a:t>17</a:t>
            </a:fld>
            <a:endParaRPr lang="en-US" dirty="0"/>
          </a:p>
        </p:txBody>
      </p:sp>
      <p:sp>
        <p:nvSpPr>
          <p:cNvPr id="5" name="Rectangle 4"/>
          <p:cNvSpPr/>
          <p:nvPr/>
        </p:nvSpPr>
        <p:spPr>
          <a:xfrm>
            <a:off x="457200" y="1357298"/>
            <a:ext cx="8401080" cy="5324535"/>
          </a:xfrm>
          <a:prstGeom prst="rect">
            <a:avLst/>
          </a:prstGeom>
        </p:spPr>
        <p:txBody>
          <a:bodyPr wrap="square">
            <a:spAutoFit/>
          </a:bodyPr>
          <a:lstStyle/>
          <a:p>
            <a:r>
              <a:rPr lang="fa-IR" sz="2000" b="1" dirty="0" smtClean="0">
                <a:solidFill>
                  <a:schemeClr val="tx1">
                    <a:lumMod val="95000"/>
                    <a:lumOff val="5000"/>
                  </a:schemeClr>
                </a:solidFill>
                <a:cs typeface="B Homa" panose="00000400000000000000" pitchFamily="2" charset="-78"/>
              </a:rPr>
              <a:t>اب گرمکن های خانگی و عمومی </a:t>
            </a:r>
          </a:p>
          <a:p>
            <a:r>
              <a:rPr lang="fa-IR" sz="2000" b="1" dirty="0" smtClean="0">
                <a:solidFill>
                  <a:schemeClr val="tx1">
                    <a:lumMod val="95000"/>
                    <a:lumOff val="5000"/>
                  </a:schemeClr>
                </a:solidFill>
                <a:cs typeface="B Lotus" pitchFamily="2" charset="-78"/>
              </a:rPr>
              <a:t>موارد مصرف آبگرمکن های ترموسیفونی و پمپی در سیستم های خانگی و عمومی می باشد </a:t>
            </a:r>
          </a:p>
          <a:p>
            <a:r>
              <a:rPr lang="fa-IR" sz="2000" b="1" dirty="0">
                <a:solidFill>
                  <a:schemeClr val="tx1">
                    <a:lumMod val="95000"/>
                    <a:lumOff val="5000"/>
                  </a:schemeClr>
                </a:solidFill>
                <a:cs typeface="B Homa" panose="00000400000000000000" pitchFamily="2" charset="-78"/>
              </a:rPr>
              <a:t>سیستم های خانگی </a:t>
            </a:r>
          </a:p>
          <a:p>
            <a:r>
              <a:rPr lang="fa-IR" sz="2000" b="1" dirty="0" smtClean="0">
                <a:solidFill>
                  <a:schemeClr val="tx1">
                    <a:lumMod val="95000"/>
                    <a:lumOff val="5000"/>
                  </a:schemeClr>
                </a:solidFill>
                <a:cs typeface="B Lotus" pitchFamily="2" charset="-78"/>
              </a:rPr>
              <a:t>در مواردی که آب گرم مصرفی جهت تامین 4-7 نفر در روز باشد ار سیستم های خانگی که ممکن است خاصیت ترموسیفونی یا پمپی را شامل گردد استفاده می شود </a:t>
            </a:r>
          </a:p>
          <a:p>
            <a:r>
              <a:rPr lang="fa-IR" sz="2000" b="1" dirty="0" smtClean="0">
                <a:solidFill>
                  <a:schemeClr val="tx1">
                    <a:lumMod val="95000"/>
                    <a:lumOff val="5000"/>
                  </a:schemeClr>
                </a:solidFill>
                <a:cs typeface="B Homa" panose="00000400000000000000" pitchFamily="2" charset="-78"/>
              </a:rPr>
              <a:t>ابگرمکن </a:t>
            </a:r>
            <a:r>
              <a:rPr lang="fa-IR" sz="2000" b="1" dirty="0">
                <a:solidFill>
                  <a:schemeClr val="tx1">
                    <a:lumMod val="95000"/>
                    <a:lumOff val="5000"/>
                  </a:schemeClr>
                </a:solidFill>
                <a:cs typeface="B Homa" panose="00000400000000000000" pitchFamily="2" charset="-78"/>
              </a:rPr>
              <a:t>های خورشیدی عمومی (سیستم گردش اجباری)</a:t>
            </a:r>
          </a:p>
          <a:p>
            <a:r>
              <a:rPr lang="fa-IR" sz="2000" b="1" dirty="0" smtClean="0">
                <a:solidFill>
                  <a:schemeClr val="tx1">
                    <a:lumMod val="95000"/>
                    <a:lumOff val="5000"/>
                  </a:schemeClr>
                </a:solidFill>
                <a:cs typeface="B Lotus" pitchFamily="2" charset="-78"/>
              </a:rPr>
              <a:t>این دسته از ابگرمکن های خورشیدی </a:t>
            </a:r>
          </a:p>
          <a:p>
            <a:r>
              <a:rPr lang="fa-IR" sz="2000" b="1" dirty="0" smtClean="0">
                <a:solidFill>
                  <a:schemeClr val="tx1">
                    <a:lumMod val="95000"/>
                    <a:lumOff val="5000"/>
                  </a:schemeClr>
                </a:solidFill>
                <a:cs typeface="B Lotus" pitchFamily="2" charset="-78"/>
              </a:rPr>
              <a:t>لزوما به صورت غیر مستقیم </a:t>
            </a:r>
          </a:p>
          <a:p>
            <a:r>
              <a:rPr lang="fa-IR" sz="2000" b="1" dirty="0" smtClean="0">
                <a:solidFill>
                  <a:schemeClr val="tx1">
                    <a:lumMod val="95000"/>
                    <a:lumOff val="5000"/>
                  </a:schemeClr>
                </a:solidFill>
                <a:cs typeface="B Lotus" pitchFamily="2" charset="-78"/>
              </a:rPr>
              <a:t> با مخزن کویل دار</a:t>
            </a:r>
          </a:p>
          <a:p>
            <a:r>
              <a:rPr lang="fa-IR" sz="2000" b="1" dirty="0" smtClean="0">
                <a:solidFill>
                  <a:schemeClr val="tx1">
                    <a:lumMod val="95000"/>
                    <a:lumOff val="5000"/>
                  </a:schemeClr>
                </a:solidFill>
                <a:cs typeface="B Lotus" pitchFamily="2" charset="-78"/>
              </a:rPr>
              <a:t> استفاده از پمپ جهت گردش </a:t>
            </a:r>
          </a:p>
          <a:p>
            <a:r>
              <a:rPr lang="fa-IR" sz="2000" b="1" dirty="0" smtClean="0">
                <a:solidFill>
                  <a:schemeClr val="tx1">
                    <a:lumMod val="95000"/>
                    <a:lumOff val="5000"/>
                  </a:schemeClr>
                </a:solidFill>
                <a:cs typeface="B Lotus" pitchFamily="2" charset="-78"/>
              </a:rPr>
              <a:t>محلول آب و ضد یخ الزامی می باشد </a:t>
            </a:r>
          </a:p>
          <a:p>
            <a:r>
              <a:rPr lang="fa-IR" sz="2000" b="1" dirty="0" smtClean="0">
                <a:solidFill>
                  <a:schemeClr val="tx1">
                    <a:lumMod val="95000"/>
                    <a:lumOff val="5000"/>
                  </a:schemeClr>
                </a:solidFill>
                <a:cs typeface="B Lotus" pitchFamily="2" charset="-78"/>
              </a:rPr>
              <a:t>در این سیستم از تعداد زیادی کلکتور (تعداد آن بستگی </a:t>
            </a:r>
          </a:p>
          <a:p>
            <a:r>
              <a:rPr lang="fa-IR" sz="2000" b="1" dirty="0" smtClean="0">
                <a:solidFill>
                  <a:schemeClr val="tx1">
                    <a:lumMod val="95000"/>
                    <a:lumOff val="5000"/>
                  </a:schemeClr>
                </a:solidFill>
                <a:cs typeface="B Lotus" pitchFamily="2" charset="-78"/>
              </a:rPr>
              <a:t>به میزان مصرف با تعداد نفرات استفاده کننده </a:t>
            </a:r>
          </a:p>
          <a:p>
            <a:r>
              <a:rPr lang="fa-IR" sz="2000" b="1" dirty="0" smtClean="0">
                <a:solidFill>
                  <a:schemeClr val="tx1">
                    <a:lumMod val="95000"/>
                    <a:lumOff val="5000"/>
                  </a:schemeClr>
                </a:solidFill>
                <a:cs typeface="B Lotus" pitchFamily="2" charset="-78"/>
              </a:rPr>
              <a:t>از ان دارد ) به صورت سری و موازی استفاده </a:t>
            </a:r>
          </a:p>
          <a:p>
            <a:r>
              <a:rPr lang="fa-IR" sz="2000" b="1" dirty="0" smtClean="0">
                <a:solidFill>
                  <a:schemeClr val="tx1">
                    <a:lumMod val="95000"/>
                    <a:lumOff val="5000"/>
                  </a:schemeClr>
                </a:solidFill>
                <a:cs typeface="B Lotus" pitchFamily="2" charset="-78"/>
              </a:rPr>
              <a:t>می گردد </a:t>
            </a:r>
          </a:p>
          <a:p>
            <a:r>
              <a:rPr lang="fa-IR" sz="2000" b="1" dirty="0" smtClean="0">
                <a:solidFill>
                  <a:schemeClr val="tx1">
                    <a:lumMod val="95000"/>
                    <a:lumOff val="5000"/>
                  </a:schemeClr>
                </a:solidFill>
                <a:cs typeface="B Lotus" pitchFamily="2" charset="-78"/>
              </a:rPr>
              <a:t>مورد نیاز در حمامهای عمومی این </a:t>
            </a:r>
            <a:r>
              <a:rPr lang="fa-IR" sz="2000" b="1" dirty="0">
                <a:solidFill>
                  <a:schemeClr val="tx1">
                    <a:lumMod val="95000"/>
                    <a:lumOff val="5000"/>
                  </a:schemeClr>
                </a:solidFill>
                <a:cs typeface="B Lotus" pitchFamily="2" charset="-78"/>
              </a:rPr>
              <a:t>سیستم برای گرمایش آب </a:t>
            </a:r>
            <a:r>
              <a:rPr lang="fa-IR" sz="2000" b="1" dirty="0" smtClean="0">
                <a:solidFill>
                  <a:schemeClr val="tx1">
                    <a:lumMod val="95000"/>
                    <a:lumOff val="5000"/>
                  </a:schemeClr>
                </a:solidFill>
                <a:cs typeface="B Lotus" pitchFamily="2" charset="-78"/>
              </a:rPr>
              <a:t>مصرفی استخر ها و صنایع گوناگون بکار می رود </a:t>
            </a:r>
            <a:endParaRPr lang="en-US" sz="2000" b="1" dirty="0">
              <a:solidFill>
                <a:schemeClr val="tx1">
                  <a:lumMod val="95000"/>
                  <a:lumOff val="5000"/>
                </a:schemeClr>
              </a:solidFill>
              <a:cs typeface="B Lotus" pitchFamily="2" charset="-78"/>
            </a:endParaRPr>
          </a:p>
        </p:txBody>
      </p:sp>
      <p:pic>
        <p:nvPicPr>
          <p:cNvPr id="6" name="Picture 1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3429000"/>
            <a:ext cx="3816424" cy="23487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441111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54274"/>
                                        </p:tgtEl>
                                        <p:attrNameLst>
                                          <p:attrName>style.visibility</p:attrName>
                                        </p:attrNameLst>
                                      </p:cBhvr>
                                      <p:to>
                                        <p:strVal val="visible"/>
                                      </p:to>
                                    </p:set>
                                    <p:anim calcmode="lin" valueType="num">
                                      <p:cBhvr>
                                        <p:cTn id="7" dur="1000" fill="hold"/>
                                        <p:tgtEl>
                                          <p:spTgt spid="54274"/>
                                        </p:tgtEl>
                                        <p:attrNameLst>
                                          <p:attrName>ppt_w</p:attrName>
                                        </p:attrNameLst>
                                      </p:cBhvr>
                                      <p:tavLst>
                                        <p:tav tm="0">
                                          <p:val>
                                            <p:fltVal val="0"/>
                                          </p:val>
                                        </p:tav>
                                        <p:tav tm="100000">
                                          <p:val>
                                            <p:strVal val="#ppt_w"/>
                                          </p:val>
                                        </p:tav>
                                      </p:tavLst>
                                    </p:anim>
                                    <p:anim calcmode="lin" valueType="num">
                                      <p:cBhvr>
                                        <p:cTn id="8" dur="1000" fill="hold"/>
                                        <p:tgtEl>
                                          <p:spTgt spid="54274"/>
                                        </p:tgtEl>
                                        <p:attrNameLst>
                                          <p:attrName>ppt_h</p:attrName>
                                        </p:attrNameLst>
                                      </p:cBhvr>
                                      <p:tavLst>
                                        <p:tav tm="0">
                                          <p:val>
                                            <p:fltVal val="0"/>
                                          </p:val>
                                        </p:tav>
                                        <p:tav tm="100000">
                                          <p:val>
                                            <p:strVal val="#ppt_h"/>
                                          </p:val>
                                        </p:tav>
                                      </p:tavLst>
                                    </p:anim>
                                    <p:animEffect transition="in" filter="fade">
                                      <p:cBhvr>
                                        <p:cTn id="9" dur="1000"/>
                                        <p:tgtEl>
                                          <p:spTgt spid="54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142852"/>
            <a:ext cx="8229600" cy="1143000"/>
          </a:xfrm>
        </p:spPr>
        <p:txBody>
          <a:bodyPr/>
          <a:lstStyle/>
          <a:p>
            <a:pPr algn="justLow" eaLnBrk="1" fontAlgn="auto" hangingPunct="1">
              <a:spcAft>
                <a:spcPts val="0"/>
              </a:spcAft>
              <a:defRPr/>
            </a:pPr>
            <a:r>
              <a:rPr lang="fa-IR" sz="2800" dirty="0" smtClean="0">
                <a:solidFill>
                  <a:schemeClr val="tx1">
                    <a:lumMod val="95000"/>
                    <a:lumOff val="5000"/>
                  </a:schemeClr>
                </a:solidFill>
                <a:cs typeface="B Titr" pitchFamily="2" charset="-78"/>
              </a:rPr>
              <a:t>آبگرمکن های خورشیدی</a:t>
            </a:r>
            <a:endParaRPr lang="en-US" sz="2800" dirty="0">
              <a:solidFill>
                <a:schemeClr val="tx1">
                  <a:lumMod val="95000"/>
                  <a:lumOff val="5000"/>
                </a:schemeClr>
              </a:solidFill>
              <a:cs typeface="B Titr" pitchFamily="2" charset="-78"/>
            </a:endParaRPr>
          </a:p>
        </p:txBody>
      </p:sp>
      <p:sp>
        <p:nvSpPr>
          <p:cNvPr id="33" name="Slide Number Placeholder 6"/>
          <p:cNvSpPr>
            <a:spLocks noGrp="1"/>
          </p:cNvSpPr>
          <p:nvPr>
            <p:ph type="sldNum" sz="quarter" idx="12"/>
          </p:nvPr>
        </p:nvSpPr>
        <p:spPr>
          <a:xfrm>
            <a:off x="6875463" y="6453188"/>
            <a:ext cx="2133600" cy="476250"/>
          </a:xfrm>
        </p:spPr>
        <p:txBody>
          <a:bodyPr/>
          <a:lstStyle/>
          <a:p>
            <a:pPr>
              <a:defRPr/>
            </a:pPr>
            <a:fld id="{8014DE85-AAAC-4256-806C-93F2CB9E26A1}" type="slidenum">
              <a:rPr lang="ar-SA"/>
              <a:pPr>
                <a:defRPr/>
              </a:pPr>
              <a:t>18</a:t>
            </a:fld>
            <a:endParaRPr lang="en-US" dirty="0"/>
          </a:p>
        </p:txBody>
      </p:sp>
      <p:sp>
        <p:nvSpPr>
          <p:cNvPr id="5" name="Rectangle 4"/>
          <p:cNvSpPr/>
          <p:nvPr/>
        </p:nvSpPr>
        <p:spPr>
          <a:xfrm>
            <a:off x="1214414" y="2500306"/>
            <a:ext cx="7000924" cy="144655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fa-IR" sz="4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نکات مهم در خرید آبگرمکن های خورشیدی  </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54274"/>
                                        </p:tgtEl>
                                        <p:attrNameLst>
                                          <p:attrName>style.visibility</p:attrName>
                                        </p:attrNameLst>
                                      </p:cBhvr>
                                      <p:to>
                                        <p:strVal val="visible"/>
                                      </p:to>
                                    </p:set>
                                    <p:anim calcmode="lin" valueType="num">
                                      <p:cBhvr>
                                        <p:cTn id="7" dur="1000" fill="hold"/>
                                        <p:tgtEl>
                                          <p:spTgt spid="54274"/>
                                        </p:tgtEl>
                                        <p:attrNameLst>
                                          <p:attrName>ppt_w</p:attrName>
                                        </p:attrNameLst>
                                      </p:cBhvr>
                                      <p:tavLst>
                                        <p:tav tm="0">
                                          <p:val>
                                            <p:fltVal val="0"/>
                                          </p:val>
                                        </p:tav>
                                        <p:tav tm="100000">
                                          <p:val>
                                            <p:strVal val="#ppt_w"/>
                                          </p:val>
                                        </p:tav>
                                      </p:tavLst>
                                    </p:anim>
                                    <p:anim calcmode="lin" valueType="num">
                                      <p:cBhvr>
                                        <p:cTn id="8" dur="1000" fill="hold"/>
                                        <p:tgtEl>
                                          <p:spTgt spid="54274"/>
                                        </p:tgtEl>
                                        <p:attrNameLst>
                                          <p:attrName>ppt_h</p:attrName>
                                        </p:attrNameLst>
                                      </p:cBhvr>
                                      <p:tavLst>
                                        <p:tav tm="0">
                                          <p:val>
                                            <p:fltVal val="0"/>
                                          </p:val>
                                        </p:tav>
                                        <p:tav tm="100000">
                                          <p:val>
                                            <p:strVal val="#ppt_h"/>
                                          </p:val>
                                        </p:tav>
                                      </p:tavLst>
                                    </p:anim>
                                    <p:animEffect transition="in" filter="fade">
                                      <p:cBhvr>
                                        <p:cTn id="9" dur="1000"/>
                                        <p:tgtEl>
                                          <p:spTgt spid="54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127" y="273768"/>
            <a:ext cx="8134667" cy="986425"/>
          </a:xfrm>
        </p:spPr>
        <p:txBody>
          <a:bodyPr/>
          <a:lstStyle/>
          <a:p>
            <a:pPr algn="justLow" eaLnBrk="1" fontAlgn="auto" hangingPunct="1">
              <a:spcAft>
                <a:spcPts val="0"/>
              </a:spcAft>
              <a:defRPr/>
            </a:pPr>
            <a:r>
              <a:rPr lang="fa-IR" sz="2800" dirty="0" smtClean="0">
                <a:solidFill>
                  <a:schemeClr val="tx1">
                    <a:lumMod val="95000"/>
                    <a:lumOff val="5000"/>
                  </a:schemeClr>
                </a:solidFill>
                <a:cs typeface="B Titr" pitchFamily="2" charset="-78"/>
              </a:rPr>
              <a:t>اندازه سیستم :</a:t>
            </a:r>
            <a:endParaRPr lang="en-US" sz="2800" dirty="0">
              <a:solidFill>
                <a:schemeClr val="tx1">
                  <a:lumMod val="95000"/>
                  <a:lumOff val="5000"/>
                </a:schemeClr>
              </a:solidFill>
              <a:cs typeface="B Titr" pitchFamily="2" charset="-78"/>
            </a:endParaRPr>
          </a:p>
        </p:txBody>
      </p:sp>
      <p:sp>
        <p:nvSpPr>
          <p:cNvPr id="5" name="Content Placeholder 4"/>
          <p:cNvSpPr>
            <a:spLocks noGrp="1"/>
          </p:cNvSpPr>
          <p:nvPr>
            <p:ph sz="half" idx="2"/>
          </p:nvPr>
        </p:nvSpPr>
        <p:spPr>
          <a:xfrm>
            <a:off x="571472" y="1500174"/>
            <a:ext cx="8229600" cy="2187575"/>
          </a:xfrm>
        </p:spPr>
        <p:txBody>
          <a:bodyPr>
            <a:normAutofit/>
          </a:bodyPr>
          <a:lstStyle/>
          <a:p>
            <a:pPr marL="0"/>
            <a:r>
              <a:rPr lang="fa-IR" sz="1800" dirty="0" smtClean="0">
                <a:solidFill>
                  <a:schemeClr val="tx1"/>
                </a:solidFill>
              </a:rPr>
              <a:t>بهترین روش برای تعیین اندازه سیستم ، بررسی تعداد ساکنین منزل و الگوی مصرف اب گرم آنهاست . تعداد ساکنین آینده خانه ، تعداد و اندازه لوازم خانگی مصرف کننده آب گرم از قبیل ماشین لباسشویی و ظرفشویی نیز در محاسبات بایستی منظور شوند </a:t>
            </a:r>
          </a:p>
        </p:txBody>
      </p:sp>
      <p:sp>
        <p:nvSpPr>
          <p:cNvPr id="32" name="Slide Number Placeholder 6"/>
          <p:cNvSpPr>
            <a:spLocks noGrp="1"/>
          </p:cNvSpPr>
          <p:nvPr>
            <p:ph type="sldNum" sz="quarter" idx="12"/>
          </p:nvPr>
        </p:nvSpPr>
        <p:spPr>
          <a:xfrm>
            <a:off x="6875463" y="6381750"/>
            <a:ext cx="2133600" cy="476250"/>
          </a:xfrm>
        </p:spPr>
        <p:txBody>
          <a:bodyPr/>
          <a:lstStyle/>
          <a:p>
            <a:pPr>
              <a:defRPr/>
            </a:pPr>
            <a:fld id="{99422E3A-5C5F-4C5D-BD92-16B57206166F}" type="slidenum">
              <a:rPr lang="ar-SA"/>
              <a:pPr>
                <a:defRPr/>
              </a:pPr>
              <a:t>19</a:t>
            </a:fld>
            <a:endParaRPr lang="en-US" dirty="0"/>
          </a:p>
        </p:txBody>
      </p:sp>
      <p:graphicFrame>
        <p:nvGraphicFramePr>
          <p:cNvPr id="6" name="Table 5"/>
          <p:cNvGraphicFramePr>
            <a:graphicFrameLocks noGrp="1"/>
          </p:cNvGraphicFramePr>
          <p:nvPr/>
        </p:nvGraphicFramePr>
        <p:xfrm>
          <a:off x="1643042" y="2857496"/>
          <a:ext cx="6096000" cy="2500330"/>
        </p:xfrm>
        <a:graphic>
          <a:graphicData uri="http://schemas.openxmlformats.org/drawingml/2006/table">
            <a:tbl>
              <a:tblPr rtl="1" firstRow="1" bandRow="1">
                <a:tableStyleId>{21E4AEA4-8DFA-4A89-87EB-49C32662AFE0}</a:tableStyleId>
              </a:tblPr>
              <a:tblGrid>
                <a:gridCol w="1016000">
                  <a:extLst>
                    <a:ext uri="{9D8B030D-6E8A-4147-A177-3AD203B41FA5}">
                      <a16:colId xmlns:a16="http://schemas.microsoft.com/office/drawing/2014/main" xmlns="" val="20000"/>
                    </a:ext>
                  </a:extLst>
                </a:gridCol>
                <a:gridCol w="1016000">
                  <a:extLst>
                    <a:ext uri="{9D8B030D-6E8A-4147-A177-3AD203B41FA5}">
                      <a16:colId xmlns:a16="http://schemas.microsoft.com/office/drawing/2014/main" xmlns="" val="20001"/>
                    </a:ext>
                  </a:extLst>
                </a:gridCol>
                <a:gridCol w="1016000">
                  <a:extLst>
                    <a:ext uri="{9D8B030D-6E8A-4147-A177-3AD203B41FA5}">
                      <a16:colId xmlns:a16="http://schemas.microsoft.com/office/drawing/2014/main" xmlns="" val="20002"/>
                    </a:ext>
                  </a:extLst>
                </a:gridCol>
                <a:gridCol w="1016000">
                  <a:extLst>
                    <a:ext uri="{9D8B030D-6E8A-4147-A177-3AD203B41FA5}">
                      <a16:colId xmlns:a16="http://schemas.microsoft.com/office/drawing/2014/main" xmlns="" val="20003"/>
                    </a:ext>
                  </a:extLst>
                </a:gridCol>
                <a:gridCol w="1016000">
                  <a:extLst>
                    <a:ext uri="{9D8B030D-6E8A-4147-A177-3AD203B41FA5}">
                      <a16:colId xmlns:a16="http://schemas.microsoft.com/office/drawing/2014/main" xmlns="" val="20004"/>
                    </a:ext>
                  </a:extLst>
                </a:gridCol>
                <a:gridCol w="1016000">
                  <a:extLst>
                    <a:ext uri="{9D8B030D-6E8A-4147-A177-3AD203B41FA5}">
                      <a16:colId xmlns:a16="http://schemas.microsoft.com/office/drawing/2014/main" xmlns="" val="20005"/>
                    </a:ext>
                  </a:extLst>
                </a:gridCol>
              </a:tblGrid>
              <a:tr h="320040">
                <a:tc rowSpan="2">
                  <a:txBody>
                    <a:bodyPr/>
                    <a:lstStyle/>
                    <a:p>
                      <a:pPr algn="ctr" rtl="1"/>
                      <a:r>
                        <a:rPr lang="fa-IR" dirty="0" smtClean="0"/>
                        <a:t>تعداد افراد </a:t>
                      </a:r>
                      <a:endParaRPr lang="fa-IR" dirty="0"/>
                    </a:p>
                  </a:txBody>
                  <a:tcPr/>
                </a:tc>
                <a:tc rowSpan="2">
                  <a:txBody>
                    <a:bodyPr/>
                    <a:lstStyle/>
                    <a:p>
                      <a:pPr algn="ctr" rtl="1"/>
                      <a:r>
                        <a:rPr lang="fa-IR" dirty="0" smtClean="0"/>
                        <a:t>ظرفیت (لیتر)</a:t>
                      </a:r>
                      <a:endParaRPr lang="fa-IR" dirty="0"/>
                    </a:p>
                  </a:txBody>
                  <a:tcPr/>
                </a:tc>
                <a:tc rowSpan="2">
                  <a:txBody>
                    <a:bodyPr/>
                    <a:lstStyle/>
                    <a:p>
                      <a:pPr algn="ctr" rtl="1"/>
                      <a:r>
                        <a:rPr lang="fa-IR" dirty="0" smtClean="0"/>
                        <a:t>سطح کلکتور</a:t>
                      </a:r>
                      <a:endParaRPr lang="fa-IR" dirty="0"/>
                    </a:p>
                  </a:txBody>
                  <a:tcPr/>
                </a:tc>
                <a:tc gridSpan="3">
                  <a:txBody>
                    <a:bodyPr/>
                    <a:lstStyle/>
                    <a:p>
                      <a:pPr algn="ctr" rtl="1"/>
                      <a:r>
                        <a:rPr lang="fa-IR" dirty="0" smtClean="0"/>
                        <a:t>میزان سوخت مصرف سالانه </a:t>
                      </a:r>
                      <a:endParaRPr lang="fa-IR" dirty="0"/>
                    </a:p>
                  </a:txBody>
                  <a:tcPr>
                    <a:lnB w="12700" cap="flat" cmpd="sng" algn="ctr">
                      <a:solidFill>
                        <a:schemeClr val="tx1"/>
                      </a:solidFill>
                      <a:prstDash val="solid"/>
                      <a:round/>
                      <a:headEnd type="none" w="med" len="med"/>
                      <a:tailEnd type="none" w="med" len="med"/>
                    </a:lnB>
                  </a:tcPr>
                </a:tc>
                <a:tc hMerge="1">
                  <a:txBody>
                    <a:bodyPr/>
                    <a:lstStyle/>
                    <a:p>
                      <a:pPr rtl="1"/>
                      <a:endParaRPr lang="fa-IR" dirty="0"/>
                    </a:p>
                  </a:txBody>
                  <a:tcPr>
                    <a:lnB w="12700" cap="flat" cmpd="sng" algn="ctr">
                      <a:solidFill>
                        <a:schemeClr val="tx1"/>
                      </a:solidFill>
                      <a:prstDash val="solid"/>
                      <a:round/>
                      <a:headEnd type="none" w="med" len="med"/>
                      <a:tailEnd type="none" w="med" len="med"/>
                    </a:lnB>
                  </a:tcPr>
                </a:tc>
                <a:tc hMerge="1">
                  <a:txBody>
                    <a:bodyPr/>
                    <a:lstStyle/>
                    <a:p>
                      <a:pPr rtl="1"/>
                      <a:endParaRPr lang="fa-IR"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20040">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a:txBody>
                    <a:bodyPr/>
                    <a:lstStyle/>
                    <a:p>
                      <a:pPr algn="ctr" rtl="1"/>
                      <a:r>
                        <a:rPr lang="fa-IR" dirty="0" smtClean="0"/>
                        <a:t>برق</a:t>
                      </a:r>
                      <a:endParaRPr lang="fa-IR" dirty="0"/>
                    </a:p>
                  </a:txBody>
                  <a:tcPr>
                    <a:lnT w="12700" cap="flat" cmpd="sng" algn="ctr">
                      <a:solidFill>
                        <a:schemeClr val="tx1"/>
                      </a:solidFill>
                      <a:prstDash val="solid"/>
                      <a:round/>
                      <a:headEnd type="none" w="med" len="med"/>
                      <a:tailEnd type="none" w="med" len="med"/>
                    </a:lnT>
                  </a:tcPr>
                </a:tc>
                <a:tc>
                  <a:txBody>
                    <a:bodyPr/>
                    <a:lstStyle/>
                    <a:p>
                      <a:pPr algn="ctr" rtl="1"/>
                      <a:r>
                        <a:rPr lang="fa-IR" dirty="0" smtClean="0"/>
                        <a:t>گاز </a:t>
                      </a:r>
                      <a:endParaRPr lang="fa-IR" dirty="0"/>
                    </a:p>
                  </a:txBody>
                  <a:tcPr>
                    <a:lnT w="12700" cap="flat" cmpd="sng" algn="ctr">
                      <a:solidFill>
                        <a:schemeClr val="tx1"/>
                      </a:solidFill>
                      <a:prstDash val="solid"/>
                      <a:round/>
                      <a:headEnd type="none" w="med" len="med"/>
                      <a:tailEnd type="none" w="med" len="med"/>
                    </a:lnT>
                  </a:tcPr>
                </a:tc>
                <a:tc>
                  <a:txBody>
                    <a:bodyPr/>
                    <a:lstStyle/>
                    <a:p>
                      <a:pPr algn="ctr" rtl="1"/>
                      <a:r>
                        <a:rPr lang="fa-IR" dirty="0" smtClean="0"/>
                        <a:t>نفت</a:t>
                      </a:r>
                      <a:endParaRPr lang="fa-IR"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1"/>
                  </a:ext>
                </a:extLst>
              </a:tr>
              <a:tr h="370840">
                <a:tc>
                  <a:txBody>
                    <a:bodyPr/>
                    <a:lstStyle/>
                    <a:p>
                      <a:pPr algn="ctr" rtl="1"/>
                      <a:r>
                        <a:rPr lang="fa-IR" dirty="0" smtClean="0"/>
                        <a:t>2</a:t>
                      </a:r>
                      <a:endParaRPr lang="fa-IR" dirty="0"/>
                    </a:p>
                  </a:txBody>
                  <a:tcPr/>
                </a:tc>
                <a:tc>
                  <a:txBody>
                    <a:bodyPr/>
                    <a:lstStyle/>
                    <a:p>
                      <a:pPr algn="ctr" rtl="1"/>
                      <a:r>
                        <a:rPr lang="fa-IR" dirty="0" smtClean="0"/>
                        <a:t>180</a:t>
                      </a:r>
                      <a:endParaRPr lang="fa-IR" dirty="0"/>
                    </a:p>
                  </a:txBody>
                  <a:tcPr/>
                </a:tc>
                <a:tc>
                  <a:txBody>
                    <a:bodyPr/>
                    <a:lstStyle/>
                    <a:p>
                      <a:pPr algn="ctr" rtl="1"/>
                      <a:r>
                        <a:rPr lang="fa-IR" dirty="0" smtClean="0"/>
                        <a:t>3</a:t>
                      </a:r>
                      <a:endParaRPr lang="fa-IR" dirty="0"/>
                    </a:p>
                  </a:txBody>
                  <a:tcPr/>
                </a:tc>
                <a:tc>
                  <a:txBody>
                    <a:bodyPr/>
                    <a:lstStyle/>
                    <a:p>
                      <a:pPr algn="ctr" rtl="1"/>
                      <a:r>
                        <a:rPr lang="fa-IR" dirty="0" smtClean="0"/>
                        <a:t>3400</a:t>
                      </a:r>
                      <a:endParaRPr lang="fa-IR" dirty="0"/>
                    </a:p>
                  </a:txBody>
                  <a:tcPr/>
                </a:tc>
                <a:tc>
                  <a:txBody>
                    <a:bodyPr/>
                    <a:lstStyle/>
                    <a:p>
                      <a:pPr algn="ctr" rtl="1"/>
                      <a:r>
                        <a:rPr lang="fa-IR" dirty="0" smtClean="0"/>
                        <a:t>500</a:t>
                      </a:r>
                      <a:endParaRPr lang="fa-IR" dirty="0"/>
                    </a:p>
                  </a:txBody>
                  <a:tcPr/>
                </a:tc>
                <a:tc>
                  <a:txBody>
                    <a:bodyPr/>
                    <a:lstStyle/>
                    <a:p>
                      <a:pPr algn="ctr" rtl="1"/>
                      <a:r>
                        <a:rPr lang="fa-IR" dirty="0" smtClean="0"/>
                        <a:t>480</a:t>
                      </a:r>
                      <a:endParaRPr lang="fa-IR" dirty="0"/>
                    </a:p>
                  </a:txBody>
                  <a:tcPr/>
                </a:tc>
                <a:extLst>
                  <a:ext uri="{0D108BD9-81ED-4DB2-BD59-A6C34878D82A}">
                    <a16:rowId xmlns:a16="http://schemas.microsoft.com/office/drawing/2014/main" xmlns="" val="10002"/>
                  </a:ext>
                </a:extLst>
              </a:tr>
              <a:tr h="370840">
                <a:tc>
                  <a:txBody>
                    <a:bodyPr/>
                    <a:lstStyle/>
                    <a:p>
                      <a:pPr algn="ctr" rtl="1"/>
                      <a:r>
                        <a:rPr lang="fa-IR" dirty="0" smtClean="0"/>
                        <a:t>3-4</a:t>
                      </a:r>
                      <a:endParaRPr lang="fa-IR" dirty="0"/>
                    </a:p>
                  </a:txBody>
                  <a:tcPr/>
                </a:tc>
                <a:tc>
                  <a:txBody>
                    <a:bodyPr/>
                    <a:lstStyle/>
                    <a:p>
                      <a:pPr algn="ctr" rtl="1"/>
                      <a:r>
                        <a:rPr lang="fa-IR" dirty="0" smtClean="0"/>
                        <a:t>270</a:t>
                      </a:r>
                      <a:endParaRPr lang="fa-IR" dirty="0"/>
                    </a:p>
                  </a:txBody>
                  <a:tcPr/>
                </a:tc>
                <a:tc>
                  <a:txBody>
                    <a:bodyPr/>
                    <a:lstStyle/>
                    <a:p>
                      <a:pPr algn="ctr" rtl="1"/>
                      <a:r>
                        <a:rPr lang="fa-IR" dirty="0" smtClean="0"/>
                        <a:t>6-5</a:t>
                      </a:r>
                      <a:endParaRPr lang="fa-IR" dirty="0"/>
                    </a:p>
                  </a:txBody>
                  <a:tcPr/>
                </a:tc>
                <a:tc>
                  <a:txBody>
                    <a:bodyPr/>
                    <a:lstStyle/>
                    <a:p>
                      <a:pPr algn="ctr" rtl="1"/>
                      <a:r>
                        <a:rPr lang="fa-IR" dirty="0" smtClean="0"/>
                        <a:t>5000</a:t>
                      </a:r>
                      <a:endParaRPr lang="fa-IR" dirty="0"/>
                    </a:p>
                  </a:txBody>
                  <a:tcPr/>
                </a:tc>
                <a:tc>
                  <a:txBody>
                    <a:bodyPr/>
                    <a:lstStyle/>
                    <a:p>
                      <a:pPr algn="ctr" rtl="1"/>
                      <a:r>
                        <a:rPr lang="fa-IR" dirty="0" smtClean="0"/>
                        <a:t>740</a:t>
                      </a:r>
                      <a:endParaRPr lang="fa-IR" dirty="0"/>
                    </a:p>
                  </a:txBody>
                  <a:tcPr/>
                </a:tc>
                <a:tc>
                  <a:txBody>
                    <a:bodyPr/>
                    <a:lstStyle/>
                    <a:p>
                      <a:pPr algn="ctr" rtl="1"/>
                      <a:r>
                        <a:rPr lang="fa-IR" dirty="0" smtClean="0"/>
                        <a:t>720</a:t>
                      </a:r>
                      <a:endParaRPr lang="fa-IR" dirty="0"/>
                    </a:p>
                  </a:txBody>
                  <a:tcPr/>
                </a:tc>
                <a:extLst>
                  <a:ext uri="{0D108BD9-81ED-4DB2-BD59-A6C34878D82A}">
                    <a16:rowId xmlns:a16="http://schemas.microsoft.com/office/drawing/2014/main" xmlns="" val="10003"/>
                  </a:ext>
                </a:extLst>
              </a:tr>
              <a:tr h="752810">
                <a:tc>
                  <a:txBody>
                    <a:bodyPr/>
                    <a:lstStyle/>
                    <a:p>
                      <a:pPr algn="ctr" rtl="1"/>
                      <a:r>
                        <a:rPr lang="fa-IR" dirty="0" smtClean="0"/>
                        <a:t>بیش از 5</a:t>
                      </a:r>
                      <a:endParaRPr lang="fa-IR" dirty="0"/>
                    </a:p>
                  </a:txBody>
                  <a:tcPr/>
                </a:tc>
                <a:tc>
                  <a:txBody>
                    <a:bodyPr/>
                    <a:lstStyle/>
                    <a:p>
                      <a:pPr algn="ctr" rtl="1"/>
                      <a:r>
                        <a:rPr lang="fa-IR" dirty="0" smtClean="0"/>
                        <a:t>270 پر فشار</a:t>
                      </a:r>
                      <a:endParaRPr lang="fa-IR" dirty="0"/>
                    </a:p>
                  </a:txBody>
                  <a:tcPr/>
                </a:tc>
                <a:tc>
                  <a:txBody>
                    <a:bodyPr/>
                    <a:lstStyle/>
                    <a:p>
                      <a:pPr algn="ctr" rtl="1"/>
                      <a:r>
                        <a:rPr lang="fa-IR" dirty="0" smtClean="0"/>
                        <a:t>بیش از 6</a:t>
                      </a:r>
                      <a:endParaRPr lang="fa-IR" dirty="0"/>
                    </a:p>
                  </a:txBody>
                  <a:tcPr/>
                </a:tc>
                <a:tc>
                  <a:txBody>
                    <a:bodyPr/>
                    <a:lstStyle/>
                    <a:p>
                      <a:pPr algn="ctr" rtl="1"/>
                      <a:r>
                        <a:rPr lang="fa-IR" dirty="0" smtClean="0"/>
                        <a:t>6600</a:t>
                      </a:r>
                      <a:endParaRPr lang="fa-IR" dirty="0"/>
                    </a:p>
                  </a:txBody>
                  <a:tcPr/>
                </a:tc>
                <a:tc>
                  <a:txBody>
                    <a:bodyPr/>
                    <a:lstStyle/>
                    <a:p>
                      <a:pPr algn="ctr" rtl="1"/>
                      <a:r>
                        <a:rPr lang="fa-IR" dirty="0" smtClean="0"/>
                        <a:t>1000</a:t>
                      </a:r>
                      <a:endParaRPr lang="fa-IR" dirty="0"/>
                    </a:p>
                  </a:txBody>
                  <a:tcPr/>
                </a:tc>
                <a:tc>
                  <a:txBody>
                    <a:bodyPr/>
                    <a:lstStyle/>
                    <a:p>
                      <a:pPr algn="ctr" rtl="1"/>
                      <a:r>
                        <a:rPr lang="fa-IR" dirty="0" smtClean="0"/>
                        <a:t>960</a:t>
                      </a:r>
                      <a:endParaRPr lang="fa-IR" dirty="0"/>
                    </a:p>
                  </a:txBody>
                  <a:tcPr/>
                </a:tc>
                <a:extLst>
                  <a:ext uri="{0D108BD9-81ED-4DB2-BD59-A6C34878D82A}">
                    <a16:rowId xmlns:a16="http://schemas.microsoft.com/office/drawing/2014/main" xmlns="" val="10004"/>
                  </a:ext>
                </a:extLst>
              </a:tr>
            </a:tbl>
          </a:graphicData>
        </a:graphic>
      </p:graphicFrame>
      <p:sp>
        <p:nvSpPr>
          <p:cNvPr id="7" name="Rounded Rectangle 6"/>
          <p:cNvSpPr/>
          <p:nvPr/>
        </p:nvSpPr>
        <p:spPr>
          <a:xfrm>
            <a:off x="3000364" y="5715016"/>
            <a:ext cx="3643338" cy="642942"/>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fa-IR" dirty="0" smtClean="0">
                <a:solidFill>
                  <a:schemeClr val="tx1"/>
                </a:solidFill>
              </a:rPr>
              <a:t>جدول راهنمای  انتخاب اندازه ابگرمکن خورشیدی</a:t>
            </a:r>
            <a:endParaRPr lang="fa-IR" dirty="0">
              <a:solidFill>
                <a:schemeClr val="tx1"/>
              </a:solidFill>
            </a:endParaRPr>
          </a:p>
        </p:txBody>
      </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62466"/>
                                        </p:tgtEl>
                                        <p:attrNameLst>
                                          <p:attrName>style.visibility</p:attrName>
                                        </p:attrNameLst>
                                      </p:cBhvr>
                                      <p:to>
                                        <p:strVal val="visible"/>
                                      </p:to>
                                    </p:set>
                                    <p:anim calcmode="lin" valueType="num">
                                      <p:cBhvr>
                                        <p:cTn id="7" dur="500" fill="hold"/>
                                        <p:tgtEl>
                                          <p:spTgt spid="62466"/>
                                        </p:tgtEl>
                                        <p:attrNameLst>
                                          <p:attrName>ppt_w</p:attrName>
                                        </p:attrNameLst>
                                      </p:cBhvr>
                                      <p:tavLst>
                                        <p:tav tm="0">
                                          <p:val>
                                            <p:fltVal val="0"/>
                                          </p:val>
                                        </p:tav>
                                        <p:tav tm="100000">
                                          <p:val>
                                            <p:strVal val="#ppt_w"/>
                                          </p:val>
                                        </p:tav>
                                      </p:tavLst>
                                    </p:anim>
                                    <p:anim calcmode="lin" valueType="num">
                                      <p:cBhvr>
                                        <p:cTn id="8" dur="500" fill="hold"/>
                                        <p:tgtEl>
                                          <p:spTgt spid="62466"/>
                                        </p:tgtEl>
                                        <p:attrNameLst>
                                          <p:attrName>ppt_h</p:attrName>
                                        </p:attrNameLst>
                                      </p:cBhvr>
                                      <p:tavLst>
                                        <p:tav tm="0">
                                          <p:val>
                                            <p:fltVal val="0"/>
                                          </p:val>
                                        </p:tav>
                                        <p:tav tm="100000">
                                          <p:val>
                                            <p:strVal val="#ppt_h"/>
                                          </p:val>
                                        </p:tav>
                                      </p:tavLst>
                                    </p:anim>
                                    <p:animEffect transition="in" filter="fade">
                                      <p:cBhvr>
                                        <p:cTn id="9" dur="500"/>
                                        <p:tgtEl>
                                          <p:spTgt spid="62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01650" y="1214422"/>
            <a:ext cx="7772400" cy="5072098"/>
          </a:xfrm>
        </p:spPr>
        <p:txBody>
          <a:bodyPr>
            <a:normAutofit/>
          </a:bodyPr>
          <a:lstStyle/>
          <a:p>
            <a:pPr algn="ctr" eaLnBrk="1" fontAlgn="auto" hangingPunct="1">
              <a:spcAft>
                <a:spcPts val="0"/>
              </a:spcAft>
              <a:defRPr/>
            </a:pPr>
            <a:r>
              <a:rPr lang="fa-IR" sz="1600" b="1" dirty="0">
                <a:solidFill>
                  <a:schemeClr val="tx1">
                    <a:lumMod val="95000"/>
                    <a:lumOff val="5000"/>
                  </a:schemeClr>
                </a:solidFill>
                <a:cs typeface="B Mitra" pitchFamily="2" charset="-78"/>
              </a:rPr>
              <a:t/>
            </a:r>
            <a:br>
              <a:rPr lang="fa-IR" sz="1600" b="1" dirty="0">
                <a:solidFill>
                  <a:schemeClr val="tx1">
                    <a:lumMod val="95000"/>
                    <a:lumOff val="5000"/>
                  </a:schemeClr>
                </a:solidFill>
                <a:cs typeface="B Mitra" pitchFamily="2" charset="-78"/>
              </a:rPr>
            </a:br>
            <a:r>
              <a:rPr lang="fa-IR" sz="1600" b="1" dirty="0">
                <a:solidFill>
                  <a:schemeClr val="tx1">
                    <a:lumMod val="95000"/>
                    <a:lumOff val="5000"/>
                  </a:schemeClr>
                </a:solidFill>
                <a:cs typeface="B Mitra" pitchFamily="2" charset="-78"/>
              </a:rPr>
              <a:t/>
            </a:r>
            <a:br>
              <a:rPr lang="fa-IR" sz="1600" b="1" dirty="0">
                <a:solidFill>
                  <a:schemeClr val="tx1">
                    <a:lumMod val="95000"/>
                    <a:lumOff val="5000"/>
                  </a:schemeClr>
                </a:solidFill>
                <a:cs typeface="B Mitra" pitchFamily="2" charset="-78"/>
              </a:rPr>
            </a:br>
            <a:r>
              <a:rPr lang="fa-IR" sz="2000" b="1" dirty="0" smtClean="0">
                <a:solidFill>
                  <a:srgbClr val="C00000"/>
                </a:solidFill>
                <a:cs typeface="B Mitra" pitchFamily="2" charset="-78"/>
              </a:rPr>
              <a:t>نام درس :</a:t>
            </a:r>
            <a:r>
              <a:rPr lang="fa-IR" sz="1600" b="1" dirty="0">
                <a:solidFill>
                  <a:schemeClr val="tx1">
                    <a:lumMod val="95000"/>
                    <a:lumOff val="5000"/>
                  </a:schemeClr>
                </a:solidFill>
                <a:cs typeface="B Mitra" pitchFamily="2" charset="-78"/>
              </a:rPr>
              <a:t/>
            </a:r>
            <a:br>
              <a:rPr lang="fa-IR" sz="1600" b="1" dirty="0">
                <a:solidFill>
                  <a:schemeClr val="tx1">
                    <a:lumMod val="95000"/>
                    <a:lumOff val="5000"/>
                  </a:schemeClr>
                </a:solidFill>
                <a:cs typeface="B Mitra" pitchFamily="2" charset="-78"/>
              </a:rPr>
            </a:br>
            <a:r>
              <a:rPr lang="fa-IR" sz="1800" b="1" dirty="0" smtClean="0">
                <a:solidFill>
                  <a:srgbClr val="0070C0"/>
                </a:solidFill>
                <a:cs typeface="B Mitra" pitchFamily="2" charset="-78"/>
              </a:rPr>
              <a:t>روش های پیشرفته ساخت</a:t>
            </a:r>
            <a:r>
              <a:rPr lang="fa-IR" sz="1600" b="1" dirty="0">
                <a:solidFill>
                  <a:srgbClr val="0070C0"/>
                </a:solidFill>
                <a:cs typeface="B Mitra" pitchFamily="2" charset="-78"/>
              </a:rPr>
              <a:t/>
            </a:r>
            <a:br>
              <a:rPr lang="fa-IR" sz="1600" b="1" dirty="0">
                <a:solidFill>
                  <a:srgbClr val="0070C0"/>
                </a:solidFill>
                <a:cs typeface="B Mitra" pitchFamily="2" charset="-78"/>
              </a:rPr>
            </a:br>
            <a:r>
              <a:rPr lang="fa-IR" sz="1600" b="1" dirty="0">
                <a:solidFill>
                  <a:schemeClr val="tx1">
                    <a:lumMod val="95000"/>
                    <a:lumOff val="5000"/>
                  </a:schemeClr>
                </a:solidFill>
                <a:cs typeface="B Mitra" pitchFamily="2" charset="-78"/>
              </a:rPr>
              <a:t/>
            </a:r>
            <a:br>
              <a:rPr lang="fa-IR" sz="1600" b="1" dirty="0">
                <a:solidFill>
                  <a:schemeClr val="tx1">
                    <a:lumMod val="95000"/>
                    <a:lumOff val="5000"/>
                  </a:schemeClr>
                </a:solidFill>
                <a:cs typeface="B Mitra" pitchFamily="2" charset="-78"/>
              </a:rPr>
            </a:br>
            <a:r>
              <a:rPr lang="fa-IR" sz="2000" b="1" dirty="0">
                <a:solidFill>
                  <a:srgbClr val="C00000"/>
                </a:solidFill>
                <a:cs typeface="B Mitra" pitchFamily="2" charset="-78"/>
              </a:rPr>
              <a:t>عنوان پژوهش:</a:t>
            </a:r>
            <a:r>
              <a:rPr lang="fa-IR" sz="1600" b="1" dirty="0">
                <a:solidFill>
                  <a:schemeClr val="tx1">
                    <a:lumMod val="95000"/>
                    <a:lumOff val="5000"/>
                  </a:schemeClr>
                </a:solidFill>
                <a:cs typeface="B Mitra" pitchFamily="2" charset="-78"/>
              </a:rPr>
              <a:t/>
            </a:r>
            <a:br>
              <a:rPr lang="fa-IR" sz="1600" b="1" dirty="0">
                <a:solidFill>
                  <a:schemeClr val="tx1">
                    <a:lumMod val="95000"/>
                    <a:lumOff val="5000"/>
                  </a:schemeClr>
                </a:solidFill>
                <a:cs typeface="B Mitra" pitchFamily="2" charset="-78"/>
              </a:rPr>
            </a:br>
            <a:r>
              <a:rPr lang="fa-IR" sz="4400" b="1" dirty="0" smtClean="0">
                <a:solidFill>
                  <a:srgbClr val="7030A0"/>
                </a:solidFill>
                <a:cs typeface="B Titr" pitchFamily="2" charset="-78"/>
              </a:rPr>
              <a:t>آبگرمکن های خورشیدی</a:t>
            </a:r>
            <a:br>
              <a:rPr lang="fa-IR" sz="4400" b="1" dirty="0" smtClean="0">
                <a:solidFill>
                  <a:srgbClr val="7030A0"/>
                </a:solidFill>
                <a:cs typeface="B Titr" pitchFamily="2" charset="-78"/>
              </a:rPr>
            </a:br>
            <a:r>
              <a:rPr lang="fa-IR" sz="600" b="1" dirty="0">
                <a:solidFill>
                  <a:schemeClr val="tx1">
                    <a:lumMod val="95000"/>
                    <a:lumOff val="5000"/>
                  </a:schemeClr>
                </a:solidFill>
                <a:cs typeface="B Mitra" pitchFamily="2" charset="-78"/>
              </a:rPr>
              <a:t/>
            </a:r>
            <a:br>
              <a:rPr lang="fa-IR" sz="600" b="1" dirty="0">
                <a:solidFill>
                  <a:schemeClr val="tx1">
                    <a:lumMod val="95000"/>
                    <a:lumOff val="5000"/>
                  </a:schemeClr>
                </a:solidFill>
                <a:cs typeface="B Mitra" pitchFamily="2" charset="-78"/>
              </a:rPr>
            </a:br>
            <a:r>
              <a:rPr lang="fa-IR" sz="1600" b="1" dirty="0">
                <a:solidFill>
                  <a:schemeClr val="tx1">
                    <a:lumMod val="95000"/>
                    <a:lumOff val="5000"/>
                  </a:schemeClr>
                </a:solidFill>
                <a:cs typeface="B Mitra" pitchFamily="2" charset="-78"/>
              </a:rPr>
              <a:t/>
            </a:r>
            <a:br>
              <a:rPr lang="fa-IR" sz="1600" b="1" dirty="0">
                <a:solidFill>
                  <a:schemeClr val="tx1">
                    <a:lumMod val="95000"/>
                    <a:lumOff val="5000"/>
                  </a:schemeClr>
                </a:solidFill>
                <a:cs typeface="B Mitra" pitchFamily="2" charset="-78"/>
              </a:rPr>
            </a:br>
            <a:r>
              <a:rPr lang="fa-IR" sz="1600" b="1" dirty="0">
                <a:solidFill>
                  <a:schemeClr val="tx1">
                    <a:lumMod val="95000"/>
                    <a:lumOff val="5000"/>
                  </a:schemeClr>
                </a:solidFill>
                <a:cs typeface="B Mitra" pitchFamily="2" charset="-78"/>
              </a:rPr>
              <a:t/>
            </a:r>
            <a:br>
              <a:rPr lang="fa-IR" sz="1600" b="1" dirty="0">
                <a:solidFill>
                  <a:schemeClr val="tx1">
                    <a:lumMod val="95000"/>
                    <a:lumOff val="5000"/>
                  </a:schemeClr>
                </a:solidFill>
                <a:cs typeface="B Mitra" pitchFamily="2" charset="-78"/>
              </a:rPr>
            </a:br>
            <a:r>
              <a:rPr lang="fa-IR" sz="2000" b="1" dirty="0">
                <a:solidFill>
                  <a:srgbClr val="C00000"/>
                </a:solidFill>
                <a:cs typeface="B Mitra" pitchFamily="2" charset="-78"/>
              </a:rPr>
              <a:t>استاد راهنما:</a:t>
            </a:r>
            <a:r>
              <a:rPr lang="fa-IR" sz="1800" b="1" dirty="0">
                <a:solidFill>
                  <a:schemeClr val="tx1">
                    <a:lumMod val="95000"/>
                    <a:lumOff val="5000"/>
                  </a:schemeClr>
                </a:solidFill>
                <a:cs typeface="B Mitra" pitchFamily="2" charset="-78"/>
              </a:rPr>
              <a:t/>
            </a:r>
            <a:br>
              <a:rPr lang="fa-IR" sz="1800" b="1" dirty="0">
                <a:solidFill>
                  <a:schemeClr val="tx1">
                    <a:lumMod val="95000"/>
                    <a:lumOff val="5000"/>
                  </a:schemeClr>
                </a:solidFill>
                <a:cs typeface="B Mitra" pitchFamily="2" charset="-78"/>
              </a:rPr>
            </a:br>
            <a:r>
              <a:rPr lang="fa-IR" sz="1800" b="1" dirty="0">
                <a:solidFill>
                  <a:srgbClr val="002060"/>
                </a:solidFill>
                <a:cs typeface="B Mitra" pitchFamily="2" charset="-78"/>
              </a:rPr>
              <a:t>جناب آقای دکتر میرحسینی</a:t>
            </a:r>
            <a:br>
              <a:rPr lang="fa-IR" sz="1800" b="1" dirty="0">
                <a:solidFill>
                  <a:srgbClr val="002060"/>
                </a:solidFill>
                <a:cs typeface="B Mitra" pitchFamily="2" charset="-78"/>
              </a:rPr>
            </a:br>
            <a:r>
              <a:rPr lang="fa-IR" sz="1800" b="1" dirty="0">
                <a:solidFill>
                  <a:schemeClr val="tx1">
                    <a:lumMod val="95000"/>
                    <a:lumOff val="5000"/>
                  </a:schemeClr>
                </a:solidFill>
                <a:cs typeface="B Mitra" pitchFamily="2" charset="-78"/>
              </a:rPr>
              <a:t/>
            </a:r>
            <a:br>
              <a:rPr lang="fa-IR" sz="1800" b="1" dirty="0">
                <a:solidFill>
                  <a:schemeClr val="tx1">
                    <a:lumMod val="95000"/>
                    <a:lumOff val="5000"/>
                  </a:schemeClr>
                </a:solidFill>
                <a:cs typeface="B Mitra" pitchFamily="2" charset="-78"/>
              </a:rPr>
            </a:br>
            <a:r>
              <a:rPr lang="fa-IR" sz="2000" b="1" dirty="0" smtClean="0">
                <a:solidFill>
                  <a:srgbClr val="C00000"/>
                </a:solidFill>
                <a:cs typeface="B Mitra" pitchFamily="2" charset="-78"/>
              </a:rPr>
              <a:t>پژوهشگران:</a:t>
            </a:r>
            <a:r>
              <a:rPr lang="fa-IR" sz="1800" b="1" dirty="0">
                <a:solidFill>
                  <a:schemeClr val="tx1">
                    <a:lumMod val="95000"/>
                    <a:lumOff val="5000"/>
                  </a:schemeClr>
                </a:solidFill>
                <a:cs typeface="B Mitra" pitchFamily="2" charset="-78"/>
              </a:rPr>
              <a:t/>
            </a:r>
            <a:br>
              <a:rPr lang="fa-IR" sz="1800" b="1" dirty="0">
                <a:solidFill>
                  <a:schemeClr val="tx1">
                    <a:lumMod val="95000"/>
                    <a:lumOff val="5000"/>
                  </a:schemeClr>
                </a:solidFill>
                <a:cs typeface="B Mitra" pitchFamily="2" charset="-78"/>
              </a:rPr>
            </a:br>
            <a:r>
              <a:rPr lang="fa-IR" sz="1800" b="1" dirty="0" smtClean="0">
                <a:solidFill>
                  <a:srgbClr val="002060"/>
                </a:solidFill>
                <a:cs typeface="B Mitra" pitchFamily="2" charset="-78"/>
              </a:rPr>
              <a:t>هانیه رنجبر – مریم السادات علوی</a:t>
            </a:r>
            <a:r>
              <a:rPr lang="fa-IR" sz="1800" b="1" dirty="0">
                <a:solidFill>
                  <a:schemeClr val="tx1">
                    <a:lumMod val="95000"/>
                    <a:lumOff val="5000"/>
                  </a:schemeClr>
                </a:solidFill>
                <a:cs typeface="B Mitra" pitchFamily="2" charset="-78"/>
              </a:rPr>
              <a:t/>
            </a:r>
            <a:br>
              <a:rPr lang="fa-IR" sz="1800" b="1" dirty="0">
                <a:solidFill>
                  <a:schemeClr val="tx1">
                    <a:lumMod val="95000"/>
                    <a:lumOff val="5000"/>
                  </a:schemeClr>
                </a:solidFill>
                <a:cs typeface="B Mitra" pitchFamily="2" charset="-78"/>
              </a:rPr>
            </a:br>
            <a:r>
              <a:rPr lang="fa-IR" sz="1600" b="1" dirty="0">
                <a:solidFill>
                  <a:schemeClr val="tx1">
                    <a:lumMod val="95000"/>
                    <a:lumOff val="5000"/>
                  </a:schemeClr>
                </a:solidFill>
                <a:cs typeface="B Mitra" pitchFamily="2" charset="-78"/>
              </a:rPr>
              <a:t/>
            </a:r>
            <a:br>
              <a:rPr lang="fa-IR" sz="1600" b="1" dirty="0">
                <a:solidFill>
                  <a:schemeClr val="tx1">
                    <a:lumMod val="95000"/>
                    <a:lumOff val="5000"/>
                  </a:schemeClr>
                </a:solidFill>
                <a:cs typeface="B Mitra" pitchFamily="2" charset="-78"/>
              </a:rPr>
            </a:br>
            <a:r>
              <a:rPr lang="fa-IR" sz="1600" b="1" dirty="0">
                <a:solidFill>
                  <a:schemeClr val="tx1">
                    <a:lumMod val="95000"/>
                    <a:lumOff val="5000"/>
                  </a:schemeClr>
                </a:solidFill>
                <a:cs typeface="B Mitra" pitchFamily="2" charset="-78"/>
              </a:rPr>
              <a:t>سال </a:t>
            </a:r>
            <a:r>
              <a:rPr lang="fa-IR" sz="1600" b="1" dirty="0" smtClean="0">
                <a:solidFill>
                  <a:schemeClr val="tx1">
                    <a:lumMod val="95000"/>
                    <a:lumOff val="5000"/>
                  </a:schemeClr>
                </a:solidFill>
                <a:cs typeface="B Mitra" pitchFamily="2" charset="-78"/>
              </a:rPr>
              <a:t>1395</a:t>
            </a:r>
            <a:endParaRPr lang="en-US" sz="1600" b="1" dirty="0">
              <a:solidFill>
                <a:schemeClr val="tx1">
                  <a:lumMod val="95000"/>
                  <a:lumOff val="5000"/>
                </a:schemeClr>
              </a:solidFill>
              <a:cs typeface="B Mitra" pitchFamily="2" charset="-78"/>
            </a:endParaRPr>
          </a:p>
        </p:txBody>
      </p:sp>
      <p:sp>
        <p:nvSpPr>
          <p:cNvPr id="5" name="Slide Number Placeholder 5"/>
          <p:cNvSpPr>
            <a:spLocks noGrp="1"/>
          </p:cNvSpPr>
          <p:nvPr>
            <p:ph type="sldNum" sz="quarter" idx="12"/>
          </p:nvPr>
        </p:nvSpPr>
        <p:spPr/>
        <p:txBody>
          <a:bodyPr/>
          <a:lstStyle/>
          <a:p>
            <a:pPr>
              <a:defRPr/>
            </a:pPr>
            <a:fld id="{855B3A13-3EF5-4FDC-BEFA-C8A31BD5A8F2}" type="slidenum">
              <a:rPr lang="ar-SA"/>
              <a:pPr>
                <a:defRPr/>
              </a:pPr>
              <a:t>2</a:t>
            </a:fld>
            <a:endParaRPr lang="en-US"/>
          </a:p>
        </p:txBody>
      </p:sp>
    </p:spTree>
  </p:cSld>
  <p:clrMapOvr>
    <a:masterClrMapping/>
  </p:clrMapOvr>
  <p:transition spd="slow">
    <p:cover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strVal val="#ppt_w*0.70"/>
                                          </p:val>
                                        </p:tav>
                                        <p:tav tm="100000">
                                          <p:val>
                                            <p:strVal val="#ppt_w"/>
                                          </p:val>
                                        </p:tav>
                                      </p:tavLst>
                                    </p:anim>
                                    <p:anim calcmode="lin" valueType="num">
                                      <p:cBhvr>
                                        <p:cTn id="8" dur="1000" fill="hold"/>
                                        <p:tgtEl>
                                          <p:spTgt spid="2050"/>
                                        </p:tgtEl>
                                        <p:attrNameLst>
                                          <p:attrName>ppt_h</p:attrName>
                                        </p:attrNameLst>
                                      </p:cBhvr>
                                      <p:tavLst>
                                        <p:tav tm="0">
                                          <p:val>
                                            <p:strVal val="#ppt_h"/>
                                          </p:val>
                                        </p:tav>
                                        <p:tav tm="100000">
                                          <p:val>
                                            <p:strVal val="#ppt_h"/>
                                          </p:val>
                                        </p:tav>
                                      </p:tavLst>
                                    </p:anim>
                                    <p:animEffect transition="in" filter="fade">
                                      <p:cBhvr>
                                        <p:cTn id="9"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908260" y="174625"/>
            <a:ext cx="8229600" cy="1143000"/>
          </a:xfrm>
        </p:spPr>
        <p:txBody>
          <a:bodyPr/>
          <a:lstStyle/>
          <a:p>
            <a:pPr algn="justLow" eaLnBrk="1" fontAlgn="auto" hangingPunct="1">
              <a:spcAft>
                <a:spcPts val="0"/>
              </a:spcAft>
              <a:defRPr/>
            </a:pPr>
            <a:r>
              <a:rPr lang="fa-IR" sz="2800" dirty="0" smtClean="0">
                <a:solidFill>
                  <a:schemeClr val="tx1">
                    <a:lumMod val="95000"/>
                    <a:lumOff val="5000"/>
                  </a:schemeClr>
                </a:solidFill>
                <a:cs typeface="B Titr" pitchFamily="2" charset="-78"/>
              </a:rPr>
              <a:t>محل نصب مناسب آبگرمکن خورشیدی</a:t>
            </a:r>
            <a:endParaRPr lang="en-US" sz="2800" dirty="0">
              <a:solidFill>
                <a:schemeClr val="tx1">
                  <a:lumMod val="95000"/>
                  <a:lumOff val="5000"/>
                </a:schemeClr>
              </a:solidFill>
              <a:cs typeface="B Titr" pitchFamily="2" charset="-78"/>
            </a:endParaRPr>
          </a:p>
        </p:txBody>
      </p:sp>
      <p:sp>
        <p:nvSpPr>
          <p:cNvPr id="15" name="Text Placeholder 14"/>
          <p:cNvSpPr>
            <a:spLocks noGrp="1"/>
          </p:cNvSpPr>
          <p:nvPr>
            <p:ph type="body" sz="half" idx="1"/>
          </p:nvPr>
        </p:nvSpPr>
        <p:spPr>
          <a:xfrm>
            <a:off x="4957762" y="1571612"/>
            <a:ext cx="4186238" cy="5025740"/>
          </a:xfrm>
        </p:spPr>
        <p:txBody>
          <a:bodyPr>
            <a:normAutofit/>
          </a:bodyPr>
          <a:lstStyle/>
          <a:p>
            <a:pPr algn="justLow"/>
            <a:r>
              <a:rPr lang="fa-IR" sz="1800" dirty="0" smtClean="0">
                <a:solidFill>
                  <a:schemeClr val="tx1"/>
                </a:solidFill>
              </a:rPr>
              <a:t>در حال حاضر  شرکت های شرکت های تولید کننده خدمات نصب سیستم های خورشیدی را نیز انجام می دهند تکنسین های این شرکت ها بهترین و مناسب ترین محل برای نصب کلکتورها و دیگر سازه های مورد نیاز را تعیین می کنند . </a:t>
            </a:r>
          </a:p>
          <a:p>
            <a:pPr algn="justLow"/>
            <a:r>
              <a:rPr lang="fa-IR" sz="1800" dirty="0" smtClean="0">
                <a:solidFill>
                  <a:schemeClr val="tx1"/>
                </a:solidFill>
              </a:rPr>
              <a:t>بهترین محل باید در حداقل هشتاد درصد محدوده زمانی 9 صبح تا 3 بعد از ظهر تابستان و زمستان بدون سایه باشد  تا حد ممکن لوله کشی ها در حداقل مقدار باشند و سعی شود که از داخل سطوح عبور کنند که هم در نمای ساختمان تاثیر منفی نداشته باشند هم عایق کاری سیستم ها در برابر تابش خورشیدی آسیب نبینند و در نتیجه تلفات حرارتی کم شود </a:t>
            </a:r>
          </a:p>
          <a:p>
            <a:endParaRPr lang="fa-IR" sz="1800" dirty="0" smtClean="0">
              <a:solidFill>
                <a:schemeClr val="tx1"/>
              </a:solidFill>
            </a:endParaRPr>
          </a:p>
          <a:p>
            <a:endParaRPr lang="fa-IR" sz="1800" dirty="0" smtClean="0">
              <a:solidFill>
                <a:schemeClr val="tx1"/>
              </a:solidFill>
            </a:endParaRPr>
          </a:p>
          <a:p>
            <a:endParaRPr lang="fa-IR" sz="1800" dirty="0" smtClean="0">
              <a:solidFill>
                <a:schemeClr val="tx1"/>
              </a:solidFill>
            </a:endParaRPr>
          </a:p>
        </p:txBody>
      </p:sp>
      <p:sp>
        <p:nvSpPr>
          <p:cNvPr id="47" name="Slide Number Placeholder 6"/>
          <p:cNvSpPr>
            <a:spLocks noGrp="1"/>
          </p:cNvSpPr>
          <p:nvPr>
            <p:ph type="sldNum" sz="quarter" idx="12"/>
          </p:nvPr>
        </p:nvSpPr>
        <p:spPr>
          <a:xfrm>
            <a:off x="6834188" y="6381750"/>
            <a:ext cx="2133600" cy="476250"/>
          </a:xfrm>
        </p:spPr>
        <p:txBody>
          <a:bodyPr/>
          <a:lstStyle/>
          <a:p>
            <a:pPr>
              <a:defRPr/>
            </a:pPr>
            <a:fld id="{3151780F-E138-408D-98E1-30AC29C98068}" type="slidenum">
              <a:rPr lang="ar-SA"/>
              <a:pPr>
                <a:defRPr/>
              </a:pPr>
              <a:t>20</a:t>
            </a:fld>
            <a:endParaRPr lang="en-US" dirty="0"/>
          </a:p>
        </p:txBody>
      </p:sp>
      <p:sp>
        <p:nvSpPr>
          <p:cNvPr id="22533" name="Rectangle 4"/>
          <p:cNvSpPr>
            <a:spLocks noChangeArrowheads="1"/>
          </p:cNvSpPr>
          <p:nvPr/>
        </p:nvSpPr>
        <p:spPr bwMode="auto">
          <a:xfrm>
            <a:off x="7588250" y="0"/>
            <a:ext cx="1555750" cy="336550"/>
          </a:xfrm>
          <a:prstGeom prst="rect">
            <a:avLst/>
          </a:prstGeom>
          <a:noFill/>
          <a:ln w="9525">
            <a:noFill/>
            <a:miter lim="800000"/>
            <a:headEnd/>
            <a:tailEnd/>
          </a:ln>
        </p:spPr>
        <p:txBody>
          <a:bodyPr wrap="none" anchor="ctr">
            <a:spAutoFit/>
          </a:bodyPr>
          <a:lstStyle/>
          <a:p>
            <a:pPr algn="r"/>
            <a:r>
              <a:rPr lang="fa-IR">
                <a:latin typeface="Calibri" pitchFamily="34" charset="0"/>
                <a:ea typeface="Times New Roman" pitchFamily="18" charset="0"/>
                <a:cs typeface="B Lotus" pitchFamily="2" charset="-78"/>
              </a:rPr>
              <a:t>                           </a:t>
            </a:r>
            <a:endParaRPr lang="fa-IR" sz="1800">
              <a:ea typeface="Times New Roman" pitchFamily="18" charset="0"/>
              <a:cs typeface="B Lotus" pitchFamily="2" charset="-78"/>
            </a:endParaRPr>
          </a:p>
        </p:txBody>
      </p:sp>
      <p:sp>
        <p:nvSpPr>
          <p:cNvPr id="22534" name="Rectangle 6"/>
          <p:cNvSpPr>
            <a:spLocks noChangeArrowheads="1"/>
          </p:cNvSpPr>
          <p:nvPr/>
        </p:nvSpPr>
        <p:spPr bwMode="auto">
          <a:xfrm>
            <a:off x="0" y="746125"/>
            <a:ext cx="9144000" cy="0"/>
          </a:xfrm>
          <a:prstGeom prst="rect">
            <a:avLst/>
          </a:prstGeom>
          <a:noFill/>
          <a:ln w="9525">
            <a:noFill/>
            <a:miter lim="800000"/>
            <a:headEnd/>
            <a:tailEnd/>
          </a:ln>
        </p:spPr>
        <p:txBody>
          <a:bodyPr wrap="none" anchor="ctr">
            <a:spAutoFit/>
          </a:bodyPr>
          <a:lstStyle/>
          <a:p>
            <a:pPr algn="r"/>
            <a:endParaRPr lang="en-US" sz="1800"/>
          </a:p>
        </p:txBody>
      </p:sp>
      <p:pic>
        <p:nvPicPr>
          <p:cNvPr id="7" name="Picture 6" descr="خورشیدی">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57158" y="1714488"/>
            <a:ext cx="4286280" cy="335758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spd="slow">
    <p:cover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63490"/>
                                        </p:tgtEl>
                                        <p:attrNameLst>
                                          <p:attrName>style.visibility</p:attrName>
                                        </p:attrNameLst>
                                      </p:cBhvr>
                                      <p:to>
                                        <p:strVal val="visible"/>
                                      </p:to>
                                    </p:set>
                                    <p:anim calcmode="lin" valueType="num">
                                      <p:cBhvr>
                                        <p:cTn id="7" dur="1000" fill="hold"/>
                                        <p:tgtEl>
                                          <p:spTgt spid="63490"/>
                                        </p:tgtEl>
                                        <p:attrNameLst>
                                          <p:attrName>ppt_w</p:attrName>
                                        </p:attrNameLst>
                                      </p:cBhvr>
                                      <p:tavLst>
                                        <p:tav tm="0">
                                          <p:val>
                                            <p:fltVal val="0"/>
                                          </p:val>
                                        </p:tav>
                                        <p:tav tm="100000">
                                          <p:val>
                                            <p:strVal val="#ppt_w"/>
                                          </p:val>
                                        </p:tav>
                                      </p:tavLst>
                                    </p:anim>
                                    <p:anim calcmode="lin" valueType="num">
                                      <p:cBhvr>
                                        <p:cTn id="8" dur="1000" fill="hold"/>
                                        <p:tgtEl>
                                          <p:spTgt spid="63490"/>
                                        </p:tgtEl>
                                        <p:attrNameLst>
                                          <p:attrName>ppt_h</p:attrName>
                                        </p:attrNameLst>
                                      </p:cBhvr>
                                      <p:tavLst>
                                        <p:tav tm="0">
                                          <p:val>
                                            <p:fltVal val="0"/>
                                          </p:val>
                                        </p:tav>
                                        <p:tav tm="100000">
                                          <p:val>
                                            <p:strVal val="#ppt_h"/>
                                          </p:val>
                                        </p:tav>
                                      </p:tavLst>
                                    </p:anim>
                                    <p:animEffect transition="in" filter="fade">
                                      <p:cBhvr>
                                        <p:cTn id="9" dur="1000"/>
                                        <p:tgtEl>
                                          <p:spTgt spid="63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27765" y="188640"/>
            <a:ext cx="9155777" cy="1143000"/>
          </a:xfrm>
        </p:spPr>
        <p:txBody>
          <a:bodyPr/>
          <a:lstStyle/>
          <a:p>
            <a:pPr algn="r">
              <a:defRPr/>
            </a:pPr>
            <a:r>
              <a:rPr lang="fa-IR" sz="2400" dirty="0" smtClean="0">
                <a:solidFill>
                  <a:schemeClr val="tx1">
                    <a:lumMod val="95000"/>
                    <a:lumOff val="5000"/>
                  </a:schemeClr>
                </a:solidFill>
                <a:cs typeface="B Titr" pitchFamily="2" charset="-78"/>
              </a:rPr>
              <a:t>مزایای استفاده از آبگرمکن های خورشیدی</a:t>
            </a:r>
            <a:endParaRPr lang="en-US" sz="2400" dirty="0"/>
          </a:p>
        </p:txBody>
      </p:sp>
      <p:sp>
        <p:nvSpPr>
          <p:cNvPr id="33794" name="Text Placeholder 2"/>
          <p:cNvSpPr>
            <a:spLocks noGrp="1"/>
          </p:cNvSpPr>
          <p:nvPr>
            <p:ph type="body" sz="half" idx="1"/>
          </p:nvPr>
        </p:nvSpPr>
        <p:spPr>
          <a:xfrm>
            <a:off x="549275" y="1182688"/>
            <a:ext cx="8229600" cy="5357812"/>
          </a:xfrm>
        </p:spPr>
        <p:txBody>
          <a:bodyPr/>
          <a:lstStyle/>
          <a:p>
            <a:pPr>
              <a:buNone/>
              <a:defRPr/>
            </a:pPr>
            <a:endParaRPr lang="fa-IR" sz="1800" b="1" dirty="0">
              <a:solidFill>
                <a:schemeClr val="tx1">
                  <a:lumMod val="95000"/>
                  <a:lumOff val="5000"/>
                </a:schemeClr>
              </a:solidFill>
              <a:cs typeface="B Lotus" pitchFamily="2" charset="-78"/>
            </a:endParaRPr>
          </a:p>
          <a:p>
            <a:pPr>
              <a:buNone/>
              <a:defRPr/>
            </a:pPr>
            <a:r>
              <a:rPr lang="ar-SA" sz="1600" b="1" dirty="0" smtClean="0">
                <a:solidFill>
                  <a:schemeClr val="tx1"/>
                </a:solidFill>
                <a:latin typeface="Times New Roman" pitchFamily="18" charset="0"/>
                <a:cs typeface="Times New Roman" pitchFamily="18" charset="0"/>
              </a:rPr>
              <a:t>مزایای اقتصادی استفاده از آبگرمکن‌های خورشیدی</a:t>
            </a:r>
            <a:endParaRPr lang="fa-IR" sz="1600" b="1" dirty="0" smtClean="0">
              <a:solidFill>
                <a:schemeClr val="tx1"/>
              </a:solidFill>
              <a:latin typeface="Times New Roman" pitchFamily="18" charset="0"/>
              <a:cs typeface="Times New Roman" pitchFamily="18" charset="0"/>
            </a:endParaRPr>
          </a:p>
          <a:p>
            <a:pPr>
              <a:buNone/>
              <a:defRPr/>
            </a:pPr>
            <a:r>
              <a:rPr lang="en-US" sz="1800" dirty="0" smtClean="0">
                <a:solidFill>
                  <a:schemeClr val="tx1">
                    <a:lumMod val="95000"/>
                    <a:lumOff val="5000"/>
                  </a:schemeClr>
                </a:solidFill>
                <a:cs typeface="B Lotus" pitchFamily="2" charset="-78"/>
              </a:rPr>
              <a:t>- </a:t>
            </a:r>
            <a:r>
              <a:rPr lang="ar-SA" sz="1800" dirty="0" smtClean="0">
                <a:solidFill>
                  <a:schemeClr val="tx1">
                    <a:lumMod val="95000"/>
                    <a:lumOff val="5000"/>
                  </a:schemeClr>
                </a:solidFill>
                <a:cs typeface="B Lotus" pitchFamily="2" charset="-78"/>
              </a:rPr>
              <a:t>کاهش مصرف گاز در دو بخش خانگی و عمومی- تجاری، هزینۀ انتقال گاز در شبکۀ پیچیده و طولانی گاز شهری را کم می‌کند</a:t>
            </a:r>
            <a:r>
              <a:rPr lang="en-US" sz="1800" dirty="0" smtClean="0">
                <a:solidFill>
                  <a:schemeClr val="tx1">
                    <a:lumMod val="95000"/>
                    <a:lumOff val="5000"/>
                  </a:schemeClr>
                </a:solidFill>
                <a:cs typeface="B Lotus" pitchFamily="2" charset="-78"/>
              </a:rPr>
              <a:t>.</a:t>
            </a:r>
            <a:endParaRPr lang="fa-IR" sz="1800" dirty="0" smtClean="0">
              <a:solidFill>
                <a:schemeClr val="tx1">
                  <a:lumMod val="95000"/>
                  <a:lumOff val="5000"/>
                </a:schemeClr>
              </a:solidFill>
              <a:cs typeface="B Lotus" pitchFamily="2" charset="-78"/>
            </a:endParaRPr>
          </a:p>
          <a:p>
            <a:pPr>
              <a:buNone/>
              <a:defRPr/>
            </a:pPr>
            <a:endParaRPr lang="fa-IR" sz="1800" dirty="0" smtClean="0">
              <a:solidFill>
                <a:schemeClr val="tx1">
                  <a:lumMod val="95000"/>
                  <a:lumOff val="5000"/>
                </a:schemeClr>
              </a:solidFill>
              <a:cs typeface="B Lotus" pitchFamily="2" charset="-78"/>
            </a:endParaRPr>
          </a:p>
          <a:p>
            <a:pPr>
              <a:buNone/>
              <a:defRPr/>
            </a:pPr>
            <a:r>
              <a:rPr lang="en-US" sz="1800" dirty="0" smtClean="0">
                <a:solidFill>
                  <a:schemeClr val="tx1">
                    <a:lumMod val="95000"/>
                    <a:lumOff val="5000"/>
                  </a:schemeClr>
                </a:solidFill>
                <a:cs typeface="B Lotus" pitchFamily="2" charset="-78"/>
              </a:rPr>
              <a:t>-</a:t>
            </a:r>
            <a:r>
              <a:rPr lang="ar-SA" sz="1800" dirty="0" smtClean="0">
                <a:solidFill>
                  <a:schemeClr val="tx1">
                    <a:lumMod val="95000"/>
                    <a:lumOff val="5000"/>
                  </a:schemeClr>
                </a:solidFill>
                <a:cs typeface="B Lotus" pitchFamily="2" charset="-78"/>
              </a:rPr>
              <a:t>با افزایش تقاضا برای آبگرمکن‌های خورشیدی و در نتیجه راه‌اندازی کارخانه‌های جدید و افزایش تولید در بازار کشور، قیمت تمام شدۀ این محصول کاهش می‌یابد و صرفۀ اقتصادی حاصل از آن بیشتر می‌شود</a:t>
            </a:r>
            <a:r>
              <a:rPr lang="en-US" sz="1800" dirty="0" smtClean="0">
                <a:solidFill>
                  <a:schemeClr val="tx1">
                    <a:lumMod val="95000"/>
                    <a:lumOff val="5000"/>
                  </a:schemeClr>
                </a:solidFill>
                <a:cs typeface="B Lotus" pitchFamily="2" charset="-78"/>
              </a:rPr>
              <a:t>.</a:t>
            </a:r>
            <a:endParaRPr lang="fa-IR" sz="1800" dirty="0" smtClean="0">
              <a:solidFill>
                <a:schemeClr val="tx1">
                  <a:lumMod val="95000"/>
                  <a:lumOff val="5000"/>
                </a:schemeClr>
              </a:solidFill>
              <a:cs typeface="B Lotus" pitchFamily="2" charset="-78"/>
            </a:endParaRPr>
          </a:p>
          <a:p>
            <a:pPr>
              <a:buNone/>
              <a:defRPr/>
            </a:pPr>
            <a:endParaRPr lang="en-US" sz="1800" dirty="0" smtClean="0">
              <a:solidFill>
                <a:schemeClr val="tx1">
                  <a:lumMod val="95000"/>
                  <a:lumOff val="5000"/>
                </a:schemeClr>
              </a:solidFill>
              <a:cs typeface="B Lotus" pitchFamily="2" charset="-78"/>
            </a:endParaRPr>
          </a:p>
          <a:p>
            <a:pPr>
              <a:buNone/>
              <a:defRPr/>
            </a:pPr>
            <a:r>
              <a:rPr lang="en-US" sz="1800" dirty="0" smtClean="0">
                <a:solidFill>
                  <a:schemeClr val="tx1">
                    <a:lumMod val="95000"/>
                    <a:lumOff val="5000"/>
                  </a:schemeClr>
                </a:solidFill>
                <a:cs typeface="B Lotus" pitchFamily="2" charset="-78"/>
              </a:rPr>
              <a:t>-</a:t>
            </a:r>
            <a:r>
              <a:rPr lang="ar-SA" sz="1800" dirty="0" smtClean="0">
                <a:solidFill>
                  <a:schemeClr val="tx1">
                    <a:lumMod val="95000"/>
                    <a:lumOff val="5000"/>
                  </a:schemeClr>
                </a:solidFill>
                <a:cs typeface="B Lotus" pitchFamily="2" charset="-78"/>
              </a:rPr>
              <a:t>گاز صرفه جویی شده می‌تواند سایر نیازهای کشور را نیز تامین کند. به عنوان نمونه می‌توان از این گاز برای تزریق به میادین نفتی، گازرسانی به نیروگاه‌ها در فصل سرما، ذخیره‌سازی گاز و تامین خوراک پتروشیمی‌های گازی به کار برد</a:t>
            </a:r>
            <a:endParaRPr lang="en-US" sz="1800" dirty="0" smtClean="0">
              <a:solidFill>
                <a:schemeClr val="tx1">
                  <a:lumMod val="95000"/>
                  <a:lumOff val="5000"/>
                </a:schemeClr>
              </a:solidFill>
              <a:cs typeface="B Lotus" pitchFamily="2" charset="-78"/>
            </a:endParaRPr>
          </a:p>
          <a:p>
            <a:pPr marL="0" indent="0">
              <a:buFont typeface="Wingdings 2" pitchFamily="18" charset="2"/>
              <a:buNone/>
              <a:defRPr/>
            </a:pPr>
            <a:r>
              <a:rPr lang="fa-IR" sz="1600" b="1" dirty="0" smtClean="0">
                <a:solidFill>
                  <a:schemeClr val="tx1"/>
                </a:solidFill>
                <a:latin typeface="Times New Roman" pitchFamily="18" charset="0"/>
                <a:cs typeface="Times New Roman" pitchFamily="18" charset="0"/>
              </a:rPr>
              <a:t> مزایای اجتماعی و زیست محیطی استفاده از ابگرمکن های خورشیدی</a:t>
            </a:r>
          </a:p>
          <a:p>
            <a:pPr marL="0" indent="0">
              <a:buFont typeface="Wingdings 2" pitchFamily="18" charset="2"/>
              <a:buNone/>
              <a:defRPr/>
            </a:pPr>
            <a:endParaRPr lang="fa-IR" sz="1600" b="1" dirty="0" smtClean="0">
              <a:solidFill>
                <a:schemeClr val="tx1"/>
              </a:solidFill>
              <a:latin typeface="Times New Roman" pitchFamily="18" charset="0"/>
              <a:cs typeface="Times New Roman" pitchFamily="18" charset="0"/>
            </a:endParaRPr>
          </a:p>
          <a:p>
            <a:pPr marL="0" indent="0">
              <a:buFont typeface="Wingdings 2" pitchFamily="18" charset="2"/>
              <a:buNone/>
              <a:defRPr/>
            </a:pPr>
            <a:r>
              <a:rPr lang="ar-SA" sz="1800" dirty="0">
                <a:solidFill>
                  <a:schemeClr val="tx1">
                    <a:lumMod val="95000"/>
                    <a:lumOff val="5000"/>
                  </a:schemeClr>
                </a:solidFill>
                <a:cs typeface="B Lotus" pitchFamily="2" charset="-78"/>
              </a:rPr>
              <a:t>توسعۀ آبگرمکن های خورشیدی می تواند اشتغال قابل توجهی در زنجیرۀ تولید، فروش، نصب و راه اندازی، تعمیر و نگهداری ایجاد کند و آلودگی هوای شهرها و مناطق مسکونی را نیز کاهش دهد</a:t>
            </a:r>
            <a:endParaRPr lang="fa-IR" sz="1800" dirty="0">
              <a:solidFill>
                <a:schemeClr val="tx1">
                  <a:lumMod val="95000"/>
                  <a:lumOff val="5000"/>
                </a:schemeClr>
              </a:solidFill>
              <a:cs typeface="B Lotus" pitchFamily="2" charset="-78"/>
            </a:endParaRPr>
          </a:p>
        </p:txBody>
      </p:sp>
      <p:sp>
        <p:nvSpPr>
          <p:cNvPr id="5" name="Slide Number Placeholder 4"/>
          <p:cNvSpPr>
            <a:spLocks noGrp="1"/>
          </p:cNvSpPr>
          <p:nvPr>
            <p:ph type="sldNum" sz="quarter" idx="12"/>
          </p:nvPr>
        </p:nvSpPr>
        <p:spPr>
          <a:xfrm>
            <a:off x="6804025" y="6380163"/>
            <a:ext cx="2133600" cy="476250"/>
          </a:xfrm>
        </p:spPr>
        <p:txBody>
          <a:bodyPr/>
          <a:lstStyle/>
          <a:p>
            <a:pPr>
              <a:defRPr/>
            </a:pPr>
            <a:fld id="{67B652B1-DA91-4DCC-B61C-3D52E5FE130C}" type="slidenum">
              <a:rPr lang="ar-SA" smtClean="0"/>
              <a:pPr>
                <a:defRPr/>
              </a:pPr>
              <a:t>21</a:t>
            </a:fld>
            <a:endParaRPr lang="en-US" dirty="0"/>
          </a:p>
        </p:txBody>
      </p:sp>
    </p:spTree>
  </p:cSld>
  <p:clrMapOvr>
    <a:masterClrMapping/>
  </p:clrMapOvr>
  <p:transition spd="slow">
    <p:cover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74988" y="116632"/>
            <a:ext cx="9155777" cy="1143000"/>
          </a:xfrm>
        </p:spPr>
        <p:txBody>
          <a:bodyPr/>
          <a:lstStyle/>
          <a:p>
            <a:pPr algn="r">
              <a:defRPr/>
            </a:pPr>
            <a:r>
              <a:rPr lang="fa-IR" sz="2400" dirty="0" smtClean="0">
                <a:solidFill>
                  <a:schemeClr val="tx1">
                    <a:lumMod val="95000"/>
                    <a:lumOff val="5000"/>
                  </a:schemeClr>
                </a:solidFill>
                <a:cs typeface="B Titr" pitchFamily="2" charset="-78"/>
              </a:rPr>
              <a:t>معایب استفاده ازآبگرمکن های خورشیدی</a:t>
            </a:r>
            <a:endParaRPr lang="en-US" sz="2400" dirty="0"/>
          </a:p>
        </p:txBody>
      </p:sp>
      <p:sp>
        <p:nvSpPr>
          <p:cNvPr id="5" name="Slide Number Placeholder 4"/>
          <p:cNvSpPr>
            <a:spLocks noGrp="1"/>
          </p:cNvSpPr>
          <p:nvPr>
            <p:ph type="sldNum" sz="quarter" idx="12"/>
          </p:nvPr>
        </p:nvSpPr>
        <p:spPr>
          <a:xfrm>
            <a:off x="6875463" y="6381750"/>
            <a:ext cx="2133600" cy="476250"/>
          </a:xfrm>
        </p:spPr>
        <p:txBody>
          <a:bodyPr/>
          <a:lstStyle/>
          <a:p>
            <a:pPr>
              <a:defRPr/>
            </a:pPr>
            <a:fld id="{30579D19-3310-42FC-8A1B-323F9654AE76}" type="slidenum">
              <a:rPr lang="ar-SA" smtClean="0"/>
              <a:pPr>
                <a:defRPr/>
              </a:pPr>
              <a:t>22</a:t>
            </a:fld>
            <a:endParaRPr lang="en-US"/>
          </a:p>
        </p:txBody>
      </p:sp>
      <p:sp>
        <p:nvSpPr>
          <p:cNvPr id="4" name="Rectangle 3"/>
          <p:cNvSpPr/>
          <p:nvPr/>
        </p:nvSpPr>
        <p:spPr>
          <a:xfrm>
            <a:off x="288058" y="1289043"/>
            <a:ext cx="8429684" cy="2585323"/>
          </a:xfrm>
          <a:prstGeom prst="rect">
            <a:avLst/>
          </a:prstGeom>
        </p:spPr>
        <p:txBody>
          <a:bodyPr wrap="square">
            <a:spAutoFit/>
          </a:bodyPr>
          <a:lstStyle/>
          <a:p>
            <a:r>
              <a:rPr lang="fa-IR" dirty="0" smtClean="0"/>
              <a:t> </a:t>
            </a:r>
            <a:r>
              <a:rPr lang="fa-IR" b="1" dirty="0" smtClean="0">
                <a:solidFill>
                  <a:schemeClr val="tx1">
                    <a:lumMod val="95000"/>
                    <a:lumOff val="5000"/>
                  </a:schemeClr>
                </a:solidFill>
                <a:cs typeface="B Lotus" pitchFamily="2" charset="-78"/>
              </a:rPr>
              <a:t>معايب ابگرمکن خورشیدی</a:t>
            </a:r>
          </a:p>
          <a:p>
            <a:endParaRPr lang="fa-IR" dirty="0" smtClean="0">
              <a:solidFill>
                <a:schemeClr val="tx1">
                  <a:lumMod val="95000"/>
                  <a:lumOff val="5000"/>
                </a:schemeClr>
              </a:solidFill>
              <a:cs typeface="B Lotus" pitchFamily="2" charset="-78"/>
            </a:endParaRPr>
          </a:p>
          <a:p>
            <a:r>
              <a:rPr lang="ar-SA" dirty="0" smtClean="0">
                <a:solidFill>
                  <a:schemeClr val="tx1">
                    <a:lumMod val="95000"/>
                    <a:lumOff val="5000"/>
                  </a:schemeClr>
                </a:solidFill>
                <a:cs typeface="B Lotus" pitchFamily="2" charset="-78"/>
              </a:rPr>
              <a:t>مهم ترین نقطه ضعف این آبگرمکن ها نصب اولیه آن است. مخزن و پانل ها خریداری شده و می باید روی پشت بام نصب گردد. برای این کار نیاز به چند نفر نیرو برای نصب دارید.</a:t>
            </a:r>
            <a:endParaRPr lang="fa-IR" dirty="0" smtClean="0">
              <a:solidFill>
                <a:schemeClr val="tx1">
                  <a:lumMod val="95000"/>
                  <a:lumOff val="5000"/>
                </a:schemeClr>
              </a:solidFill>
              <a:cs typeface="B Lotus" pitchFamily="2" charset="-78"/>
            </a:endParaRPr>
          </a:p>
          <a:p>
            <a:endParaRPr lang="en-US" dirty="0" smtClean="0">
              <a:solidFill>
                <a:schemeClr val="tx1">
                  <a:lumMod val="95000"/>
                  <a:lumOff val="5000"/>
                </a:schemeClr>
              </a:solidFill>
              <a:cs typeface="B Lotus" pitchFamily="2" charset="-78"/>
            </a:endParaRPr>
          </a:p>
          <a:p>
            <a:r>
              <a:rPr lang="ar-SA" dirty="0" smtClean="0">
                <a:solidFill>
                  <a:schemeClr val="tx1">
                    <a:lumMod val="95000"/>
                    <a:lumOff val="5000"/>
                  </a:schemeClr>
                </a:solidFill>
                <a:cs typeface="B Lotus" pitchFamily="2" charset="-78"/>
              </a:rPr>
              <a:t>نکته دیگری که مشتریان باید در نظر بگیرند و ممکن است ناخوشایند باشد فضایی است که این سیستم در پشت بام اشغال می کند. به خصوص که باید در جایی نصب شود که بیشترین جذب نور خورشید را داشته باشد.(جلوی خانه)</a:t>
            </a:r>
            <a:endParaRPr lang="en-US" dirty="0" smtClean="0">
              <a:solidFill>
                <a:schemeClr val="tx1">
                  <a:lumMod val="95000"/>
                  <a:lumOff val="5000"/>
                </a:schemeClr>
              </a:solidFill>
              <a:cs typeface="B Lotus" pitchFamily="2" charset="-78"/>
            </a:endParaRPr>
          </a:p>
          <a:p>
            <a:endParaRPr lang="fa-IR" dirty="0" smtClean="0">
              <a:solidFill>
                <a:schemeClr val="tx1">
                  <a:lumMod val="95000"/>
                  <a:lumOff val="5000"/>
                </a:schemeClr>
              </a:solidFill>
              <a:cs typeface="B Lotus" pitchFamily="2" charset="-78"/>
            </a:endParaRPr>
          </a:p>
          <a:p>
            <a:endParaRPr lang="fa-IR" dirty="0" smtClean="0">
              <a:solidFill>
                <a:schemeClr val="tx1">
                  <a:lumMod val="95000"/>
                  <a:lumOff val="5000"/>
                </a:schemeClr>
              </a:solidFill>
              <a:cs typeface="B Lotus"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4298596"/>
            <a:ext cx="3466866" cy="2298683"/>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984" y="4298596"/>
            <a:ext cx="3905530" cy="2421429"/>
          </a:xfrm>
          <a:prstGeom prst="rect">
            <a:avLst/>
          </a:prstGeom>
        </p:spPr>
      </p:pic>
    </p:spTree>
  </p:cSld>
  <p:clrMapOvr>
    <a:masterClrMapping/>
  </p:clrMapOvr>
  <p:transition spd="slow">
    <p:cover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27765" y="188640"/>
            <a:ext cx="9155777" cy="1143000"/>
          </a:xfrm>
        </p:spPr>
        <p:txBody>
          <a:bodyPr/>
          <a:lstStyle/>
          <a:p>
            <a:pPr algn="r">
              <a:defRPr/>
            </a:pPr>
            <a:r>
              <a:rPr lang="fa-IR" sz="2400" dirty="0" smtClean="0">
                <a:solidFill>
                  <a:schemeClr val="tx1">
                    <a:lumMod val="95000"/>
                    <a:lumOff val="5000"/>
                  </a:schemeClr>
                </a:solidFill>
                <a:cs typeface="B Titr" pitchFamily="2" charset="-78"/>
              </a:rPr>
              <a:t>روند رو به رشد استفاده از آبگرمکن های خورشیدی در دنیا</a:t>
            </a:r>
            <a:endParaRPr lang="en-US" sz="2400" dirty="0"/>
          </a:p>
        </p:txBody>
      </p:sp>
      <p:sp>
        <p:nvSpPr>
          <p:cNvPr id="35842" name="Text Placeholder 2"/>
          <p:cNvSpPr>
            <a:spLocks noGrp="1"/>
          </p:cNvSpPr>
          <p:nvPr>
            <p:ph type="body" sz="half" idx="1"/>
          </p:nvPr>
        </p:nvSpPr>
        <p:spPr>
          <a:xfrm>
            <a:off x="571472" y="1000108"/>
            <a:ext cx="8229600" cy="5572125"/>
          </a:xfrm>
        </p:spPr>
        <p:txBody>
          <a:bodyPr>
            <a:normAutofit/>
          </a:bodyPr>
          <a:lstStyle/>
          <a:p>
            <a:pPr>
              <a:buFont typeface="Wingdings" pitchFamily="2" charset="2"/>
              <a:buChar char="q"/>
              <a:defRPr/>
            </a:pPr>
            <a:endParaRPr lang="fa-IR" sz="1800" dirty="0" smtClean="0">
              <a:solidFill>
                <a:schemeClr val="tx1">
                  <a:lumMod val="95000"/>
                  <a:lumOff val="5000"/>
                </a:schemeClr>
              </a:solidFill>
              <a:cs typeface="B Lotus" pitchFamily="2" charset="-78"/>
            </a:endParaRPr>
          </a:p>
          <a:p>
            <a:pPr>
              <a:buFont typeface="Wingdings" pitchFamily="2" charset="2"/>
              <a:buChar char="q"/>
              <a:defRPr/>
            </a:pPr>
            <a:r>
              <a:rPr lang="ar-SA" sz="1800" dirty="0" smtClean="0">
                <a:solidFill>
                  <a:schemeClr val="tx1">
                    <a:lumMod val="95000"/>
                    <a:lumOff val="5000"/>
                  </a:schemeClr>
                </a:solidFill>
                <a:cs typeface="B Lotus" pitchFamily="2" charset="-78"/>
              </a:rPr>
              <a:t>گسترده ترین کاربرد انرژی های تجدیدپذیر استفاده از آنها برای تولید حرارت است که به طور عمده به سوخت‌های زیستی و آب‌گرمکن‌های خورشیدی مربوط می‌شود. بر این اساس، یکی از پرکاربردترین انواع فناوری­های مرتبط با انرژی ­های تجدیدپذیر، فناوری آبگرمکن</a:t>
            </a:r>
            <a:r>
              <a:rPr lang="fa-IR" sz="1800" dirty="0" smtClean="0">
                <a:solidFill>
                  <a:schemeClr val="tx1">
                    <a:lumMod val="95000"/>
                    <a:lumOff val="5000"/>
                  </a:schemeClr>
                </a:solidFill>
                <a:cs typeface="B Lotus" pitchFamily="2" charset="-78"/>
              </a:rPr>
              <a:t> </a:t>
            </a:r>
            <a:r>
              <a:rPr lang="ar-SA" sz="1800" dirty="0" smtClean="0">
                <a:solidFill>
                  <a:schemeClr val="tx1">
                    <a:lumMod val="95000"/>
                    <a:lumOff val="5000"/>
                  </a:schemeClr>
                </a:solidFill>
                <a:cs typeface="B Lotus" pitchFamily="2" charset="-78"/>
              </a:rPr>
              <a:t>های خورشیدی است. مجموع ظرفیت نصب شدۀ مجموع آبگرمکن های خورشیدی در سطح جهان تا پایان سال </a:t>
            </a:r>
            <a:r>
              <a:rPr lang="fa-IR" sz="1800" dirty="0" smtClean="0">
                <a:solidFill>
                  <a:schemeClr val="tx1">
                    <a:lumMod val="95000"/>
                    <a:lumOff val="5000"/>
                  </a:schemeClr>
                </a:solidFill>
                <a:cs typeface="B Lotus" pitchFamily="2" charset="-78"/>
              </a:rPr>
              <a:t>۲۰۱۲</a:t>
            </a:r>
            <a:r>
              <a:rPr lang="ar-SA" sz="1800" dirty="0" smtClean="0">
                <a:solidFill>
                  <a:schemeClr val="tx1">
                    <a:lumMod val="95000"/>
                    <a:lumOff val="5000"/>
                  </a:schemeClr>
                </a:solidFill>
                <a:cs typeface="B Lotus" pitchFamily="2" charset="-78"/>
              </a:rPr>
              <a:t> به </a:t>
            </a:r>
            <a:r>
              <a:rPr lang="fa-IR" sz="1800" dirty="0" smtClean="0">
                <a:solidFill>
                  <a:schemeClr val="tx1">
                    <a:lumMod val="95000"/>
                    <a:lumOff val="5000"/>
                  </a:schemeClr>
                </a:solidFill>
                <a:cs typeface="B Lotus" pitchFamily="2" charset="-78"/>
              </a:rPr>
              <a:t>۲۶۵۰۰۰</a:t>
            </a:r>
            <a:r>
              <a:rPr lang="ar-SA" sz="1800" dirty="0" smtClean="0">
                <a:solidFill>
                  <a:schemeClr val="tx1">
                    <a:lumMod val="95000"/>
                    <a:lumOff val="5000"/>
                  </a:schemeClr>
                </a:solidFill>
                <a:cs typeface="B Lotus" pitchFamily="2" charset="-78"/>
              </a:rPr>
              <a:t> مگاوات حرارتی رسیده است</a:t>
            </a:r>
          </a:p>
          <a:p>
            <a:pPr>
              <a:buNone/>
              <a:defRPr/>
            </a:pPr>
            <a:endParaRPr lang="fa-IR" sz="1800" dirty="0" smtClean="0">
              <a:solidFill>
                <a:schemeClr val="tx1">
                  <a:lumMod val="95000"/>
                  <a:lumOff val="5000"/>
                </a:schemeClr>
              </a:solidFill>
              <a:cs typeface="B Lotus" pitchFamily="2" charset="-78"/>
            </a:endParaRPr>
          </a:p>
          <a:p>
            <a:pPr>
              <a:buNone/>
              <a:defRPr/>
            </a:pPr>
            <a:r>
              <a:rPr lang="ar-SA" sz="1800" dirty="0" smtClean="0">
                <a:solidFill>
                  <a:schemeClr val="tx1">
                    <a:lumMod val="95000"/>
                    <a:lumOff val="5000"/>
                  </a:schemeClr>
                </a:solidFill>
                <a:cs typeface="B Lotus" pitchFamily="2" charset="-78"/>
              </a:rPr>
              <a:t>نمودار شکل</a:t>
            </a:r>
            <a:r>
              <a:rPr lang="fa-IR" sz="1800" dirty="0" smtClean="0">
                <a:solidFill>
                  <a:schemeClr val="tx1">
                    <a:lumMod val="95000"/>
                    <a:lumOff val="5000"/>
                  </a:schemeClr>
                </a:solidFill>
                <a:cs typeface="B Lotus" pitchFamily="2" charset="-78"/>
              </a:rPr>
              <a:t> مقابل </a:t>
            </a:r>
            <a:r>
              <a:rPr lang="ar-SA" sz="1800" dirty="0" smtClean="0">
                <a:solidFill>
                  <a:schemeClr val="tx1">
                    <a:lumMod val="95000"/>
                    <a:lumOff val="5000"/>
                  </a:schemeClr>
                </a:solidFill>
                <a:cs typeface="B Lotus" pitchFamily="2" charset="-78"/>
              </a:rPr>
              <a:t>نشان میدهد آبگرمکنهای خورشیدی</a:t>
            </a:r>
            <a:endParaRPr lang="fa-IR" sz="1800" dirty="0" smtClean="0">
              <a:solidFill>
                <a:schemeClr val="tx1">
                  <a:lumMod val="95000"/>
                  <a:lumOff val="5000"/>
                </a:schemeClr>
              </a:solidFill>
              <a:cs typeface="B Lotus" pitchFamily="2" charset="-78"/>
            </a:endParaRPr>
          </a:p>
          <a:p>
            <a:pPr>
              <a:buNone/>
              <a:defRPr/>
            </a:pPr>
            <a:r>
              <a:rPr lang="ar-SA" sz="1800" dirty="0" smtClean="0">
                <a:solidFill>
                  <a:schemeClr val="tx1">
                    <a:lumMod val="95000"/>
                    <a:lumOff val="5000"/>
                  </a:schemeClr>
                </a:solidFill>
                <a:cs typeface="B Lotus" pitchFamily="2" charset="-78"/>
              </a:rPr>
              <a:t> تقریباً به اندازۀ نیروگاه‌های بادی در دنیا مورد توجه قرار</a:t>
            </a:r>
            <a:endParaRPr lang="fa-IR" sz="1800" dirty="0" smtClean="0">
              <a:solidFill>
                <a:schemeClr val="tx1">
                  <a:lumMod val="95000"/>
                  <a:lumOff val="5000"/>
                </a:schemeClr>
              </a:solidFill>
              <a:cs typeface="B Lotus" pitchFamily="2" charset="-78"/>
            </a:endParaRPr>
          </a:p>
          <a:p>
            <a:pPr>
              <a:buNone/>
              <a:defRPr/>
            </a:pPr>
            <a:r>
              <a:rPr lang="ar-SA" sz="1800" dirty="0" smtClean="0">
                <a:solidFill>
                  <a:schemeClr val="tx1">
                    <a:lumMod val="95000"/>
                    <a:lumOff val="5000"/>
                  </a:schemeClr>
                </a:solidFill>
                <a:cs typeface="B Lotus" pitchFamily="2" charset="-78"/>
              </a:rPr>
              <a:t> گرفته اند. همچنین ظرفیت نصب شدۀ این آبگرمکن </a:t>
            </a:r>
            <a:r>
              <a:rPr lang="fa-IR" sz="1800" dirty="0" smtClean="0">
                <a:solidFill>
                  <a:schemeClr val="tx1">
                    <a:lumMod val="95000"/>
                    <a:lumOff val="5000"/>
                  </a:schemeClr>
                </a:solidFill>
                <a:cs typeface="B Lotus" pitchFamily="2" charset="-78"/>
              </a:rPr>
              <a:t> </a:t>
            </a:r>
            <a:r>
              <a:rPr lang="ar-SA" sz="1800" dirty="0" smtClean="0">
                <a:solidFill>
                  <a:schemeClr val="tx1">
                    <a:lumMod val="95000"/>
                    <a:lumOff val="5000"/>
                  </a:schemeClr>
                </a:solidFill>
                <a:cs typeface="B Lotus" pitchFamily="2" charset="-78"/>
              </a:rPr>
              <a:t>ها</a:t>
            </a:r>
            <a:endParaRPr lang="fa-IR" sz="1800" dirty="0" smtClean="0">
              <a:solidFill>
                <a:schemeClr val="tx1">
                  <a:lumMod val="95000"/>
                  <a:lumOff val="5000"/>
                </a:schemeClr>
              </a:solidFill>
              <a:cs typeface="B Lotus" pitchFamily="2" charset="-78"/>
            </a:endParaRPr>
          </a:p>
          <a:p>
            <a:pPr>
              <a:buNone/>
              <a:defRPr/>
            </a:pPr>
            <a:r>
              <a:rPr lang="ar-SA" sz="1800" dirty="0" smtClean="0">
                <a:solidFill>
                  <a:schemeClr val="tx1">
                    <a:lumMod val="95000"/>
                    <a:lumOff val="5000"/>
                  </a:schemeClr>
                </a:solidFill>
                <a:cs typeface="B Lotus" pitchFamily="2" charset="-78"/>
              </a:rPr>
              <a:t>(بر حسب گیگاوات حرارتی) بیش از </a:t>
            </a:r>
            <a:r>
              <a:rPr lang="fa-IR" sz="1800" dirty="0" smtClean="0">
                <a:solidFill>
                  <a:schemeClr val="tx1">
                    <a:lumMod val="95000"/>
                    <a:lumOff val="5000"/>
                  </a:schemeClr>
                </a:solidFill>
                <a:cs typeface="B Lotus" pitchFamily="2" charset="-78"/>
              </a:rPr>
              <a:t>۲</a:t>
            </a:r>
            <a:r>
              <a:rPr lang="ar-SA" sz="1800" dirty="0" smtClean="0">
                <a:solidFill>
                  <a:schemeClr val="tx1">
                    <a:lumMod val="95000"/>
                    <a:lumOff val="5000"/>
                  </a:schemeClr>
                </a:solidFill>
                <a:cs typeface="B Lotus" pitchFamily="2" charset="-78"/>
              </a:rPr>
              <a:t>٫</a:t>
            </a:r>
            <a:r>
              <a:rPr lang="fa-IR" sz="1800" dirty="0" smtClean="0">
                <a:solidFill>
                  <a:schemeClr val="tx1">
                    <a:lumMod val="95000"/>
                    <a:lumOff val="5000"/>
                  </a:schemeClr>
                </a:solidFill>
                <a:cs typeface="B Lotus" pitchFamily="2" charset="-78"/>
              </a:rPr>
              <a:t>۵</a:t>
            </a:r>
            <a:r>
              <a:rPr lang="ar-SA" sz="1800" dirty="0" smtClean="0">
                <a:solidFill>
                  <a:schemeClr val="tx1">
                    <a:lumMod val="95000"/>
                    <a:lumOff val="5000"/>
                  </a:schemeClr>
                </a:solidFill>
                <a:cs typeface="B Lotus" pitchFamily="2" charset="-78"/>
              </a:rPr>
              <a:t> برابر </a:t>
            </a:r>
            <a:r>
              <a:rPr lang="fa-IR" sz="1800" dirty="0" smtClean="0">
                <a:solidFill>
                  <a:schemeClr val="tx1">
                    <a:lumMod val="95000"/>
                    <a:lumOff val="5000"/>
                  </a:schemeClr>
                </a:solidFill>
                <a:cs typeface="B Lotus" pitchFamily="2" charset="-78"/>
              </a:rPr>
              <a:t>  </a:t>
            </a:r>
            <a:r>
              <a:rPr lang="ar-SA" sz="1800" dirty="0" smtClean="0">
                <a:solidFill>
                  <a:schemeClr val="tx1">
                    <a:lumMod val="95000"/>
                    <a:lumOff val="5000"/>
                  </a:schemeClr>
                </a:solidFill>
                <a:cs typeface="B Lotus" pitchFamily="2" charset="-78"/>
              </a:rPr>
              <a:t>ظرفیت</a:t>
            </a:r>
            <a:endParaRPr lang="fa-IR" sz="1800" dirty="0" smtClean="0">
              <a:solidFill>
                <a:schemeClr val="tx1">
                  <a:lumMod val="95000"/>
                  <a:lumOff val="5000"/>
                </a:schemeClr>
              </a:solidFill>
              <a:cs typeface="B Lotus" pitchFamily="2" charset="-78"/>
            </a:endParaRPr>
          </a:p>
          <a:p>
            <a:pPr>
              <a:buNone/>
              <a:defRPr/>
            </a:pPr>
            <a:r>
              <a:rPr lang="ar-SA" sz="1800" dirty="0" smtClean="0">
                <a:solidFill>
                  <a:schemeClr val="tx1">
                    <a:lumMod val="95000"/>
                    <a:lumOff val="5000"/>
                  </a:schemeClr>
                </a:solidFill>
                <a:cs typeface="B Lotus" pitchFamily="2" charset="-78"/>
              </a:rPr>
              <a:t>تمام سلولهای خورشیدی جهان </a:t>
            </a:r>
            <a:r>
              <a:rPr lang="fa-IR" sz="1800" dirty="0" smtClean="0">
                <a:solidFill>
                  <a:schemeClr val="tx1">
                    <a:lumMod val="95000"/>
                    <a:lumOff val="5000"/>
                  </a:schemeClr>
                </a:solidFill>
                <a:cs typeface="B Lotus" pitchFamily="2" charset="-78"/>
              </a:rPr>
              <a:t>   </a:t>
            </a:r>
            <a:r>
              <a:rPr lang="ar-SA" sz="1800" dirty="0" smtClean="0">
                <a:solidFill>
                  <a:schemeClr val="tx1">
                    <a:lumMod val="95000"/>
                    <a:lumOff val="5000"/>
                  </a:schemeClr>
                </a:solidFill>
                <a:cs typeface="B Lotus" pitchFamily="2" charset="-78"/>
              </a:rPr>
              <a:t>(بر حسب گیگاوات</a:t>
            </a:r>
            <a:endParaRPr lang="fa-IR" sz="1800" dirty="0" smtClean="0">
              <a:solidFill>
                <a:schemeClr val="tx1">
                  <a:lumMod val="95000"/>
                  <a:lumOff val="5000"/>
                </a:schemeClr>
              </a:solidFill>
              <a:cs typeface="B Lotus" pitchFamily="2" charset="-78"/>
            </a:endParaRPr>
          </a:p>
          <a:p>
            <a:pPr>
              <a:buNone/>
              <a:defRPr/>
            </a:pPr>
            <a:r>
              <a:rPr lang="ar-SA" sz="1800" dirty="0" smtClean="0">
                <a:solidFill>
                  <a:schemeClr val="tx1">
                    <a:lumMod val="95000"/>
                    <a:lumOff val="5000"/>
                  </a:schemeClr>
                </a:solidFill>
                <a:cs typeface="B Lotus" pitchFamily="2" charset="-78"/>
              </a:rPr>
              <a:t> الکتریکی) است. </a:t>
            </a:r>
            <a:endParaRPr lang="en-US" sz="1800" dirty="0" smtClean="0">
              <a:solidFill>
                <a:schemeClr val="tx1">
                  <a:lumMod val="95000"/>
                  <a:lumOff val="5000"/>
                </a:schemeClr>
              </a:solidFill>
              <a:cs typeface="B Lotus" pitchFamily="2" charset="-78"/>
            </a:endParaRPr>
          </a:p>
        </p:txBody>
      </p:sp>
      <p:sp>
        <p:nvSpPr>
          <p:cNvPr id="5" name="Slide Number Placeholder 4"/>
          <p:cNvSpPr>
            <a:spLocks noGrp="1"/>
          </p:cNvSpPr>
          <p:nvPr>
            <p:ph type="sldNum" sz="quarter" idx="12"/>
          </p:nvPr>
        </p:nvSpPr>
        <p:spPr>
          <a:xfrm>
            <a:off x="6875463" y="6407150"/>
            <a:ext cx="2133600" cy="476250"/>
          </a:xfrm>
        </p:spPr>
        <p:txBody>
          <a:bodyPr/>
          <a:lstStyle/>
          <a:p>
            <a:pPr>
              <a:defRPr/>
            </a:pPr>
            <a:fld id="{79F47A8F-356D-48A9-805B-8DBC0A00CA13}" type="slidenum">
              <a:rPr lang="ar-SA" smtClean="0"/>
              <a:pPr>
                <a:defRPr/>
              </a:pPr>
              <a:t>23</a:t>
            </a:fld>
            <a:endParaRPr lang="en-US" dirty="0"/>
          </a:p>
        </p:txBody>
      </p:sp>
      <p:pic>
        <p:nvPicPr>
          <p:cNvPr id="11" name="Picture 10" descr="1">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500034" y="2714620"/>
            <a:ext cx="4143404" cy="3167059"/>
          </a:xfrm>
          <a:prstGeom prst="rect">
            <a:avLst/>
          </a:prstGeom>
          <a:ln w="88900" cap="sq" cmpd="thickThin">
            <a:solidFill>
              <a:srgbClr val="000000"/>
            </a:solidFill>
            <a:prstDash val="solid"/>
            <a:miter lim="800000"/>
          </a:ln>
          <a:effectLst>
            <a:innerShdw blurRad="76200">
              <a:srgbClr val="000000"/>
            </a:innerShdw>
          </a:effectLst>
        </p:spPr>
      </p:pic>
      <p:sp>
        <p:nvSpPr>
          <p:cNvPr id="13" name="Rectangle 12"/>
          <p:cNvSpPr/>
          <p:nvPr/>
        </p:nvSpPr>
        <p:spPr>
          <a:xfrm>
            <a:off x="428596" y="6072206"/>
            <a:ext cx="4572000" cy="646331"/>
          </a:xfrm>
          <a:prstGeom prst="rect">
            <a:avLst/>
          </a:prstGeom>
        </p:spPr>
        <p:txBody>
          <a:bodyPr>
            <a:spAutoFit/>
          </a:bodyPr>
          <a:lstStyle/>
          <a:p>
            <a:pPr algn="ctr"/>
            <a:r>
              <a:rPr lang="ar-SA" dirty="0" smtClean="0">
                <a:solidFill>
                  <a:schemeClr val="tx1">
                    <a:lumMod val="95000"/>
                    <a:lumOff val="5000"/>
                  </a:schemeClr>
                </a:solidFill>
                <a:cs typeface="B Lotus" pitchFamily="2" charset="-78"/>
              </a:rPr>
              <a:t>ظرفیت نصب شدۀ سیستم­های انرژی تجدیدپذیر در دنیا و موقعیت آبگرمکن ­های خورشیدی (</a:t>
            </a:r>
            <a:r>
              <a:rPr lang="fa-IR" dirty="0" smtClean="0">
                <a:solidFill>
                  <a:schemeClr val="tx1">
                    <a:lumMod val="95000"/>
                    <a:lumOff val="5000"/>
                  </a:schemeClr>
                </a:solidFill>
                <a:cs typeface="B Lotus" pitchFamily="2" charset="-78"/>
              </a:rPr>
              <a:t>2012)</a:t>
            </a:r>
          </a:p>
        </p:txBody>
      </p:sp>
    </p:spTree>
  </p:cSld>
  <p:clrMapOvr>
    <a:masterClrMapping/>
  </p:clrMapOvr>
  <p:transition spd="slow">
    <p:cover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27765" y="188640"/>
            <a:ext cx="9155777" cy="1143000"/>
          </a:xfrm>
        </p:spPr>
        <p:txBody>
          <a:bodyPr/>
          <a:lstStyle/>
          <a:p>
            <a:pPr algn="r">
              <a:defRPr/>
            </a:pPr>
            <a:r>
              <a:rPr lang="fa-IR" sz="2400" dirty="0" smtClean="0">
                <a:solidFill>
                  <a:schemeClr val="tx1">
                    <a:lumMod val="95000"/>
                    <a:lumOff val="5000"/>
                  </a:schemeClr>
                </a:solidFill>
                <a:cs typeface="B Titr" pitchFamily="2" charset="-78"/>
              </a:rPr>
              <a:t>روند رو به رشد استفاده از آبگرمکن های خورشیدی در دنیا</a:t>
            </a:r>
            <a:endParaRPr lang="en-US" sz="2400" dirty="0"/>
          </a:p>
        </p:txBody>
      </p:sp>
      <p:sp>
        <p:nvSpPr>
          <p:cNvPr id="5" name="Slide Number Placeholder 4"/>
          <p:cNvSpPr>
            <a:spLocks noGrp="1"/>
          </p:cNvSpPr>
          <p:nvPr>
            <p:ph type="sldNum" sz="quarter" idx="12"/>
          </p:nvPr>
        </p:nvSpPr>
        <p:spPr>
          <a:xfrm>
            <a:off x="6804025" y="6381750"/>
            <a:ext cx="2133600" cy="476250"/>
          </a:xfrm>
        </p:spPr>
        <p:txBody>
          <a:bodyPr/>
          <a:lstStyle/>
          <a:p>
            <a:pPr>
              <a:defRPr/>
            </a:pPr>
            <a:fld id="{64C86926-ECD0-4955-8CB6-7DDA8B30D6E3}" type="slidenum">
              <a:rPr lang="ar-SA" smtClean="0"/>
              <a:pPr>
                <a:defRPr/>
              </a:pPr>
              <a:t>24</a:t>
            </a:fld>
            <a:endParaRPr lang="en-US"/>
          </a:p>
        </p:txBody>
      </p:sp>
      <p:sp>
        <p:nvSpPr>
          <p:cNvPr id="7" name="Rectangle 6"/>
          <p:cNvSpPr/>
          <p:nvPr/>
        </p:nvSpPr>
        <p:spPr>
          <a:xfrm>
            <a:off x="857224" y="1214422"/>
            <a:ext cx="8072462" cy="1477328"/>
          </a:xfrm>
          <a:prstGeom prst="rect">
            <a:avLst/>
          </a:prstGeom>
        </p:spPr>
        <p:txBody>
          <a:bodyPr wrap="square">
            <a:spAutoFit/>
          </a:bodyPr>
          <a:lstStyle/>
          <a:p>
            <a:r>
              <a:rPr lang="ar-SA" dirty="0" smtClean="0">
                <a:solidFill>
                  <a:schemeClr val="tx1">
                    <a:lumMod val="95000"/>
                    <a:lumOff val="5000"/>
                  </a:schemeClr>
                </a:solidFill>
                <a:cs typeface="B Lotus" pitchFamily="2" charset="-78"/>
              </a:rPr>
              <a:t>. روند رو به رشد ظرفیت نصب شدۀ آبگرمکن</a:t>
            </a:r>
            <a:r>
              <a:rPr lang="fa-IR" dirty="0" smtClean="0">
                <a:solidFill>
                  <a:schemeClr val="tx1">
                    <a:lumMod val="95000"/>
                    <a:lumOff val="5000"/>
                  </a:schemeClr>
                </a:solidFill>
                <a:cs typeface="B Lotus" pitchFamily="2" charset="-78"/>
              </a:rPr>
              <a:t> </a:t>
            </a:r>
            <a:r>
              <a:rPr lang="ar-SA" dirty="0" smtClean="0">
                <a:solidFill>
                  <a:schemeClr val="tx1">
                    <a:lumMod val="95000"/>
                    <a:lumOff val="5000"/>
                  </a:schemeClr>
                </a:solidFill>
                <a:cs typeface="B Lotus" pitchFamily="2" charset="-78"/>
              </a:rPr>
              <a:t>های خورشیدی در سطح دنیا در شکل </a:t>
            </a:r>
            <a:r>
              <a:rPr lang="fa-IR" dirty="0" smtClean="0">
                <a:solidFill>
                  <a:schemeClr val="tx1">
                    <a:lumMod val="95000"/>
                    <a:lumOff val="5000"/>
                  </a:schemeClr>
                </a:solidFill>
                <a:cs typeface="B Lotus" pitchFamily="2" charset="-78"/>
              </a:rPr>
              <a:t>زیر</a:t>
            </a:r>
            <a:r>
              <a:rPr lang="ar-SA" dirty="0" smtClean="0">
                <a:solidFill>
                  <a:schemeClr val="tx1">
                    <a:lumMod val="95000"/>
                    <a:lumOff val="5000"/>
                  </a:schemeClr>
                </a:solidFill>
                <a:cs typeface="B Lotus" pitchFamily="2" charset="-78"/>
              </a:rPr>
              <a:t> نیز گویای این است که فناوری مذکور توانسته جای خود را در میان سیستم</a:t>
            </a:r>
            <a:r>
              <a:rPr lang="fa-IR" dirty="0" smtClean="0">
                <a:solidFill>
                  <a:schemeClr val="tx1">
                    <a:lumMod val="95000"/>
                    <a:lumOff val="5000"/>
                  </a:schemeClr>
                </a:solidFill>
                <a:cs typeface="B Lotus" pitchFamily="2" charset="-78"/>
              </a:rPr>
              <a:t> </a:t>
            </a:r>
            <a:r>
              <a:rPr lang="ar-SA" dirty="0" smtClean="0">
                <a:solidFill>
                  <a:schemeClr val="tx1">
                    <a:lumMod val="95000"/>
                    <a:lumOff val="5000"/>
                  </a:schemeClr>
                </a:solidFill>
                <a:cs typeface="B Lotus" pitchFamily="2" charset="-78"/>
              </a:rPr>
              <a:t>های گرمایشی به خوبی باز کند آمارها حاکی از آن است که اقتصادهای در حال توسعه پا</a:t>
            </a:r>
            <a:r>
              <a:rPr lang="fa-IR" dirty="0" smtClean="0">
                <a:solidFill>
                  <a:schemeClr val="tx1">
                    <a:lumMod val="95000"/>
                    <a:lumOff val="5000"/>
                  </a:schemeClr>
                </a:solidFill>
                <a:cs typeface="B Lotus" pitchFamily="2" charset="-78"/>
              </a:rPr>
              <a:t> </a:t>
            </a:r>
            <a:r>
              <a:rPr lang="ar-SA" dirty="0" smtClean="0">
                <a:solidFill>
                  <a:schemeClr val="tx1">
                    <a:lumMod val="95000"/>
                    <a:lumOff val="5000"/>
                  </a:schemeClr>
                </a:solidFill>
                <a:cs typeface="B Lotus" pitchFamily="2" charset="-78"/>
              </a:rPr>
              <a:t>به</a:t>
            </a:r>
            <a:r>
              <a:rPr lang="fa-IR" dirty="0" smtClean="0">
                <a:solidFill>
                  <a:schemeClr val="tx1">
                    <a:lumMod val="95000"/>
                    <a:lumOff val="5000"/>
                  </a:schemeClr>
                </a:solidFill>
                <a:cs typeface="B Lotus" pitchFamily="2" charset="-78"/>
              </a:rPr>
              <a:t> </a:t>
            </a:r>
            <a:r>
              <a:rPr lang="ar-SA" dirty="0" smtClean="0">
                <a:solidFill>
                  <a:schemeClr val="tx1">
                    <a:lumMod val="95000"/>
                    <a:lumOff val="5000"/>
                  </a:schemeClr>
                </a:solidFill>
                <a:cs typeface="B Lotus" pitchFamily="2" charset="-78"/>
              </a:rPr>
              <a:t>پای کشورهای توسعه یافته در حال گسترش استفاده از فناوری آبگرمکن</a:t>
            </a:r>
            <a:r>
              <a:rPr lang="fa-IR" dirty="0" smtClean="0">
                <a:solidFill>
                  <a:schemeClr val="tx1">
                    <a:lumMod val="95000"/>
                    <a:lumOff val="5000"/>
                  </a:schemeClr>
                </a:solidFill>
                <a:cs typeface="B Lotus" pitchFamily="2" charset="-78"/>
              </a:rPr>
              <a:t> </a:t>
            </a:r>
            <a:r>
              <a:rPr lang="ar-SA" dirty="0" smtClean="0">
                <a:solidFill>
                  <a:schemeClr val="tx1">
                    <a:lumMod val="95000"/>
                    <a:lumOff val="5000"/>
                  </a:schemeClr>
                </a:solidFill>
                <a:cs typeface="B Lotus" pitchFamily="2" charset="-78"/>
              </a:rPr>
              <a:t>های خورشیدی هستند تا بتوانند مصرف سوخت‌های فسیلی را متوقف کنند. چین، آمریکا، آلمان، ترکیه، برزیل، هند و ژاپن در استفاده از انواع این آبگرمکن­ها پیشرو هستند</a:t>
            </a:r>
            <a:endParaRPr lang="fa-IR" dirty="0" smtClean="0">
              <a:solidFill>
                <a:schemeClr val="tx1">
                  <a:lumMod val="95000"/>
                  <a:lumOff val="5000"/>
                </a:schemeClr>
              </a:solidFill>
              <a:cs typeface="B Lotus" pitchFamily="2" charset="-78"/>
            </a:endParaRPr>
          </a:p>
        </p:txBody>
      </p:sp>
      <p:pic>
        <p:nvPicPr>
          <p:cNvPr id="9" name="Picture 8" descr="2">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2143108" y="2928934"/>
            <a:ext cx="4643470" cy="3009897"/>
          </a:xfrm>
          <a:prstGeom prst="rect">
            <a:avLst/>
          </a:prstGeom>
          <a:ln w="88900" cap="sq" cmpd="thickThin">
            <a:solidFill>
              <a:srgbClr val="000000"/>
            </a:solidFill>
            <a:prstDash val="solid"/>
            <a:miter lim="800000"/>
          </a:ln>
          <a:effectLst>
            <a:innerShdw blurRad="76200">
              <a:srgbClr val="000000"/>
            </a:innerShdw>
          </a:effectLst>
        </p:spPr>
      </p:pic>
      <p:sp>
        <p:nvSpPr>
          <p:cNvPr id="10" name="Rectangle 9"/>
          <p:cNvSpPr/>
          <p:nvPr/>
        </p:nvSpPr>
        <p:spPr>
          <a:xfrm>
            <a:off x="2071670" y="6072206"/>
            <a:ext cx="4572000" cy="646331"/>
          </a:xfrm>
          <a:prstGeom prst="rect">
            <a:avLst/>
          </a:prstGeom>
        </p:spPr>
        <p:txBody>
          <a:bodyPr>
            <a:spAutoFit/>
          </a:bodyPr>
          <a:lstStyle/>
          <a:p>
            <a:pPr algn="ctr"/>
            <a:r>
              <a:rPr lang="ar-SA" dirty="0" smtClean="0">
                <a:solidFill>
                  <a:schemeClr val="tx1">
                    <a:lumMod val="95000"/>
                    <a:lumOff val="5000"/>
                  </a:schemeClr>
                </a:solidFill>
                <a:cs typeface="B Lotus" pitchFamily="2" charset="-78"/>
              </a:rPr>
              <a:t>مجموع ظرفیت نصب شدۀ آبگرمکن­های خورشیدی لوله خلأ و صفحه تخت شیشه دار در دنیا</a:t>
            </a:r>
            <a:endParaRPr lang="fa-IR" dirty="0" smtClean="0">
              <a:solidFill>
                <a:schemeClr val="tx1">
                  <a:lumMod val="95000"/>
                  <a:lumOff val="5000"/>
                </a:schemeClr>
              </a:solidFill>
              <a:cs typeface="B Lotus" pitchFamily="2" charset="-78"/>
            </a:endParaRPr>
          </a:p>
        </p:txBody>
      </p:sp>
    </p:spTree>
  </p:cSld>
  <p:clrMapOvr>
    <a:masterClrMapping/>
  </p:clrMapOvr>
  <p:transition spd="slow">
    <p:cover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285784" y="0"/>
            <a:ext cx="9155777" cy="1143000"/>
          </a:xfrm>
        </p:spPr>
        <p:txBody>
          <a:bodyPr/>
          <a:lstStyle/>
          <a:p>
            <a:pPr algn="r">
              <a:defRPr/>
            </a:pPr>
            <a:r>
              <a:rPr lang="fa-IR" sz="2400" dirty="0" smtClean="0">
                <a:solidFill>
                  <a:schemeClr val="tx1">
                    <a:lumMod val="95000"/>
                    <a:lumOff val="5000"/>
                  </a:schemeClr>
                </a:solidFill>
                <a:cs typeface="B Titr" pitchFamily="2" charset="-78"/>
              </a:rPr>
              <a:t>میزان تابش و ظرفیت آبگرمکن های نصب شده</a:t>
            </a:r>
            <a:endParaRPr lang="en-US" sz="2400" dirty="0"/>
          </a:p>
        </p:txBody>
      </p:sp>
      <p:sp>
        <p:nvSpPr>
          <p:cNvPr id="5" name="Slide Number Placeholder 4"/>
          <p:cNvSpPr>
            <a:spLocks noGrp="1"/>
          </p:cNvSpPr>
          <p:nvPr>
            <p:ph type="sldNum" sz="quarter" idx="12"/>
          </p:nvPr>
        </p:nvSpPr>
        <p:spPr>
          <a:xfrm>
            <a:off x="6875463" y="6381750"/>
            <a:ext cx="2133600" cy="476250"/>
          </a:xfrm>
        </p:spPr>
        <p:txBody>
          <a:bodyPr/>
          <a:lstStyle/>
          <a:p>
            <a:pPr>
              <a:defRPr/>
            </a:pPr>
            <a:fld id="{1A9CF0E7-E1C1-4438-B962-65D4C171050D}" type="slidenum">
              <a:rPr lang="ar-SA" smtClean="0"/>
              <a:pPr>
                <a:defRPr/>
              </a:pPr>
              <a:t>25</a:t>
            </a:fld>
            <a:endParaRPr lang="en-US"/>
          </a:p>
        </p:txBody>
      </p:sp>
      <p:sp>
        <p:nvSpPr>
          <p:cNvPr id="8195" name="Rectangle 3"/>
          <p:cNvSpPr>
            <a:spLocks noChangeArrowheads="1"/>
          </p:cNvSpPr>
          <p:nvPr/>
        </p:nvSpPr>
        <p:spPr bwMode="auto">
          <a:xfrm>
            <a:off x="1214414" y="1285860"/>
            <a:ext cx="778674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lang="ar-SA" dirty="0" smtClean="0">
                <a:solidFill>
                  <a:schemeClr val="tx1">
                    <a:lumMod val="95000"/>
                    <a:lumOff val="5000"/>
                  </a:schemeClr>
                </a:solidFill>
                <a:cs typeface="B Lotus" pitchFamily="2" charset="-78"/>
              </a:rPr>
              <a:t>جدول زیر میزان تقریبی متوسط تابش سالیانۀ خورشید در کشورهای مختلف را به همراه مقدار ظرفیت نصب شدۀ آبگرمکن ­های خورشیدی براساس پیش بینی آمارهای سال </a:t>
            </a:r>
            <a:r>
              <a:rPr lang="fa-IR" dirty="0" smtClean="0">
                <a:solidFill>
                  <a:schemeClr val="tx1">
                    <a:lumMod val="95000"/>
                    <a:lumOff val="5000"/>
                  </a:schemeClr>
                </a:solidFill>
                <a:cs typeface="B Lotus" pitchFamily="2" charset="-78"/>
              </a:rPr>
              <a:t>۲۰۱۲</a:t>
            </a:r>
            <a:r>
              <a:rPr lang="ar-SA" dirty="0" smtClean="0">
                <a:solidFill>
                  <a:schemeClr val="tx1">
                    <a:lumMod val="95000"/>
                    <a:lumOff val="5000"/>
                  </a:schemeClr>
                </a:solidFill>
                <a:cs typeface="B Lotus" pitchFamily="2" charset="-78"/>
              </a:rPr>
              <a:t> را نشان می­دهد</a:t>
            </a:r>
            <a:r>
              <a:rPr lang="en-US" dirty="0" smtClean="0">
                <a:solidFill>
                  <a:schemeClr val="tx1">
                    <a:lumMod val="95000"/>
                    <a:lumOff val="5000"/>
                  </a:schemeClr>
                </a:solidFill>
                <a:cs typeface="B Lotus" pitchFamily="2" charset="-78"/>
              </a:rPr>
              <a:t>.</a:t>
            </a:r>
            <a:endParaRPr lang="ar-SA" dirty="0" smtClean="0">
              <a:solidFill>
                <a:schemeClr val="tx1">
                  <a:lumMod val="95000"/>
                  <a:lumOff val="5000"/>
                </a:schemeClr>
              </a:solidFill>
              <a:cs typeface="B Lotus" pitchFamily="2" charset="-78"/>
            </a:endParaRPr>
          </a:p>
        </p:txBody>
      </p:sp>
      <p:graphicFrame>
        <p:nvGraphicFramePr>
          <p:cNvPr id="11" name="Table 10"/>
          <p:cNvGraphicFramePr>
            <a:graphicFrameLocks noGrp="1"/>
          </p:cNvGraphicFramePr>
          <p:nvPr>
            <p:extLst>
              <p:ext uri="{D42A27DB-BD31-4B8C-83A1-F6EECF244321}">
                <p14:modId xmlns:p14="http://schemas.microsoft.com/office/powerpoint/2010/main" val="2930597496"/>
              </p:ext>
            </p:extLst>
          </p:nvPr>
        </p:nvGraphicFramePr>
        <p:xfrm>
          <a:off x="1571604" y="2643182"/>
          <a:ext cx="6238876" cy="2865120"/>
        </p:xfrm>
        <a:graphic>
          <a:graphicData uri="http://schemas.openxmlformats.org/drawingml/2006/table">
            <a:tbl>
              <a:tblPr rtl="1" firstRow="1" bandRow="1">
                <a:tableStyleId>{5C22544A-7EE6-4342-B048-85BDC9FD1C3A}</a:tableStyleId>
              </a:tblPr>
              <a:tblGrid>
                <a:gridCol w="1095296">
                  <a:extLst>
                    <a:ext uri="{9D8B030D-6E8A-4147-A177-3AD203B41FA5}">
                      <a16:colId xmlns:a16="http://schemas.microsoft.com/office/drawing/2014/main" xmlns="" val="20000"/>
                    </a:ext>
                  </a:extLst>
                </a:gridCol>
                <a:gridCol w="2392707">
                  <a:extLst>
                    <a:ext uri="{9D8B030D-6E8A-4147-A177-3AD203B41FA5}">
                      <a16:colId xmlns:a16="http://schemas.microsoft.com/office/drawing/2014/main" xmlns="" val="20001"/>
                    </a:ext>
                  </a:extLst>
                </a:gridCol>
                <a:gridCol w="2750873">
                  <a:extLst>
                    <a:ext uri="{9D8B030D-6E8A-4147-A177-3AD203B41FA5}">
                      <a16:colId xmlns:a16="http://schemas.microsoft.com/office/drawing/2014/main" xmlns="" val="20002"/>
                    </a:ext>
                  </a:extLst>
                </a:gridCol>
              </a:tblGrid>
              <a:tr h="370840">
                <a:tc>
                  <a:txBody>
                    <a:bodyPr/>
                    <a:lstStyle/>
                    <a:p>
                      <a:pPr rtl="1"/>
                      <a:r>
                        <a:rPr kumimoji="0" lang="fa-IR" sz="1800" b="1" kern="1200" dirty="0" smtClean="0">
                          <a:solidFill>
                            <a:schemeClr val="tx1">
                              <a:lumMod val="95000"/>
                              <a:lumOff val="5000"/>
                            </a:schemeClr>
                          </a:solidFill>
                          <a:latin typeface="+mn-lt"/>
                          <a:ea typeface="+mn-ea"/>
                          <a:cs typeface="B Lotus" pitchFamily="2" charset="-78"/>
                        </a:rPr>
                        <a:t>کشور</a:t>
                      </a:r>
                    </a:p>
                  </a:txBody>
                  <a:tcPr/>
                </a:tc>
                <a:tc>
                  <a:txBody>
                    <a:bodyPr/>
                    <a:lstStyle/>
                    <a:p>
                      <a:pPr rtl="1"/>
                      <a:r>
                        <a:rPr lang="fa-IR" sz="1800" kern="1200" dirty="0" smtClean="0">
                          <a:solidFill>
                            <a:schemeClr val="tx1">
                              <a:lumMod val="95000"/>
                              <a:lumOff val="5000"/>
                            </a:schemeClr>
                          </a:solidFill>
                          <a:latin typeface="+mn-lt"/>
                          <a:ea typeface="+mn-ea"/>
                          <a:cs typeface="B Lotus" pitchFamily="2" charset="-78"/>
                        </a:rPr>
                        <a:t>میانگین تابش سالیانه خورشید</a:t>
                      </a:r>
                    </a:p>
                    <a:p>
                      <a:pPr algn="ctr" rtl="1"/>
                      <a:r>
                        <a:rPr lang="en-US" sz="1800" kern="1200" dirty="0" err="1" smtClean="0">
                          <a:solidFill>
                            <a:schemeClr val="tx1">
                              <a:lumMod val="95000"/>
                              <a:lumOff val="5000"/>
                            </a:schemeClr>
                          </a:solidFill>
                          <a:latin typeface="+mn-lt"/>
                          <a:ea typeface="+mn-ea"/>
                          <a:cs typeface="B Lotus" pitchFamily="2" charset="-78"/>
                        </a:rPr>
                        <a:t>Kwh</a:t>
                      </a:r>
                      <a:r>
                        <a:rPr lang="en-US" sz="1800" kern="1200" dirty="0" smtClean="0">
                          <a:solidFill>
                            <a:schemeClr val="tx1">
                              <a:lumMod val="95000"/>
                              <a:lumOff val="5000"/>
                            </a:schemeClr>
                          </a:solidFill>
                          <a:latin typeface="+mn-lt"/>
                          <a:ea typeface="+mn-ea"/>
                          <a:cs typeface="B Lotus" pitchFamily="2" charset="-78"/>
                        </a:rPr>
                        <a:t>/m2)</a:t>
                      </a:r>
                      <a:r>
                        <a:rPr lang="fa-IR" sz="1800" kern="1200" dirty="0" smtClean="0">
                          <a:solidFill>
                            <a:schemeClr val="tx1">
                              <a:lumMod val="95000"/>
                              <a:lumOff val="5000"/>
                            </a:schemeClr>
                          </a:solidFill>
                          <a:latin typeface="+mn-lt"/>
                          <a:ea typeface="+mn-ea"/>
                          <a:cs typeface="B Lotus" pitchFamily="2" charset="-78"/>
                        </a:rPr>
                        <a:t> )</a:t>
                      </a:r>
                    </a:p>
                  </a:txBody>
                  <a:tcPr/>
                </a:tc>
                <a:tc>
                  <a:txBody>
                    <a:bodyPr/>
                    <a:lstStyle/>
                    <a:p>
                      <a:pPr marL="0" algn="r" rtl="1" eaLnBrk="1" latinLnBrk="0" hangingPunct="1"/>
                      <a:r>
                        <a:rPr kumimoji="0" lang="fa-IR" sz="1800" b="1" kern="1200" dirty="0" smtClean="0">
                          <a:solidFill>
                            <a:schemeClr val="tx1">
                              <a:lumMod val="95000"/>
                              <a:lumOff val="5000"/>
                            </a:schemeClr>
                          </a:solidFill>
                          <a:latin typeface="+mn-lt"/>
                          <a:ea typeface="+mn-ea"/>
                          <a:cs typeface="B Lotus" pitchFamily="2" charset="-78"/>
                        </a:rPr>
                        <a:t>ظرفیت آبگرمکن های نصب شده</a:t>
                      </a:r>
                    </a:p>
                    <a:p>
                      <a:pPr marL="0" algn="ctr" rtl="1" eaLnBrk="1" latinLnBrk="0" hangingPunct="1"/>
                      <a:r>
                        <a:rPr kumimoji="0" lang="fa-IR" sz="1800" b="1" kern="1200" dirty="0" smtClean="0">
                          <a:solidFill>
                            <a:schemeClr val="tx1">
                              <a:lumMod val="95000"/>
                              <a:lumOff val="5000"/>
                            </a:schemeClr>
                          </a:solidFill>
                          <a:latin typeface="+mn-lt"/>
                          <a:ea typeface="+mn-ea"/>
                          <a:cs typeface="B Lotus" pitchFamily="2" charset="-78"/>
                        </a:rPr>
                        <a:t>(</a:t>
                      </a:r>
                      <a:r>
                        <a:rPr kumimoji="0" lang="en-US" sz="1800" b="1" kern="1200" dirty="0" smtClean="0">
                          <a:solidFill>
                            <a:schemeClr val="tx1">
                              <a:lumMod val="95000"/>
                              <a:lumOff val="5000"/>
                            </a:schemeClr>
                          </a:solidFill>
                          <a:latin typeface="+mn-lt"/>
                          <a:ea typeface="+mn-ea"/>
                          <a:cs typeface="B Lotus" pitchFamily="2" charset="-78"/>
                        </a:rPr>
                        <a:t>GW</a:t>
                      </a:r>
                      <a:r>
                        <a:rPr kumimoji="0" lang="fa-IR" sz="1800" b="1" kern="1200" dirty="0" smtClean="0">
                          <a:solidFill>
                            <a:schemeClr val="tx1">
                              <a:lumMod val="95000"/>
                              <a:lumOff val="5000"/>
                            </a:schemeClr>
                          </a:solidFill>
                          <a:latin typeface="+mn-lt"/>
                          <a:ea typeface="+mn-ea"/>
                          <a:cs typeface="B Lotus" pitchFamily="2" charset="-78"/>
                        </a:rPr>
                        <a:t> )</a:t>
                      </a:r>
                    </a:p>
                  </a:txBody>
                  <a:tcPr/>
                </a:tc>
                <a:extLst>
                  <a:ext uri="{0D108BD9-81ED-4DB2-BD59-A6C34878D82A}">
                    <a16:rowId xmlns:a16="http://schemas.microsoft.com/office/drawing/2014/main" xmlns="" val="10000"/>
                  </a:ext>
                </a:extLst>
              </a:tr>
              <a:tr h="370840">
                <a:tc>
                  <a:txBody>
                    <a:bodyPr/>
                    <a:lstStyle/>
                    <a:p>
                      <a:pPr algn="ctr" rtl="1"/>
                      <a:r>
                        <a:rPr kumimoji="0" lang="fa-IR" sz="1800" b="1" kern="1200" smtClean="0">
                          <a:solidFill>
                            <a:schemeClr val="tx1">
                              <a:lumMod val="95000"/>
                              <a:lumOff val="5000"/>
                            </a:schemeClr>
                          </a:solidFill>
                          <a:latin typeface="+mn-lt"/>
                          <a:ea typeface="+mn-ea"/>
                          <a:cs typeface="B Lotus" pitchFamily="2" charset="-78"/>
                        </a:rPr>
                        <a:t>چین</a:t>
                      </a:r>
                      <a:endParaRPr kumimoji="0" lang="fa-IR" sz="1800" b="1" kern="1200" dirty="0" smtClean="0">
                        <a:solidFill>
                          <a:schemeClr val="tx1">
                            <a:lumMod val="95000"/>
                            <a:lumOff val="5000"/>
                          </a:schemeClr>
                        </a:solidFill>
                        <a:latin typeface="+mn-lt"/>
                        <a:ea typeface="+mn-ea"/>
                        <a:cs typeface="B Lotus" pitchFamily="2" charset="-78"/>
                      </a:endParaRPr>
                    </a:p>
                  </a:txBody>
                  <a:tcPr/>
                </a:tc>
                <a:tc>
                  <a:txBody>
                    <a:bodyPr/>
                    <a:lstStyle/>
                    <a:p>
                      <a:pPr algn="ctr" rtl="1"/>
                      <a:r>
                        <a:rPr kumimoji="0" lang="fa-IR" sz="1800" b="1" kern="1200" smtClean="0">
                          <a:solidFill>
                            <a:schemeClr val="tx1">
                              <a:lumMod val="95000"/>
                              <a:lumOff val="5000"/>
                            </a:schemeClr>
                          </a:solidFill>
                          <a:latin typeface="+mn-lt"/>
                          <a:ea typeface="+mn-ea"/>
                          <a:cs typeface="B Lotus" pitchFamily="2" charset="-78"/>
                        </a:rPr>
                        <a:t>1500</a:t>
                      </a:r>
                      <a:endParaRPr kumimoji="0" lang="fa-IR" sz="1800" b="1" kern="1200" dirty="0" smtClean="0">
                        <a:solidFill>
                          <a:schemeClr val="tx1">
                            <a:lumMod val="95000"/>
                            <a:lumOff val="5000"/>
                          </a:schemeClr>
                        </a:solidFill>
                        <a:latin typeface="+mn-lt"/>
                        <a:ea typeface="+mn-ea"/>
                        <a:cs typeface="B Lotus" pitchFamily="2" charset="-78"/>
                      </a:endParaRPr>
                    </a:p>
                  </a:txBody>
                  <a:tcPr/>
                </a:tc>
                <a:tc>
                  <a:txBody>
                    <a:bodyPr/>
                    <a:lstStyle/>
                    <a:p>
                      <a:pPr algn="ctr" rtl="1"/>
                      <a:r>
                        <a:rPr kumimoji="0" lang="fa-IR" sz="1800" b="1" kern="1200" dirty="0" smtClean="0">
                          <a:solidFill>
                            <a:schemeClr val="tx1">
                              <a:lumMod val="95000"/>
                              <a:lumOff val="5000"/>
                            </a:schemeClr>
                          </a:solidFill>
                          <a:latin typeface="+mn-lt"/>
                          <a:ea typeface="+mn-ea"/>
                          <a:cs typeface="B Lotus" pitchFamily="2" charset="-78"/>
                        </a:rPr>
                        <a:t>172</a:t>
                      </a:r>
                    </a:p>
                  </a:txBody>
                  <a:tcPr/>
                </a:tc>
                <a:extLst>
                  <a:ext uri="{0D108BD9-81ED-4DB2-BD59-A6C34878D82A}">
                    <a16:rowId xmlns:a16="http://schemas.microsoft.com/office/drawing/2014/main" xmlns="" val="10001"/>
                  </a:ext>
                </a:extLst>
              </a:tr>
              <a:tr h="370840">
                <a:tc>
                  <a:txBody>
                    <a:bodyPr/>
                    <a:lstStyle/>
                    <a:p>
                      <a:pPr algn="ctr" rtl="1"/>
                      <a:r>
                        <a:rPr kumimoji="0" lang="fa-IR" sz="1800" b="1" kern="1200" dirty="0" smtClean="0">
                          <a:solidFill>
                            <a:schemeClr val="tx1">
                              <a:lumMod val="95000"/>
                              <a:lumOff val="5000"/>
                            </a:schemeClr>
                          </a:solidFill>
                          <a:latin typeface="+mn-lt"/>
                          <a:ea typeface="+mn-ea"/>
                          <a:cs typeface="B Lotus" pitchFamily="2" charset="-78"/>
                        </a:rPr>
                        <a:t>آمریکا</a:t>
                      </a:r>
                    </a:p>
                  </a:txBody>
                  <a:tcPr/>
                </a:tc>
                <a:tc>
                  <a:txBody>
                    <a:bodyPr/>
                    <a:lstStyle/>
                    <a:p>
                      <a:pPr algn="ctr" rtl="1"/>
                      <a:r>
                        <a:rPr kumimoji="0" lang="fa-IR" sz="1800" b="1" kern="1200" dirty="0" smtClean="0">
                          <a:solidFill>
                            <a:schemeClr val="tx1">
                              <a:lumMod val="95000"/>
                              <a:lumOff val="5000"/>
                            </a:schemeClr>
                          </a:solidFill>
                          <a:latin typeface="+mn-lt"/>
                          <a:ea typeface="+mn-ea"/>
                          <a:cs typeface="B Lotus" pitchFamily="2" charset="-78"/>
                        </a:rPr>
                        <a:t>1600</a:t>
                      </a:r>
                    </a:p>
                  </a:txBody>
                  <a:tcPr/>
                </a:tc>
                <a:tc>
                  <a:txBody>
                    <a:bodyPr/>
                    <a:lstStyle/>
                    <a:p>
                      <a:pPr algn="ctr" rtl="1"/>
                      <a:r>
                        <a:rPr kumimoji="0" lang="fa-IR" sz="1800" b="1" kern="1200" dirty="0" smtClean="0">
                          <a:solidFill>
                            <a:schemeClr val="tx1">
                              <a:lumMod val="95000"/>
                              <a:lumOff val="5000"/>
                            </a:schemeClr>
                          </a:solidFill>
                          <a:latin typeface="+mn-lt"/>
                          <a:ea typeface="+mn-ea"/>
                          <a:cs typeface="B Lotus" pitchFamily="2" charset="-78"/>
                        </a:rPr>
                        <a:t>19</a:t>
                      </a:r>
                    </a:p>
                  </a:txBody>
                  <a:tcPr/>
                </a:tc>
                <a:extLst>
                  <a:ext uri="{0D108BD9-81ED-4DB2-BD59-A6C34878D82A}">
                    <a16:rowId xmlns:a16="http://schemas.microsoft.com/office/drawing/2014/main" xmlns="" val="10002"/>
                  </a:ext>
                </a:extLst>
              </a:tr>
              <a:tr h="370840">
                <a:tc>
                  <a:txBody>
                    <a:bodyPr/>
                    <a:lstStyle/>
                    <a:p>
                      <a:pPr algn="ctr" rtl="1"/>
                      <a:r>
                        <a:rPr kumimoji="0" lang="fa-IR" sz="1800" b="1" kern="1200" dirty="0" smtClean="0">
                          <a:solidFill>
                            <a:schemeClr val="tx1">
                              <a:lumMod val="95000"/>
                              <a:lumOff val="5000"/>
                            </a:schemeClr>
                          </a:solidFill>
                          <a:latin typeface="+mn-lt"/>
                          <a:ea typeface="+mn-ea"/>
                          <a:cs typeface="B Lotus" pitchFamily="2" charset="-78"/>
                        </a:rPr>
                        <a:t>المان</a:t>
                      </a:r>
                    </a:p>
                  </a:txBody>
                  <a:tcPr/>
                </a:tc>
                <a:tc>
                  <a:txBody>
                    <a:bodyPr/>
                    <a:lstStyle/>
                    <a:p>
                      <a:pPr algn="ctr" rtl="1"/>
                      <a:r>
                        <a:rPr kumimoji="0" lang="fa-IR" sz="1800" b="1" kern="1200" dirty="0" smtClean="0">
                          <a:solidFill>
                            <a:schemeClr val="tx1">
                              <a:lumMod val="95000"/>
                              <a:lumOff val="5000"/>
                            </a:schemeClr>
                          </a:solidFill>
                          <a:latin typeface="+mn-lt"/>
                          <a:ea typeface="+mn-ea"/>
                          <a:cs typeface="B Lotus" pitchFamily="2" charset="-78"/>
                        </a:rPr>
                        <a:t>1000</a:t>
                      </a:r>
                    </a:p>
                  </a:txBody>
                  <a:tcPr/>
                </a:tc>
                <a:tc>
                  <a:txBody>
                    <a:bodyPr/>
                    <a:lstStyle/>
                    <a:p>
                      <a:pPr algn="ctr" rtl="1"/>
                      <a:r>
                        <a:rPr kumimoji="0" lang="fa-IR" sz="1800" b="1" kern="1200" dirty="0" smtClean="0">
                          <a:solidFill>
                            <a:schemeClr val="tx1">
                              <a:lumMod val="95000"/>
                              <a:lumOff val="5000"/>
                            </a:schemeClr>
                          </a:solidFill>
                          <a:latin typeface="+mn-lt"/>
                          <a:ea typeface="+mn-ea"/>
                          <a:cs typeface="B Lotus" pitchFamily="2" charset="-78"/>
                        </a:rPr>
                        <a:t>12</a:t>
                      </a:r>
                    </a:p>
                  </a:txBody>
                  <a:tcPr/>
                </a:tc>
                <a:extLst>
                  <a:ext uri="{0D108BD9-81ED-4DB2-BD59-A6C34878D82A}">
                    <a16:rowId xmlns:a16="http://schemas.microsoft.com/office/drawing/2014/main" xmlns="" val="10003"/>
                  </a:ext>
                </a:extLst>
              </a:tr>
              <a:tr h="370840">
                <a:tc>
                  <a:txBody>
                    <a:bodyPr/>
                    <a:lstStyle/>
                    <a:p>
                      <a:pPr algn="ctr" rtl="1"/>
                      <a:r>
                        <a:rPr kumimoji="0" lang="fa-IR" sz="1800" b="1" kern="1200" dirty="0" smtClean="0">
                          <a:solidFill>
                            <a:schemeClr val="tx1">
                              <a:lumMod val="95000"/>
                              <a:lumOff val="5000"/>
                            </a:schemeClr>
                          </a:solidFill>
                          <a:latin typeface="+mn-lt"/>
                          <a:ea typeface="+mn-ea"/>
                          <a:cs typeface="B Lotus" pitchFamily="2" charset="-78"/>
                        </a:rPr>
                        <a:t>ترکیه</a:t>
                      </a:r>
                    </a:p>
                  </a:txBody>
                  <a:tcPr/>
                </a:tc>
                <a:tc>
                  <a:txBody>
                    <a:bodyPr/>
                    <a:lstStyle/>
                    <a:p>
                      <a:pPr algn="ctr" rtl="1"/>
                      <a:r>
                        <a:rPr kumimoji="0" lang="fa-IR" sz="1800" b="1" kern="1200" dirty="0" smtClean="0">
                          <a:solidFill>
                            <a:schemeClr val="tx1">
                              <a:lumMod val="95000"/>
                              <a:lumOff val="5000"/>
                            </a:schemeClr>
                          </a:solidFill>
                          <a:latin typeface="+mn-lt"/>
                          <a:ea typeface="+mn-ea"/>
                          <a:cs typeface="B Lotus" pitchFamily="2" charset="-78"/>
                        </a:rPr>
                        <a:t>1400</a:t>
                      </a:r>
                    </a:p>
                  </a:txBody>
                  <a:tcPr/>
                </a:tc>
                <a:tc>
                  <a:txBody>
                    <a:bodyPr/>
                    <a:lstStyle/>
                    <a:p>
                      <a:pPr algn="ctr" rtl="1"/>
                      <a:r>
                        <a:rPr kumimoji="0" lang="fa-IR" sz="1800" b="1" kern="1200" dirty="0" smtClean="0">
                          <a:solidFill>
                            <a:schemeClr val="tx1">
                              <a:lumMod val="95000"/>
                              <a:lumOff val="5000"/>
                            </a:schemeClr>
                          </a:solidFill>
                          <a:latin typeface="+mn-lt"/>
                          <a:ea typeface="+mn-ea"/>
                          <a:cs typeface="B Lotus" pitchFamily="2" charset="-78"/>
                        </a:rPr>
                        <a:t>11</a:t>
                      </a:r>
                    </a:p>
                  </a:txBody>
                  <a:tcPr/>
                </a:tc>
                <a:extLst>
                  <a:ext uri="{0D108BD9-81ED-4DB2-BD59-A6C34878D82A}">
                    <a16:rowId xmlns:a16="http://schemas.microsoft.com/office/drawing/2014/main" xmlns="" val="10004"/>
                  </a:ext>
                </a:extLst>
              </a:tr>
              <a:tr h="370840">
                <a:tc>
                  <a:txBody>
                    <a:bodyPr/>
                    <a:lstStyle/>
                    <a:p>
                      <a:pPr algn="ctr" rtl="1"/>
                      <a:r>
                        <a:rPr kumimoji="0" lang="fa-IR" sz="1800" b="1" kern="1200" dirty="0" smtClean="0">
                          <a:solidFill>
                            <a:schemeClr val="tx1">
                              <a:lumMod val="95000"/>
                              <a:lumOff val="5000"/>
                            </a:schemeClr>
                          </a:solidFill>
                          <a:latin typeface="+mn-lt"/>
                          <a:ea typeface="+mn-ea"/>
                          <a:cs typeface="B Lotus" pitchFamily="2" charset="-78"/>
                        </a:rPr>
                        <a:t>برزیل</a:t>
                      </a:r>
                    </a:p>
                  </a:txBody>
                  <a:tcPr/>
                </a:tc>
                <a:tc>
                  <a:txBody>
                    <a:bodyPr/>
                    <a:lstStyle/>
                    <a:p>
                      <a:pPr algn="ctr" rtl="1"/>
                      <a:r>
                        <a:rPr kumimoji="0" lang="fa-IR" sz="1800" b="1" kern="1200" dirty="0" smtClean="0">
                          <a:solidFill>
                            <a:schemeClr val="tx1">
                              <a:lumMod val="95000"/>
                              <a:lumOff val="5000"/>
                            </a:schemeClr>
                          </a:solidFill>
                          <a:latin typeface="+mn-lt"/>
                          <a:ea typeface="+mn-ea"/>
                          <a:cs typeface="B Lotus" pitchFamily="2" charset="-78"/>
                        </a:rPr>
                        <a:t>1900</a:t>
                      </a:r>
                    </a:p>
                  </a:txBody>
                  <a:tcPr/>
                </a:tc>
                <a:tc>
                  <a:txBody>
                    <a:bodyPr/>
                    <a:lstStyle/>
                    <a:p>
                      <a:pPr algn="ctr" rtl="1"/>
                      <a:r>
                        <a:rPr kumimoji="0" lang="fa-IR" sz="1800" b="1" kern="1200" dirty="0" smtClean="0">
                          <a:solidFill>
                            <a:schemeClr val="tx1">
                              <a:lumMod val="95000"/>
                              <a:lumOff val="5000"/>
                            </a:schemeClr>
                          </a:solidFill>
                          <a:latin typeface="+mn-lt"/>
                          <a:ea typeface="+mn-ea"/>
                          <a:cs typeface="B Lotus" pitchFamily="2" charset="-78"/>
                        </a:rPr>
                        <a:t>5</a:t>
                      </a:r>
                    </a:p>
                  </a:txBody>
                  <a:tcPr/>
                </a:tc>
                <a:extLst>
                  <a:ext uri="{0D108BD9-81ED-4DB2-BD59-A6C34878D82A}">
                    <a16:rowId xmlns:a16="http://schemas.microsoft.com/office/drawing/2014/main" xmlns="" val="10005"/>
                  </a:ext>
                </a:extLst>
              </a:tr>
              <a:tr h="370840">
                <a:tc>
                  <a:txBody>
                    <a:bodyPr/>
                    <a:lstStyle/>
                    <a:p>
                      <a:pPr algn="ctr" rtl="1"/>
                      <a:r>
                        <a:rPr kumimoji="0" lang="fa-IR" sz="1800" b="1" kern="1200" dirty="0" smtClean="0">
                          <a:solidFill>
                            <a:schemeClr val="tx1">
                              <a:lumMod val="95000"/>
                              <a:lumOff val="5000"/>
                            </a:schemeClr>
                          </a:solidFill>
                          <a:latin typeface="+mn-lt"/>
                          <a:ea typeface="+mn-ea"/>
                          <a:cs typeface="B Lotus" pitchFamily="2" charset="-78"/>
                        </a:rPr>
                        <a:t>ایران</a:t>
                      </a:r>
                    </a:p>
                  </a:txBody>
                  <a:tcPr/>
                </a:tc>
                <a:tc>
                  <a:txBody>
                    <a:bodyPr/>
                    <a:lstStyle/>
                    <a:p>
                      <a:pPr algn="ctr" rtl="1"/>
                      <a:r>
                        <a:rPr kumimoji="0" lang="fa-IR" sz="1800" b="1" kern="1200" dirty="0" smtClean="0">
                          <a:solidFill>
                            <a:schemeClr val="tx1">
                              <a:lumMod val="95000"/>
                              <a:lumOff val="5000"/>
                            </a:schemeClr>
                          </a:solidFill>
                          <a:latin typeface="+mn-lt"/>
                          <a:ea typeface="+mn-ea"/>
                          <a:cs typeface="B Lotus" pitchFamily="2" charset="-78"/>
                        </a:rPr>
                        <a:t>2000</a:t>
                      </a:r>
                    </a:p>
                  </a:txBody>
                  <a:tcPr/>
                </a:tc>
                <a:tc>
                  <a:txBody>
                    <a:bodyPr/>
                    <a:lstStyle/>
                    <a:p>
                      <a:pPr algn="ctr" rtl="1"/>
                      <a:r>
                        <a:rPr kumimoji="0" lang="fa-IR" sz="1800" b="1" kern="1200" dirty="0" smtClean="0">
                          <a:solidFill>
                            <a:schemeClr val="tx1">
                              <a:lumMod val="95000"/>
                              <a:lumOff val="5000"/>
                            </a:schemeClr>
                          </a:solidFill>
                          <a:latin typeface="+mn-lt"/>
                          <a:ea typeface="+mn-ea"/>
                          <a:cs typeface="B Lotus" pitchFamily="2" charset="-78"/>
                        </a:rPr>
                        <a:t>0.1</a:t>
                      </a:r>
                    </a:p>
                  </a:txBody>
                  <a:tcPr/>
                </a:tc>
                <a:extLst>
                  <a:ext uri="{0D108BD9-81ED-4DB2-BD59-A6C34878D82A}">
                    <a16:rowId xmlns:a16="http://schemas.microsoft.com/office/drawing/2014/main" xmlns="" val="10006"/>
                  </a:ext>
                </a:extLst>
              </a:tr>
            </a:tbl>
          </a:graphicData>
        </a:graphic>
      </p:graphicFrame>
    </p:spTree>
  </p:cSld>
  <p:clrMapOvr>
    <a:masterClrMapping/>
  </p:clrMapOvr>
  <p:transition spd="slow">
    <p:cover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285784" y="0"/>
            <a:ext cx="9155777" cy="1143000"/>
          </a:xfrm>
        </p:spPr>
        <p:txBody>
          <a:bodyPr/>
          <a:lstStyle/>
          <a:p>
            <a:pPr algn="r">
              <a:defRPr/>
            </a:pPr>
            <a:r>
              <a:rPr lang="fa-IR" sz="2400" dirty="0" smtClean="0">
                <a:solidFill>
                  <a:schemeClr val="tx1">
                    <a:lumMod val="95000"/>
                    <a:lumOff val="5000"/>
                  </a:schemeClr>
                </a:solidFill>
                <a:cs typeface="B Titr" pitchFamily="2" charset="-78"/>
              </a:rPr>
              <a:t>میزان تابش و ظرفیت آبگرمکن های نصب شده</a:t>
            </a:r>
            <a:endParaRPr lang="en-US" sz="2400" dirty="0"/>
          </a:p>
        </p:txBody>
      </p:sp>
      <p:sp>
        <p:nvSpPr>
          <p:cNvPr id="5" name="Slide Number Placeholder 4"/>
          <p:cNvSpPr>
            <a:spLocks noGrp="1"/>
          </p:cNvSpPr>
          <p:nvPr>
            <p:ph type="sldNum" sz="quarter" idx="12"/>
          </p:nvPr>
        </p:nvSpPr>
        <p:spPr>
          <a:xfrm>
            <a:off x="6875463" y="6381750"/>
            <a:ext cx="2133600" cy="476250"/>
          </a:xfrm>
        </p:spPr>
        <p:txBody>
          <a:bodyPr/>
          <a:lstStyle/>
          <a:p>
            <a:pPr>
              <a:defRPr/>
            </a:pPr>
            <a:fld id="{1A9CF0E7-E1C1-4438-B962-65D4C171050D}" type="slidenum">
              <a:rPr lang="ar-SA" smtClean="0"/>
              <a:pPr>
                <a:defRPr/>
              </a:pPr>
              <a:t>26</a:t>
            </a:fld>
            <a:endParaRPr lang="en-US"/>
          </a:p>
        </p:txBody>
      </p:sp>
      <p:sp>
        <p:nvSpPr>
          <p:cNvPr id="8195" name="Rectangle 3"/>
          <p:cNvSpPr>
            <a:spLocks noChangeArrowheads="1"/>
          </p:cNvSpPr>
          <p:nvPr/>
        </p:nvSpPr>
        <p:spPr bwMode="auto">
          <a:xfrm>
            <a:off x="1214414" y="1285860"/>
            <a:ext cx="778674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lang="ar-SA" dirty="0" smtClean="0">
                <a:solidFill>
                  <a:schemeClr val="tx1">
                    <a:lumMod val="95000"/>
                    <a:lumOff val="5000"/>
                  </a:schemeClr>
                </a:solidFill>
                <a:cs typeface="B Lotus" pitchFamily="2" charset="-78"/>
              </a:rPr>
              <a:t>جدول زیر میزان تقریبی متوسط تابش سالیانۀ خورشید در کشورهای مختلف را به همراه مقدار ظرفیت نصب شدۀ آبگرمکن ­های خورشیدی براساس پیش بینی آمارهای سال </a:t>
            </a:r>
            <a:r>
              <a:rPr lang="fa-IR" dirty="0" smtClean="0">
                <a:solidFill>
                  <a:schemeClr val="tx1">
                    <a:lumMod val="95000"/>
                    <a:lumOff val="5000"/>
                  </a:schemeClr>
                </a:solidFill>
                <a:cs typeface="B Lotus" pitchFamily="2" charset="-78"/>
              </a:rPr>
              <a:t>۲۰۱۲</a:t>
            </a:r>
            <a:r>
              <a:rPr lang="ar-SA" dirty="0" smtClean="0">
                <a:solidFill>
                  <a:schemeClr val="tx1">
                    <a:lumMod val="95000"/>
                    <a:lumOff val="5000"/>
                  </a:schemeClr>
                </a:solidFill>
                <a:cs typeface="B Lotus" pitchFamily="2" charset="-78"/>
              </a:rPr>
              <a:t> را نشان می­دهد</a:t>
            </a:r>
            <a:r>
              <a:rPr lang="en-US" dirty="0" smtClean="0">
                <a:solidFill>
                  <a:schemeClr val="tx1">
                    <a:lumMod val="95000"/>
                    <a:lumOff val="5000"/>
                  </a:schemeClr>
                </a:solidFill>
                <a:cs typeface="B Lotus" pitchFamily="2" charset="-78"/>
              </a:rPr>
              <a:t>.</a:t>
            </a:r>
            <a:endParaRPr lang="ar-SA" dirty="0" smtClean="0">
              <a:solidFill>
                <a:schemeClr val="tx1">
                  <a:lumMod val="95000"/>
                  <a:lumOff val="5000"/>
                </a:schemeClr>
              </a:solidFill>
              <a:cs typeface="B Lotus" pitchFamily="2" charset="-78"/>
            </a:endParaRPr>
          </a:p>
        </p:txBody>
      </p:sp>
      <p:graphicFrame>
        <p:nvGraphicFramePr>
          <p:cNvPr id="2" name="Table 1"/>
          <p:cNvGraphicFramePr>
            <a:graphicFrameLocks noGrp="1"/>
          </p:cNvGraphicFramePr>
          <p:nvPr>
            <p:extLst>
              <p:ext uri="{D42A27DB-BD31-4B8C-83A1-F6EECF244321}">
                <p14:modId xmlns:p14="http://schemas.microsoft.com/office/powerpoint/2010/main" val="2848557300"/>
              </p:ext>
            </p:extLst>
          </p:nvPr>
        </p:nvGraphicFramePr>
        <p:xfrm>
          <a:off x="539552" y="2093290"/>
          <a:ext cx="8136903" cy="4288460"/>
        </p:xfrm>
        <a:graphic>
          <a:graphicData uri="http://schemas.openxmlformats.org/drawingml/2006/table">
            <a:tbl>
              <a:tblPr firstRow="1" bandRow="1">
                <a:tableStyleId>{5C22544A-7EE6-4342-B048-85BDC9FD1C3A}</a:tableStyleId>
              </a:tblPr>
              <a:tblGrid>
                <a:gridCol w="4322412">
                  <a:extLst>
                    <a:ext uri="{9D8B030D-6E8A-4147-A177-3AD203B41FA5}">
                      <a16:colId xmlns:a16="http://schemas.microsoft.com/office/drawing/2014/main" xmlns="" val="1021241757"/>
                    </a:ext>
                  </a:extLst>
                </a:gridCol>
                <a:gridCol w="3814491">
                  <a:extLst>
                    <a:ext uri="{9D8B030D-6E8A-4147-A177-3AD203B41FA5}">
                      <a16:colId xmlns:a16="http://schemas.microsoft.com/office/drawing/2014/main" xmlns="" val="3303111579"/>
                    </a:ext>
                  </a:extLst>
                </a:gridCol>
              </a:tblGrid>
              <a:tr h="288920">
                <a:tc>
                  <a:txBody>
                    <a:bodyPr/>
                    <a:lstStyle/>
                    <a:p>
                      <a:r>
                        <a:rPr lang="fa-IR" dirty="0" smtClean="0"/>
                        <a:t>آبگرمکن های خورشیدی</a:t>
                      </a:r>
                      <a:endParaRPr lang="en-US" dirty="0"/>
                    </a:p>
                  </a:txBody>
                  <a:tcPr/>
                </a:tc>
                <a:tc>
                  <a:txBody>
                    <a:bodyPr/>
                    <a:lstStyle/>
                    <a:p>
                      <a:r>
                        <a:rPr lang="fa-IR" dirty="0" smtClean="0"/>
                        <a:t>آبگرمکن های معمولی</a:t>
                      </a:r>
                      <a:endParaRPr lang="en-US" dirty="0"/>
                    </a:p>
                  </a:txBody>
                  <a:tcPr/>
                </a:tc>
                <a:extLst>
                  <a:ext uri="{0D108BD9-81ED-4DB2-BD59-A6C34878D82A}">
                    <a16:rowId xmlns:a16="http://schemas.microsoft.com/office/drawing/2014/main" xmlns="" val="1504812698"/>
                  </a:ext>
                </a:extLst>
              </a:tr>
              <a:tr h="514224">
                <a:tc>
                  <a:txBody>
                    <a:bodyPr/>
                    <a:lstStyle/>
                    <a:p>
                      <a:r>
                        <a:rPr lang="fa-IR" dirty="0" smtClean="0"/>
                        <a:t>هزینه جاری در طول عمر: 50 دلار</a:t>
                      </a:r>
                    </a:p>
                  </a:txBody>
                  <a:tcPr/>
                </a:tc>
                <a:tc>
                  <a:txBody>
                    <a:bodyPr/>
                    <a:lstStyle/>
                    <a:p>
                      <a:r>
                        <a:rPr lang="fa-IR" dirty="0" smtClean="0"/>
                        <a:t>هزینه جاری در طول عمر: 500 دلار</a:t>
                      </a:r>
                    </a:p>
                    <a:p>
                      <a:endParaRPr lang="en-US" dirty="0"/>
                    </a:p>
                  </a:txBody>
                  <a:tcPr/>
                </a:tc>
                <a:extLst>
                  <a:ext uri="{0D108BD9-81ED-4DB2-BD59-A6C34878D82A}">
                    <a16:rowId xmlns:a16="http://schemas.microsoft.com/office/drawing/2014/main" xmlns="" val="300113543"/>
                  </a:ext>
                </a:extLst>
              </a:tr>
              <a:tr h="505610">
                <a:tc>
                  <a:txBody>
                    <a:bodyPr/>
                    <a:lstStyle/>
                    <a:p>
                      <a:r>
                        <a:rPr lang="fa-IR" dirty="0" smtClean="0"/>
                        <a:t>مخزن ذخیره:120-80</a:t>
                      </a:r>
                      <a:r>
                        <a:rPr lang="fa-IR" baseline="0" dirty="0" smtClean="0"/>
                        <a:t> گالن</a:t>
                      </a:r>
                      <a:endParaRPr lang="fa-IR" dirty="0" smtClean="0"/>
                    </a:p>
                  </a:txBody>
                  <a:tcPr/>
                </a:tc>
                <a:tc>
                  <a:txBody>
                    <a:bodyPr/>
                    <a:lstStyle/>
                    <a:p>
                      <a:r>
                        <a:rPr lang="fa-IR" dirty="0" smtClean="0"/>
                        <a:t>مخزن ذخیره:40-50 گالن</a:t>
                      </a:r>
                    </a:p>
                    <a:p>
                      <a:endParaRPr lang="en-US" dirty="0"/>
                    </a:p>
                  </a:txBody>
                  <a:tcPr/>
                </a:tc>
                <a:extLst>
                  <a:ext uri="{0D108BD9-81ED-4DB2-BD59-A6C34878D82A}">
                    <a16:rowId xmlns:a16="http://schemas.microsoft.com/office/drawing/2014/main" xmlns="" val="345261973"/>
                  </a:ext>
                </a:extLst>
              </a:tr>
              <a:tr h="505610">
                <a:tc>
                  <a:txBody>
                    <a:bodyPr/>
                    <a:lstStyle/>
                    <a:p>
                      <a:r>
                        <a:rPr lang="fa-IR" dirty="0" smtClean="0"/>
                        <a:t>عمر سیستم: 30-15سال</a:t>
                      </a:r>
                    </a:p>
                  </a:txBody>
                  <a:tcPr/>
                </a:tc>
                <a:tc>
                  <a:txBody>
                    <a:bodyPr/>
                    <a:lstStyle/>
                    <a:p>
                      <a:r>
                        <a:rPr lang="fa-IR" dirty="0" smtClean="0"/>
                        <a:t>عمر سیستم: 8-12 سال</a:t>
                      </a:r>
                    </a:p>
                    <a:p>
                      <a:endParaRPr lang="en-US" dirty="0"/>
                    </a:p>
                  </a:txBody>
                  <a:tcPr/>
                </a:tc>
                <a:extLst>
                  <a:ext uri="{0D108BD9-81ED-4DB2-BD59-A6C34878D82A}">
                    <a16:rowId xmlns:a16="http://schemas.microsoft.com/office/drawing/2014/main" xmlns="" val="3048290293"/>
                  </a:ext>
                </a:extLst>
              </a:tr>
              <a:tr h="722300">
                <a:tc>
                  <a:txBody>
                    <a:bodyPr/>
                    <a:lstStyle/>
                    <a:p>
                      <a:r>
                        <a:rPr lang="fa-IR" dirty="0" smtClean="0"/>
                        <a:t>هزینه جاری در طول</a:t>
                      </a:r>
                      <a:r>
                        <a:rPr lang="fa-IR" baseline="0" dirty="0" smtClean="0"/>
                        <a:t> عمر: 1000 دلار</a:t>
                      </a:r>
                    </a:p>
                  </a:txBody>
                  <a:tcPr/>
                </a:tc>
                <a:tc>
                  <a:txBody>
                    <a:bodyPr/>
                    <a:lstStyle/>
                    <a:p>
                      <a:r>
                        <a:rPr lang="fa-IR" dirty="0" smtClean="0"/>
                        <a:t>هزینه جاری در طول</a:t>
                      </a:r>
                      <a:r>
                        <a:rPr lang="fa-IR" baseline="0" dirty="0" smtClean="0"/>
                        <a:t> عمر: 10000 دلار</a:t>
                      </a:r>
                    </a:p>
                    <a:p>
                      <a:endParaRPr lang="en-US" dirty="0"/>
                    </a:p>
                  </a:txBody>
                  <a:tcPr/>
                </a:tc>
                <a:extLst>
                  <a:ext uri="{0D108BD9-81ED-4DB2-BD59-A6C34878D82A}">
                    <a16:rowId xmlns:a16="http://schemas.microsoft.com/office/drawing/2014/main" xmlns="" val="3139867162"/>
                  </a:ext>
                </a:extLst>
              </a:tr>
              <a:tr h="505610">
                <a:tc>
                  <a:txBody>
                    <a:bodyPr/>
                    <a:lstStyle/>
                    <a:p>
                      <a:r>
                        <a:rPr lang="fa-IR" dirty="0" smtClean="0"/>
                        <a:t>پاک</a:t>
                      </a:r>
                    </a:p>
                  </a:txBody>
                  <a:tcPr/>
                </a:tc>
                <a:tc>
                  <a:txBody>
                    <a:bodyPr/>
                    <a:lstStyle/>
                    <a:p>
                      <a:r>
                        <a:rPr lang="fa-IR" dirty="0" smtClean="0"/>
                        <a:t>افزایش آلودگی محیط زیست</a:t>
                      </a:r>
                    </a:p>
                    <a:p>
                      <a:endParaRPr lang="en-US" dirty="0"/>
                    </a:p>
                  </a:txBody>
                  <a:tcPr/>
                </a:tc>
                <a:extLst>
                  <a:ext uri="{0D108BD9-81ED-4DB2-BD59-A6C34878D82A}">
                    <a16:rowId xmlns:a16="http://schemas.microsoft.com/office/drawing/2014/main" xmlns="" val="1153163748"/>
                  </a:ext>
                </a:extLst>
              </a:tr>
              <a:tr h="505610">
                <a:tc>
                  <a:txBody>
                    <a:bodyPr/>
                    <a:lstStyle/>
                    <a:p>
                      <a:r>
                        <a:rPr lang="fa-IR" dirty="0" smtClean="0"/>
                        <a:t>کاهش دهنده هزینه</a:t>
                      </a:r>
                      <a:r>
                        <a:rPr lang="fa-IR" baseline="0" dirty="0" smtClean="0"/>
                        <a:t> ها</a:t>
                      </a:r>
                      <a:endParaRPr lang="fa-IR" dirty="0" smtClean="0"/>
                    </a:p>
                  </a:txBody>
                  <a:tcPr/>
                </a:tc>
                <a:tc>
                  <a:txBody>
                    <a:bodyPr/>
                    <a:lstStyle/>
                    <a:p>
                      <a:r>
                        <a:rPr lang="fa-IR" dirty="0" smtClean="0"/>
                        <a:t>کاهش سوختهای فسیلی</a:t>
                      </a:r>
                    </a:p>
                    <a:p>
                      <a:endParaRPr lang="en-US" dirty="0"/>
                    </a:p>
                  </a:txBody>
                  <a:tcPr/>
                </a:tc>
                <a:extLst>
                  <a:ext uri="{0D108BD9-81ED-4DB2-BD59-A6C34878D82A}">
                    <a16:rowId xmlns:a16="http://schemas.microsoft.com/office/drawing/2014/main" xmlns="" val="1057429969"/>
                  </a:ext>
                </a:extLst>
              </a:tr>
            </a:tbl>
          </a:graphicData>
        </a:graphic>
      </p:graphicFrame>
    </p:spTree>
    <p:extLst>
      <p:ext uri="{BB962C8B-B14F-4D97-AF65-F5344CB8AC3E}">
        <p14:creationId xmlns:p14="http://schemas.microsoft.com/office/powerpoint/2010/main" val="2712523447"/>
      </p:ext>
    </p:extLst>
  </p:cSld>
  <p:clrMapOvr>
    <a:masterClrMapping/>
  </p:clrMapOvr>
  <p:transition spd="slow">
    <p:cover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285784" y="0"/>
            <a:ext cx="9155777" cy="1143000"/>
          </a:xfrm>
        </p:spPr>
        <p:txBody>
          <a:bodyPr/>
          <a:lstStyle/>
          <a:p>
            <a:pPr algn="r">
              <a:defRPr/>
            </a:pPr>
            <a:r>
              <a:rPr lang="fa-IR" sz="2400" dirty="0" smtClean="0">
                <a:solidFill>
                  <a:schemeClr val="tx1">
                    <a:lumMod val="95000"/>
                    <a:lumOff val="5000"/>
                  </a:schemeClr>
                </a:solidFill>
                <a:cs typeface="B Titr" pitchFamily="2" charset="-78"/>
              </a:rPr>
              <a:t>اطلاعات شرکتهای سازنده آبگرمکن خورشیدی در ایران</a:t>
            </a:r>
            <a:endParaRPr lang="en-US" sz="2400" dirty="0"/>
          </a:p>
        </p:txBody>
      </p:sp>
      <p:sp>
        <p:nvSpPr>
          <p:cNvPr id="5" name="Slide Number Placeholder 4"/>
          <p:cNvSpPr>
            <a:spLocks noGrp="1"/>
          </p:cNvSpPr>
          <p:nvPr>
            <p:ph type="sldNum" sz="quarter" idx="12"/>
          </p:nvPr>
        </p:nvSpPr>
        <p:spPr>
          <a:xfrm>
            <a:off x="6875463" y="6381750"/>
            <a:ext cx="2133600" cy="476250"/>
          </a:xfrm>
        </p:spPr>
        <p:txBody>
          <a:bodyPr/>
          <a:lstStyle/>
          <a:p>
            <a:pPr>
              <a:defRPr/>
            </a:pPr>
            <a:fld id="{1A9CF0E7-E1C1-4438-B962-65D4C171050D}" type="slidenum">
              <a:rPr lang="ar-SA" smtClean="0"/>
              <a:pPr>
                <a:defRPr/>
              </a:pPr>
              <a:t>27</a:t>
            </a:fld>
            <a:endParaRPr lang="en-US"/>
          </a:p>
        </p:txBody>
      </p:sp>
      <p:sp>
        <p:nvSpPr>
          <p:cNvPr id="8195" name="Rectangle 3"/>
          <p:cNvSpPr>
            <a:spLocks noChangeArrowheads="1"/>
          </p:cNvSpPr>
          <p:nvPr/>
        </p:nvSpPr>
        <p:spPr bwMode="auto">
          <a:xfrm>
            <a:off x="1214414" y="1285860"/>
            <a:ext cx="778674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lang="fa-IR" dirty="0" smtClean="0">
                <a:solidFill>
                  <a:schemeClr val="tx1">
                    <a:lumMod val="95000"/>
                    <a:lumOff val="5000"/>
                  </a:schemeClr>
                </a:solidFill>
                <a:cs typeface="B Lotus" pitchFamily="2" charset="-78"/>
              </a:rPr>
              <a:t>اسامی تمامی تولید کنندگان و نمایندگی های موجود در این قسمت صرفا به منظور اطلاع رسانی بوده و تضمین کننده ی </a:t>
            </a:r>
            <a:r>
              <a:rPr lang="fa-IR" dirty="0">
                <a:solidFill>
                  <a:schemeClr val="tx1">
                    <a:lumMod val="95000"/>
                    <a:lumOff val="5000"/>
                  </a:schemeClr>
                </a:solidFill>
                <a:cs typeface="B Lotus" pitchFamily="2" charset="-78"/>
              </a:rPr>
              <a:t>کیفیت کالا یا خدمات ارائه </a:t>
            </a:r>
            <a:r>
              <a:rPr lang="fa-IR" dirty="0" smtClean="0">
                <a:solidFill>
                  <a:schemeClr val="tx1">
                    <a:lumMod val="95000"/>
                    <a:lumOff val="5000"/>
                  </a:schemeClr>
                </a:solidFill>
                <a:cs typeface="B Lotus" pitchFamily="2" charset="-78"/>
              </a:rPr>
              <a:t>شده نمی باشد </a:t>
            </a:r>
            <a:endParaRPr lang="ar-SA" dirty="0" smtClean="0">
              <a:solidFill>
                <a:schemeClr val="tx1">
                  <a:lumMod val="95000"/>
                  <a:lumOff val="5000"/>
                </a:schemeClr>
              </a:solidFill>
              <a:cs typeface="B Lotus"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2075051"/>
            <a:ext cx="4967759" cy="4397980"/>
          </a:xfrm>
          <a:prstGeom prst="rect">
            <a:avLst/>
          </a:prstGeom>
        </p:spPr>
      </p:pic>
    </p:spTree>
    <p:extLst>
      <p:ext uri="{BB962C8B-B14F-4D97-AF65-F5344CB8AC3E}">
        <p14:creationId xmlns:p14="http://schemas.microsoft.com/office/powerpoint/2010/main" val="3479081669"/>
      </p:ext>
    </p:extLst>
  </p:cSld>
  <p:clrMapOvr>
    <a:masterClrMapping/>
  </p:clrMapOvr>
  <p:transition spd="slow">
    <p:cover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0"/>
            <a:ext cx="8229600" cy="1143000"/>
          </a:xfrm>
        </p:spPr>
        <p:txBody>
          <a:bodyPr>
            <a:normAutofit/>
          </a:bodyPr>
          <a:lstStyle/>
          <a:p>
            <a:pPr algn="r"/>
            <a:r>
              <a:rPr lang="fa-IR" sz="2400" dirty="0" smtClean="0">
                <a:solidFill>
                  <a:schemeClr val="tx1">
                    <a:lumMod val="95000"/>
                    <a:lumOff val="5000"/>
                  </a:schemeClr>
                </a:solidFill>
                <a:cs typeface="B Titr" pitchFamily="2" charset="-78"/>
              </a:rPr>
              <a:t>سوالات رایج و متداول در مورد آبگرمکن های خورشیدی</a:t>
            </a:r>
          </a:p>
        </p:txBody>
      </p:sp>
      <p:sp>
        <p:nvSpPr>
          <p:cNvPr id="3" name="Text Placeholder 2"/>
          <p:cNvSpPr>
            <a:spLocks noGrp="1"/>
          </p:cNvSpPr>
          <p:nvPr>
            <p:ph type="body" sz="half" idx="1"/>
          </p:nvPr>
        </p:nvSpPr>
        <p:spPr>
          <a:xfrm>
            <a:off x="467544" y="1143000"/>
            <a:ext cx="8404966" cy="5715000"/>
          </a:xfrm>
        </p:spPr>
        <p:txBody>
          <a:bodyPr>
            <a:noAutofit/>
          </a:bodyPr>
          <a:lstStyle/>
          <a:p>
            <a:r>
              <a:rPr lang="fa-IR" sz="1800" b="1" dirty="0">
                <a:solidFill>
                  <a:schemeClr val="tx1">
                    <a:lumMod val="95000"/>
                    <a:lumOff val="5000"/>
                  </a:schemeClr>
                </a:solidFill>
                <a:cs typeface="B Lotus" pitchFamily="2" charset="-78"/>
              </a:rPr>
              <a:t>آيا در زمستان كه دماي هوا پايين است باز هم آب را گرم مي كند؟</a:t>
            </a:r>
          </a:p>
          <a:p>
            <a:pPr marL="0" indent="0">
              <a:buNone/>
            </a:pPr>
            <a:r>
              <a:rPr lang="fa-IR" sz="1800" dirty="0">
                <a:solidFill>
                  <a:schemeClr val="tx1">
                    <a:lumMod val="95000"/>
                    <a:lumOff val="5000"/>
                  </a:schemeClr>
                </a:solidFill>
                <a:cs typeface="B Lotus" pitchFamily="2" charset="-78"/>
              </a:rPr>
              <a:t>در زمستان با سه مسئله روبرو </a:t>
            </a:r>
            <a:r>
              <a:rPr lang="fa-IR" sz="1800" dirty="0" smtClean="0">
                <a:solidFill>
                  <a:schemeClr val="tx1">
                    <a:lumMod val="95000"/>
                    <a:lumOff val="5000"/>
                  </a:schemeClr>
                </a:solidFill>
                <a:cs typeface="B Lotus" pitchFamily="2" charset="-78"/>
              </a:rPr>
              <a:t>هستيم</a:t>
            </a:r>
            <a:r>
              <a:rPr lang="fa-IR" sz="1800" dirty="0">
                <a:solidFill>
                  <a:schemeClr val="tx1">
                    <a:lumMod val="95000"/>
                    <a:lumOff val="5000"/>
                  </a:schemeClr>
                </a:solidFill>
                <a:cs typeface="B Lotus" pitchFamily="2" charset="-78"/>
              </a:rPr>
              <a:t>:</a:t>
            </a:r>
          </a:p>
          <a:p>
            <a:pPr marL="0" indent="0">
              <a:buNone/>
            </a:pPr>
            <a:r>
              <a:rPr lang="fa-IR" sz="1800" dirty="0" smtClean="0">
                <a:solidFill>
                  <a:schemeClr val="tx1">
                    <a:lumMod val="95000"/>
                    <a:lumOff val="5000"/>
                  </a:schemeClr>
                </a:solidFill>
                <a:cs typeface="B Lotus" pitchFamily="2" charset="-78"/>
              </a:rPr>
              <a:t>الف) </a:t>
            </a:r>
            <a:r>
              <a:rPr lang="fa-IR" sz="1800" dirty="0">
                <a:solidFill>
                  <a:schemeClr val="tx1">
                    <a:lumMod val="95000"/>
                    <a:lumOff val="5000"/>
                  </a:schemeClr>
                </a:solidFill>
                <a:cs typeface="B Lotus" pitchFamily="2" charset="-78"/>
              </a:rPr>
              <a:t>زاويه مايل تابش خورشيد</a:t>
            </a:r>
          </a:p>
          <a:p>
            <a:pPr marL="0" indent="0">
              <a:buNone/>
            </a:pPr>
            <a:r>
              <a:rPr lang="fa-IR" sz="1800" dirty="0">
                <a:solidFill>
                  <a:schemeClr val="tx1">
                    <a:lumMod val="95000"/>
                    <a:lumOff val="5000"/>
                  </a:schemeClr>
                </a:solidFill>
                <a:cs typeface="B Lotus" pitchFamily="2" charset="-78"/>
              </a:rPr>
              <a:t>ب ) دماي پايين هوا</a:t>
            </a:r>
          </a:p>
          <a:p>
            <a:pPr marL="0" indent="0">
              <a:buNone/>
            </a:pPr>
            <a:r>
              <a:rPr lang="fa-IR" sz="1800" dirty="0">
                <a:solidFill>
                  <a:schemeClr val="tx1">
                    <a:lumMod val="95000"/>
                    <a:lumOff val="5000"/>
                  </a:schemeClr>
                </a:solidFill>
                <a:cs typeface="B Lotus" pitchFamily="2" charset="-78"/>
              </a:rPr>
              <a:t>ج ) روزهاي كوتاه</a:t>
            </a:r>
          </a:p>
          <a:p>
            <a:pPr marL="0" indent="0">
              <a:buNone/>
            </a:pPr>
            <a:r>
              <a:rPr lang="fa-IR" sz="1800" dirty="0">
                <a:solidFill>
                  <a:schemeClr val="tx1">
                    <a:lumMod val="95000"/>
                    <a:lumOff val="5000"/>
                  </a:schemeClr>
                </a:solidFill>
                <a:cs typeface="B Lotus" pitchFamily="2" charset="-78"/>
              </a:rPr>
              <a:t>زاويه قرار گيري تيوبها نسبت به افق طوري است كه در زمستان اشعه مايل خورشيد كاملاً بر آن عمود مي شود و</a:t>
            </a:r>
          </a:p>
          <a:p>
            <a:pPr marL="0" indent="0">
              <a:buNone/>
            </a:pPr>
            <a:r>
              <a:rPr lang="fa-IR" sz="1800" dirty="0">
                <a:solidFill>
                  <a:schemeClr val="tx1">
                    <a:lumMod val="95000"/>
                    <a:lumOff val="5000"/>
                  </a:schemeClr>
                </a:solidFill>
                <a:cs typeface="B Lotus" pitchFamily="2" charset="-78"/>
              </a:rPr>
              <a:t>بنابراين حتي بهتر از تابستان در واحد زمان اشعه خورشيد را جذب مي </a:t>
            </a:r>
            <a:r>
              <a:rPr lang="fa-IR" sz="1800" dirty="0" smtClean="0">
                <a:solidFill>
                  <a:schemeClr val="tx1">
                    <a:lumMod val="95000"/>
                    <a:lumOff val="5000"/>
                  </a:schemeClr>
                </a:solidFill>
                <a:cs typeface="B Lotus" pitchFamily="2" charset="-78"/>
              </a:rPr>
              <a:t>كن</a:t>
            </a:r>
            <a:endParaRPr lang="fa-IR" sz="1800" dirty="0">
              <a:solidFill>
                <a:schemeClr val="tx1">
                  <a:lumMod val="95000"/>
                  <a:lumOff val="5000"/>
                </a:schemeClr>
              </a:solidFill>
              <a:cs typeface="B Lotus" pitchFamily="2" charset="-78"/>
            </a:endParaRPr>
          </a:p>
          <a:p>
            <a:pPr marL="0" indent="0">
              <a:buNone/>
            </a:pPr>
            <a:r>
              <a:rPr lang="fa-IR" sz="1800" dirty="0">
                <a:solidFill>
                  <a:schemeClr val="tx1">
                    <a:lumMod val="95000"/>
                    <a:lumOff val="5000"/>
                  </a:schemeClr>
                </a:solidFill>
                <a:cs typeface="B Lotus" pitchFamily="2" charset="-78"/>
              </a:rPr>
              <a:t>اين آبگرمكن به دليل سيستم عايق بندي قوي مشكلي با دماي پايين هوا ندارد با وجود و كيوم يا خلا بين دو جداره</a:t>
            </a:r>
          </a:p>
          <a:p>
            <a:pPr marL="0" indent="0">
              <a:buNone/>
            </a:pPr>
            <a:r>
              <a:rPr lang="fa-IR" sz="1800" dirty="0">
                <a:solidFill>
                  <a:schemeClr val="tx1">
                    <a:lumMod val="95000"/>
                    <a:lumOff val="5000"/>
                  </a:schemeClr>
                </a:solidFill>
                <a:cs typeface="B Lotus" pitchFamily="2" charset="-78"/>
              </a:rPr>
              <a:t>تيوبها و لايه ضخيم پلي اورتان جداره تانكها تقريباً هيچ گرمايي از سيستم خارج نمي شو د.</a:t>
            </a:r>
          </a:p>
          <a:p>
            <a:pPr marL="0" indent="0">
              <a:buNone/>
            </a:pPr>
            <a:r>
              <a:rPr lang="fa-IR" sz="1800" dirty="0">
                <a:solidFill>
                  <a:schemeClr val="tx1">
                    <a:lumMod val="95000"/>
                    <a:lumOff val="5000"/>
                  </a:schemeClr>
                </a:solidFill>
                <a:cs typeface="B Lotus" pitchFamily="2" charset="-78"/>
              </a:rPr>
              <a:t>اشعه زمستان با اشعه تابستان فرقي نمي كند ،اما بد ليل كوتاهي طول روز ها و ابر بيشتر دماي حداكثري آب نسبت به</a:t>
            </a:r>
          </a:p>
          <a:p>
            <a:pPr marL="0" indent="0">
              <a:buNone/>
            </a:pPr>
            <a:r>
              <a:rPr lang="fa-IR" sz="1800" dirty="0">
                <a:solidFill>
                  <a:schemeClr val="tx1">
                    <a:lumMod val="95000"/>
                    <a:lumOff val="5000"/>
                  </a:schemeClr>
                </a:solidFill>
                <a:cs typeface="B Lotus" pitchFamily="2" charset="-78"/>
              </a:rPr>
              <a:t>تابستان پايين تر و حدود ۷۰ تا ۷۵ درجه خواهد بو د.</a:t>
            </a:r>
          </a:p>
          <a:p>
            <a:r>
              <a:rPr lang="fa-IR" sz="1800" b="1" dirty="0">
                <a:solidFill>
                  <a:schemeClr val="tx1"/>
                </a:solidFill>
                <a:cs typeface="B Lotus" pitchFamily="2" charset="-78"/>
              </a:rPr>
              <a:t>در هواي ابري چطور؟</a:t>
            </a:r>
          </a:p>
          <a:p>
            <a:pPr marL="0" indent="0">
              <a:buNone/>
            </a:pPr>
            <a:r>
              <a:rPr lang="fa-IR" sz="1800" dirty="0">
                <a:solidFill>
                  <a:schemeClr val="tx1">
                    <a:lumMod val="95000"/>
                    <a:lumOff val="5000"/>
                  </a:schemeClr>
                </a:solidFill>
                <a:cs typeface="B Lotus" pitchFamily="2" charset="-78"/>
              </a:rPr>
              <a:t>در هواي ابري باز هم كلكتور ها اشعه پراكنده در فضاي روز را جذب مي كنند و طبق آمار هوا شناسي تعداد</a:t>
            </a:r>
          </a:p>
          <a:p>
            <a:pPr marL="0" indent="0">
              <a:buNone/>
            </a:pPr>
            <a:r>
              <a:rPr lang="fa-IR" sz="1800" dirty="0">
                <a:solidFill>
                  <a:schemeClr val="tx1">
                    <a:lumMod val="95000"/>
                    <a:lumOff val="5000"/>
                  </a:schemeClr>
                </a:solidFill>
                <a:cs typeface="B Lotus" pitchFamily="2" charset="-78"/>
              </a:rPr>
              <a:t>روزهايي كاملا ابري در سال در حدود ۱۳ درصد است كه با توجه به قابليت حفظ دماي آبگرمكن بعلت عايقبندي</a:t>
            </a:r>
          </a:p>
          <a:p>
            <a:pPr marL="0" indent="0">
              <a:buNone/>
            </a:pPr>
            <a:r>
              <a:rPr lang="fa-IR" sz="1800" dirty="0" smtClean="0">
                <a:solidFill>
                  <a:schemeClr val="tx1">
                    <a:lumMod val="95000"/>
                    <a:lumOff val="5000"/>
                  </a:schemeClr>
                </a:solidFill>
                <a:cs typeface="B Lotus" pitchFamily="2" charset="-78"/>
              </a:rPr>
              <a:t>پيشرفته </a:t>
            </a:r>
            <a:r>
              <a:rPr lang="fa-IR" sz="1800" dirty="0">
                <a:solidFill>
                  <a:schemeClr val="tx1">
                    <a:lumMod val="95000"/>
                    <a:lumOff val="5000"/>
                  </a:schemeClr>
                </a:solidFill>
                <a:cs typeface="B Lotus" pitchFamily="2" charset="-78"/>
              </a:rPr>
              <a:t>آن هرگز آب اين آبگرمكن سرد </a:t>
            </a:r>
            <a:r>
              <a:rPr lang="fa-IR" sz="1800" dirty="0" smtClean="0">
                <a:solidFill>
                  <a:schemeClr val="tx1">
                    <a:lumMod val="95000"/>
                    <a:lumOff val="5000"/>
                  </a:schemeClr>
                </a:solidFill>
                <a:cs typeface="B Lotus" pitchFamily="2" charset="-78"/>
              </a:rPr>
              <a:t>نميشود </a:t>
            </a:r>
            <a:r>
              <a:rPr lang="fa-IR" sz="1800" dirty="0">
                <a:solidFill>
                  <a:schemeClr val="tx1">
                    <a:lumMod val="95000"/>
                    <a:lumOff val="5000"/>
                  </a:schemeClr>
                </a:solidFill>
                <a:cs typeface="B Lotus" pitchFamily="2" charset="-78"/>
              </a:rPr>
              <a:t>حتي شبهاي </a:t>
            </a:r>
            <a:r>
              <a:rPr lang="fa-IR" sz="1800" dirty="0" smtClean="0">
                <a:solidFill>
                  <a:schemeClr val="tx1">
                    <a:lumMod val="95000"/>
                    <a:lumOff val="5000"/>
                  </a:schemeClr>
                </a:solidFill>
                <a:cs typeface="B Lotus" pitchFamily="2" charset="-78"/>
              </a:rPr>
              <a:t>زمستان</a:t>
            </a:r>
            <a:endParaRPr lang="fa-IR" sz="1800" dirty="0">
              <a:solidFill>
                <a:schemeClr val="tx1">
                  <a:lumMod val="95000"/>
                  <a:lumOff val="5000"/>
                </a:schemeClr>
              </a:solidFill>
              <a:cs typeface="B Lotus" pitchFamily="2" charset="-7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1600200"/>
            <a:ext cx="8229600" cy="4829196"/>
          </a:xfrm>
        </p:spPr>
        <p:txBody>
          <a:bodyPr>
            <a:noAutofit/>
          </a:bodyPr>
          <a:lstStyle/>
          <a:p>
            <a:r>
              <a:rPr lang="fa-IR" sz="1800" dirty="0" smtClean="0">
                <a:solidFill>
                  <a:schemeClr val="tx1">
                    <a:lumMod val="95000"/>
                    <a:lumOff val="5000"/>
                  </a:schemeClr>
                </a:solidFill>
                <a:cs typeface="B Lotus" pitchFamily="2" charset="-78"/>
              </a:rPr>
              <a:t>آيا گرماي آب از ساير قسمت ها هدر نمي رود؟</a:t>
            </a:r>
          </a:p>
          <a:p>
            <a:pPr marL="0" indent="0">
              <a:buNone/>
            </a:pPr>
            <a:r>
              <a:rPr lang="fa-IR" sz="1800" dirty="0" smtClean="0">
                <a:solidFill>
                  <a:schemeClr val="tx1">
                    <a:lumMod val="95000"/>
                    <a:lumOff val="5000"/>
                  </a:schemeClr>
                </a:solidFill>
                <a:cs typeface="B Lotus" pitchFamily="2" charset="-78"/>
              </a:rPr>
              <a:t>قسمتهاي ديگر آبگرمكن مخزن هاي ذخيره است كه با عايقبندي ضخيم و پيشرفته اي بنام پلي اورتا ن پوشانده شده</a:t>
            </a:r>
          </a:p>
          <a:p>
            <a:pPr marL="0" indent="0">
              <a:buNone/>
            </a:pPr>
            <a:r>
              <a:rPr lang="fa-IR" sz="1800" dirty="0" smtClean="0">
                <a:solidFill>
                  <a:schemeClr val="tx1">
                    <a:lumMod val="95000"/>
                    <a:lumOff val="5000"/>
                  </a:schemeClr>
                </a:solidFill>
                <a:cs typeface="B Lotus" pitchFamily="2" charset="-78"/>
              </a:rPr>
              <a:t>و تا ۷۲ ساعت آب راحتي در سرماي ۲۰ - داغ نگه مي دارد .</a:t>
            </a:r>
          </a:p>
          <a:p>
            <a:r>
              <a:rPr lang="fa-IR" sz="1800" dirty="0" smtClean="0">
                <a:solidFill>
                  <a:schemeClr val="tx1">
                    <a:lumMod val="95000"/>
                    <a:lumOff val="5000"/>
                  </a:schemeClr>
                </a:solidFill>
                <a:cs typeface="B Lotus" pitchFamily="2" charset="-78"/>
              </a:rPr>
              <a:t>بازده اين آبگرمكن چقدر است؟</a:t>
            </a:r>
          </a:p>
          <a:p>
            <a:pPr marL="0" indent="0">
              <a:buNone/>
            </a:pPr>
            <a:r>
              <a:rPr lang="fa-IR" sz="1800" dirty="0" smtClean="0">
                <a:solidFill>
                  <a:schemeClr val="tx1">
                    <a:lumMod val="95000"/>
                    <a:lumOff val="5000"/>
                  </a:schemeClr>
                </a:solidFill>
                <a:cs typeface="B Lotus" pitchFamily="2" charset="-78"/>
              </a:rPr>
              <a:t>گنجايش ۳۰۰ ليتري اين آبگرمكن در پر مصرف ترين حالت براي استحمام و شستشو در تابستان روزانه و براي</a:t>
            </a:r>
          </a:p>
          <a:p>
            <a:pPr marL="0" indent="0">
              <a:buNone/>
            </a:pPr>
            <a:r>
              <a:rPr lang="fa-IR" sz="1800" dirty="0" smtClean="0">
                <a:solidFill>
                  <a:schemeClr val="tx1">
                    <a:lumMod val="95000"/>
                    <a:lumOff val="5000"/>
                  </a:schemeClr>
                </a:solidFill>
                <a:cs typeface="B Lotus" pitchFamily="2" charset="-78"/>
              </a:rPr>
              <a:t>هفت نفر و در زمستان براي چهار نفر كاملا كافي است.</a:t>
            </a:r>
          </a:p>
          <a:p>
            <a:r>
              <a:rPr lang="fa-IR" sz="1800" dirty="0" smtClean="0">
                <a:solidFill>
                  <a:schemeClr val="tx1">
                    <a:lumMod val="95000"/>
                    <a:lumOff val="5000"/>
                  </a:schemeClr>
                </a:solidFill>
                <a:cs typeface="B Lotus" pitchFamily="2" charset="-78"/>
              </a:rPr>
              <a:t>آيا آبگرمكن خورشيدي مي تواند سيستم گرمايش ساختمان را هم تامين كند؟</a:t>
            </a:r>
          </a:p>
          <a:p>
            <a:pPr marL="0" indent="0">
              <a:buNone/>
            </a:pPr>
            <a:r>
              <a:rPr lang="fa-IR" sz="1800" dirty="0">
                <a:solidFill>
                  <a:schemeClr val="tx1">
                    <a:lumMod val="95000"/>
                    <a:lumOff val="5000"/>
                  </a:schemeClr>
                </a:solidFill>
                <a:cs typeface="B Lotus" pitchFamily="2" charset="-78"/>
              </a:rPr>
              <a:t>ب</a:t>
            </a:r>
            <a:r>
              <a:rPr lang="fa-IR" sz="1800" dirty="0" smtClean="0">
                <a:solidFill>
                  <a:schemeClr val="tx1">
                    <a:lumMod val="95000"/>
                    <a:lumOff val="5000"/>
                  </a:schemeClr>
                </a:solidFill>
                <a:cs typeface="B Lotus" pitchFamily="2" charset="-78"/>
              </a:rPr>
              <a:t>له اما گنجايش هاي بيشتري مورد نياز است كه بسته به مكان و زير بناي ساختمان و سيستم تاسيسات بايد طراحي ،</a:t>
            </a:r>
          </a:p>
          <a:p>
            <a:pPr marL="0" indent="0">
              <a:buNone/>
            </a:pPr>
            <a:r>
              <a:rPr lang="fa-IR" sz="1800" dirty="0" smtClean="0">
                <a:solidFill>
                  <a:schemeClr val="tx1">
                    <a:lumMod val="95000"/>
                    <a:lumOff val="5000"/>
                  </a:schemeClr>
                </a:solidFill>
                <a:cs typeface="B Lotus" pitchFamily="2" charset="-78"/>
              </a:rPr>
              <a:t>محاسبه و اجراشود.</a:t>
            </a:r>
          </a:p>
          <a:p>
            <a:r>
              <a:rPr lang="fa-IR" sz="1800" dirty="0">
                <a:solidFill>
                  <a:schemeClr val="tx1">
                    <a:lumMod val="95000"/>
                    <a:lumOff val="5000"/>
                  </a:schemeClr>
                </a:solidFill>
                <a:cs typeface="B Lotus" pitchFamily="2" charset="-78"/>
              </a:rPr>
              <a:t>اين آبگرمكن بايد كجا نصب شود و چه فضايي اشغال مي كند؟</a:t>
            </a:r>
          </a:p>
          <a:p>
            <a:pPr marL="0" indent="0">
              <a:buNone/>
            </a:pPr>
            <a:r>
              <a:rPr lang="fa-IR" sz="1800" dirty="0">
                <a:solidFill>
                  <a:schemeClr val="tx1">
                    <a:lumMod val="95000"/>
                    <a:lumOff val="5000"/>
                  </a:schemeClr>
                </a:solidFill>
                <a:cs typeface="B Lotus" pitchFamily="2" charset="-78"/>
              </a:rPr>
              <a:t>در مكاني آفتابگير معمولا در پشت بام يا در سطح شيرواني و يا در بالكن يا حتي در حياط در جهت جنوب قابل</a:t>
            </a:r>
          </a:p>
          <a:p>
            <a:pPr marL="0" indent="0">
              <a:buNone/>
            </a:pPr>
            <a:r>
              <a:rPr lang="fa-IR" sz="1800" dirty="0">
                <a:solidFill>
                  <a:schemeClr val="tx1">
                    <a:lumMod val="95000"/>
                    <a:lumOff val="5000"/>
                  </a:schemeClr>
                </a:solidFill>
                <a:cs typeface="B Lotus" pitchFamily="2" charset="-78"/>
              </a:rPr>
              <a:t>نصب است و مساحتي حدود ۴ متر مربع اشغال مي </a:t>
            </a:r>
            <a:r>
              <a:rPr lang="fa-IR" sz="1800" dirty="0" smtClean="0">
                <a:solidFill>
                  <a:schemeClr val="tx1">
                    <a:lumMod val="95000"/>
                    <a:lumOff val="5000"/>
                  </a:schemeClr>
                </a:solidFill>
                <a:cs typeface="B Lotus" pitchFamily="2" charset="-78"/>
              </a:rPr>
              <a:t>كند</a:t>
            </a:r>
            <a:r>
              <a:rPr lang="fa-IR" sz="1800" dirty="0">
                <a:solidFill>
                  <a:schemeClr val="tx1">
                    <a:lumMod val="95000"/>
                    <a:lumOff val="5000"/>
                  </a:schemeClr>
                </a:solidFill>
                <a:cs typeface="B Lotus" pitchFamily="2" charset="-78"/>
              </a:rPr>
              <a:t>.</a:t>
            </a:r>
          </a:p>
          <a:p>
            <a:pPr marL="0" indent="0">
              <a:buNone/>
            </a:pPr>
            <a:endParaRPr lang="fa-IR" sz="1800" dirty="0" smtClean="0">
              <a:solidFill>
                <a:schemeClr val="tx1">
                  <a:lumMod val="95000"/>
                  <a:lumOff val="5000"/>
                </a:schemeClr>
              </a:solidFill>
              <a:cs typeface="B Lotus" pitchFamily="2" charset="-78"/>
            </a:endParaRPr>
          </a:p>
        </p:txBody>
      </p:sp>
      <p:sp>
        <p:nvSpPr>
          <p:cNvPr id="2" name="Title 1"/>
          <p:cNvSpPr>
            <a:spLocks noGrp="1"/>
          </p:cNvSpPr>
          <p:nvPr>
            <p:ph type="title"/>
          </p:nvPr>
        </p:nvSpPr>
        <p:spPr>
          <a:xfrm>
            <a:off x="642910" y="0"/>
            <a:ext cx="8229600" cy="1143000"/>
          </a:xfrm>
        </p:spPr>
        <p:txBody>
          <a:bodyPr>
            <a:normAutofit/>
          </a:bodyPr>
          <a:lstStyle/>
          <a:p>
            <a:pPr algn="r"/>
            <a:r>
              <a:rPr lang="fa-IR" sz="2400" dirty="0" smtClean="0">
                <a:solidFill>
                  <a:schemeClr val="tx1">
                    <a:lumMod val="95000"/>
                    <a:lumOff val="5000"/>
                  </a:schemeClr>
                </a:solidFill>
                <a:cs typeface="B Titr" pitchFamily="2" charset="-78"/>
              </a:rPr>
              <a:t>سوالات رایج و متداول در مورد آبگرمکن های خورشیدی</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683568" y="260648"/>
            <a:ext cx="8229600" cy="922337"/>
          </a:xfrm>
        </p:spPr>
        <p:txBody>
          <a:bodyPr/>
          <a:lstStyle/>
          <a:p>
            <a:pPr algn="r" eaLnBrk="1" fontAlgn="auto" hangingPunct="1">
              <a:spcAft>
                <a:spcPts val="0"/>
              </a:spcAft>
              <a:defRPr/>
            </a:pPr>
            <a:r>
              <a:rPr lang="fa-IR" sz="2800" smtClean="0">
                <a:solidFill>
                  <a:schemeClr val="tx1">
                    <a:lumMod val="95000"/>
                    <a:lumOff val="5000"/>
                  </a:schemeClr>
                </a:solidFill>
                <a:cs typeface="B Titr" pitchFamily="2" charset="-78"/>
              </a:rPr>
              <a:t>مقدمه:</a:t>
            </a:r>
            <a:endParaRPr lang="en-US" sz="2800" dirty="0">
              <a:solidFill>
                <a:schemeClr val="tx1">
                  <a:lumMod val="95000"/>
                  <a:lumOff val="5000"/>
                </a:schemeClr>
              </a:solidFill>
              <a:cs typeface="B Titr" pitchFamily="2" charset="-78"/>
            </a:endParaRPr>
          </a:p>
        </p:txBody>
      </p:sp>
      <p:sp>
        <p:nvSpPr>
          <p:cNvPr id="4" name="Slide Number Placeholder 3"/>
          <p:cNvSpPr>
            <a:spLocks noGrp="1"/>
          </p:cNvSpPr>
          <p:nvPr>
            <p:ph type="sldNum" sz="quarter" idx="12"/>
          </p:nvPr>
        </p:nvSpPr>
        <p:spPr/>
        <p:txBody>
          <a:bodyPr/>
          <a:lstStyle/>
          <a:p>
            <a:pPr>
              <a:defRPr/>
            </a:pPr>
            <a:fld id="{690A3082-F7CC-48E2-9D65-6C47FCC2A2EC}" type="slidenum">
              <a:rPr lang="ar-SA" smtClean="0"/>
              <a:pPr>
                <a:defRPr/>
              </a:pPr>
              <a:t>3</a:t>
            </a:fld>
            <a:endParaRPr lang="en-US"/>
          </a:p>
        </p:txBody>
      </p:sp>
      <p:sp>
        <p:nvSpPr>
          <p:cNvPr id="7" name="Rectangle 3"/>
          <p:cNvSpPr txBox="1">
            <a:spLocks noChangeArrowheads="1"/>
          </p:cNvSpPr>
          <p:nvPr/>
        </p:nvSpPr>
        <p:spPr bwMode="auto">
          <a:xfrm>
            <a:off x="250825" y="1068388"/>
            <a:ext cx="8823325"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r" rtl="1"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r" rtl="1"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r" rtl="1"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r" rtl="1"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r" rtl="1" eaLnBrk="0" fontAlgn="base" hangingPunct="0">
              <a:spcBef>
                <a:spcPct val="20000"/>
              </a:spcBef>
              <a:spcAft>
                <a:spcPct val="0"/>
              </a:spcAft>
              <a:buClr>
                <a:schemeClr val="accent1"/>
              </a:buClr>
              <a:buSzPct val="60000"/>
              <a:buFont typeface="Wingdings 2" pitchFamily="18" charset="2"/>
              <a:buChar char=""/>
              <a:defRPr sz="2000" kern="1200">
                <a:solidFill>
                  <a:schemeClr val="tx2"/>
                </a:solidFill>
                <a:latin typeface="+mn-lt"/>
                <a:ea typeface="+mn-ea"/>
                <a:cs typeface="+mn-cs"/>
              </a:defRPr>
            </a:lvl5pPr>
            <a:lvl6pPr marL="25146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r" rtl="1"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r" rtl="1"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r" rtl="1"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algn="justLow" eaLnBrk="1" hangingPunct="1">
              <a:buSzPct val="50000"/>
              <a:buFont typeface="Wingdings" pitchFamily="2" charset="2"/>
              <a:buChar char="§"/>
              <a:defRPr/>
            </a:pPr>
            <a:endParaRPr lang="en-US" sz="1800" dirty="0" smtClean="0">
              <a:solidFill>
                <a:schemeClr val="tx1">
                  <a:lumMod val="95000"/>
                  <a:lumOff val="5000"/>
                </a:schemeClr>
              </a:solidFill>
              <a:cs typeface="B Lotus" pitchFamily="2" charset="-78"/>
            </a:endParaRPr>
          </a:p>
          <a:p>
            <a:pPr algn="justLow" eaLnBrk="1" hangingPunct="1">
              <a:buSzPct val="50000"/>
              <a:buFont typeface="Wingdings" pitchFamily="2" charset="2"/>
              <a:buChar char="q"/>
              <a:defRPr/>
            </a:pPr>
            <a:endParaRPr lang="fa-IR" sz="1700" dirty="0">
              <a:solidFill>
                <a:schemeClr val="tx1">
                  <a:lumMod val="95000"/>
                  <a:lumOff val="5000"/>
                </a:schemeClr>
              </a:solidFill>
              <a:cs typeface="B Lotus" pitchFamily="2" charset="-78"/>
            </a:endParaRPr>
          </a:p>
        </p:txBody>
      </p:sp>
      <p:sp>
        <p:nvSpPr>
          <p:cNvPr id="6" name="Rectangle 5"/>
          <p:cNvSpPr/>
          <p:nvPr/>
        </p:nvSpPr>
        <p:spPr>
          <a:xfrm>
            <a:off x="642910" y="1857364"/>
            <a:ext cx="8072494" cy="3416320"/>
          </a:xfrm>
          <a:prstGeom prst="rect">
            <a:avLst/>
          </a:prstGeom>
        </p:spPr>
        <p:txBody>
          <a:bodyPr wrap="square">
            <a:spAutoFit/>
          </a:bodyPr>
          <a:lstStyle/>
          <a:p>
            <a:r>
              <a:rPr lang="fa-IR" dirty="0">
                <a:solidFill>
                  <a:schemeClr val="tx1">
                    <a:lumMod val="95000"/>
                    <a:lumOff val="5000"/>
                  </a:schemeClr>
                </a:solidFill>
                <a:cs typeface="B Lotus" pitchFamily="2" charset="-78"/>
              </a:rPr>
              <a:t>انرژی ستاره خورشید یکی از منابع عمده انرژی در منظومه شمسی می باشد . این انرژی یکی از منابع تامین انرژی رایگان ،پاک و عاری ار اثرات مخرب زیست محیطی است که از دیر باز به روش های گوناگون مورد استفاده بشر قرار گرفته است . بحران انرژی در سال های اخیر ، کشور های جهان را بر آن داشته که با مسائل مربوط به انرژی ، برخوردی متفاوت نمایند که در این میان جایگزینی انرژی های فسیلی با انرژی های تجدید پذیر و از جمله انرژی خورشیدی به منظور کاهش و صرفه جویی در مصرف انرژی ، کنترل عرضه و تقاضای انرژی و کاهش انتشار گاز های آلاینده با استقبال فراوانی روبه رو شده است </a:t>
            </a:r>
            <a:r>
              <a:rPr lang="fa-IR" dirty="0" smtClean="0">
                <a:solidFill>
                  <a:schemeClr val="tx1">
                    <a:lumMod val="95000"/>
                    <a:lumOff val="5000"/>
                  </a:schemeClr>
                </a:solidFill>
                <a:cs typeface="B Lotus" pitchFamily="2" charset="-78"/>
              </a:rPr>
              <a:t>.</a:t>
            </a:r>
          </a:p>
          <a:p>
            <a:endParaRPr lang="fa-IR" dirty="0">
              <a:solidFill>
                <a:schemeClr val="tx1">
                  <a:lumMod val="95000"/>
                  <a:lumOff val="5000"/>
                </a:schemeClr>
              </a:solidFill>
              <a:cs typeface="B Lotus" pitchFamily="2" charset="-78"/>
            </a:endParaRPr>
          </a:p>
          <a:p>
            <a:endParaRPr lang="fa-IR" dirty="0" smtClean="0">
              <a:solidFill>
                <a:schemeClr val="tx1">
                  <a:lumMod val="95000"/>
                  <a:lumOff val="5000"/>
                </a:schemeClr>
              </a:solidFill>
              <a:cs typeface="B Lotus" pitchFamily="2" charset="-78"/>
            </a:endParaRPr>
          </a:p>
          <a:p>
            <a:r>
              <a:rPr lang="fa-IR" dirty="0" smtClean="0">
                <a:solidFill>
                  <a:schemeClr val="tx1">
                    <a:lumMod val="95000"/>
                    <a:lumOff val="5000"/>
                  </a:schemeClr>
                </a:solidFill>
                <a:cs typeface="B Lotus" pitchFamily="2" charset="-78"/>
              </a:rPr>
              <a:t> </a:t>
            </a:r>
            <a:r>
              <a:rPr lang="fa-IR" dirty="0">
                <a:solidFill>
                  <a:schemeClr val="tx1">
                    <a:lumMod val="95000"/>
                    <a:lumOff val="5000"/>
                  </a:schemeClr>
                </a:solidFill>
                <a:cs typeface="B Lotus" pitchFamily="2" charset="-78"/>
              </a:rPr>
              <a:t>طبق آخرین برآورد های رسمی اعلام شده عمر این انرژی بیش از 14 ملیارد سال می باشد .  </a:t>
            </a:r>
            <a:r>
              <a:rPr lang="fa-IR" dirty="0" smtClean="0">
                <a:solidFill>
                  <a:schemeClr val="tx1">
                    <a:lumMod val="95000"/>
                    <a:lumOff val="5000"/>
                  </a:schemeClr>
                </a:solidFill>
                <a:cs typeface="B Lotus" pitchFamily="2" charset="-78"/>
              </a:rPr>
              <a:t>در </a:t>
            </a:r>
            <a:r>
              <a:rPr lang="fa-IR" dirty="0">
                <a:solidFill>
                  <a:schemeClr val="tx1">
                    <a:lumMod val="95000"/>
                    <a:lumOff val="5000"/>
                  </a:schemeClr>
                </a:solidFill>
                <a:cs typeface="B Lotus" pitchFamily="2" charset="-78"/>
              </a:rPr>
              <a:t>هر ثانیه 4/2 میلیون تن از جرم خورشید به انرژی تبدیل می شود . با توجه به وزن خورشید که حدود 333 هزار برابر وزن زمین است </a:t>
            </a:r>
            <a:r>
              <a:rPr lang="fa-IR" dirty="0">
                <a:solidFill>
                  <a:srgbClr val="FF0000"/>
                </a:solidFill>
                <a:cs typeface="B Lotus" pitchFamily="2" charset="-78"/>
              </a:rPr>
              <a:t>این کره نورانی را میتوان به عنوان منبع عظیم انرژی تا 5 میلیارد سال آینده حساب آورد .</a:t>
            </a:r>
          </a:p>
          <a:p>
            <a:r>
              <a:rPr lang="fa-IR" dirty="0" smtClean="0">
                <a:solidFill>
                  <a:schemeClr val="tx1">
                    <a:lumMod val="95000"/>
                    <a:lumOff val="5000"/>
                  </a:schemeClr>
                </a:solidFill>
                <a:cs typeface="B Lotus" pitchFamily="2" charset="-78"/>
              </a:rPr>
              <a:t>.</a:t>
            </a:r>
            <a:endParaRPr lang="fa-IR" dirty="0">
              <a:solidFill>
                <a:schemeClr val="tx1">
                  <a:lumMod val="95000"/>
                  <a:lumOff val="5000"/>
                </a:schemeClr>
              </a:solidFill>
              <a:cs typeface="B Lotus" pitchFamily="2" charset="-78"/>
            </a:endParaRPr>
          </a:p>
        </p:txBody>
      </p:sp>
    </p:spTree>
  </p:cSld>
  <p:clrMapOvr>
    <a:masterClrMapping/>
  </p:clrMapOvr>
  <p:transition spd="slow">
    <p:cover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663352" y="1146763"/>
            <a:ext cx="8229600" cy="4829196"/>
          </a:xfrm>
        </p:spPr>
        <p:txBody>
          <a:bodyPr>
            <a:noAutofit/>
          </a:bodyPr>
          <a:lstStyle/>
          <a:p>
            <a:r>
              <a:rPr lang="fa-IR" sz="1800" dirty="0" smtClean="0">
                <a:solidFill>
                  <a:schemeClr val="tx1">
                    <a:lumMod val="95000"/>
                    <a:lumOff val="5000"/>
                  </a:schemeClr>
                </a:solidFill>
                <a:cs typeface="B Lotus" pitchFamily="2" charset="-78"/>
              </a:rPr>
              <a:t>استهلاك </a:t>
            </a:r>
            <a:r>
              <a:rPr lang="fa-IR" sz="1800" dirty="0">
                <a:solidFill>
                  <a:schemeClr val="tx1">
                    <a:lumMod val="95000"/>
                    <a:lumOff val="5000"/>
                  </a:schemeClr>
                </a:solidFill>
                <a:cs typeface="B Lotus" pitchFamily="2" charset="-78"/>
              </a:rPr>
              <a:t>تعمير و نگهداري اين آبگرمكن به چه صورت است؟</a:t>
            </a:r>
          </a:p>
          <a:p>
            <a:r>
              <a:rPr lang="fa-IR" sz="1800" dirty="0">
                <a:solidFill>
                  <a:schemeClr val="tx1">
                    <a:lumMod val="95000"/>
                    <a:lumOff val="5000"/>
                  </a:schemeClr>
                </a:solidFill>
                <a:cs typeface="B Lotus" pitchFamily="2" charset="-78"/>
              </a:rPr>
              <a:t>چون قطعات مكانيكي - الكتريكي و الكترونيكي در آن بكار نرفته استهلاكي ندارد . براي كارايي هر چه </a:t>
            </a:r>
            <a:r>
              <a:rPr lang="fa-IR" sz="1800" dirty="0" smtClean="0">
                <a:solidFill>
                  <a:schemeClr val="tx1">
                    <a:lumMod val="95000"/>
                    <a:lumOff val="5000"/>
                  </a:schemeClr>
                </a:solidFill>
                <a:cs typeface="B Lotus" pitchFamily="2" charset="-78"/>
              </a:rPr>
              <a:t>بيشتر بهتراست </a:t>
            </a:r>
            <a:r>
              <a:rPr lang="fa-IR" sz="1800" dirty="0">
                <a:solidFill>
                  <a:schemeClr val="tx1">
                    <a:lumMod val="95000"/>
                    <a:lumOff val="5000"/>
                  </a:schemeClr>
                </a:solidFill>
                <a:cs typeface="B Lotus" pitchFamily="2" charset="-78"/>
              </a:rPr>
              <a:t>پس از بارش برف يا جمع شدن غبار روي سطح كلكتور ها تميز شو د.</a:t>
            </a:r>
          </a:p>
          <a:p>
            <a:r>
              <a:rPr lang="fa-IR" sz="1800" dirty="0">
                <a:solidFill>
                  <a:schemeClr val="tx1">
                    <a:lumMod val="95000"/>
                    <a:lumOff val="5000"/>
                  </a:schemeClr>
                </a:solidFill>
                <a:cs typeface="B Lotus" pitchFamily="2" charset="-78"/>
              </a:rPr>
              <a:t>آيا لوله هاي شيشه اي در اثر يخ زدگي نمي تركد؟</a:t>
            </a:r>
          </a:p>
          <a:p>
            <a:pPr marL="0" indent="0">
              <a:buNone/>
            </a:pPr>
            <a:r>
              <a:rPr lang="fa-IR" sz="1800" dirty="0">
                <a:solidFill>
                  <a:schemeClr val="tx1">
                    <a:lumMod val="95000"/>
                    <a:lumOff val="5000"/>
                  </a:schemeClr>
                </a:solidFill>
                <a:cs typeface="B Lotus" pitchFamily="2" charset="-78"/>
              </a:rPr>
              <a:t>هرگز آبگرمكن در مقابل يخ زدگي ضمانت مادام العمردارد</a:t>
            </a:r>
            <a:r>
              <a:rPr lang="fa-IR" sz="1800" dirty="0" smtClean="0">
                <a:solidFill>
                  <a:schemeClr val="tx1">
                    <a:lumMod val="95000"/>
                    <a:lumOff val="5000"/>
                  </a:schemeClr>
                </a:solidFill>
                <a:cs typeface="B Lotus" pitchFamily="2" charset="-78"/>
              </a:rPr>
              <a:t>.</a:t>
            </a:r>
            <a:endParaRPr lang="fa-IR" sz="1800" dirty="0">
              <a:solidFill>
                <a:schemeClr val="tx1">
                  <a:lumMod val="95000"/>
                  <a:lumOff val="5000"/>
                </a:schemeClr>
              </a:solidFill>
              <a:cs typeface="B Lotus" pitchFamily="2" charset="-78"/>
            </a:endParaRPr>
          </a:p>
          <a:p>
            <a:r>
              <a:rPr lang="fa-IR" sz="1800" dirty="0">
                <a:solidFill>
                  <a:schemeClr val="tx1">
                    <a:lumMod val="95000"/>
                    <a:lumOff val="5000"/>
                  </a:schemeClr>
                </a:solidFill>
                <a:cs typeface="B Lotus" pitchFamily="2" charset="-78"/>
              </a:rPr>
              <a:t>چگونه آبگرمگن خورشيدي درهزينه ها صرفه جويي مي كند؟</a:t>
            </a:r>
          </a:p>
          <a:p>
            <a:pPr marL="0" indent="0">
              <a:buNone/>
            </a:pPr>
            <a:r>
              <a:rPr lang="fa-IR" sz="1800" dirty="0">
                <a:solidFill>
                  <a:schemeClr val="tx1">
                    <a:lumMod val="95000"/>
                    <a:lumOff val="5000"/>
                  </a:schemeClr>
                </a:solidFill>
                <a:cs typeface="B Lotus" pitchFamily="2" charset="-78"/>
              </a:rPr>
              <a:t>با نصب يك آبگرمكن خورشيدي شش ماه از سال مي توانيد كاملا موتور خانه يا پكيج را خاموش كنيد در شش</a:t>
            </a:r>
          </a:p>
          <a:p>
            <a:pPr marL="0" indent="0">
              <a:buNone/>
            </a:pPr>
            <a:r>
              <a:rPr lang="fa-IR" sz="1800" dirty="0">
                <a:solidFill>
                  <a:schemeClr val="tx1">
                    <a:lumMod val="95000"/>
                    <a:lumOff val="5000"/>
                  </a:schemeClr>
                </a:solidFill>
                <a:cs typeface="B Lotus" pitchFamily="2" charset="-78"/>
              </a:rPr>
              <a:t>ماه ديگر هم بين ۵۰ تا ۷۰ درصد صرفه جويي در مصرف گاز خواهيد داشت بگذاريد قبض گاز شما را </a:t>
            </a:r>
            <a:r>
              <a:rPr lang="fa-IR" sz="1800" dirty="0" smtClean="0">
                <a:solidFill>
                  <a:schemeClr val="tx1">
                    <a:lumMod val="95000"/>
                    <a:lumOff val="5000"/>
                  </a:schemeClr>
                </a:solidFill>
                <a:cs typeface="B Lotus" pitchFamily="2" charset="-78"/>
              </a:rPr>
              <a:t>خورشيدبپردازد </a:t>
            </a:r>
            <a:r>
              <a:rPr lang="fa-IR" sz="1800" dirty="0">
                <a:solidFill>
                  <a:schemeClr val="tx1">
                    <a:lumMod val="95000"/>
                    <a:lumOff val="5000"/>
                  </a:schemeClr>
                </a:solidFill>
                <a:cs typeface="B Lotus" pitchFamily="2" charset="-78"/>
              </a:rPr>
              <a:t>! ضمناً طول عمر سيستم گرمايش شما افزايش ميابد .</a:t>
            </a:r>
          </a:p>
          <a:p>
            <a:r>
              <a:rPr lang="fa-IR" sz="1800" dirty="0">
                <a:solidFill>
                  <a:schemeClr val="tx1">
                    <a:lumMod val="95000"/>
                    <a:lumOff val="5000"/>
                  </a:schemeClr>
                </a:solidFill>
                <a:cs typeface="B Lotus" pitchFamily="2" charset="-78"/>
              </a:rPr>
              <a:t>چرا تا بحال اين آبگرمكن خورشيدي با اين همه مزايا فراگير نشده است؟</a:t>
            </a:r>
          </a:p>
          <a:p>
            <a:pPr marL="0" indent="0">
              <a:buNone/>
            </a:pPr>
            <a:r>
              <a:rPr lang="fa-IR" sz="1800" dirty="0">
                <a:solidFill>
                  <a:schemeClr val="tx1">
                    <a:lumMod val="95000"/>
                    <a:lumOff val="5000"/>
                  </a:schemeClr>
                </a:solidFill>
                <a:cs typeface="B Lotus" pitchFamily="2" charset="-78"/>
              </a:rPr>
              <a:t>1</a:t>
            </a:r>
            <a:r>
              <a:rPr lang="fa-IR" sz="1800" dirty="0" smtClean="0">
                <a:solidFill>
                  <a:schemeClr val="tx1">
                    <a:lumMod val="95000"/>
                    <a:lumOff val="5000"/>
                  </a:schemeClr>
                </a:solidFill>
                <a:cs typeface="B Lotus" pitchFamily="2" charset="-78"/>
              </a:rPr>
              <a:t>. </a:t>
            </a:r>
            <a:r>
              <a:rPr lang="fa-IR" sz="1800" dirty="0">
                <a:solidFill>
                  <a:schemeClr val="tx1">
                    <a:lumMod val="95000"/>
                    <a:lumOff val="5000"/>
                  </a:schemeClr>
                </a:solidFill>
                <a:cs typeface="B Lotus" pitchFamily="2" charset="-78"/>
              </a:rPr>
              <a:t>سوبسيد بسيار بالا در قيمت گاز و گازوييل تا اوايل سال ۱۳۹۰</a:t>
            </a:r>
          </a:p>
          <a:p>
            <a:pPr marL="0" indent="0">
              <a:buNone/>
            </a:pPr>
            <a:r>
              <a:rPr lang="fa-IR" sz="1800" dirty="0" smtClean="0">
                <a:solidFill>
                  <a:schemeClr val="tx1">
                    <a:lumMod val="95000"/>
                    <a:lumOff val="5000"/>
                  </a:schemeClr>
                </a:solidFill>
                <a:cs typeface="B Lotus" pitchFamily="2" charset="-78"/>
              </a:rPr>
              <a:t>2. </a:t>
            </a:r>
            <a:r>
              <a:rPr lang="fa-IR" sz="1800" dirty="0">
                <a:solidFill>
                  <a:schemeClr val="tx1">
                    <a:lumMod val="95000"/>
                    <a:lumOff val="5000"/>
                  </a:schemeClr>
                </a:solidFill>
                <a:cs typeface="B Lotus" pitchFamily="2" charset="-78"/>
              </a:rPr>
              <a:t>ناشناخته بو دن اين انرژي نزد مردم كه هنوز هم ادامه دارد .</a:t>
            </a:r>
          </a:p>
          <a:p>
            <a:pPr marL="0" indent="0">
              <a:buNone/>
            </a:pPr>
            <a:r>
              <a:rPr lang="fa-IR" sz="1800" dirty="0" smtClean="0">
                <a:solidFill>
                  <a:schemeClr val="tx1">
                    <a:lumMod val="95000"/>
                    <a:lumOff val="5000"/>
                  </a:schemeClr>
                </a:solidFill>
                <a:cs typeface="B Lotus" pitchFamily="2" charset="-78"/>
              </a:rPr>
              <a:t>3. </a:t>
            </a:r>
            <a:r>
              <a:rPr lang="fa-IR" sz="1800" dirty="0">
                <a:solidFill>
                  <a:schemeClr val="tx1">
                    <a:lumMod val="95000"/>
                    <a:lumOff val="5000"/>
                  </a:schemeClr>
                </a:solidFill>
                <a:cs typeface="B Lotus" pitchFamily="2" charset="-78"/>
              </a:rPr>
              <a:t>گران بودن انواع خارجي آبگرمكن خورشيدي حتي نمونه هاي چيني كم كيفيت بدليل نرخ ارز و هزينه حمل و</a:t>
            </a:r>
          </a:p>
          <a:p>
            <a:pPr marL="0" indent="0">
              <a:buNone/>
            </a:pPr>
            <a:r>
              <a:rPr lang="fa-IR" sz="1800" dirty="0">
                <a:solidFill>
                  <a:schemeClr val="tx1">
                    <a:lumMod val="95000"/>
                    <a:lumOff val="5000"/>
                  </a:schemeClr>
                </a:solidFill>
                <a:cs typeface="B Lotus" pitchFamily="2" charset="-78"/>
              </a:rPr>
              <a:t>نقل بين المللي،نسبت به نمونه ايراني </a:t>
            </a:r>
            <a:endParaRPr lang="fa-IR" sz="1800" dirty="0" smtClean="0">
              <a:solidFill>
                <a:schemeClr val="tx1">
                  <a:lumMod val="95000"/>
                  <a:lumOff val="5000"/>
                </a:schemeClr>
              </a:solidFill>
              <a:cs typeface="B Lotus" pitchFamily="2" charset="-78"/>
            </a:endParaRPr>
          </a:p>
          <a:p>
            <a:pPr marL="0" indent="0">
              <a:buNone/>
            </a:pPr>
            <a:r>
              <a:rPr lang="fa-IR" sz="1800" dirty="0" smtClean="0">
                <a:solidFill>
                  <a:schemeClr val="tx1">
                    <a:lumMod val="95000"/>
                    <a:lumOff val="5000"/>
                  </a:schemeClr>
                </a:solidFill>
                <a:cs typeface="B Lotus" pitchFamily="2" charset="-78"/>
              </a:rPr>
              <a:t>4. </a:t>
            </a:r>
            <a:r>
              <a:rPr lang="fa-IR" sz="1800" dirty="0">
                <a:solidFill>
                  <a:schemeClr val="tx1">
                    <a:lumMod val="95000"/>
                    <a:lumOff val="5000"/>
                  </a:schemeClr>
                </a:solidFill>
                <a:cs typeface="B Lotus" pitchFamily="2" charset="-78"/>
              </a:rPr>
              <a:t>مشترك بودن كنتور گاز در خيلي از </a:t>
            </a:r>
            <a:r>
              <a:rPr lang="fa-IR" sz="1800" dirty="0" smtClean="0">
                <a:solidFill>
                  <a:schemeClr val="tx1">
                    <a:lumMod val="95000"/>
                    <a:lumOff val="5000"/>
                  </a:schemeClr>
                </a:solidFill>
                <a:cs typeface="B Lotus" pitchFamily="2" charset="-78"/>
              </a:rPr>
              <a:t>مجتمع </a:t>
            </a:r>
            <a:r>
              <a:rPr lang="fa-IR" sz="1800" dirty="0">
                <a:solidFill>
                  <a:schemeClr val="tx1">
                    <a:lumMod val="95000"/>
                    <a:lumOff val="5000"/>
                  </a:schemeClr>
                </a:solidFill>
                <a:cs typeface="B Lotus" pitchFamily="2" charset="-78"/>
              </a:rPr>
              <a:t>هاي مسكوني و عدم توافق تمام واحدها براي نصب آن البته كليه</a:t>
            </a:r>
          </a:p>
          <a:p>
            <a:pPr marL="0" indent="0">
              <a:buNone/>
            </a:pPr>
            <a:r>
              <a:rPr lang="fa-IR" sz="1800" dirty="0">
                <a:solidFill>
                  <a:schemeClr val="tx1">
                    <a:lumMod val="95000"/>
                    <a:lumOff val="5000"/>
                  </a:schemeClr>
                </a:solidFill>
                <a:cs typeface="B Lotus" pitchFamily="2" charset="-78"/>
              </a:rPr>
              <a:t>ساختمانهاي جديد و همچنين در آينده نزديك تمام ساختمانهاي قديمي تر ملزم به نصب كنتور مجزاي گاز مي</a:t>
            </a:r>
          </a:p>
          <a:p>
            <a:pPr marL="0" indent="0">
              <a:buNone/>
            </a:pPr>
            <a:r>
              <a:rPr lang="fa-IR" sz="1800" dirty="0">
                <a:solidFill>
                  <a:schemeClr val="tx1">
                    <a:lumMod val="95000"/>
                    <a:lumOff val="5000"/>
                  </a:schemeClr>
                </a:solidFill>
                <a:cs typeface="B Lotus" pitchFamily="2" charset="-78"/>
              </a:rPr>
              <a:t>شوند</a:t>
            </a:r>
          </a:p>
          <a:p>
            <a:endParaRPr lang="fa-IR" sz="1800" dirty="0">
              <a:solidFill>
                <a:schemeClr val="tx1">
                  <a:lumMod val="95000"/>
                  <a:lumOff val="5000"/>
                </a:schemeClr>
              </a:solidFill>
              <a:cs typeface="B Lotus" pitchFamily="2" charset="-78"/>
            </a:endParaRPr>
          </a:p>
        </p:txBody>
      </p:sp>
      <p:sp>
        <p:nvSpPr>
          <p:cNvPr id="2" name="Title 1"/>
          <p:cNvSpPr>
            <a:spLocks noGrp="1"/>
          </p:cNvSpPr>
          <p:nvPr>
            <p:ph type="title"/>
          </p:nvPr>
        </p:nvSpPr>
        <p:spPr>
          <a:xfrm>
            <a:off x="642910" y="0"/>
            <a:ext cx="8229600" cy="1143000"/>
          </a:xfrm>
        </p:spPr>
        <p:txBody>
          <a:bodyPr>
            <a:normAutofit/>
          </a:bodyPr>
          <a:lstStyle/>
          <a:p>
            <a:pPr algn="r"/>
            <a:r>
              <a:rPr lang="fa-IR" sz="2400" dirty="0" smtClean="0">
                <a:solidFill>
                  <a:schemeClr val="tx1">
                    <a:lumMod val="95000"/>
                    <a:lumOff val="5000"/>
                  </a:schemeClr>
                </a:solidFill>
                <a:cs typeface="B Titr" pitchFamily="2" charset="-78"/>
              </a:rPr>
              <a:t>سوالات رایج و متداول در مورد آبگرمکن های خورشیدی</a:t>
            </a:r>
          </a:p>
        </p:txBody>
      </p:sp>
    </p:spTree>
    <p:extLst>
      <p:ext uri="{BB962C8B-B14F-4D97-AF65-F5344CB8AC3E}">
        <p14:creationId xmlns:p14="http://schemas.microsoft.com/office/powerpoint/2010/main" val="42934931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85852" y="2857496"/>
            <a:ext cx="6858048" cy="2308324"/>
          </a:xfrm>
          <a:prstGeom prst="rect">
            <a:avLst/>
          </a:prstGeom>
        </p:spPr>
        <p:txBody>
          <a:bodyPr wrap="square">
            <a:spAutoFit/>
          </a:bodyPr>
          <a:lstStyle/>
          <a:p>
            <a:pPr algn="ctr"/>
            <a:r>
              <a:rPr lang="ar-SA" sz="2400" b="1" dirty="0" smtClean="0">
                <a:solidFill>
                  <a:schemeClr val="tx1">
                    <a:lumMod val="95000"/>
                    <a:lumOff val="5000"/>
                  </a:schemeClr>
                </a:solidFill>
                <a:cs typeface="B Lotus" pitchFamily="2" charset="-78"/>
              </a:rPr>
              <a:t>با توجه به در دسترس بودن فناوری آبگرمکن­های خورشیدی و صرفه اقتصادی استفاده از آن­ها در کشور، لازم است سیاست­گذاران عرصۀ انرژی و فعالان اقتصادی به گسترش این فناوری نوین به خصوص در مناطق آفتابی جنوب، مرکز و شرق کشور توجه ویژه­ای داشته باشند. امید است با استفاده از این فناوری، هدررفت سوخت­های فسیلی در تامین آب گرم مصرفی کاهش یابد</a:t>
            </a:r>
            <a:endParaRPr lang="fa-IR" sz="2400" b="1" dirty="0" smtClean="0">
              <a:solidFill>
                <a:schemeClr val="tx1">
                  <a:lumMod val="95000"/>
                  <a:lumOff val="5000"/>
                </a:schemeClr>
              </a:solidFill>
              <a:cs typeface="B Lotus" pitchFamily="2" charset="-78"/>
            </a:endParaRPr>
          </a:p>
        </p:txBody>
      </p:sp>
      <p:sp>
        <p:nvSpPr>
          <p:cNvPr id="5" name="Slide Number Placeholder 4"/>
          <p:cNvSpPr>
            <a:spLocks noGrp="1"/>
          </p:cNvSpPr>
          <p:nvPr>
            <p:ph type="sldNum" sz="quarter" idx="12"/>
          </p:nvPr>
        </p:nvSpPr>
        <p:spPr>
          <a:xfrm>
            <a:off x="6732588" y="6381750"/>
            <a:ext cx="2133600" cy="476250"/>
          </a:xfrm>
        </p:spPr>
        <p:txBody>
          <a:bodyPr/>
          <a:lstStyle/>
          <a:p>
            <a:pPr>
              <a:defRPr/>
            </a:pPr>
            <a:fld id="{55855270-3777-4A3A-BF84-CA76A6047B2E}" type="slidenum">
              <a:rPr lang="ar-SA" smtClean="0"/>
              <a:pPr>
                <a:defRPr/>
              </a:pPr>
              <a:t>31</a:t>
            </a:fld>
            <a:endParaRPr lang="en-US" dirty="0"/>
          </a:p>
        </p:txBody>
      </p:sp>
      <p:sp>
        <p:nvSpPr>
          <p:cNvPr id="7" name="Title 1"/>
          <p:cNvSpPr txBox="1">
            <a:spLocks/>
          </p:cNvSpPr>
          <p:nvPr/>
        </p:nvSpPr>
        <p:spPr>
          <a:xfrm>
            <a:off x="642910" y="0"/>
            <a:ext cx="8229600" cy="1143000"/>
          </a:xfrm>
          <a:prstGeom prst="rect">
            <a:avLst/>
          </a:prstGeom>
        </p:spPr>
        <p:txBody>
          <a:bodyPr vert="horz" anchor="ctr">
            <a:normAutofit/>
          </a:bodyPr>
          <a:lstStyle>
            <a:lvl1pPr algn="l" rtl="1"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r"/>
            <a:r>
              <a:rPr lang="fa-IR" sz="2400" dirty="0" smtClean="0">
                <a:solidFill>
                  <a:schemeClr val="tx1">
                    <a:lumMod val="95000"/>
                    <a:lumOff val="5000"/>
                  </a:schemeClr>
                </a:solidFill>
                <a:cs typeface="B Titr" pitchFamily="2" charset="-78"/>
              </a:rPr>
              <a:t>به امید اینکه</a:t>
            </a:r>
          </a:p>
        </p:txBody>
      </p:sp>
      <p:sp>
        <p:nvSpPr>
          <p:cNvPr id="2" name="Title 1"/>
          <p:cNvSpPr>
            <a:spLocks noGrp="1"/>
          </p:cNvSpPr>
          <p:nvPr>
            <p:ph type="title"/>
          </p:nvPr>
        </p:nvSpPr>
        <p:spPr/>
        <p:txBody>
          <a:bodyPr/>
          <a:lstStyle/>
          <a:p>
            <a:endParaRPr lang="en-US"/>
          </a:p>
        </p:txBody>
      </p:sp>
    </p:spTree>
  </p:cSld>
  <p:clrMapOvr>
    <a:masterClrMapping/>
  </p:clrMapOvr>
  <p:transition spd="slow">
    <p:cover dir="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2" name="Rectangle 2"/>
          <p:cNvSpPr>
            <a:spLocks noGrp="1" noChangeArrowheads="1"/>
          </p:cNvSpPr>
          <p:nvPr>
            <p:ph type="title"/>
          </p:nvPr>
        </p:nvSpPr>
        <p:spPr>
          <a:xfrm>
            <a:off x="-27765" y="188640"/>
            <a:ext cx="9155777" cy="1143000"/>
          </a:xfrm>
        </p:spPr>
        <p:txBody>
          <a:bodyPr>
            <a:normAutofit/>
          </a:bodyPr>
          <a:lstStyle/>
          <a:p>
            <a:pPr algn="r">
              <a:defRPr/>
            </a:pPr>
            <a:r>
              <a:rPr lang="fa-IR" sz="2400" dirty="0">
                <a:solidFill>
                  <a:schemeClr val="tx1">
                    <a:lumMod val="95000"/>
                    <a:lumOff val="5000"/>
                  </a:schemeClr>
                </a:solidFill>
                <a:cs typeface="B Titr" pitchFamily="2" charset="-78"/>
              </a:rPr>
              <a:t>منابع و ماخذ</a:t>
            </a:r>
            <a:endParaRPr lang="en-US" sz="2400" dirty="0">
              <a:solidFill>
                <a:schemeClr val="tx1">
                  <a:lumMod val="95000"/>
                  <a:lumOff val="5000"/>
                </a:schemeClr>
              </a:solidFill>
              <a:cs typeface="B Titr" pitchFamily="2" charset="-78"/>
            </a:endParaRPr>
          </a:p>
        </p:txBody>
      </p:sp>
      <p:sp>
        <p:nvSpPr>
          <p:cNvPr id="5" name="Slide Number Placeholder 4"/>
          <p:cNvSpPr>
            <a:spLocks noGrp="1"/>
          </p:cNvSpPr>
          <p:nvPr>
            <p:ph type="sldNum" sz="quarter" idx="12"/>
          </p:nvPr>
        </p:nvSpPr>
        <p:spPr>
          <a:xfrm>
            <a:off x="6732588" y="6381750"/>
            <a:ext cx="2133600" cy="476250"/>
          </a:xfrm>
        </p:spPr>
        <p:txBody>
          <a:bodyPr/>
          <a:lstStyle/>
          <a:p>
            <a:pPr>
              <a:defRPr/>
            </a:pPr>
            <a:fld id="{55855270-3777-4A3A-BF84-CA76A6047B2E}" type="slidenum">
              <a:rPr lang="ar-SA" smtClean="0"/>
              <a:pPr>
                <a:defRPr/>
              </a:pPr>
              <a:t>32</a:t>
            </a:fld>
            <a:endParaRPr lang="en-US" dirty="0"/>
          </a:p>
        </p:txBody>
      </p:sp>
      <p:sp>
        <p:nvSpPr>
          <p:cNvPr id="6" name="Rectangle 5"/>
          <p:cNvSpPr/>
          <p:nvPr/>
        </p:nvSpPr>
        <p:spPr>
          <a:xfrm>
            <a:off x="581039" y="1160102"/>
            <a:ext cx="7938168" cy="5687711"/>
          </a:xfrm>
          <a:prstGeom prst="rect">
            <a:avLst/>
          </a:prstGeom>
        </p:spPr>
        <p:txBody>
          <a:bodyPr wrap="square">
            <a:spAutoFit/>
          </a:bodyPr>
          <a:lstStyle/>
          <a:p>
            <a:pPr marL="342900" indent="-342900">
              <a:spcBef>
                <a:spcPct val="20000"/>
              </a:spcBef>
              <a:buClr>
                <a:schemeClr val="accent1"/>
              </a:buClr>
              <a:buSzPct val="70000"/>
              <a:buFont typeface="Wingdings 2"/>
              <a:buChar char=""/>
            </a:pPr>
            <a:r>
              <a:rPr lang="fa-IR" dirty="0" smtClean="0">
                <a:solidFill>
                  <a:schemeClr val="tx1">
                    <a:lumMod val="95000"/>
                    <a:lumOff val="5000"/>
                  </a:schemeClr>
                </a:solidFill>
                <a:cs typeface="B Lotus" pitchFamily="2" charset="-78"/>
              </a:rPr>
              <a:t>کتاب مصالح نوین و روش های پیشرفته ساخت تالیف دکتر محسن وفا مهر</a:t>
            </a:r>
          </a:p>
          <a:p>
            <a:pPr marL="342900" indent="-342900">
              <a:spcBef>
                <a:spcPct val="20000"/>
              </a:spcBef>
              <a:buClr>
                <a:schemeClr val="accent1"/>
              </a:buClr>
              <a:buSzPct val="70000"/>
              <a:buFont typeface="Wingdings 2"/>
              <a:buChar char=""/>
            </a:pPr>
            <a:r>
              <a:rPr lang="fa-IR" dirty="0">
                <a:solidFill>
                  <a:schemeClr val="tx1">
                    <a:lumMod val="95000"/>
                    <a:lumOff val="5000"/>
                  </a:schemeClr>
                </a:solidFill>
                <a:cs typeface="B Lotus" pitchFamily="2" charset="-78"/>
              </a:rPr>
              <a:t>کتاب مقدمه ای بر انتقال گرما تالیف پی اینکروپراو دیوید پی </a:t>
            </a:r>
            <a:r>
              <a:rPr lang="fa-IR" dirty="0" smtClean="0">
                <a:solidFill>
                  <a:schemeClr val="tx1">
                    <a:lumMod val="95000"/>
                    <a:lumOff val="5000"/>
                  </a:schemeClr>
                </a:solidFill>
                <a:cs typeface="B Lotus" pitchFamily="2" charset="-78"/>
              </a:rPr>
              <a:t>دیوید</a:t>
            </a:r>
          </a:p>
          <a:p>
            <a:pPr marL="342900" indent="-342900">
              <a:spcBef>
                <a:spcPct val="20000"/>
              </a:spcBef>
              <a:buClr>
                <a:schemeClr val="accent1"/>
              </a:buClr>
              <a:buSzPct val="70000"/>
              <a:buFont typeface="Wingdings 2"/>
              <a:buChar char=""/>
            </a:pPr>
            <a:r>
              <a:rPr lang="fa-IR" dirty="0">
                <a:solidFill>
                  <a:schemeClr val="tx1">
                    <a:lumMod val="95000"/>
                    <a:lumOff val="5000"/>
                  </a:schemeClr>
                </a:solidFill>
                <a:cs typeface="B Lotus" pitchFamily="2" charset="-78"/>
              </a:rPr>
              <a:t>کتاب مقدمه ای بر انتقال گرما تالیف پی اینکروپراو دیوید پی </a:t>
            </a:r>
            <a:r>
              <a:rPr lang="fa-IR" dirty="0" smtClean="0">
                <a:solidFill>
                  <a:schemeClr val="tx1">
                    <a:lumMod val="95000"/>
                    <a:lumOff val="5000"/>
                  </a:schemeClr>
                </a:solidFill>
                <a:cs typeface="B Lotus" pitchFamily="2" charset="-78"/>
              </a:rPr>
              <a:t>دیوید</a:t>
            </a:r>
          </a:p>
          <a:p>
            <a:pPr marL="342900" indent="-342900">
              <a:spcBef>
                <a:spcPct val="20000"/>
              </a:spcBef>
              <a:buClr>
                <a:schemeClr val="accent1"/>
              </a:buClr>
              <a:buSzPct val="70000"/>
              <a:buFont typeface="Wingdings 2"/>
              <a:buChar char=""/>
            </a:pPr>
            <a:r>
              <a:rPr lang="fa-IR" dirty="0" smtClean="0">
                <a:solidFill>
                  <a:schemeClr val="tx1">
                    <a:lumMod val="95000"/>
                    <a:lumOff val="5000"/>
                  </a:schemeClr>
                </a:solidFill>
                <a:cs typeface="B Lotus" pitchFamily="2" charset="-78"/>
              </a:rPr>
              <a:t>مقاله </a:t>
            </a:r>
            <a:r>
              <a:rPr lang="fa-IR" dirty="0">
                <a:solidFill>
                  <a:schemeClr val="tx1">
                    <a:lumMod val="95000"/>
                    <a:lumOff val="5000"/>
                  </a:schemeClr>
                </a:solidFill>
                <a:cs typeface="B Lotus" pitchFamily="2" charset="-78"/>
              </a:rPr>
              <a:t>آبگرمکن خورشیدی </a:t>
            </a:r>
            <a:r>
              <a:rPr lang="fa-IR" dirty="0" smtClean="0">
                <a:solidFill>
                  <a:schemeClr val="tx1">
                    <a:lumMod val="95000"/>
                    <a:lumOff val="5000"/>
                  </a:schemeClr>
                </a:solidFill>
                <a:cs typeface="B Lotus" pitchFamily="2" charset="-78"/>
                <a:hlinkClick r:id="rId2" tooltip="جستجوی مقالاتی که توسط جعفر بذرافشان نوشته شده است، توجه کنید که جستجو بر اساس نام و نام خانوادگی است و ممکن است دقیقا همان فرد را نشان ندهد."/>
              </a:rPr>
              <a:t>جعفر </a:t>
            </a:r>
            <a:r>
              <a:rPr lang="fa-IR" dirty="0">
                <a:solidFill>
                  <a:schemeClr val="tx1">
                    <a:lumMod val="95000"/>
                    <a:lumOff val="5000"/>
                  </a:schemeClr>
                </a:solidFill>
                <a:cs typeface="B Lotus" pitchFamily="2" charset="-78"/>
                <a:hlinkClick r:id="rId2" tooltip="جستجوی مقالاتی که توسط جعفر بذرافشان نوشته شده است، توجه کنید که جستجو بر اساس نام و نام خانوادگی است و ممکن است دقیقا همان فرد را نشان ندهد."/>
              </a:rPr>
              <a:t>بذرافشان</a:t>
            </a:r>
            <a:r>
              <a:rPr lang="fa-IR" dirty="0">
                <a:solidFill>
                  <a:schemeClr val="tx1">
                    <a:lumMod val="95000"/>
                    <a:lumOff val="5000"/>
                  </a:schemeClr>
                </a:solidFill>
                <a:cs typeface="B Lotus" pitchFamily="2" charset="-78"/>
              </a:rPr>
              <a:t> - هیئت علمی (مربی)، گروه مکانیک، دانشگاه آزاد اسلامی واحد آیت الله آملی</a:t>
            </a:r>
            <a:br>
              <a:rPr lang="fa-IR" dirty="0">
                <a:solidFill>
                  <a:schemeClr val="tx1">
                    <a:lumMod val="95000"/>
                    <a:lumOff val="5000"/>
                  </a:schemeClr>
                </a:solidFill>
                <a:cs typeface="B Lotus" pitchFamily="2" charset="-78"/>
              </a:rPr>
            </a:br>
            <a:r>
              <a:rPr lang="fa-IR" dirty="0">
                <a:solidFill>
                  <a:schemeClr val="tx1">
                    <a:lumMod val="95000"/>
                    <a:lumOff val="5000"/>
                  </a:schemeClr>
                </a:solidFill>
                <a:cs typeface="B Lotus" pitchFamily="2" charset="-78"/>
                <a:hlinkClick r:id="rId3" tooltip="جستجوی مقالاتی که توسط علی تقی زاده ارمکی نوشته شده است، توجه کنید که جستجو بر اساس نام و نام خانوادگی است و ممکن است دقیقا همان فرد را نشان ندهد."/>
              </a:rPr>
              <a:t>علی تقی زاده ارمکی</a:t>
            </a:r>
            <a:r>
              <a:rPr lang="fa-IR" dirty="0">
                <a:solidFill>
                  <a:schemeClr val="tx1">
                    <a:lumMod val="95000"/>
                    <a:lumOff val="5000"/>
                  </a:schemeClr>
                </a:solidFill>
                <a:cs typeface="B Lotus" pitchFamily="2" charset="-78"/>
              </a:rPr>
              <a:t> - هیئت علمی (مربی)، گروه مکانیک، دانشگاه آزاد اسلامی واحد آیت الله آملی</a:t>
            </a:r>
            <a:br>
              <a:rPr lang="fa-IR" dirty="0">
                <a:solidFill>
                  <a:schemeClr val="tx1">
                    <a:lumMod val="95000"/>
                    <a:lumOff val="5000"/>
                  </a:schemeClr>
                </a:solidFill>
                <a:cs typeface="B Lotus" pitchFamily="2" charset="-78"/>
              </a:rPr>
            </a:br>
            <a:r>
              <a:rPr lang="fa-IR" dirty="0">
                <a:solidFill>
                  <a:schemeClr val="tx1">
                    <a:lumMod val="95000"/>
                    <a:lumOff val="5000"/>
                  </a:schemeClr>
                </a:solidFill>
                <a:cs typeface="B Lotus" pitchFamily="2" charset="-78"/>
                <a:hlinkClick r:id="rId4" tooltip="جستجوی مقالاتی که توسط مهدی بذرافشان نوشته شده است، توجه کنید که جستجو بر اساس نام و نام خانوادگی است و ممکن است دقیقا همان فرد را نشان ندهد."/>
              </a:rPr>
              <a:t>مهدی بذرافشان</a:t>
            </a:r>
            <a:r>
              <a:rPr lang="fa-IR" dirty="0">
                <a:solidFill>
                  <a:schemeClr val="tx1">
                    <a:lumMod val="95000"/>
                    <a:lumOff val="5000"/>
                  </a:schemeClr>
                </a:solidFill>
                <a:cs typeface="B Lotus" pitchFamily="2" charset="-78"/>
              </a:rPr>
              <a:t> - کارشناس عمران، گروه پژوهش، دانشگاه آزاد اسلامی واحد آیت الله آملی، </a:t>
            </a:r>
            <a:r>
              <a:rPr lang="fa-IR" dirty="0" smtClean="0">
                <a:solidFill>
                  <a:schemeClr val="tx1">
                    <a:lumMod val="95000"/>
                    <a:lumOff val="5000"/>
                  </a:schemeClr>
                </a:solidFill>
                <a:cs typeface="B Lotus" pitchFamily="2" charset="-78"/>
              </a:rPr>
              <a:t>آ</a:t>
            </a:r>
          </a:p>
          <a:p>
            <a:pPr marL="342900" indent="-342900">
              <a:spcBef>
                <a:spcPct val="20000"/>
              </a:spcBef>
              <a:buClr>
                <a:schemeClr val="accent1"/>
              </a:buClr>
              <a:buSzPct val="70000"/>
              <a:buFont typeface="Wingdings 2"/>
              <a:buChar char=""/>
            </a:pPr>
            <a:r>
              <a:rPr lang="fa-IR" dirty="0" smtClean="0">
                <a:solidFill>
                  <a:schemeClr val="tx1">
                    <a:lumMod val="95000"/>
                    <a:lumOff val="5000"/>
                  </a:schemeClr>
                </a:solidFill>
                <a:cs typeface="B Lotus" pitchFamily="2" charset="-78"/>
              </a:rPr>
              <a:t>دهقانی پور ، حسین ،پایان نامه ، آبگرمکن های خورشیدی ، استاد راهنما جناب آقای دکتر محمدی</a:t>
            </a:r>
          </a:p>
          <a:p>
            <a:pPr marL="342900" indent="-342900">
              <a:spcBef>
                <a:spcPct val="20000"/>
              </a:spcBef>
              <a:buClr>
                <a:schemeClr val="accent1"/>
              </a:buClr>
              <a:buSzPct val="70000"/>
              <a:buFont typeface="Wingdings 2"/>
              <a:buChar char=""/>
            </a:pPr>
            <a:r>
              <a:rPr lang="fa-IR" dirty="0" smtClean="0">
                <a:solidFill>
                  <a:schemeClr val="tx1">
                    <a:lumMod val="95000"/>
                    <a:lumOff val="5000"/>
                  </a:schemeClr>
                </a:solidFill>
                <a:cs typeface="B Lotus" pitchFamily="2" charset="-78"/>
              </a:rPr>
              <a:t>بورشور شرکت بهینه سازی مصرف سوخت ،بخش روابط عمومی و فرهنگسازی ساختمان مسکن</a:t>
            </a:r>
            <a:endParaRPr lang="en-US" dirty="0" smtClean="0">
              <a:solidFill>
                <a:schemeClr val="tx1">
                  <a:lumMod val="95000"/>
                  <a:lumOff val="5000"/>
                </a:schemeClr>
              </a:solidFill>
              <a:cs typeface="B Lotus" pitchFamily="2" charset="-78"/>
            </a:endParaRPr>
          </a:p>
          <a:p>
            <a:pPr marL="342900" indent="-342900">
              <a:spcBef>
                <a:spcPct val="20000"/>
              </a:spcBef>
              <a:buClr>
                <a:schemeClr val="accent1"/>
              </a:buClr>
              <a:buSzPct val="70000"/>
              <a:buFont typeface="Wingdings 2"/>
              <a:buChar char=""/>
            </a:pPr>
            <a:r>
              <a:rPr lang="en-US" dirty="0" smtClean="0">
                <a:solidFill>
                  <a:schemeClr val="tx1">
                    <a:lumMod val="95000"/>
                    <a:lumOff val="5000"/>
                  </a:schemeClr>
                </a:solidFill>
                <a:cs typeface="B Lotus" pitchFamily="2" charset="-78"/>
              </a:rPr>
              <a:t>)</a:t>
            </a:r>
            <a:r>
              <a:rPr lang="ar-SA" dirty="0">
                <a:solidFill>
                  <a:schemeClr val="tx1">
                    <a:lumMod val="95000"/>
                    <a:lumOff val="5000"/>
                  </a:schemeClr>
                </a:solidFill>
                <a:cs typeface="B Lotus" pitchFamily="2" charset="-78"/>
              </a:rPr>
              <a:t> گزارش آژانس بین المللی انرژی در مورد گرمایش خورشیدی در سطح دنیا</a:t>
            </a:r>
            <a:r>
              <a:rPr lang="en-US" dirty="0">
                <a:solidFill>
                  <a:schemeClr val="tx1">
                    <a:lumMod val="95000"/>
                    <a:lumOff val="5000"/>
                  </a:schemeClr>
                </a:solidFill>
                <a:cs typeface="B Lotus" pitchFamily="2" charset="-78"/>
              </a:rPr>
              <a:t> (Solar Heat Worldwide)</a:t>
            </a:r>
            <a:r>
              <a:rPr lang="ar-SA" dirty="0">
                <a:solidFill>
                  <a:schemeClr val="tx1">
                    <a:lumMod val="95000"/>
                    <a:lumOff val="5000"/>
                  </a:schemeClr>
                </a:solidFill>
                <a:cs typeface="B Lotus" pitchFamily="2" charset="-78"/>
              </a:rPr>
              <a:t>، ویرایش </a:t>
            </a:r>
            <a:r>
              <a:rPr lang="fa-IR" dirty="0">
                <a:solidFill>
                  <a:schemeClr val="tx1">
                    <a:lumMod val="95000"/>
                    <a:lumOff val="5000"/>
                  </a:schemeClr>
                </a:solidFill>
                <a:cs typeface="B Lotus" pitchFamily="2" charset="-78"/>
              </a:rPr>
              <a:t>۲۰۱۳</a:t>
            </a:r>
            <a:endParaRPr lang="en-US" dirty="0">
              <a:solidFill>
                <a:schemeClr val="tx1">
                  <a:lumMod val="95000"/>
                  <a:lumOff val="5000"/>
                </a:schemeClr>
              </a:solidFill>
              <a:cs typeface="B Lotus" pitchFamily="2" charset="-78"/>
            </a:endParaRPr>
          </a:p>
          <a:p>
            <a:pPr marL="342900" indent="-342900">
              <a:spcBef>
                <a:spcPct val="20000"/>
              </a:spcBef>
              <a:buClr>
                <a:schemeClr val="accent1"/>
              </a:buClr>
              <a:buSzPct val="70000"/>
              <a:buFont typeface="Wingdings 2"/>
              <a:buChar char=""/>
            </a:pPr>
            <a:r>
              <a:rPr lang="en-US" dirty="0" smtClean="0">
                <a:solidFill>
                  <a:schemeClr val="tx1">
                    <a:lumMod val="95000"/>
                    <a:lumOff val="5000"/>
                  </a:schemeClr>
                </a:solidFill>
                <a:cs typeface="B Lotus" pitchFamily="2" charset="-78"/>
              </a:rPr>
              <a:t>)</a:t>
            </a:r>
            <a:r>
              <a:rPr lang="ar-SA" dirty="0" smtClean="0">
                <a:solidFill>
                  <a:schemeClr val="tx1">
                    <a:lumMod val="95000"/>
                    <a:lumOff val="5000"/>
                  </a:schemeClr>
                </a:solidFill>
                <a:cs typeface="B Lotus" pitchFamily="2" charset="-78"/>
              </a:rPr>
              <a:t>گزارش </a:t>
            </a:r>
            <a:r>
              <a:rPr lang="ar-SA" dirty="0">
                <a:solidFill>
                  <a:schemeClr val="tx1">
                    <a:lumMod val="95000"/>
                    <a:lumOff val="5000"/>
                  </a:schemeClr>
                </a:solidFill>
                <a:cs typeface="B Lotus" pitchFamily="2" charset="-78"/>
              </a:rPr>
              <a:t>وضعیت جهانی انرژی­های تجدیدپذیر در سال </a:t>
            </a:r>
            <a:r>
              <a:rPr lang="fa-IR" dirty="0">
                <a:solidFill>
                  <a:schemeClr val="tx1">
                    <a:lumMod val="95000"/>
                    <a:lumOff val="5000"/>
                  </a:schemeClr>
                </a:solidFill>
                <a:cs typeface="B Lotus" pitchFamily="2" charset="-78"/>
              </a:rPr>
              <a:t>۲۰۱۳</a:t>
            </a:r>
            <a:r>
              <a:rPr lang="ar-SA" dirty="0">
                <a:solidFill>
                  <a:schemeClr val="tx1">
                    <a:lumMod val="95000"/>
                    <a:lumOff val="5000"/>
                  </a:schemeClr>
                </a:solidFill>
                <a:cs typeface="B Lotus" pitchFamily="2" charset="-78"/>
              </a:rPr>
              <a:t>، شبکۀ سیاستگذاری انرژی­های تجدیدپذیر برای قرن </a:t>
            </a:r>
            <a:r>
              <a:rPr lang="fa-IR" dirty="0">
                <a:solidFill>
                  <a:schemeClr val="tx1">
                    <a:lumMod val="95000"/>
                    <a:lumOff val="5000"/>
                  </a:schemeClr>
                </a:solidFill>
                <a:cs typeface="B Lotus" pitchFamily="2" charset="-78"/>
              </a:rPr>
              <a:t>۲۱</a:t>
            </a:r>
            <a:r>
              <a:rPr lang="en-US" dirty="0">
                <a:solidFill>
                  <a:schemeClr val="tx1">
                    <a:lumMod val="95000"/>
                    <a:lumOff val="5000"/>
                  </a:schemeClr>
                </a:solidFill>
                <a:cs typeface="B Lotus" pitchFamily="2" charset="-78"/>
              </a:rPr>
              <a:t> (REN21</a:t>
            </a:r>
            <a:r>
              <a:rPr lang="en-US" dirty="0" smtClean="0">
                <a:solidFill>
                  <a:schemeClr val="tx1">
                    <a:lumMod val="95000"/>
                    <a:lumOff val="5000"/>
                  </a:schemeClr>
                </a:solidFill>
                <a:cs typeface="B Lotus" pitchFamily="2" charset="-78"/>
              </a:rPr>
              <a:t>)</a:t>
            </a:r>
          </a:p>
          <a:p>
            <a:pPr marL="342900" indent="-342900">
              <a:spcBef>
                <a:spcPct val="20000"/>
              </a:spcBef>
              <a:buClr>
                <a:schemeClr val="accent1"/>
              </a:buClr>
              <a:buSzPct val="70000"/>
              <a:buFont typeface="Wingdings 2"/>
              <a:buChar char=""/>
            </a:pPr>
            <a:r>
              <a:rPr lang="en-US" dirty="0">
                <a:solidFill>
                  <a:schemeClr val="tx1">
                    <a:lumMod val="95000"/>
                    <a:lumOff val="5000"/>
                  </a:schemeClr>
                </a:solidFill>
                <a:cs typeface="B Lotus" pitchFamily="2" charset="-78"/>
              </a:rPr>
              <a:t>)  </a:t>
            </a:r>
            <a:r>
              <a:rPr lang="ar-SA" dirty="0">
                <a:solidFill>
                  <a:schemeClr val="tx1">
                    <a:lumMod val="95000"/>
                    <a:lumOff val="5000"/>
                  </a:schemeClr>
                </a:solidFill>
                <a:cs typeface="B Lotus" pitchFamily="2" charset="-78"/>
              </a:rPr>
              <a:t>گزارش وضعیت استفاده از انرژی خورشید در ایران و سایر کشورها، سازمان بهینه­سازی مصرف سوخت، خردادماه </a:t>
            </a:r>
            <a:r>
              <a:rPr lang="fa-IR" dirty="0">
                <a:solidFill>
                  <a:schemeClr val="tx1">
                    <a:lumMod val="95000"/>
                    <a:lumOff val="5000"/>
                  </a:schemeClr>
                </a:solidFill>
                <a:cs typeface="B Lotus" pitchFamily="2" charset="-78"/>
              </a:rPr>
              <a:t>۱۳۹۱</a:t>
            </a:r>
            <a:endParaRPr lang="en-US" dirty="0">
              <a:solidFill>
                <a:schemeClr val="tx1">
                  <a:lumMod val="95000"/>
                  <a:lumOff val="5000"/>
                </a:schemeClr>
              </a:solidFill>
              <a:cs typeface="B Lotus" pitchFamily="2" charset="-78"/>
            </a:endParaRPr>
          </a:p>
          <a:p>
            <a:pPr marL="342900" indent="-342900">
              <a:spcBef>
                <a:spcPct val="20000"/>
              </a:spcBef>
              <a:buClr>
                <a:schemeClr val="accent1"/>
              </a:buClr>
              <a:buSzPct val="70000"/>
              <a:buFont typeface="Wingdings 2"/>
              <a:buChar char=""/>
            </a:pPr>
            <a:r>
              <a:rPr lang="fa-IR" dirty="0" smtClean="0">
                <a:solidFill>
                  <a:schemeClr val="tx1">
                    <a:lumMod val="95000"/>
                    <a:lumOff val="5000"/>
                  </a:schemeClr>
                </a:solidFill>
                <a:cs typeface="B Lotus" pitchFamily="2" charset="-78"/>
              </a:rPr>
              <a:t>سایت های اینترنتی:</a:t>
            </a:r>
          </a:p>
          <a:p>
            <a:pPr marL="342900" indent="-342900">
              <a:spcBef>
                <a:spcPct val="20000"/>
              </a:spcBef>
              <a:buClr>
                <a:schemeClr val="accent1"/>
              </a:buClr>
              <a:buSzPct val="70000"/>
              <a:buFont typeface="Wingdings 2"/>
              <a:buChar char=""/>
            </a:pPr>
            <a:r>
              <a:rPr lang="en-US" dirty="0">
                <a:hlinkClick r:id="rId5"/>
              </a:rPr>
              <a:t>http://</a:t>
            </a:r>
            <a:r>
              <a:rPr lang="en-US" dirty="0" smtClean="0">
                <a:hlinkClick r:id="rId5"/>
              </a:rPr>
              <a:t>www.ccs.neu.edu/l</a:t>
            </a:r>
            <a:endParaRPr lang="fa-IR" dirty="0"/>
          </a:p>
          <a:p>
            <a:pPr marL="342900" indent="-342900">
              <a:spcBef>
                <a:spcPct val="20000"/>
              </a:spcBef>
              <a:buClr>
                <a:schemeClr val="accent1"/>
              </a:buClr>
              <a:buSzPct val="70000"/>
              <a:buFont typeface="Wingdings 2"/>
              <a:buChar char=""/>
            </a:pPr>
            <a:r>
              <a:rPr lang="en-US" dirty="0" smtClean="0">
                <a:solidFill>
                  <a:schemeClr val="tx1">
                    <a:lumMod val="95000"/>
                    <a:lumOff val="5000"/>
                  </a:schemeClr>
                </a:solidFill>
                <a:cs typeface="B Lotus" pitchFamily="2" charset="-78"/>
              </a:rPr>
              <a:t>http://www.ks-wh.com/sub_train</a:t>
            </a:r>
            <a:endParaRPr lang="fa-IR" dirty="0">
              <a:solidFill>
                <a:schemeClr val="tx1">
                  <a:lumMod val="95000"/>
                  <a:lumOff val="5000"/>
                </a:schemeClr>
              </a:solidFill>
              <a:cs typeface="B Lotus" pitchFamily="2" charset="-78"/>
            </a:endParaRPr>
          </a:p>
        </p:txBody>
      </p:sp>
    </p:spTree>
    <p:extLst>
      <p:ext uri="{BB962C8B-B14F-4D97-AF65-F5344CB8AC3E}">
        <p14:creationId xmlns:p14="http://schemas.microsoft.com/office/powerpoint/2010/main" val="4212011275"/>
      </p:ext>
    </p:extLst>
  </p:cSld>
  <p:clrMapOvr>
    <a:overrideClrMapping bg1="lt1" tx1="dk1" bg2="lt2" tx2="dk2" accent1="accent1" accent2="accent2" accent3="accent3" accent4="accent4" accent5="accent5" accent6="accent6" hlink="hlink" folHlink="folHlink"/>
  </p:clrMapOvr>
  <p:transition spd="slow">
    <p:cover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Effect transition="in" filter="fade">
                                      <p:cBhvr>
                                        <p:cTn id="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D4AE6BA-163E-475F-B248-2E06C3C05B71}" type="slidenum">
              <a:rPr lang="ar-SA" smtClean="0"/>
              <a:pPr>
                <a:defRPr/>
              </a:pPr>
              <a:t>33</a:t>
            </a:fld>
            <a:endParaRPr lang="en-US"/>
          </a:p>
        </p:txBody>
      </p:sp>
      <p:pic>
        <p:nvPicPr>
          <p:cNvPr id="37891" name="Picture 6" descr="http://madsg.com/wp-content/uploads/2014/01/tashkor.jpg"/>
          <p:cNvPicPr>
            <a:picLocks noChangeAspect="1" noChangeArrowheads="1"/>
          </p:cNvPicPr>
          <p:nvPr/>
        </p:nvPicPr>
        <p:blipFill>
          <a:blip r:embed="rId2"/>
          <a:srcRect/>
          <a:stretch>
            <a:fillRect/>
          </a:stretch>
        </p:blipFill>
        <p:spPr bwMode="auto">
          <a:xfrm>
            <a:off x="-11113" y="0"/>
            <a:ext cx="9218613" cy="6858000"/>
          </a:xfrm>
          <a:prstGeom prst="rect">
            <a:avLst/>
          </a:prstGeom>
          <a:noFill/>
          <a:ln w="9525">
            <a:noFill/>
            <a:miter lim="800000"/>
            <a:headEnd/>
            <a:tailEnd/>
          </a:ln>
        </p:spPr>
      </p:pic>
    </p:spTree>
  </p:cSld>
  <p:clrMapOvr>
    <a:masterClrMapping/>
  </p:clrMapOvr>
  <p:transition spd="slow">
    <p:cover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358552"/>
            <a:ext cx="8686800" cy="838200"/>
          </a:xfrm>
        </p:spPr>
        <p:txBody>
          <a:bodyPr/>
          <a:lstStyle/>
          <a:p>
            <a:pPr algn="r"/>
            <a:r>
              <a:rPr lang="fa-IR" sz="2800" dirty="0" smtClean="0">
                <a:solidFill>
                  <a:schemeClr val="tx1">
                    <a:lumMod val="95000"/>
                    <a:lumOff val="5000"/>
                  </a:schemeClr>
                </a:solidFill>
                <a:cs typeface="B Titr" pitchFamily="2" charset="-78"/>
              </a:rPr>
              <a:t>تاریخچه</a:t>
            </a:r>
            <a:r>
              <a:rPr lang="fa-IR" dirty="0" smtClean="0"/>
              <a:t> </a:t>
            </a:r>
            <a:endParaRPr lang="fa-IR" dirty="0"/>
          </a:p>
        </p:txBody>
      </p:sp>
      <p:sp>
        <p:nvSpPr>
          <p:cNvPr id="3" name="Content Placeholder 2"/>
          <p:cNvSpPr>
            <a:spLocks noGrp="1"/>
          </p:cNvSpPr>
          <p:nvPr>
            <p:ph idx="1"/>
          </p:nvPr>
        </p:nvSpPr>
        <p:spPr/>
        <p:txBody>
          <a:bodyPr>
            <a:normAutofit/>
          </a:bodyPr>
          <a:lstStyle/>
          <a:p>
            <a:r>
              <a:rPr lang="fa-IR" sz="2300" dirty="0" smtClean="0">
                <a:solidFill>
                  <a:schemeClr val="tx1">
                    <a:lumMod val="95000"/>
                    <a:lumOff val="5000"/>
                  </a:schemeClr>
                </a:solidFill>
                <a:cs typeface="B Lotus" pitchFamily="2" charset="-78"/>
              </a:rPr>
              <a:t>شناخت انرژي خورشيدي و استفاده از آن براي منظورهاي مختلف ، به زمان ما قبل تاريخ باز مي گردد . شايد به دوران سفالگيري ، در آن هنگام رومانيون معابر به كمك جامهاي بزرگ طلائي صيقل داده شده و اشعه خورشيد جهت رشد كردن آتشدانهاي محراب استفاده مي كردند، . ارشميدس دانشمند و مخترع بزرگ يوناني اولين بار با استفاده از آينه هاي كوچك مربعي شكل با متمركز کردن نور خورشيد بر روي ناوگان رمي ، ناوگان آنها را به آتش كشيد. كه به همين جهت از ارشميدس به عنوانبنيانگذار استفاده از تابش خورشيد نام ميبرند</a:t>
            </a:r>
            <a:endParaRPr lang="fa-I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74638"/>
            <a:ext cx="8229600" cy="922337"/>
          </a:xfrm>
        </p:spPr>
        <p:txBody>
          <a:bodyPr/>
          <a:lstStyle/>
          <a:p>
            <a:pPr algn="r" eaLnBrk="1" fontAlgn="auto" hangingPunct="1">
              <a:spcAft>
                <a:spcPts val="0"/>
              </a:spcAft>
              <a:defRPr/>
            </a:pPr>
            <a:r>
              <a:rPr lang="fa-IR" sz="2800" dirty="0" smtClean="0">
                <a:solidFill>
                  <a:schemeClr val="tx1">
                    <a:lumMod val="95000"/>
                    <a:lumOff val="5000"/>
                  </a:schemeClr>
                </a:solidFill>
                <a:cs typeface="B Titr" pitchFamily="2" charset="-78"/>
              </a:rPr>
              <a:t>انرژی خورشیدی:</a:t>
            </a:r>
            <a:endParaRPr lang="en-US" sz="2800" dirty="0">
              <a:solidFill>
                <a:schemeClr val="tx1">
                  <a:lumMod val="95000"/>
                  <a:lumOff val="5000"/>
                </a:schemeClr>
              </a:solidFill>
              <a:cs typeface="B Titr" pitchFamily="2" charset="-78"/>
            </a:endParaRPr>
          </a:p>
        </p:txBody>
      </p:sp>
      <p:sp>
        <p:nvSpPr>
          <p:cNvPr id="37891" name="Rectangle 3"/>
          <p:cNvSpPr>
            <a:spLocks noGrp="1" noChangeArrowheads="1"/>
          </p:cNvSpPr>
          <p:nvPr>
            <p:ph idx="1"/>
          </p:nvPr>
        </p:nvSpPr>
        <p:spPr>
          <a:xfrm>
            <a:off x="539750" y="1125538"/>
            <a:ext cx="8229600" cy="5000625"/>
          </a:xfrm>
        </p:spPr>
        <p:txBody>
          <a:bodyPr>
            <a:normAutofit/>
          </a:bodyPr>
          <a:lstStyle/>
          <a:p>
            <a:pPr algn="justLow" eaLnBrk="1" hangingPunct="1">
              <a:buSzPct val="50000"/>
              <a:buFont typeface="Wingdings" pitchFamily="2" charset="2"/>
              <a:buChar char="§"/>
              <a:defRPr/>
            </a:pPr>
            <a:endParaRPr lang="fa-IR" sz="1800" dirty="0">
              <a:solidFill>
                <a:schemeClr val="tx1">
                  <a:lumMod val="95000"/>
                  <a:lumOff val="5000"/>
                </a:schemeClr>
              </a:solidFill>
              <a:cs typeface="B Lotus" pitchFamily="2" charset="-78"/>
            </a:endParaRPr>
          </a:p>
          <a:p>
            <a:r>
              <a:rPr lang="fa-IR" sz="1800" dirty="0" smtClean="0">
                <a:solidFill>
                  <a:schemeClr val="tx1">
                    <a:lumMod val="95000"/>
                    <a:lumOff val="5000"/>
                  </a:schemeClr>
                </a:solidFill>
                <a:cs typeface="B Lotus" pitchFamily="2" charset="-78"/>
              </a:rPr>
              <a:t>انرژی خورشیدی را می توان به سه روش فنی به دست آورد و آنرا به کار گرفت </a:t>
            </a:r>
          </a:p>
          <a:p>
            <a:endParaRPr lang="fa-IR" sz="1800" dirty="0" smtClean="0">
              <a:solidFill>
                <a:schemeClr val="tx1">
                  <a:lumMod val="95000"/>
                  <a:lumOff val="5000"/>
                </a:schemeClr>
              </a:solidFill>
              <a:cs typeface="B Lotus" pitchFamily="2" charset="-78"/>
            </a:endParaRPr>
          </a:p>
          <a:p>
            <a:r>
              <a:rPr lang="fa-IR" sz="1800" dirty="0" smtClean="0">
                <a:solidFill>
                  <a:schemeClr val="tx1">
                    <a:lumMod val="95000"/>
                    <a:lumOff val="5000"/>
                  </a:schemeClr>
                </a:solidFill>
                <a:cs typeface="B Lotus" pitchFamily="2" charset="-78"/>
              </a:rPr>
              <a:t>1- شیمی خورشیدی (</a:t>
            </a:r>
            <a:r>
              <a:rPr lang="en-US" sz="1800" dirty="0" smtClean="0">
                <a:solidFill>
                  <a:schemeClr val="tx1">
                    <a:lumMod val="95000"/>
                    <a:lumOff val="5000"/>
                  </a:schemeClr>
                </a:solidFill>
                <a:cs typeface="B Lotus" pitchFamily="2" charset="-78"/>
              </a:rPr>
              <a:t>Chemical </a:t>
            </a:r>
            <a:r>
              <a:rPr lang="en-US" sz="1800" dirty="0" err="1" smtClean="0">
                <a:solidFill>
                  <a:schemeClr val="tx1">
                    <a:lumMod val="95000"/>
                    <a:lumOff val="5000"/>
                  </a:schemeClr>
                </a:solidFill>
                <a:cs typeface="B Lotus" pitchFamily="2" charset="-78"/>
              </a:rPr>
              <a:t>Heilo</a:t>
            </a:r>
            <a:r>
              <a:rPr lang="fa-IR" sz="1800" dirty="0" smtClean="0">
                <a:solidFill>
                  <a:schemeClr val="tx1">
                    <a:lumMod val="95000"/>
                    <a:lumOff val="5000"/>
                  </a:schemeClr>
                </a:solidFill>
                <a:cs typeface="B Lotus" pitchFamily="2" charset="-78"/>
              </a:rPr>
              <a:t>):</a:t>
            </a:r>
          </a:p>
          <a:p>
            <a:r>
              <a:rPr lang="fa-IR" sz="1800" dirty="0" smtClean="0">
                <a:solidFill>
                  <a:schemeClr val="tx1">
                    <a:lumMod val="95000"/>
                    <a:lumOff val="5000"/>
                  </a:schemeClr>
                </a:solidFill>
                <a:cs typeface="B Lotus" pitchFamily="2" charset="-78"/>
              </a:rPr>
              <a:t>تولید غذا و تبدیل </a:t>
            </a:r>
            <a:r>
              <a:rPr lang="en-US" sz="1800" dirty="0" smtClean="0">
                <a:solidFill>
                  <a:schemeClr val="tx1">
                    <a:lumMod val="95000"/>
                    <a:lumOff val="5000"/>
                  </a:schemeClr>
                </a:solidFill>
                <a:cs typeface="B Lotus" pitchFamily="2" charset="-78"/>
              </a:rPr>
              <a:t>CO2</a:t>
            </a:r>
            <a:r>
              <a:rPr lang="fa-IR" sz="1800" dirty="0" smtClean="0">
                <a:solidFill>
                  <a:schemeClr val="tx1">
                    <a:lumMod val="95000"/>
                    <a:lumOff val="5000"/>
                  </a:schemeClr>
                </a:solidFill>
                <a:cs typeface="B Lotus" pitchFamily="2" charset="-78"/>
              </a:rPr>
              <a:t> به </a:t>
            </a:r>
            <a:r>
              <a:rPr lang="en-US" sz="1800" dirty="0" smtClean="0">
                <a:solidFill>
                  <a:schemeClr val="tx1">
                    <a:lumMod val="95000"/>
                    <a:lumOff val="5000"/>
                  </a:schemeClr>
                </a:solidFill>
                <a:cs typeface="B Lotus" pitchFamily="2" charset="-78"/>
              </a:rPr>
              <a:t>O2 </a:t>
            </a:r>
            <a:r>
              <a:rPr lang="fa-IR" sz="1800" dirty="0" smtClean="0">
                <a:solidFill>
                  <a:schemeClr val="tx1">
                    <a:lumMod val="95000"/>
                    <a:lumOff val="5000"/>
                  </a:schemeClr>
                </a:solidFill>
                <a:cs typeface="B Lotus" pitchFamily="2" charset="-78"/>
              </a:rPr>
              <a:t> از طریق فتوسنتز در روی زمین که عامل بقای زندگی است </a:t>
            </a:r>
          </a:p>
          <a:p>
            <a:endParaRPr lang="fa-IR" sz="1800" dirty="0" smtClean="0">
              <a:solidFill>
                <a:schemeClr val="tx1">
                  <a:lumMod val="95000"/>
                  <a:lumOff val="5000"/>
                </a:schemeClr>
              </a:solidFill>
              <a:cs typeface="B Lotus" pitchFamily="2" charset="-78"/>
            </a:endParaRPr>
          </a:p>
          <a:p>
            <a:r>
              <a:rPr lang="fa-IR" sz="1800" dirty="0" smtClean="0">
                <a:solidFill>
                  <a:schemeClr val="tx1">
                    <a:lumMod val="95000"/>
                    <a:lumOff val="5000"/>
                  </a:schemeClr>
                </a:solidFill>
                <a:cs typeface="B Lotus" pitchFamily="2" charset="-78"/>
              </a:rPr>
              <a:t>2- الکتریکی خورشیدی </a:t>
            </a:r>
            <a:r>
              <a:rPr lang="en-US" sz="1800" dirty="0" err="1" smtClean="0">
                <a:solidFill>
                  <a:schemeClr val="tx1">
                    <a:lumMod val="95000"/>
                    <a:lumOff val="5000"/>
                  </a:schemeClr>
                </a:solidFill>
                <a:cs typeface="B Lotus" pitchFamily="2" charset="-78"/>
              </a:rPr>
              <a:t>Helicelectrical</a:t>
            </a:r>
            <a:r>
              <a:rPr lang="en-US" sz="1800" dirty="0" smtClean="0">
                <a:solidFill>
                  <a:schemeClr val="tx1">
                    <a:lumMod val="95000"/>
                    <a:lumOff val="5000"/>
                  </a:schemeClr>
                </a:solidFill>
                <a:cs typeface="B Lotus" pitchFamily="2" charset="-78"/>
              </a:rPr>
              <a:t>)</a:t>
            </a:r>
            <a:r>
              <a:rPr lang="fa-IR" sz="1800" dirty="0" smtClean="0">
                <a:solidFill>
                  <a:schemeClr val="tx1">
                    <a:lumMod val="95000"/>
                    <a:lumOff val="5000"/>
                  </a:schemeClr>
                </a:solidFill>
                <a:cs typeface="B Lotus" pitchFamily="2" charset="-78"/>
              </a:rPr>
              <a:t>):</a:t>
            </a:r>
          </a:p>
          <a:p>
            <a:r>
              <a:rPr lang="fa-IR" sz="1800" dirty="0" smtClean="0">
                <a:solidFill>
                  <a:schemeClr val="tx1">
                    <a:lumMod val="95000"/>
                    <a:lumOff val="5000"/>
                  </a:schemeClr>
                </a:solidFill>
                <a:cs typeface="B Lotus" pitchFamily="2" charset="-78"/>
              </a:rPr>
              <a:t>تولید الکتریسیته به کمک کلکتورهای خورشیدی در سفینه های فضایی مخصوصا قمر های مخابراتی و کاربرد های دیگر روی زمین </a:t>
            </a:r>
          </a:p>
          <a:p>
            <a:endParaRPr lang="fa-IR" sz="1800" dirty="0" smtClean="0">
              <a:solidFill>
                <a:schemeClr val="tx1">
                  <a:lumMod val="95000"/>
                  <a:lumOff val="5000"/>
                </a:schemeClr>
              </a:solidFill>
              <a:cs typeface="B Lotus" pitchFamily="2" charset="-78"/>
            </a:endParaRPr>
          </a:p>
          <a:p>
            <a:r>
              <a:rPr lang="fa-IR" sz="1800" dirty="0" smtClean="0">
                <a:solidFill>
                  <a:schemeClr val="tx1">
                    <a:lumMod val="95000"/>
                    <a:lumOff val="5000"/>
                  </a:schemeClr>
                </a:solidFill>
                <a:cs typeface="B Lotus" pitchFamily="2" charset="-78"/>
              </a:rPr>
              <a:t>3- حرارتی خورشیدی </a:t>
            </a:r>
            <a:r>
              <a:rPr lang="en-US" sz="1800" dirty="0" smtClean="0">
                <a:solidFill>
                  <a:schemeClr val="tx1">
                    <a:lumMod val="95000"/>
                    <a:lumOff val="5000"/>
                  </a:schemeClr>
                </a:solidFill>
                <a:cs typeface="B Lotus" pitchFamily="2" charset="-78"/>
              </a:rPr>
              <a:t>(</a:t>
            </a:r>
            <a:r>
              <a:rPr lang="en-US" sz="1800" dirty="0" err="1" smtClean="0">
                <a:solidFill>
                  <a:schemeClr val="tx1">
                    <a:lumMod val="95000"/>
                    <a:lumOff val="5000"/>
                  </a:schemeClr>
                </a:solidFill>
                <a:cs typeface="B Lotus" pitchFamily="2" charset="-78"/>
              </a:rPr>
              <a:t>Heliothemal</a:t>
            </a:r>
            <a:r>
              <a:rPr lang="en-US" sz="1800" dirty="0" smtClean="0">
                <a:solidFill>
                  <a:schemeClr val="tx1">
                    <a:lumMod val="95000"/>
                    <a:lumOff val="5000"/>
                  </a:schemeClr>
                </a:solidFill>
                <a:cs typeface="B Lotus" pitchFamily="2" charset="-78"/>
              </a:rPr>
              <a:t>)</a:t>
            </a:r>
            <a:r>
              <a:rPr lang="fa-IR" sz="1800" dirty="0" smtClean="0">
                <a:solidFill>
                  <a:schemeClr val="tx1">
                    <a:lumMod val="95000"/>
                    <a:lumOff val="5000"/>
                  </a:schemeClr>
                </a:solidFill>
                <a:cs typeface="B Lotus" pitchFamily="2" charset="-78"/>
              </a:rPr>
              <a:t>:</a:t>
            </a:r>
          </a:p>
          <a:p>
            <a:r>
              <a:rPr lang="fa-IR" sz="1800" dirty="0" smtClean="0">
                <a:solidFill>
                  <a:schemeClr val="tx1">
                    <a:lumMod val="95000"/>
                    <a:lumOff val="5000"/>
                  </a:schemeClr>
                </a:solidFill>
                <a:cs typeface="B Lotus" pitchFamily="2" charset="-78"/>
              </a:rPr>
              <a:t>تولید انرژی حرارتی ، تامین آب گرم مصرفی و غیره</a:t>
            </a:r>
          </a:p>
          <a:p>
            <a:pPr algn="justLow" eaLnBrk="1" hangingPunct="1">
              <a:buSzPct val="50000"/>
              <a:buNone/>
              <a:defRPr/>
            </a:pPr>
            <a:endParaRPr lang="en-US" sz="1800" dirty="0">
              <a:solidFill>
                <a:schemeClr val="tx1">
                  <a:lumMod val="95000"/>
                  <a:lumOff val="5000"/>
                </a:schemeClr>
              </a:solidFill>
              <a:cs typeface="B Lotus" pitchFamily="2" charset="-78"/>
            </a:endParaRPr>
          </a:p>
          <a:p>
            <a:pPr algn="justLow" eaLnBrk="1" hangingPunct="1">
              <a:buSzPct val="50000"/>
              <a:buFont typeface="Wingdings" pitchFamily="2" charset="2"/>
              <a:buChar char="q"/>
              <a:defRPr/>
            </a:pPr>
            <a:endParaRPr lang="fa-IR" sz="1700" dirty="0">
              <a:solidFill>
                <a:schemeClr val="tx1">
                  <a:lumMod val="95000"/>
                  <a:lumOff val="5000"/>
                </a:schemeClr>
              </a:solidFill>
              <a:cs typeface="B Lotus" pitchFamily="2" charset="-78"/>
            </a:endParaRPr>
          </a:p>
        </p:txBody>
      </p:sp>
      <p:sp>
        <p:nvSpPr>
          <p:cNvPr id="6" name="Slide Number Placeholder 5"/>
          <p:cNvSpPr>
            <a:spLocks noGrp="1"/>
          </p:cNvSpPr>
          <p:nvPr>
            <p:ph type="sldNum" sz="quarter" idx="12"/>
          </p:nvPr>
        </p:nvSpPr>
        <p:spPr/>
        <p:txBody>
          <a:bodyPr/>
          <a:lstStyle/>
          <a:p>
            <a:pPr>
              <a:defRPr/>
            </a:pPr>
            <a:fld id="{BAFB4C3F-48DD-4327-9D37-8B80104F994C}" type="slidenum">
              <a:rPr lang="ar-SA"/>
              <a:pPr>
                <a:defRPr/>
              </a:pPr>
              <a:t>5</a:t>
            </a:fld>
            <a:endParaRPr lang="en-US"/>
          </a:p>
        </p:txBody>
      </p:sp>
    </p:spTree>
  </p:cSld>
  <p:clrMapOvr>
    <a:masterClrMapping/>
  </p:clrMapOvr>
  <p:transition spd="slow">
    <p:cover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p:cTn id="7" dur="1000" fill="hold"/>
                                        <p:tgtEl>
                                          <p:spTgt spid="37890"/>
                                        </p:tgtEl>
                                        <p:attrNameLst>
                                          <p:attrName>ppt_w</p:attrName>
                                        </p:attrNameLst>
                                      </p:cBhvr>
                                      <p:tavLst>
                                        <p:tav tm="0">
                                          <p:val>
                                            <p:fltVal val="0"/>
                                          </p:val>
                                        </p:tav>
                                        <p:tav tm="100000">
                                          <p:val>
                                            <p:strVal val="#ppt_w"/>
                                          </p:val>
                                        </p:tav>
                                      </p:tavLst>
                                    </p:anim>
                                    <p:anim calcmode="lin" valueType="num">
                                      <p:cBhvr>
                                        <p:cTn id="8" dur="1000" fill="hold"/>
                                        <p:tgtEl>
                                          <p:spTgt spid="37890"/>
                                        </p:tgtEl>
                                        <p:attrNameLst>
                                          <p:attrName>ppt_h</p:attrName>
                                        </p:attrNameLst>
                                      </p:cBhvr>
                                      <p:tavLst>
                                        <p:tav tm="0">
                                          <p:val>
                                            <p:fltVal val="0"/>
                                          </p:val>
                                        </p:tav>
                                        <p:tav tm="100000">
                                          <p:val>
                                            <p:strVal val="#ppt_h"/>
                                          </p:val>
                                        </p:tav>
                                      </p:tavLst>
                                    </p:anim>
                                    <p:animEffect transition="in" filter="fade">
                                      <p:cBhvr>
                                        <p:cTn id="9" dur="1000"/>
                                        <p:tgtEl>
                                          <p:spTgt spid="37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74638"/>
            <a:ext cx="8229600" cy="922337"/>
          </a:xfrm>
        </p:spPr>
        <p:txBody>
          <a:bodyPr/>
          <a:lstStyle/>
          <a:p>
            <a:pPr algn="r" eaLnBrk="1" fontAlgn="auto" hangingPunct="1">
              <a:spcAft>
                <a:spcPts val="0"/>
              </a:spcAft>
              <a:defRPr/>
            </a:pPr>
            <a:r>
              <a:rPr lang="fa-IR" sz="2800" dirty="0" smtClean="0">
                <a:solidFill>
                  <a:schemeClr val="tx1">
                    <a:lumMod val="95000"/>
                    <a:lumOff val="5000"/>
                  </a:schemeClr>
                </a:solidFill>
                <a:cs typeface="B Titr" pitchFamily="2" charset="-78"/>
              </a:rPr>
              <a:t>تابش مناسب خورشید در ایران</a:t>
            </a:r>
            <a:endParaRPr lang="en-US" sz="2800" dirty="0">
              <a:solidFill>
                <a:schemeClr val="tx1">
                  <a:lumMod val="95000"/>
                  <a:lumOff val="5000"/>
                </a:schemeClr>
              </a:solidFill>
              <a:cs typeface="B Titr" pitchFamily="2" charset="-78"/>
            </a:endParaRPr>
          </a:p>
        </p:txBody>
      </p:sp>
      <p:sp>
        <p:nvSpPr>
          <p:cNvPr id="37891" name="Rectangle 3"/>
          <p:cNvSpPr>
            <a:spLocks noGrp="1" noChangeArrowheads="1"/>
          </p:cNvSpPr>
          <p:nvPr>
            <p:ph idx="1"/>
          </p:nvPr>
        </p:nvSpPr>
        <p:spPr>
          <a:xfrm>
            <a:off x="539750" y="1125538"/>
            <a:ext cx="8229600" cy="5000625"/>
          </a:xfrm>
        </p:spPr>
        <p:txBody>
          <a:bodyPr>
            <a:normAutofit/>
          </a:bodyPr>
          <a:lstStyle/>
          <a:p>
            <a:pPr algn="justLow" eaLnBrk="1" hangingPunct="1">
              <a:buSzPct val="50000"/>
              <a:buFont typeface="Wingdings" pitchFamily="2" charset="2"/>
              <a:buChar char="§"/>
              <a:defRPr/>
            </a:pPr>
            <a:endParaRPr lang="fa-IR" sz="1800" dirty="0">
              <a:solidFill>
                <a:schemeClr val="tx1">
                  <a:lumMod val="95000"/>
                  <a:lumOff val="5000"/>
                </a:schemeClr>
              </a:solidFill>
              <a:cs typeface="B Lotus" pitchFamily="2" charset="-78"/>
            </a:endParaRPr>
          </a:p>
          <a:p>
            <a:pPr algn="justLow" eaLnBrk="1" hangingPunct="1">
              <a:buSzPct val="50000"/>
              <a:buNone/>
              <a:defRPr/>
            </a:pPr>
            <a:endParaRPr lang="en-US" sz="1800" dirty="0">
              <a:solidFill>
                <a:schemeClr val="tx1">
                  <a:lumMod val="95000"/>
                  <a:lumOff val="5000"/>
                </a:schemeClr>
              </a:solidFill>
              <a:cs typeface="B Lotus" pitchFamily="2" charset="-78"/>
            </a:endParaRPr>
          </a:p>
          <a:p>
            <a:pPr algn="justLow">
              <a:buSzPct val="50000"/>
              <a:buFont typeface="Wingdings" pitchFamily="2" charset="2"/>
              <a:buChar char="q"/>
              <a:defRPr/>
            </a:pPr>
            <a:r>
              <a:rPr lang="ar-SA" sz="1800" dirty="0" smtClean="0">
                <a:solidFill>
                  <a:schemeClr val="tx1">
                    <a:lumMod val="95000"/>
                    <a:lumOff val="5000"/>
                  </a:schemeClr>
                </a:solidFill>
                <a:cs typeface="B Lotus" pitchFamily="2" charset="-78"/>
              </a:rPr>
              <a:t>میانگین سالانۀ تابش خورشید در ایران از متوسط جهانی آن بیشتر بوده و در نتیجه استفاده از ظرفیت انرژی خورشید نسبت به سایر انواع انرژی­های تجدیدپذیر از اولویت بالایی برخوردار است </a:t>
            </a:r>
            <a:r>
              <a:rPr lang="fa-IR" sz="1800" dirty="0" smtClean="0">
                <a:solidFill>
                  <a:schemeClr val="tx1">
                    <a:lumMod val="95000"/>
                    <a:lumOff val="5000"/>
                  </a:schemeClr>
                </a:solidFill>
                <a:cs typeface="B Lotus" pitchFamily="2" charset="-78"/>
              </a:rPr>
              <a:t>.</a:t>
            </a:r>
            <a:r>
              <a:rPr lang="ar-SA" sz="1800" dirty="0" smtClean="0">
                <a:solidFill>
                  <a:schemeClr val="tx1">
                    <a:lumMod val="95000"/>
                    <a:lumOff val="5000"/>
                  </a:schemeClr>
                </a:solidFill>
                <a:cs typeface="B Lotus" pitchFamily="2" charset="-78"/>
              </a:rPr>
              <a:t>کشور ایران در طول سال به طور میانگین بیش از </a:t>
            </a:r>
            <a:r>
              <a:rPr lang="fa-IR" sz="1800" dirty="0" smtClean="0">
                <a:solidFill>
                  <a:schemeClr val="tx1">
                    <a:lumMod val="95000"/>
                    <a:lumOff val="5000"/>
                  </a:schemeClr>
                </a:solidFill>
                <a:cs typeface="B Lotus" pitchFamily="2" charset="-78"/>
              </a:rPr>
              <a:t>۳۰۰</a:t>
            </a:r>
            <a:r>
              <a:rPr lang="ar-SA" sz="1800" dirty="0" smtClean="0">
                <a:solidFill>
                  <a:schemeClr val="tx1">
                    <a:lumMod val="95000"/>
                    <a:lumOff val="5000"/>
                  </a:schemeClr>
                </a:solidFill>
                <a:cs typeface="B Lotus" pitchFamily="2" charset="-78"/>
              </a:rPr>
              <a:t> روز آفتابی را تجربه می­کند برای درک ضرورت توجه به گسترش این فناوری در کشور کافی است بدانیم علیرغم اینکه میانگین تابش سالیانۀ خورشید در کشور آلمان تقریباً نصف میانگین تابش در ایران است، ظرفیت آبگرمکن</a:t>
            </a:r>
            <a:r>
              <a:rPr lang="fa-IR" sz="1800" dirty="0" smtClean="0">
                <a:solidFill>
                  <a:schemeClr val="tx1">
                    <a:lumMod val="95000"/>
                    <a:lumOff val="5000"/>
                  </a:schemeClr>
                </a:solidFill>
                <a:cs typeface="B Lotus" pitchFamily="2" charset="-78"/>
              </a:rPr>
              <a:t> </a:t>
            </a:r>
            <a:r>
              <a:rPr lang="ar-SA" sz="1800" dirty="0" smtClean="0">
                <a:solidFill>
                  <a:schemeClr val="tx1">
                    <a:lumMod val="95000"/>
                    <a:lumOff val="5000"/>
                  </a:schemeClr>
                </a:solidFill>
                <a:cs typeface="B Lotus" pitchFamily="2" charset="-78"/>
              </a:rPr>
              <a:t>های فعال در این کشور، بیش از </a:t>
            </a:r>
            <a:r>
              <a:rPr lang="fa-IR" sz="1800" dirty="0" smtClean="0">
                <a:solidFill>
                  <a:schemeClr val="tx1">
                    <a:lumMod val="95000"/>
                    <a:lumOff val="5000"/>
                  </a:schemeClr>
                </a:solidFill>
                <a:cs typeface="B Lotus" pitchFamily="2" charset="-78"/>
              </a:rPr>
              <a:t>۱۰۰</a:t>
            </a:r>
            <a:r>
              <a:rPr lang="ar-SA" sz="1800" dirty="0" smtClean="0">
                <a:solidFill>
                  <a:schemeClr val="tx1">
                    <a:lumMod val="95000"/>
                    <a:lumOff val="5000"/>
                  </a:schemeClr>
                </a:solidFill>
                <a:cs typeface="B Lotus" pitchFamily="2" charset="-78"/>
              </a:rPr>
              <a:t> برابر کشور ماست</a:t>
            </a:r>
            <a:r>
              <a:rPr lang="en-US" sz="1800" dirty="0" smtClean="0"/>
              <a:t>.</a:t>
            </a:r>
          </a:p>
          <a:p>
            <a:pPr algn="justLow" eaLnBrk="1" hangingPunct="1">
              <a:buSzPct val="50000"/>
              <a:buFont typeface="Wingdings" pitchFamily="2" charset="2"/>
              <a:buChar char="q"/>
              <a:defRPr/>
            </a:pPr>
            <a:endParaRPr lang="fa-IR" sz="1700" dirty="0">
              <a:solidFill>
                <a:schemeClr val="tx1">
                  <a:lumMod val="95000"/>
                  <a:lumOff val="5000"/>
                </a:schemeClr>
              </a:solidFill>
              <a:cs typeface="B Lotus" pitchFamily="2" charset="-78"/>
            </a:endParaRPr>
          </a:p>
        </p:txBody>
      </p:sp>
      <p:sp>
        <p:nvSpPr>
          <p:cNvPr id="6" name="Slide Number Placeholder 5"/>
          <p:cNvSpPr>
            <a:spLocks noGrp="1"/>
          </p:cNvSpPr>
          <p:nvPr>
            <p:ph type="sldNum" sz="quarter" idx="12"/>
          </p:nvPr>
        </p:nvSpPr>
        <p:spPr/>
        <p:txBody>
          <a:bodyPr/>
          <a:lstStyle/>
          <a:p>
            <a:pPr>
              <a:defRPr/>
            </a:pPr>
            <a:fld id="{BAFB4C3F-48DD-4327-9D37-8B80104F994C}" type="slidenum">
              <a:rPr lang="ar-SA"/>
              <a:pPr>
                <a:defRPr/>
              </a:pPr>
              <a:t>6</a:t>
            </a:fld>
            <a:endParaRPr lang="en-US"/>
          </a:p>
        </p:txBody>
      </p:sp>
      <p:pic>
        <p:nvPicPr>
          <p:cNvPr id="5" name="Picture 4" descr="3">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928662" y="3429000"/>
            <a:ext cx="5229225" cy="2857500"/>
          </a:xfrm>
          <a:prstGeom prst="rect">
            <a:avLst/>
          </a:prstGeom>
          <a:noFill/>
          <a:ln>
            <a:noFill/>
          </a:ln>
        </p:spPr>
      </p:pic>
      <p:sp>
        <p:nvSpPr>
          <p:cNvPr id="7" name="Rectangle 6"/>
          <p:cNvSpPr/>
          <p:nvPr/>
        </p:nvSpPr>
        <p:spPr>
          <a:xfrm>
            <a:off x="6072166" y="4214818"/>
            <a:ext cx="3071834" cy="646331"/>
          </a:xfrm>
          <a:prstGeom prst="rect">
            <a:avLst/>
          </a:prstGeom>
        </p:spPr>
        <p:txBody>
          <a:bodyPr wrap="square">
            <a:spAutoFit/>
          </a:bodyPr>
          <a:lstStyle/>
          <a:p>
            <a:pPr algn="ctr"/>
            <a:r>
              <a:rPr lang="ar-SA" dirty="0" smtClean="0">
                <a:solidFill>
                  <a:schemeClr val="tx1">
                    <a:lumMod val="95000"/>
                    <a:lumOff val="5000"/>
                  </a:schemeClr>
                </a:solidFill>
                <a:cs typeface="B Lotus" pitchFamily="2" charset="-78"/>
              </a:rPr>
              <a:t>نمودار میانگین تابش سالیانۀ خورشید</a:t>
            </a:r>
            <a:r>
              <a:rPr lang="fa-IR" dirty="0" smtClean="0">
                <a:solidFill>
                  <a:schemeClr val="tx1">
                    <a:lumMod val="95000"/>
                    <a:lumOff val="5000"/>
                  </a:schemeClr>
                </a:solidFill>
                <a:cs typeface="B Lotus" pitchFamily="2" charset="-78"/>
              </a:rPr>
              <a:t>   </a:t>
            </a:r>
            <a:r>
              <a:rPr lang="ar-SA" dirty="0" smtClean="0">
                <a:solidFill>
                  <a:schemeClr val="tx1">
                    <a:lumMod val="95000"/>
                    <a:lumOff val="5000"/>
                  </a:schemeClr>
                </a:solidFill>
                <a:cs typeface="B Lotus" pitchFamily="2" charset="-78"/>
              </a:rPr>
              <a:t> در سطح جهان</a:t>
            </a:r>
            <a:endParaRPr lang="fa-IR" dirty="0" smtClean="0">
              <a:solidFill>
                <a:schemeClr val="tx1">
                  <a:lumMod val="95000"/>
                  <a:lumOff val="5000"/>
                </a:schemeClr>
              </a:solidFill>
              <a:cs typeface="B Lotus" pitchFamily="2" charset="-78"/>
            </a:endParaRPr>
          </a:p>
        </p:txBody>
      </p:sp>
      <p:sp>
        <p:nvSpPr>
          <p:cNvPr id="2" name="Rectangle 1"/>
          <p:cNvSpPr/>
          <p:nvPr/>
        </p:nvSpPr>
        <p:spPr>
          <a:xfrm>
            <a:off x="-2052736" y="6168894"/>
            <a:ext cx="8312150" cy="551946"/>
          </a:xfrm>
          <a:prstGeom prst="rect">
            <a:avLst/>
          </a:prstGeom>
        </p:spPr>
        <p:txBody>
          <a:bodyPr wrap="square">
            <a:spAutoFit/>
          </a:bodyPr>
          <a:lstStyle/>
          <a:p>
            <a:pPr fontAlgn="base">
              <a:lnSpc>
                <a:spcPct val="107000"/>
              </a:lnSpc>
              <a:spcAft>
                <a:spcPts val="1125"/>
              </a:spcAft>
            </a:pPr>
            <a:r>
              <a:rPr lang="en-US" sz="1000" dirty="0">
                <a:solidFill>
                  <a:srgbClr val="000000"/>
                </a:solidFill>
                <a:latin typeface="inherit"/>
                <a:ea typeface="Times New Roman" panose="02020603050405020304" pitchFamily="18" charset="0"/>
                <a:cs typeface="Arial" panose="020B0604020202090204" pitchFamily="34" charset="0"/>
              </a:rPr>
              <a:t> </a:t>
            </a:r>
            <a:endParaRPr lang="en-US" sz="1000" dirty="0">
              <a:latin typeface="Calibri" panose="020F0502020204030204" pitchFamily="34" charset="0"/>
              <a:ea typeface="Calibri" panose="020F0502020204030204" pitchFamily="34" charset="0"/>
              <a:cs typeface="Arial" panose="020B0604020202090204" pitchFamily="34" charset="0"/>
            </a:endParaRPr>
          </a:p>
          <a:p>
            <a:r>
              <a:rPr lang="en-US" sz="1000" dirty="0" smtClean="0">
                <a:solidFill>
                  <a:srgbClr val="000000"/>
                </a:solidFill>
                <a:latin typeface="inherit"/>
                <a:ea typeface="Times New Roman" panose="02020603050405020304" pitchFamily="18" charset="0"/>
                <a:cs typeface="Arial" panose="020B0604020202090204" pitchFamily="34" charset="0"/>
              </a:rPr>
              <a:t> </a:t>
            </a:r>
            <a:r>
              <a:rPr lang="ar-SA" sz="1000" dirty="0">
                <a:solidFill>
                  <a:srgbClr val="000000"/>
                </a:solidFill>
                <a:latin typeface="inherit"/>
                <a:ea typeface="Times New Roman" panose="02020603050405020304" pitchFamily="18" charset="0"/>
                <a:cs typeface="Times New Roman" panose="02020603050405020304" pitchFamily="18" charset="0"/>
              </a:rPr>
              <a:t>گزارش آژانس بین المللی انرژی در مورد گرمایش خورشیدی در سطح دنیا</a:t>
            </a:r>
            <a:r>
              <a:rPr lang="en-US" sz="1000" dirty="0">
                <a:solidFill>
                  <a:srgbClr val="000000"/>
                </a:solidFill>
                <a:latin typeface="inherit"/>
                <a:ea typeface="Times New Roman" panose="02020603050405020304" pitchFamily="18" charset="0"/>
                <a:cs typeface="Arial" panose="020B0604020202090204" pitchFamily="34" charset="0"/>
              </a:rPr>
              <a:t> (Solar Heat Worldwide)</a:t>
            </a:r>
            <a:r>
              <a:rPr lang="ar-SA" sz="1000" dirty="0">
                <a:solidFill>
                  <a:srgbClr val="000000"/>
                </a:solidFill>
                <a:latin typeface="inherit"/>
                <a:ea typeface="Times New Roman" panose="02020603050405020304" pitchFamily="18" charset="0"/>
                <a:cs typeface="Times New Roman" panose="02020603050405020304" pitchFamily="18" charset="0"/>
              </a:rPr>
              <a:t>، ویرایش </a:t>
            </a:r>
            <a:r>
              <a:rPr lang="fa-IR" sz="1000" dirty="0" smtClean="0">
                <a:solidFill>
                  <a:srgbClr val="000000"/>
                </a:solidFill>
                <a:latin typeface="inherit"/>
                <a:ea typeface="Times New Roman" panose="02020603050405020304" pitchFamily="18" charset="0"/>
                <a:cs typeface="Times New Roman" panose="02020603050405020304" pitchFamily="18" charset="0"/>
              </a:rPr>
              <a:t>2013</a:t>
            </a:r>
            <a:endParaRPr lang="en-US" sz="1000" dirty="0"/>
          </a:p>
        </p:txBody>
      </p:sp>
    </p:spTree>
  </p:cSld>
  <p:clrMapOvr>
    <a:masterClrMapping/>
  </p:clrMapOvr>
  <p:transition spd="slow">
    <p:cover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p:cTn id="7" dur="1000" fill="hold"/>
                                        <p:tgtEl>
                                          <p:spTgt spid="37890"/>
                                        </p:tgtEl>
                                        <p:attrNameLst>
                                          <p:attrName>ppt_w</p:attrName>
                                        </p:attrNameLst>
                                      </p:cBhvr>
                                      <p:tavLst>
                                        <p:tav tm="0">
                                          <p:val>
                                            <p:fltVal val="0"/>
                                          </p:val>
                                        </p:tav>
                                        <p:tav tm="100000">
                                          <p:val>
                                            <p:strVal val="#ppt_w"/>
                                          </p:val>
                                        </p:tav>
                                      </p:tavLst>
                                    </p:anim>
                                    <p:anim calcmode="lin" valueType="num">
                                      <p:cBhvr>
                                        <p:cTn id="8" dur="1000" fill="hold"/>
                                        <p:tgtEl>
                                          <p:spTgt spid="37890"/>
                                        </p:tgtEl>
                                        <p:attrNameLst>
                                          <p:attrName>ppt_h</p:attrName>
                                        </p:attrNameLst>
                                      </p:cBhvr>
                                      <p:tavLst>
                                        <p:tav tm="0">
                                          <p:val>
                                            <p:fltVal val="0"/>
                                          </p:val>
                                        </p:tav>
                                        <p:tav tm="100000">
                                          <p:val>
                                            <p:strVal val="#ppt_h"/>
                                          </p:val>
                                        </p:tav>
                                      </p:tavLst>
                                    </p:anim>
                                    <p:animEffect transition="in" filter="fade">
                                      <p:cBhvr>
                                        <p:cTn id="9" dur="1000"/>
                                        <p:tgtEl>
                                          <p:spTgt spid="37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74988" y="116632"/>
            <a:ext cx="9155777" cy="1143000"/>
          </a:xfrm>
        </p:spPr>
        <p:txBody>
          <a:bodyPr/>
          <a:lstStyle/>
          <a:p>
            <a:pPr algn="r">
              <a:defRPr/>
            </a:pPr>
            <a:r>
              <a:rPr lang="fa-IR" sz="2400" dirty="0" smtClean="0">
                <a:solidFill>
                  <a:schemeClr val="tx1">
                    <a:lumMod val="95000"/>
                    <a:lumOff val="5000"/>
                  </a:schemeClr>
                </a:solidFill>
                <a:cs typeface="B Titr" pitchFamily="2" charset="-78"/>
              </a:rPr>
              <a:t>معایب و محاسن انرژی خورشیدی</a:t>
            </a:r>
            <a:endParaRPr lang="en-US" sz="2400" dirty="0"/>
          </a:p>
        </p:txBody>
      </p:sp>
      <p:sp>
        <p:nvSpPr>
          <p:cNvPr id="5" name="Slide Number Placeholder 4"/>
          <p:cNvSpPr>
            <a:spLocks noGrp="1"/>
          </p:cNvSpPr>
          <p:nvPr>
            <p:ph type="sldNum" sz="quarter" idx="12"/>
          </p:nvPr>
        </p:nvSpPr>
        <p:spPr>
          <a:xfrm>
            <a:off x="6875463" y="6381750"/>
            <a:ext cx="2133600" cy="476250"/>
          </a:xfrm>
        </p:spPr>
        <p:txBody>
          <a:bodyPr/>
          <a:lstStyle/>
          <a:p>
            <a:pPr>
              <a:defRPr/>
            </a:pPr>
            <a:fld id="{30579D19-3310-42FC-8A1B-323F9654AE76}" type="slidenum">
              <a:rPr lang="ar-SA" smtClean="0"/>
              <a:pPr>
                <a:defRPr/>
              </a:pPr>
              <a:t>7</a:t>
            </a:fld>
            <a:endParaRPr lang="en-US"/>
          </a:p>
        </p:txBody>
      </p:sp>
      <p:sp>
        <p:nvSpPr>
          <p:cNvPr id="4" name="Rectangle 3"/>
          <p:cNvSpPr/>
          <p:nvPr/>
        </p:nvSpPr>
        <p:spPr>
          <a:xfrm>
            <a:off x="285720" y="1928802"/>
            <a:ext cx="8429684" cy="3416320"/>
          </a:xfrm>
          <a:prstGeom prst="rect">
            <a:avLst/>
          </a:prstGeom>
        </p:spPr>
        <p:txBody>
          <a:bodyPr wrap="square">
            <a:spAutoFit/>
          </a:bodyPr>
          <a:lstStyle/>
          <a:p>
            <a:r>
              <a:rPr lang="fa-IR" dirty="0" smtClean="0"/>
              <a:t> </a:t>
            </a:r>
            <a:r>
              <a:rPr lang="fa-IR" b="1" dirty="0" smtClean="0">
                <a:solidFill>
                  <a:schemeClr val="tx1">
                    <a:lumMod val="95000"/>
                    <a:lumOff val="5000"/>
                  </a:schemeClr>
                </a:solidFill>
                <a:cs typeface="B Lotus" pitchFamily="2" charset="-78"/>
              </a:rPr>
              <a:t>معايب انرژي خورشيدي</a:t>
            </a:r>
          </a:p>
          <a:p>
            <a:endParaRPr lang="fa-IR" dirty="0" smtClean="0">
              <a:solidFill>
                <a:schemeClr val="tx1">
                  <a:lumMod val="95000"/>
                  <a:lumOff val="5000"/>
                </a:schemeClr>
              </a:solidFill>
              <a:cs typeface="B Lotus" pitchFamily="2" charset="-78"/>
            </a:endParaRPr>
          </a:p>
          <a:p>
            <a:r>
              <a:rPr lang="fa-IR" dirty="0" smtClean="0">
                <a:solidFill>
                  <a:schemeClr val="tx1">
                    <a:lumMod val="95000"/>
                    <a:lumOff val="5000"/>
                  </a:schemeClr>
                </a:solidFill>
                <a:cs typeface="B Lotus" pitchFamily="2" charset="-78"/>
              </a:rPr>
              <a:t>خورشيد منبع كاملاً متغييري است . يعني در فصول ، ماهها و ساعات روز و شب متغير است و چگالي انرژي آن كم است .</a:t>
            </a:r>
          </a:p>
          <a:p>
            <a:endParaRPr lang="fa-IR" dirty="0" smtClean="0">
              <a:solidFill>
                <a:schemeClr val="tx1">
                  <a:lumMod val="95000"/>
                  <a:lumOff val="5000"/>
                </a:schemeClr>
              </a:solidFill>
              <a:cs typeface="B Lotus" pitchFamily="2" charset="-78"/>
            </a:endParaRPr>
          </a:p>
          <a:p>
            <a:endParaRPr lang="fa-IR" dirty="0" smtClean="0">
              <a:solidFill>
                <a:schemeClr val="tx1">
                  <a:lumMod val="95000"/>
                  <a:lumOff val="5000"/>
                </a:schemeClr>
              </a:solidFill>
              <a:cs typeface="B Lotus" pitchFamily="2" charset="-78"/>
            </a:endParaRPr>
          </a:p>
          <a:p>
            <a:r>
              <a:rPr lang="fa-IR" b="1" dirty="0" smtClean="0">
                <a:solidFill>
                  <a:schemeClr val="tx1">
                    <a:lumMod val="95000"/>
                    <a:lumOff val="5000"/>
                  </a:schemeClr>
                </a:solidFill>
                <a:cs typeface="B Lotus" pitchFamily="2" charset="-78"/>
              </a:rPr>
              <a:t>محاسنات انرژي خورشيدي</a:t>
            </a:r>
          </a:p>
          <a:p>
            <a:r>
              <a:rPr lang="fa-IR" dirty="0" smtClean="0">
                <a:solidFill>
                  <a:schemeClr val="tx1">
                    <a:lumMod val="95000"/>
                    <a:lumOff val="5000"/>
                  </a:schemeClr>
                </a:solidFill>
                <a:cs typeface="B Lotus" pitchFamily="2" charset="-78"/>
              </a:rPr>
              <a:t> - فراوان </a:t>
            </a:r>
          </a:p>
          <a:p>
            <a:r>
              <a:rPr lang="fa-IR" dirty="0" smtClean="0">
                <a:solidFill>
                  <a:schemeClr val="tx1">
                    <a:lumMod val="95000"/>
                    <a:lumOff val="5000"/>
                  </a:schemeClr>
                </a:solidFill>
                <a:cs typeface="B Lotus" pitchFamily="2" charset="-78"/>
              </a:rPr>
              <a:t> - بي هزينه  </a:t>
            </a:r>
          </a:p>
          <a:p>
            <a:r>
              <a:rPr lang="fa-IR" dirty="0" smtClean="0">
                <a:solidFill>
                  <a:schemeClr val="tx1">
                    <a:lumMod val="95000"/>
                    <a:lumOff val="5000"/>
                  </a:schemeClr>
                </a:solidFill>
                <a:cs typeface="B Lotus" pitchFamily="2" charset="-78"/>
              </a:rPr>
              <a:t> - تقريباً همه جا در دسترس </a:t>
            </a:r>
          </a:p>
          <a:p>
            <a:r>
              <a:rPr lang="fa-IR" dirty="0" smtClean="0">
                <a:solidFill>
                  <a:schemeClr val="tx1">
                    <a:lumMod val="95000"/>
                    <a:lumOff val="5000"/>
                  </a:schemeClr>
                </a:solidFill>
                <a:cs typeface="B Lotus" pitchFamily="2" charset="-78"/>
              </a:rPr>
              <a:t> - عمر طولاني </a:t>
            </a:r>
          </a:p>
          <a:p>
            <a:r>
              <a:rPr lang="fa-IR" dirty="0" smtClean="0">
                <a:solidFill>
                  <a:schemeClr val="tx1">
                    <a:lumMod val="95000"/>
                    <a:lumOff val="5000"/>
                  </a:schemeClr>
                </a:solidFill>
                <a:cs typeface="B Lotus" pitchFamily="2" charset="-78"/>
              </a:rPr>
              <a:t> - سيستمهاي تبديلي انرژي خورشيدي نسبتاً ساده است</a:t>
            </a:r>
          </a:p>
        </p:txBody>
      </p:sp>
    </p:spTree>
  </p:cSld>
  <p:clrMapOvr>
    <a:masterClrMapping/>
  </p:clrMapOvr>
  <p:transition spd="slow">
    <p:cover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Grp="1" noChangeArrowheads="1"/>
          </p:cNvSpPr>
          <p:nvPr>
            <p:ph type="title"/>
          </p:nvPr>
        </p:nvSpPr>
        <p:spPr>
          <a:xfrm>
            <a:off x="571472" y="357166"/>
            <a:ext cx="8229600" cy="922337"/>
          </a:xfrm>
        </p:spPr>
        <p:txBody>
          <a:bodyPr>
            <a:normAutofit/>
          </a:bodyPr>
          <a:lstStyle/>
          <a:p>
            <a:pPr algn="r" eaLnBrk="1" fontAlgn="auto" hangingPunct="1">
              <a:spcAft>
                <a:spcPts val="0"/>
              </a:spcAft>
              <a:defRPr/>
            </a:pPr>
            <a:r>
              <a:rPr lang="fa-IR" sz="2700" dirty="0">
                <a:solidFill>
                  <a:schemeClr val="tx1">
                    <a:lumMod val="95000"/>
                    <a:lumOff val="5000"/>
                  </a:schemeClr>
                </a:solidFill>
                <a:cs typeface="B Titr" pitchFamily="2" charset="-78"/>
              </a:rPr>
              <a:t>موارد استفاده از انرژی </a:t>
            </a:r>
            <a:r>
              <a:rPr lang="fa-IR" sz="2700" dirty="0" smtClean="0">
                <a:solidFill>
                  <a:schemeClr val="tx1">
                    <a:lumMod val="95000"/>
                    <a:lumOff val="5000"/>
                  </a:schemeClr>
                </a:solidFill>
                <a:cs typeface="B Titr" pitchFamily="2" charset="-78"/>
              </a:rPr>
              <a:t>خورشیدی</a:t>
            </a:r>
            <a:endParaRPr lang="en-US" sz="2800" dirty="0">
              <a:solidFill>
                <a:schemeClr val="tx1">
                  <a:lumMod val="95000"/>
                  <a:lumOff val="5000"/>
                </a:schemeClr>
              </a:solidFill>
              <a:cs typeface="B Titr" pitchFamily="2" charset="-78"/>
            </a:endParaRPr>
          </a:p>
        </p:txBody>
      </p:sp>
      <p:sp>
        <p:nvSpPr>
          <p:cNvPr id="38915" name="Rectangle 3"/>
          <p:cNvSpPr>
            <a:spLocks noGrp="1" noChangeArrowheads="1"/>
          </p:cNvSpPr>
          <p:nvPr>
            <p:ph idx="1"/>
          </p:nvPr>
        </p:nvSpPr>
        <p:spPr>
          <a:xfrm>
            <a:off x="457200" y="1125538"/>
            <a:ext cx="8229600" cy="5000625"/>
          </a:xfrm>
        </p:spPr>
        <p:txBody>
          <a:bodyPr/>
          <a:lstStyle/>
          <a:p>
            <a:pPr marL="0" indent="0" algn="justLow" eaLnBrk="1" hangingPunct="1">
              <a:buSzPct val="50000"/>
              <a:buFont typeface="Wingdings 2" pitchFamily="18" charset="2"/>
              <a:buNone/>
              <a:defRPr/>
            </a:pPr>
            <a:endParaRPr lang="fa-IR" sz="1800" b="1" dirty="0" smtClean="0">
              <a:solidFill>
                <a:schemeClr val="tx1">
                  <a:lumMod val="95000"/>
                  <a:lumOff val="5000"/>
                </a:schemeClr>
              </a:solidFill>
              <a:cs typeface="B Lotus" pitchFamily="2" charset="-78"/>
            </a:endParaRPr>
          </a:p>
          <a:p>
            <a:pPr marL="0" indent="0" algn="justLow" eaLnBrk="1" hangingPunct="1">
              <a:buSzPct val="50000"/>
              <a:buFont typeface="Wingdings 2" pitchFamily="18" charset="2"/>
              <a:buNone/>
              <a:defRPr/>
            </a:pPr>
            <a:endParaRPr lang="fa-IR" sz="1800" b="1" dirty="0">
              <a:solidFill>
                <a:schemeClr val="tx1">
                  <a:lumMod val="95000"/>
                  <a:lumOff val="5000"/>
                </a:schemeClr>
              </a:solidFill>
              <a:cs typeface="B Lotus" pitchFamily="2" charset="-78"/>
            </a:endParaRPr>
          </a:p>
        </p:txBody>
      </p:sp>
      <p:sp>
        <p:nvSpPr>
          <p:cNvPr id="6" name="Slide Number Placeholder 5"/>
          <p:cNvSpPr>
            <a:spLocks noGrp="1"/>
          </p:cNvSpPr>
          <p:nvPr>
            <p:ph type="sldNum" sz="quarter" idx="12"/>
          </p:nvPr>
        </p:nvSpPr>
        <p:spPr/>
        <p:txBody>
          <a:bodyPr/>
          <a:lstStyle/>
          <a:p>
            <a:pPr>
              <a:defRPr/>
            </a:pPr>
            <a:fld id="{B58A9868-B6F1-4D8D-9A93-BDA084A43853}" type="slidenum">
              <a:rPr lang="ar-SA"/>
              <a:pPr>
                <a:defRPr/>
              </a:pPr>
              <a:t>8</a:t>
            </a:fld>
            <a:endParaRPr lang="en-US"/>
          </a:p>
        </p:txBody>
      </p:sp>
      <p:sp>
        <p:nvSpPr>
          <p:cNvPr id="8" name="Rectangle 7"/>
          <p:cNvSpPr/>
          <p:nvPr/>
        </p:nvSpPr>
        <p:spPr>
          <a:xfrm>
            <a:off x="714348" y="1571611"/>
            <a:ext cx="7858180" cy="4524315"/>
          </a:xfrm>
          <a:prstGeom prst="rect">
            <a:avLst/>
          </a:prstGeom>
        </p:spPr>
        <p:txBody>
          <a:bodyPr wrap="square">
            <a:spAutoFit/>
          </a:bodyPr>
          <a:lstStyle/>
          <a:p>
            <a:r>
              <a:rPr lang="fa-IR" dirty="0">
                <a:solidFill>
                  <a:schemeClr val="tx1">
                    <a:lumMod val="95000"/>
                    <a:lumOff val="5000"/>
                  </a:schemeClr>
                </a:solidFill>
                <a:cs typeface="B Lotus" pitchFamily="2" charset="-78"/>
              </a:rPr>
              <a:t>به طور کلی موارد استفاده از انرژی خورشیدی به صورت زیر دسته بندی می شود :</a:t>
            </a:r>
          </a:p>
          <a:p>
            <a:r>
              <a:rPr lang="fa-IR" dirty="0">
                <a:solidFill>
                  <a:schemeClr val="tx1">
                    <a:lumMod val="95000"/>
                    <a:lumOff val="5000"/>
                  </a:schemeClr>
                </a:solidFill>
                <a:cs typeface="B Lotus" pitchFamily="2" charset="-78"/>
              </a:rPr>
              <a:t>1- تامین انرژی الکتریسیته</a:t>
            </a:r>
          </a:p>
          <a:p>
            <a:r>
              <a:rPr lang="fa-IR" dirty="0">
                <a:solidFill>
                  <a:schemeClr val="tx1">
                    <a:lumMod val="95000"/>
                    <a:lumOff val="5000"/>
                  </a:schemeClr>
                </a:solidFill>
                <a:cs typeface="B Lotus" pitchFamily="2" charset="-78"/>
              </a:rPr>
              <a:t>تولید برق با استفاده از گرمایش خورشیدی در نیروگاه ها </a:t>
            </a:r>
          </a:p>
          <a:p>
            <a:r>
              <a:rPr lang="fa-IR" dirty="0">
                <a:solidFill>
                  <a:schemeClr val="tx1">
                    <a:lumMod val="95000"/>
                    <a:lumOff val="5000"/>
                  </a:schemeClr>
                </a:solidFill>
                <a:cs typeface="B Lotus" pitchFamily="2" charset="-78"/>
              </a:rPr>
              <a:t>- تولید برق با استفاده از فتوولتائیک ها (سلول های خورشیدی )</a:t>
            </a:r>
          </a:p>
          <a:p>
            <a:endParaRPr lang="fa-IR" dirty="0">
              <a:solidFill>
                <a:schemeClr val="tx1">
                  <a:lumMod val="95000"/>
                  <a:lumOff val="5000"/>
                </a:schemeClr>
              </a:solidFill>
              <a:cs typeface="B Lotus" pitchFamily="2" charset="-78"/>
            </a:endParaRPr>
          </a:p>
          <a:p>
            <a:r>
              <a:rPr lang="fa-IR" dirty="0">
                <a:solidFill>
                  <a:schemeClr val="tx1">
                    <a:lumMod val="95000"/>
                    <a:lumOff val="5000"/>
                  </a:schemeClr>
                </a:solidFill>
                <a:cs typeface="B Lotus" pitchFamily="2" charset="-78"/>
              </a:rPr>
              <a:t>2- گرمایش خورشیدی </a:t>
            </a:r>
          </a:p>
          <a:p>
            <a:r>
              <a:rPr lang="fa-IR" dirty="0">
                <a:solidFill>
                  <a:srgbClr val="C00000"/>
                </a:solidFill>
                <a:cs typeface="B Lotus" pitchFamily="2" charset="-78"/>
              </a:rPr>
              <a:t>- تهیه آب گرم مورد نیاز مصارف خانگی با استفاده از آبگرمکن های خورشیدی </a:t>
            </a:r>
          </a:p>
          <a:p>
            <a:r>
              <a:rPr lang="fa-IR" dirty="0">
                <a:solidFill>
                  <a:schemeClr val="tx1">
                    <a:lumMod val="95000"/>
                    <a:lumOff val="5000"/>
                  </a:schemeClr>
                </a:solidFill>
                <a:cs typeface="B Lotus" pitchFamily="2" charset="-78"/>
              </a:rPr>
              <a:t>- گرمایش فضا های مسکونی و تجاری</a:t>
            </a:r>
          </a:p>
          <a:p>
            <a:r>
              <a:rPr lang="fa-IR" dirty="0">
                <a:solidFill>
                  <a:schemeClr val="tx1">
                    <a:lumMod val="95000"/>
                    <a:lumOff val="5000"/>
                  </a:schemeClr>
                </a:solidFill>
                <a:cs typeface="B Lotus" pitchFamily="2" charset="-78"/>
              </a:rPr>
              <a:t> - تامین آبگرم در فرآیند های صنعتی و تامین گرمای مورد نیاز برخی فرآیند ها </a:t>
            </a:r>
          </a:p>
          <a:p>
            <a:r>
              <a:rPr lang="fa-IR" dirty="0">
                <a:solidFill>
                  <a:schemeClr val="tx1">
                    <a:lumMod val="95000"/>
                    <a:lumOff val="5000"/>
                  </a:schemeClr>
                </a:solidFill>
                <a:cs typeface="B Lotus" pitchFamily="2" charset="-78"/>
              </a:rPr>
              <a:t>- گرمای استخر ها </a:t>
            </a:r>
          </a:p>
          <a:p>
            <a:r>
              <a:rPr lang="fa-IR" dirty="0">
                <a:solidFill>
                  <a:schemeClr val="tx1">
                    <a:lumMod val="95000"/>
                    <a:lumOff val="5000"/>
                  </a:schemeClr>
                </a:solidFill>
                <a:cs typeface="B Lotus" pitchFamily="2" charset="-78"/>
              </a:rPr>
              <a:t>- مخازن ذخیره آب فصلی </a:t>
            </a:r>
          </a:p>
          <a:p>
            <a:r>
              <a:rPr lang="fa-IR" dirty="0">
                <a:solidFill>
                  <a:schemeClr val="tx1">
                    <a:lumMod val="95000"/>
                    <a:lumOff val="5000"/>
                  </a:schemeClr>
                </a:solidFill>
                <a:cs typeface="B Lotus" pitchFamily="2" charset="-78"/>
              </a:rPr>
              <a:t>- گرمایش منطقه ای </a:t>
            </a:r>
          </a:p>
          <a:p>
            <a:endParaRPr lang="fa-IR" dirty="0">
              <a:solidFill>
                <a:schemeClr val="tx1">
                  <a:lumMod val="95000"/>
                  <a:lumOff val="5000"/>
                </a:schemeClr>
              </a:solidFill>
              <a:cs typeface="B Lotus" pitchFamily="2" charset="-78"/>
            </a:endParaRPr>
          </a:p>
          <a:p>
            <a:r>
              <a:rPr lang="fa-IR" dirty="0">
                <a:solidFill>
                  <a:schemeClr val="tx1">
                    <a:lumMod val="95000"/>
                    <a:lumOff val="5000"/>
                  </a:schemeClr>
                </a:solidFill>
                <a:cs typeface="B Lotus" pitchFamily="2" charset="-78"/>
              </a:rPr>
              <a:t>3- اجاق های خورشیدی </a:t>
            </a:r>
          </a:p>
          <a:p>
            <a:r>
              <a:rPr lang="fa-IR" dirty="0">
                <a:solidFill>
                  <a:schemeClr val="tx1">
                    <a:lumMod val="95000"/>
                    <a:lumOff val="5000"/>
                  </a:schemeClr>
                </a:solidFill>
                <a:cs typeface="B Lotus" pitchFamily="2" charset="-78"/>
              </a:rPr>
              <a:t>4- آب شیرین کن های خورشیدی</a:t>
            </a:r>
          </a:p>
          <a:p>
            <a:r>
              <a:rPr lang="fa-IR" dirty="0">
                <a:solidFill>
                  <a:schemeClr val="tx1">
                    <a:lumMod val="95000"/>
                    <a:lumOff val="5000"/>
                  </a:schemeClr>
                </a:solidFill>
                <a:cs typeface="B Lotus" pitchFamily="2" charset="-78"/>
              </a:rPr>
              <a:t>5- سرمایش خورشیدی</a:t>
            </a:r>
          </a:p>
        </p:txBody>
      </p:sp>
    </p:spTree>
  </p:cSld>
  <p:clrMapOvr>
    <a:masterClrMapping/>
  </p:clrMapOvr>
  <p:transition spd="slow">
    <p:cover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Effect transition="in" filter="fade">
                                      <p:cBhvr>
                                        <p:cTn id="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755576" y="476672"/>
            <a:ext cx="8229600" cy="922337"/>
          </a:xfrm>
        </p:spPr>
        <p:txBody>
          <a:bodyPr>
            <a:normAutofit fontScale="90000"/>
          </a:bodyPr>
          <a:lstStyle/>
          <a:p>
            <a:pPr algn="r" eaLnBrk="1" fontAlgn="auto" hangingPunct="1">
              <a:spcAft>
                <a:spcPts val="0"/>
              </a:spcAft>
              <a:defRPr/>
            </a:pPr>
            <a:r>
              <a:rPr lang="fa-IR" sz="3000" dirty="0">
                <a:solidFill>
                  <a:schemeClr val="tx1">
                    <a:lumMod val="95000"/>
                    <a:lumOff val="5000"/>
                  </a:schemeClr>
                </a:solidFill>
                <a:cs typeface="B Titr" pitchFamily="2" charset="-78"/>
              </a:rPr>
              <a:t>آبگرمکن خورشیدی </a:t>
            </a:r>
            <a:r>
              <a:rPr lang="en-US" sz="2800" b="1" dirty="0">
                <a:solidFill>
                  <a:schemeClr val="tx1">
                    <a:lumMod val="95000"/>
                    <a:lumOff val="5000"/>
                  </a:schemeClr>
                </a:solidFill>
                <a:cs typeface="B Lotus" pitchFamily="2" charset="-78"/>
              </a:rPr>
              <a:t/>
            </a:r>
            <a:br>
              <a:rPr lang="en-US" sz="2800" b="1" dirty="0">
                <a:solidFill>
                  <a:schemeClr val="tx1">
                    <a:lumMod val="95000"/>
                    <a:lumOff val="5000"/>
                  </a:schemeClr>
                </a:solidFill>
                <a:cs typeface="B Lotus" pitchFamily="2" charset="-78"/>
              </a:rPr>
            </a:br>
            <a:endParaRPr lang="en-US" sz="2800" dirty="0">
              <a:solidFill>
                <a:schemeClr val="tx1">
                  <a:lumMod val="95000"/>
                  <a:lumOff val="5000"/>
                </a:schemeClr>
              </a:solidFill>
              <a:cs typeface="B Titr" pitchFamily="2" charset="-78"/>
            </a:endParaRPr>
          </a:p>
        </p:txBody>
      </p:sp>
      <p:sp>
        <p:nvSpPr>
          <p:cNvPr id="9" name="Content Placeholder 8"/>
          <p:cNvSpPr>
            <a:spLocks noGrp="1"/>
          </p:cNvSpPr>
          <p:nvPr>
            <p:ph idx="1"/>
          </p:nvPr>
        </p:nvSpPr>
        <p:spPr>
          <a:xfrm>
            <a:off x="4214810" y="1554162"/>
            <a:ext cx="4776790" cy="4803796"/>
          </a:xfrm>
        </p:spPr>
        <p:txBody>
          <a:bodyPr>
            <a:normAutofit/>
          </a:bodyPr>
          <a:lstStyle/>
          <a:p>
            <a:pPr algn="justLow">
              <a:buNone/>
            </a:pPr>
            <a:r>
              <a:rPr lang="fa-IR" sz="2100" dirty="0" smtClean="0">
                <a:solidFill>
                  <a:schemeClr val="tx1">
                    <a:lumMod val="95000"/>
                    <a:lumOff val="5000"/>
                  </a:schemeClr>
                </a:solidFill>
                <a:cs typeface="B Lotus" pitchFamily="2" charset="-78"/>
              </a:rPr>
              <a:t>گرمایش آب و فضا مجموعا بیش از 80 درصد انرژی                                                              را در ساختمانها مصرف می کند و بنابراین بیش از                                                               یک سوم کل انرژی مصرفی جهان درجهت گرمایش                                                         مصرف می شود . در این میان گرمایش آب به طور                                                                       متوسط 20تا 30 درصد کل انرژی مصرفی در خانه                                                                           را مصرف میکند بنابر این با استفاده از آبگرمکن های                                                                       خورشیدی  می توان سالیانه 70 درصد انرژی مورد                                                           نیاز برای گرمایش آب را تامین کرد</a:t>
            </a:r>
          </a:p>
          <a:p>
            <a:pPr algn="justLow">
              <a:buNone/>
            </a:pPr>
            <a:r>
              <a:rPr lang="fa-IR" sz="2100" dirty="0" smtClean="0">
                <a:solidFill>
                  <a:schemeClr val="tx1">
                    <a:lumMod val="95000"/>
                    <a:lumOff val="5000"/>
                  </a:schemeClr>
                </a:solidFill>
                <a:cs typeface="B Lotus" pitchFamily="2" charset="-78"/>
              </a:rPr>
              <a:t>آبگرمکن های خورشیدی هزینه های تولید آب گرم  را 60 درصد کاهش می دهد . این مقدار در کل عمر سیستم معادل میلیون ها ریال خواهد بود . همچنین سیستم های آبگرمکن خورشیدی می توانند در حفظ منابع طبیعی و محیط زیست به ما کمک کنند .</a:t>
            </a:r>
            <a:endParaRPr lang="en-US" sz="2100" dirty="0" smtClean="0">
              <a:solidFill>
                <a:schemeClr val="tx1">
                  <a:lumMod val="95000"/>
                  <a:lumOff val="5000"/>
                </a:schemeClr>
              </a:solidFill>
              <a:cs typeface="B Lotus" pitchFamily="2" charset="-78"/>
            </a:endParaRPr>
          </a:p>
          <a:p>
            <a:endParaRPr lang="fa-IR" dirty="0"/>
          </a:p>
        </p:txBody>
      </p:sp>
      <p:sp>
        <p:nvSpPr>
          <p:cNvPr id="6" name="Slide Number Placeholder 5"/>
          <p:cNvSpPr>
            <a:spLocks noGrp="1"/>
          </p:cNvSpPr>
          <p:nvPr>
            <p:ph type="sldNum" sz="quarter" idx="12"/>
          </p:nvPr>
        </p:nvSpPr>
        <p:spPr/>
        <p:txBody>
          <a:bodyPr/>
          <a:lstStyle/>
          <a:p>
            <a:pPr>
              <a:defRPr/>
            </a:pPr>
            <a:fld id="{2E5076C3-8DE5-450F-83A7-E71B8A1B06C2}" type="slidenum">
              <a:rPr lang="ar-SA"/>
              <a:pPr>
                <a:defRPr/>
              </a:pPr>
              <a:t>9</a:t>
            </a:fld>
            <a:endParaRPr lang="en-US"/>
          </a:p>
        </p:txBody>
      </p:sp>
      <p:pic>
        <p:nvPicPr>
          <p:cNvPr id="1027" name="Picture 3" descr="C:\Users\Moshaver\Desktop\New folder\images (1).jpg"/>
          <p:cNvPicPr>
            <a:picLocks noChangeAspect="1" noChangeArrowheads="1"/>
          </p:cNvPicPr>
          <p:nvPr/>
        </p:nvPicPr>
        <p:blipFill>
          <a:blip r:embed="rId2"/>
          <a:srcRect/>
          <a:stretch>
            <a:fillRect/>
          </a:stretch>
        </p:blipFill>
        <p:spPr bwMode="auto">
          <a:xfrm>
            <a:off x="285720" y="1500174"/>
            <a:ext cx="3786214" cy="21399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3" descr="C:\Users\Moshaver\Desktop\New folder\153843.jpg"/>
          <p:cNvPicPr>
            <a:picLocks noChangeAspect="1" noChangeArrowheads="1"/>
          </p:cNvPicPr>
          <p:nvPr/>
        </p:nvPicPr>
        <p:blipFill>
          <a:blip r:embed="rId3"/>
          <a:srcRect/>
          <a:stretch>
            <a:fillRect/>
          </a:stretch>
        </p:blipFill>
        <p:spPr bwMode="auto">
          <a:xfrm>
            <a:off x="357158" y="4071942"/>
            <a:ext cx="3485329" cy="22375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cover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p:cTn id="7" dur="1000" fill="hold"/>
                                        <p:tgtEl>
                                          <p:spTgt spid="39938"/>
                                        </p:tgtEl>
                                        <p:attrNameLst>
                                          <p:attrName>ppt_w</p:attrName>
                                        </p:attrNameLst>
                                      </p:cBhvr>
                                      <p:tavLst>
                                        <p:tav tm="0">
                                          <p:val>
                                            <p:fltVal val="0"/>
                                          </p:val>
                                        </p:tav>
                                        <p:tav tm="100000">
                                          <p:val>
                                            <p:strVal val="#ppt_w"/>
                                          </p:val>
                                        </p:tav>
                                      </p:tavLst>
                                    </p:anim>
                                    <p:anim calcmode="lin" valueType="num">
                                      <p:cBhvr>
                                        <p:cTn id="8" dur="1000" fill="hold"/>
                                        <p:tgtEl>
                                          <p:spTgt spid="39938"/>
                                        </p:tgtEl>
                                        <p:attrNameLst>
                                          <p:attrName>ppt_h</p:attrName>
                                        </p:attrNameLst>
                                      </p:cBhvr>
                                      <p:tavLst>
                                        <p:tav tm="0">
                                          <p:val>
                                            <p:fltVal val="0"/>
                                          </p:val>
                                        </p:tav>
                                        <p:tav tm="100000">
                                          <p:val>
                                            <p:strVal val="#ppt_h"/>
                                          </p:val>
                                        </p:tav>
                                      </p:tavLst>
                                    </p:anim>
                                    <p:animEffect transition="in" filter="fade">
                                      <p:cBhvr>
                                        <p:cTn id="9" dur="1000"/>
                                        <p:tgtEl>
                                          <p:spTgt spid="39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extLst>
    <a:ext uri="{05A4C25C-085E-4340-85A3-A5531E510DB2}">
      <thm15:themeFamily xmlns:thm15="http://schemas.microsoft.com/office/thememl/2012/main" name="Theme1" id="{EAD531FC-E252-4719-B188-302650F66A13}" vid="{A5C92B30-4722-4730-897D-15BB0EC9C029}"/>
    </a:ext>
  </a:extLst>
</a:theme>
</file>

<file path=ppt/theme/theme2.xml><?xml version="1.0" encoding="utf-8"?>
<a:theme xmlns:a="http://schemas.openxmlformats.org/drawingml/2006/main" name="Theme2">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extLst>
    <a:ext uri="{05A4C25C-085E-4340-85A3-A5531E510DB2}">
      <thm15:themeFamily xmlns:thm15="http://schemas.microsoft.com/office/thememl/2012/main" name="Theme2" id="{C85E406A-F7C0-4E8B-8F09-01EE7073DF5F}" vid="{CB99F746-208B-46A0-AF1D-58F354496BD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804</TotalTime>
  <Words>3430</Words>
  <Application>Microsoft Office PowerPoint</Application>
  <PresentationFormat>On-screen Show (4:3)</PresentationFormat>
  <Paragraphs>317</Paragraphs>
  <Slides>33</Slides>
  <Notes>2</Notes>
  <HiddenSlides>0</HiddenSlides>
  <MMClips>1</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33</vt:i4>
      </vt:variant>
    </vt:vector>
  </HeadingPairs>
  <TitlesOfParts>
    <vt:vector size="49" baseType="lpstr">
      <vt:lpstr>Arial</vt:lpstr>
      <vt:lpstr>B Homa</vt:lpstr>
      <vt:lpstr>B Lotus</vt:lpstr>
      <vt:lpstr>B Mitra</vt:lpstr>
      <vt:lpstr>B Titr</vt:lpstr>
      <vt:lpstr>Calibri</vt:lpstr>
      <vt:lpstr>Courier New</vt:lpstr>
      <vt:lpstr>Franklin Gothic Book</vt:lpstr>
      <vt:lpstr>Franklin Gothic Medium</vt:lpstr>
      <vt:lpstr>inherit</vt:lpstr>
      <vt:lpstr>Tahoma</vt:lpstr>
      <vt:lpstr>Times New Roman</vt:lpstr>
      <vt:lpstr>Wingdings</vt:lpstr>
      <vt:lpstr>Wingdings 2</vt:lpstr>
      <vt:lpstr>Theme1</vt:lpstr>
      <vt:lpstr>Theme2</vt:lpstr>
      <vt:lpstr>PowerPoint Presentation</vt:lpstr>
      <vt:lpstr>  نام درس : روش های پیشرفته ساخت  عنوان پژوهش: آبگرمکن های خورشیدی    استاد راهنما: جناب آقای دکتر میرحسینی  پژوهشگران: هانیه رنجبر – مریم السادات علوی  سال 1395</vt:lpstr>
      <vt:lpstr>مقدمه:</vt:lpstr>
      <vt:lpstr>تاریخچه </vt:lpstr>
      <vt:lpstr>انرژی خورشیدی:</vt:lpstr>
      <vt:lpstr>تابش مناسب خورشید در ایران</vt:lpstr>
      <vt:lpstr>معایب و محاسن انرژی خورشیدی</vt:lpstr>
      <vt:lpstr>موارد استفاده از انرژی خورشیدی</vt:lpstr>
      <vt:lpstr>آبگرمکن خورشیدی  </vt:lpstr>
      <vt:lpstr>نحوه کارکرد آبگرمکن خورشیدی</vt:lpstr>
      <vt:lpstr>نحوه کارکرد آبگرمکن خورشیدی</vt:lpstr>
      <vt:lpstr>اجزای آبگرمکن های خورشیدی </vt:lpstr>
      <vt:lpstr>اجزای آبگرمکن خورشیدی</vt:lpstr>
      <vt:lpstr>اجزای آبگرمکن خورشیدی</vt:lpstr>
      <vt:lpstr>انواع آبگرمکن های خورشیدی</vt:lpstr>
      <vt:lpstr>انواع آبگرمکن های خورشیدی</vt:lpstr>
      <vt:lpstr>انواع آبگرمکن های خورشیدی </vt:lpstr>
      <vt:lpstr>آبگرمکن های خورشیدی</vt:lpstr>
      <vt:lpstr>اندازه سیستم :</vt:lpstr>
      <vt:lpstr>محل نصب مناسب آبگرمکن خورشیدی</vt:lpstr>
      <vt:lpstr>مزایای استفاده از آبگرمکن های خورشیدی</vt:lpstr>
      <vt:lpstr>معایب استفاده ازآبگرمکن های خورشیدی</vt:lpstr>
      <vt:lpstr>روند رو به رشد استفاده از آبگرمکن های خورشیدی در دنیا</vt:lpstr>
      <vt:lpstr>روند رو به رشد استفاده از آبگرمکن های خورشیدی در دنیا</vt:lpstr>
      <vt:lpstr>میزان تابش و ظرفیت آبگرمکن های نصب شده</vt:lpstr>
      <vt:lpstr>میزان تابش و ظرفیت آبگرمکن های نصب شده</vt:lpstr>
      <vt:lpstr>اطلاعات شرکتهای سازنده آبگرمکن خورشیدی در ایران</vt:lpstr>
      <vt:lpstr>سوالات رایج و متداول در مورد آبگرمکن های خورشیدی</vt:lpstr>
      <vt:lpstr>سوالات رایج و متداول در مورد آبگرمکن های خورشیدی</vt:lpstr>
      <vt:lpstr>سوالات رایج و متداول در مورد آبگرمکن های خورشیدی</vt:lpstr>
      <vt:lpstr>PowerPoint Presentation</vt:lpstr>
      <vt:lpstr>منابع و ماخذ</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4471</dc:creator>
  <cp:lastModifiedBy>USER</cp:lastModifiedBy>
  <cp:revision>85</cp:revision>
  <dcterms:created xsi:type="dcterms:W3CDTF">2016-04-12T07:16:47Z</dcterms:created>
  <dcterms:modified xsi:type="dcterms:W3CDTF">2016-06-13T07:01:06Z</dcterms:modified>
</cp:coreProperties>
</file>