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5"/>
  </p:notesMasterIdLst>
  <p:sldIdLst>
    <p:sldId id="256" r:id="rId2"/>
    <p:sldId id="327" r:id="rId3"/>
    <p:sldId id="328" r:id="rId4"/>
    <p:sldId id="300" r:id="rId5"/>
    <p:sldId id="301" r:id="rId6"/>
    <p:sldId id="304" r:id="rId7"/>
    <p:sldId id="303" r:id="rId8"/>
    <p:sldId id="305" r:id="rId9"/>
    <p:sldId id="306" r:id="rId10"/>
    <p:sldId id="307" r:id="rId11"/>
    <p:sldId id="308" r:id="rId12"/>
    <p:sldId id="309" r:id="rId13"/>
    <p:sldId id="310" r:id="rId14"/>
    <p:sldId id="312" r:id="rId15"/>
    <p:sldId id="315" r:id="rId16"/>
    <p:sldId id="316" r:id="rId17"/>
    <p:sldId id="318" r:id="rId18"/>
    <p:sldId id="320" r:id="rId19"/>
    <p:sldId id="325" r:id="rId20"/>
    <p:sldId id="326" r:id="rId21"/>
    <p:sldId id="329" r:id="rId22"/>
    <p:sldId id="330" r:id="rId23"/>
    <p:sldId id="332" r:id="rId24"/>
    <p:sldId id="336" r:id="rId25"/>
    <p:sldId id="338" r:id="rId26"/>
    <p:sldId id="339" r:id="rId27"/>
    <p:sldId id="334" r:id="rId28"/>
    <p:sldId id="337" r:id="rId29"/>
    <p:sldId id="340" r:id="rId30"/>
    <p:sldId id="341" r:id="rId31"/>
    <p:sldId id="342" r:id="rId32"/>
    <p:sldId id="335" r:id="rId33"/>
    <p:sldId id="323" r:id="rId34"/>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58" autoAdjust="0"/>
    <p:restoredTop sz="92281" autoAdjust="0"/>
  </p:normalViewPr>
  <p:slideViewPr>
    <p:cSldViewPr>
      <p:cViewPr>
        <p:scale>
          <a:sx n="66" d="100"/>
          <a:sy n="66" d="100"/>
        </p:scale>
        <p:origin x="-204" y="-156"/>
      </p:cViewPr>
      <p:guideLst>
        <p:guide orient="horz" pos="216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A1B97A-3DE9-48FC-8251-1D6F7FFF0D21}"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057ECC56-7A64-4BCA-9A97-3F29EB33FE34}">
      <dgm:prSet phldrT="[Text]" custT="1"/>
      <dgm:spPr/>
      <dgm:t>
        <a:bodyPr/>
        <a:lstStyle/>
        <a:p>
          <a:pPr algn="just" rtl="1"/>
          <a:r>
            <a:rPr lang="fa-IR" sz="1400" dirty="0" smtClean="0">
              <a:solidFill>
                <a:schemeClr val="tx2">
                  <a:lumMod val="90000"/>
                  <a:lumOff val="10000"/>
                </a:schemeClr>
              </a:solidFill>
              <a:cs typeface="B Nazanin" pitchFamily="2" charset="-78"/>
            </a:rPr>
            <a:t>گورستان ها به دلایل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زیست محیطی و عملکردی</a:t>
          </a:r>
          <a:r>
            <a:rPr lang="fa-IR" sz="1400" dirty="0" smtClean="0">
              <a:solidFill>
                <a:schemeClr val="tx2">
                  <a:lumMod val="90000"/>
                  <a:lumOff val="10000"/>
                </a:schemeClr>
              </a:solidFill>
              <a:cs typeface="B Nazanin" pitchFamily="2" charset="-78"/>
            </a:rPr>
            <a:t>، در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خارج</a:t>
          </a:r>
          <a:r>
            <a:rPr lang="fa-IR" sz="1400" dirty="0" smtClean="0">
              <a:solidFill>
                <a:schemeClr val="tx2">
                  <a:lumMod val="90000"/>
                  <a:lumOff val="10000"/>
                </a:schemeClr>
              </a:solidFill>
              <a:cs typeface="B Nazanin" pitchFamily="2" charset="-78"/>
            </a:rPr>
            <a:t> از شهر قرار می گیرند و بر اساس اصول برنامه ریزی برای هر شهر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تنها یک گورستان </a:t>
          </a:r>
          <a:r>
            <a:rPr lang="fa-IR" sz="1400" dirty="0" smtClean="0">
              <a:solidFill>
                <a:schemeClr val="tx2">
                  <a:lumMod val="90000"/>
                  <a:lumOff val="10000"/>
                </a:schemeClr>
              </a:solidFill>
              <a:cs typeface="B Nazanin" pitchFamily="2" charset="-78"/>
            </a:rPr>
            <a:t>در نظر گرفته می شود. </a:t>
          </a:r>
          <a:endParaRPr lang="en-US" sz="1400" dirty="0"/>
        </a:p>
      </dgm:t>
    </dgm:pt>
    <dgm:pt modelId="{6B3A73C3-0AC8-4C0B-B5F3-2A6B66E74A96}" type="parTrans" cxnId="{0B3A8CD9-228A-4EF4-A8CC-E280CB6D00B8}">
      <dgm:prSet/>
      <dgm:spPr/>
      <dgm:t>
        <a:bodyPr/>
        <a:lstStyle/>
        <a:p>
          <a:endParaRPr lang="en-US"/>
        </a:p>
      </dgm:t>
    </dgm:pt>
    <dgm:pt modelId="{D4252824-8489-4022-A091-825BA49CA0D8}" type="sibTrans" cxnId="{0B3A8CD9-228A-4EF4-A8CC-E280CB6D00B8}">
      <dgm:prSet/>
      <dgm:spPr/>
      <dgm:t>
        <a:bodyPr/>
        <a:lstStyle/>
        <a:p>
          <a:endParaRPr lang="en-US"/>
        </a:p>
      </dgm:t>
    </dgm:pt>
    <dgm:pt modelId="{8D707441-6E5D-4093-B8E9-065ED537F930}">
      <dgm:prSet phldrT="[Text]" custT="1"/>
      <dgm:spPr/>
      <dgm:t>
        <a:bodyPr/>
        <a:lstStyle/>
        <a:p>
          <a:pPr algn="just" rtl="1"/>
          <a:r>
            <a:rPr lang="fa-IR" sz="1400" dirty="0" smtClean="0">
              <a:solidFill>
                <a:schemeClr val="tx2">
                  <a:lumMod val="90000"/>
                  <a:lumOff val="10000"/>
                </a:schemeClr>
              </a:solidFill>
              <a:cs typeface="B Nazanin" pitchFamily="2" charset="-78"/>
            </a:rPr>
            <a:t>از سوی دیگر،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استانداردهای</a:t>
          </a:r>
          <a:r>
            <a:rPr lang="fa-IR" sz="1400" dirty="0" smtClean="0">
              <a:solidFill>
                <a:schemeClr val="tx2">
                  <a:lumMod val="90000"/>
                  <a:lumOff val="10000"/>
                </a:schemeClr>
              </a:solidFill>
              <a:cs typeface="B Nazanin" pitchFamily="2" charset="-78"/>
            </a:rPr>
            <a:t> معینی برای اندازه و مشخصات کلی کارکرد گورستان ها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وجود ندارد</a:t>
          </a:r>
          <a:r>
            <a:rPr lang="fa-IR" sz="1400" dirty="0" smtClean="0">
              <a:solidFill>
                <a:schemeClr val="tx2">
                  <a:lumMod val="90000"/>
                  <a:lumOff val="10000"/>
                </a:schemeClr>
              </a:solidFill>
              <a:cs typeface="B Nazanin" pitchFamily="2" charset="-78"/>
            </a:rPr>
            <a:t>. </a:t>
          </a:r>
          <a:endParaRPr lang="en-US" sz="1400" dirty="0"/>
        </a:p>
      </dgm:t>
    </dgm:pt>
    <dgm:pt modelId="{9B9B2341-06A7-4A55-A8C2-D3F2AD52B69A}" type="parTrans" cxnId="{AFCE2A66-C79E-41C4-BF6B-4DEFE985081A}">
      <dgm:prSet/>
      <dgm:spPr/>
      <dgm:t>
        <a:bodyPr/>
        <a:lstStyle/>
        <a:p>
          <a:endParaRPr lang="en-US"/>
        </a:p>
      </dgm:t>
    </dgm:pt>
    <dgm:pt modelId="{7F237F87-182F-4F95-930B-E07A2E79A356}" type="sibTrans" cxnId="{AFCE2A66-C79E-41C4-BF6B-4DEFE985081A}">
      <dgm:prSet/>
      <dgm:spPr/>
      <dgm:t>
        <a:bodyPr/>
        <a:lstStyle/>
        <a:p>
          <a:endParaRPr lang="en-US"/>
        </a:p>
      </dgm:t>
    </dgm:pt>
    <dgm:pt modelId="{D85AE252-5520-4D29-A657-52C036F281F6}">
      <dgm:prSet phldrT="[Text]" custT="1"/>
      <dgm:spPr/>
      <dgm:t>
        <a:bodyPr/>
        <a:lstStyle/>
        <a:p>
          <a:pPr algn="just" rtl="1"/>
          <a:r>
            <a:rPr lang="fa-IR" sz="1400" dirty="0" smtClean="0">
              <a:solidFill>
                <a:schemeClr val="tx2">
                  <a:lumMod val="90000"/>
                  <a:lumOff val="10000"/>
                </a:schemeClr>
              </a:solidFill>
              <a:cs typeface="B Nazanin" pitchFamily="2" charset="-78"/>
            </a:rPr>
            <a:t>برای تعیین اندازه گورستان ها در هر شهر،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محاسبات جمعیتی </a:t>
          </a:r>
          <a:r>
            <a:rPr lang="fa-IR" sz="1400" dirty="0" smtClean="0">
              <a:solidFill>
                <a:schemeClr val="tx2">
                  <a:lumMod val="90000"/>
                  <a:lumOff val="10000"/>
                </a:schemeClr>
              </a:solidFill>
              <a:cs typeface="B Nazanin" pitchFamily="2" charset="-78"/>
            </a:rPr>
            <a:t>خاصی لازم است.بنابراین، اندازه گورستان ها در هر شهر کاملا وابسته به جمعیت آن شهر است و بر اساس نرخ مرگ و میر شهر تعیین می گردد – مقیاس از قبل تعیین شده ای ندارد- </a:t>
          </a:r>
          <a:endParaRPr lang="en-US" sz="1400" dirty="0"/>
        </a:p>
      </dgm:t>
    </dgm:pt>
    <dgm:pt modelId="{0918FEC6-E4D6-415C-96DC-2D2074AD5608}" type="parTrans" cxnId="{7FDDB0FE-6171-423C-8225-31581AACF224}">
      <dgm:prSet/>
      <dgm:spPr/>
      <dgm:t>
        <a:bodyPr/>
        <a:lstStyle/>
        <a:p>
          <a:endParaRPr lang="en-US"/>
        </a:p>
      </dgm:t>
    </dgm:pt>
    <dgm:pt modelId="{18653AE4-B3B5-4CC3-9507-5634BF67CE9F}" type="sibTrans" cxnId="{7FDDB0FE-6171-423C-8225-31581AACF224}">
      <dgm:prSet/>
      <dgm:spPr/>
      <dgm:t>
        <a:bodyPr/>
        <a:lstStyle/>
        <a:p>
          <a:endParaRPr lang="en-US"/>
        </a:p>
      </dgm:t>
    </dgm:pt>
    <dgm:pt modelId="{6243AC31-0F1E-41A9-9BDE-EF17169B228F}">
      <dgm:prSet phldrT="[Text]" custT="1"/>
      <dgm:spPr/>
      <dgm:t>
        <a:bodyPr/>
        <a:lstStyle/>
        <a:p>
          <a:pPr algn="just" rtl="1"/>
          <a:r>
            <a:rPr lang="fa-IR" sz="1400" dirty="0" smtClean="0">
              <a:solidFill>
                <a:schemeClr val="tx2">
                  <a:lumMod val="90000"/>
                  <a:lumOff val="10000"/>
                </a:schemeClr>
              </a:solidFill>
              <a:cs typeface="B Nazanin" pitchFamily="2" charset="-78"/>
            </a:rPr>
            <a:t>اما </a:t>
          </a:r>
          <a:r>
            <a:rPr lang="fa-IR" sz="14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عملکرد</a:t>
          </a:r>
          <a:r>
            <a:rPr lang="fa-IR" sz="1400" dirty="0" smtClean="0">
              <a:solidFill>
                <a:schemeClr val="tx2">
                  <a:lumMod val="90000"/>
                  <a:lumOff val="10000"/>
                </a:schemeClr>
              </a:solidFill>
              <a:cs typeface="B Nazanin" pitchFamily="2" charset="-78"/>
            </a:rPr>
            <a:t> هر گورستان به دو عامل بستگی دارد:</a:t>
          </a:r>
          <a:endParaRPr lang="en-US" sz="1400" dirty="0"/>
        </a:p>
      </dgm:t>
    </dgm:pt>
    <dgm:pt modelId="{448CB9AE-919F-4098-A85D-A15F7CB43FC5}" type="parTrans" cxnId="{23BB0808-BD93-493A-B3BF-C8E3140AEACC}">
      <dgm:prSet/>
      <dgm:spPr/>
      <dgm:t>
        <a:bodyPr/>
        <a:lstStyle/>
        <a:p>
          <a:endParaRPr lang="en-US"/>
        </a:p>
      </dgm:t>
    </dgm:pt>
    <dgm:pt modelId="{93869346-82EA-4353-90D5-EEA4850CE2AF}" type="sibTrans" cxnId="{23BB0808-BD93-493A-B3BF-C8E3140AEACC}">
      <dgm:prSet/>
      <dgm:spPr/>
      <dgm:t>
        <a:bodyPr/>
        <a:lstStyle/>
        <a:p>
          <a:endParaRPr lang="en-US"/>
        </a:p>
      </dgm:t>
    </dgm:pt>
    <dgm:pt modelId="{66E62A7D-7BC2-40DC-93A6-80FFAE92FB49}">
      <dgm:prSet phldrT="[Text]"/>
      <dgm:spPr/>
      <dgm:t>
        <a:bodyPr/>
        <a:lstStyle/>
        <a:p>
          <a:pPr algn="just" rtl="1"/>
          <a:r>
            <a:rPr lang="fa-IR"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اندازه گورستان</a:t>
          </a:r>
        </a:p>
        <a:p>
          <a:pPr algn="just" rtl="1"/>
          <a:r>
            <a:rPr lang="fa-IR"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فاصله گورستان از شهر </a:t>
          </a:r>
          <a:endParaRPr lang="en-US" b="1" dirty="0">
            <a:effectLst>
              <a:outerShdw blurRad="38100" dist="38100" dir="2700000" algn="tl">
                <a:srgbClr val="000000">
                  <a:alpha val="43137"/>
                </a:srgbClr>
              </a:outerShdw>
            </a:effectLst>
          </a:endParaRPr>
        </a:p>
      </dgm:t>
    </dgm:pt>
    <dgm:pt modelId="{7C7BD6FF-C970-46A8-8C78-A2E428F4979D}" type="parTrans" cxnId="{1D938283-64F0-4678-9200-5C04E2FFB457}">
      <dgm:prSet/>
      <dgm:spPr/>
      <dgm:t>
        <a:bodyPr/>
        <a:lstStyle/>
        <a:p>
          <a:endParaRPr lang="en-US"/>
        </a:p>
      </dgm:t>
    </dgm:pt>
    <dgm:pt modelId="{D64C824D-2FD7-4F3E-ADC2-9B38DEAD985F}" type="sibTrans" cxnId="{1D938283-64F0-4678-9200-5C04E2FFB457}">
      <dgm:prSet/>
      <dgm:spPr/>
      <dgm:t>
        <a:bodyPr/>
        <a:lstStyle/>
        <a:p>
          <a:endParaRPr lang="en-US"/>
        </a:p>
      </dgm:t>
    </dgm:pt>
    <dgm:pt modelId="{841EB223-FCB6-4A26-927C-04D7427B76EB}" type="pres">
      <dgm:prSet presAssocID="{73A1B97A-3DE9-48FC-8251-1D6F7FFF0D21}" presName="Name0" presStyleCnt="0">
        <dgm:presLayoutVars>
          <dgm:chMax val="7"/>
          <dgm:chPref val="5"/>
        </dgm:presLayoutVars>
      </dgm:prSet>
      <dgm:spPr/>
      <dgm:t>
        <a:bodyPr/>
        <a:lstStyle/>
        <a:p>
          <a:endParaRPr lang="en-US"/>
        </a:p>
      </dgm:t>
    </dgm:pt>
    <dgm:pt modelId="{38D256A0-0A62-4147-BF5C-75B22EEF50D8}" type="pres">
      <dgm:prSet presAssocID="{73A1B97A-3DE9-48FC-8251-1D6F7FFF0D21}" presName="arrowNode" presStyleLbl="node1" presStyleIdx="0" presStyleCnt="1" custScaleX="90477" custScaleY="90477"/>
      <dgm:spPr/>
    </dgm:pt>
    <dgm:pt modelId="{23B21B62-9C7B-4DC1-ABC3-7FF16179CB8F}" type="pres">
      <dgm:prSet presAssocID="{057ECC56-7A64-4BCA-9A97-3F29EB33FE34}" presName="txNode1" presStyleLbl="revTx" presStyleIdx="0" presStyleCnt="5" custScaleX="188409">
        <dgm:presLayoutVars>
          <dgm:bulletEnabled val="1"/>
        </dgm:presLayoutVars>
      </dgm:prSet>
      <dgm:spPr/>
      <dgm:t>
        <a:bodyPr/>
        <a:lstStyle/>
        <a:p>
          <a:endParaRPr lang="en-US"/>
        </a:p>
      </dgm:t>
    </dgm:pt>
    <dgm:pt modelId="{2EAE16BF-FFC6-480C-B7C2-E639C392EAA8}" type="pres">
      <dgm:prSet presAssocID="{8D707441-6E5D-4093-B8E9-065ED537F930}" presName="txNode2" presStyleLbl="revTx" presStyleIdx="1" presStyleCnt="5" custScaleX="80749" custLinFactNeighborX="956" custLinFactNeighborY="9996">
        <dgm:presLayoutVars>
          <dgm:bulletEnabled val="1"/>
        </dgm:presLayoutVars>
      </dgm:prSet>
      <dgm:spPr/>
      <dgm:t>
        <a:bodyPr/>
        <a:lstStyle/>
        <a:p>
          <a:endParaRPr lang="en-US"/>
        </a:p>
      </dgm:t>
    </dgm:pt>
    <dgm:pt modelId="{8E1F517A-5AF8-47C4-AD51-A74D6EFBE63E}" type="pres">
      <dgm:prSet presAssocID="{7F237F87-182F-4F95-930B-E07A2E79A356}" presName="dotNode2" presStyleCnt="0"/>
      <dgm:spPr/>
    </dgm:pt>
    <dgm:pt modelId="{A58BA911-C896-4040-B754-9A0BA9FF983D}" type="pres">
      <dgm:prSet presAssocID="{7F237F87-182F-4F95-930B-E07A2E79A356}" presName="dotRepeatNode" presStyleLbl="fgShp" presStyleIdx="0" presStyleCnt="3" custLinFactNeighborX="-69101"/>
      <dgm:spPr/>
      <dgm:t>
        <a:bodyPr/>
        <a:lstStyle/>
        <a:p>
          <a:endParaRPr lang="en-US"/>
        </a:p>
      </dgm:t>
    </dgm:pt>
    <dgm:pt modelId="{06DE018E-D1E3-4D18-8509-335C2A2849EE}" type="pres">
      <dgm:prSet presAssocID="{D85AE252-5520-4D29-A657-52C036F281F6}" presName="txNode3" presStyleLbl="revTx" presStyleIdx="2" presStyleCnt="5" custScaleX="127597" custScaleY="333467" custLinFactY="403" custLinFactNeighborX="-43387" custLinFactNeighborY="100000">
        <dgm:presLayoutVars>
          <dgm:bulletEnabled val="1"/>
        </dgm:presLayoutVars>
      </dgm:prSet>
      <dgm:spPr/>
      <dgm:t>
        <a:bodyPr/>
        <a:lstStyle/>
        <a:p>
          <a:endParaRPr lang="en-US"/>
        </a:p>
      </dgm:t>
    </dgm:pt>
    <dgm:pt modelId="{A979183D-D71B-49EA-B87F-C9908FD3A00C}" type="pres">
      <dgm:prSet presAssocID="{18653AE4-B3B5-4CC3-9507-5634BF67CE9F}" presName="dotNode3" presStyleCnt="0"/>
      <dgm:spPr/>
    </dgm:pt>
    <dgm:pt modelId="{4AA9494F-A609-4535-9BAE-5B3B0DBDD21F}" type="pres">
      <dgm:prSet presAssocID="{18653AE4-B3B5-4CC3-9507-5634BF67CE9F}" presName="dotRepeatNode" presStyleLbl="fgShp" presStyleIdx="1" presStyleCnt="3" custLinFactNeighborX="-56583"/>
      <dgm:spPr/>
      <dgm:t>
        <a:bodyPr/>
        <a:lstStyle/>
        <a:p>
          <a:endParaRPr lang="en-US"/>
        </a:p>
      </dgm:t>
    </dgm:pt>
    <dgm:pt modelId="{04F0243D-0CCE-4E79-836B-846F4A8C69CB}" type="pres">
      <dgm:prSet presAssocID="{6243AC31-0F1E-41A9-9BDE-EF17169B228F}" presName="txNode4" presStyleLbl="revTx" presStyleIdx="3" presStyleCnt="5">
        <dgm:presLayoutVars>
          <dgm:bulletEnabled val="1"/>
        </dgm:presLayoutVars>
      </dgm:prSet>
      <dgm:spPr/>
      <dgm:t>
        <a:bodyPr/>
        <a:lstStyle/>
        <a:p>
          <a:endParaRPr lang="en-US"/>
        </a:p>
      </dgm:t>
    </dgm:pt>
    <dgm:pt modelId="{2CE0B8DC-6215-46BC-AE6F-6204EFF69411}" type="pres">
      <dgm:prSet presAssocID="{93869346-82EA-4353-90D5-EEA4850CE2AF}" presName="dotNode4" presStyleCnt="0"/>
      <dgm:spPr/>
    </dgm:pt>
    <dgm:pt modelId="{FAC48B63-83CD-47D2-9C0E-B6F3D38D707B}" type="pres">
      <dgm:prSet presAssocID="{93869346-82EA-4353-90D5-EEA4850CE2AF}" presName="dotRepeatNode" presStyleLbl="fgShp" presStyleIdx="2" presStyleCnt="3" custLinFactNeighborX="-27446"/>
      <dgm:spPr/>
      <dgm:t>
        <a:bodyPr/>
        <a:lstStyle/>
        <a:p>
          <a:endParaRPr lang="en-US"/>
        </a:p>
      </dgm:t>
    </dgm:pt>
    <dgm:pt modelId="{D26209D8-19BD-4D62-AE68-A4CBE98D0DF2}" type="pres">
      <dgm:prSet presAssocID="{66E62A7D-7BC2-40DC-93A6-80FFAE92FB49}" presName="txNode5" presStyleLbl="revTx" presStyleIdx="4" presStyleCnt="5" custLinFactNeighborX="-35171" custLinFactNeighborY="-7916">
        <dgm:presLayoutVars>
          <dgm:bulletEnabled val="1"/>
        </dgm:presLayoutVars>
      </dgm:prSet>
      <dgm:spPr/>
      <dgm:t>
        <a:bodyPr/>
        <a:lstStyle/>
        <a:p>
          <a:endParaRPr lang="en-US"/>
        </a:p>
      </dgm:t>
    </dgm:pt>
  </dgm:ptLst>
  <dgm:cxnLst>
    <dgm:cxn modelId="{AFCE2A66-C79E-41C4-BF6B-4DEFE985081A}" srcId="{73A1B97A-3DE9-48FC-8251-1D6F7FFF0D21}" destId="{8D707441-6E5D-4093-B8E9-065ED537F930}" srcOrd="1" destOrd="0" parTransId="{9B9B2341-06A7-4A55-A8C2-D3F2AD52B69A}" sibTransId="{7F237F87-182F-4F95-930B-E07A2E79A356}"/>
    <dgm:cxn modelId="{62B0F30D-218F-4707-B0D1-0A6DC587D7E6}" type="presOf" srcId="{8D707441-6E5D-4093-B8E9-065ED537F930}" destId="{2EAE16BF-FFC6-480C-B7C2-E639C392EAA8}" srcOrd="0" destOrd="0" presId="urn:microsoft.com/office/officeart/2009/3/layout/DescendingProcess"/>
    <dgm:cxn modelId="{34921E48-762D-4ABE-A5CB-0F0EAD031791}" type="presOf" srcId="{6243AC31-0F1E-41A9-9BDE-EF17169B228F}" destId="{04F0243D-0CCE-4E79-836B-846F4A8C69CB}" srcOrd="0" destOrd="0" presId="urn:microsoft.com/office/officeart/2009/3/layout/DescendingProcess"/>
    <dgm:cxn modelId="{538DF3FB-F279-4421-8A97-54AAE90C0344}" type="presOf" srcId="{73A1B97A-3DE9-48FC-8251-1D6F7FFF0D21}" destId="{841EB223-FCB6-4A26-927C-04D7427B76EB}" srcOrd="0" destOrd="0" presId="urn:microsoft.com/office/officeart/2009/3/layout/DescendingProcess"/>
    <dgm:cxn modelId="{1D938283-64F0-4678-9200-5C04E2FFB457}" srcId="{73A1B97A-3DE9-48FC-8251-1D6F7FFF0D21}" destId="{66E62A7D-7BC2-40DC-93A6-80FFAE92FB49}" srcOrd="4" destOrd="0" parTransId="{7C7BD6FF-C970-46A8-8C78-A2E428F4979D}" sibTransId="{D64C824D-2FD7-4F3E-ADC2-9B38DEAD985F}"/>
    <dgm:cxn modelId="{DA2A1506-9AE7-42F7-84E4-D98563D04A51}" type="presOf" srcId="{18653AE4-B3B5-4CC3-9507-5634BF67CE9F}" destId="{4AA9494F-A609-4535-9BAE-5B3B0DBDD21F}" srcOrd="0" destOrd="0" presId="urn:microsoft.com/office/officeart/2009/3/layout/DescendingProcess"/>
    <dgm:cxn modelId="{7C8A964D-13CC-4ED4-A21E-EC8A230D071C}" type="presOf" srcId="{D85AE252-5520-4D29-A657-52C036F281F6}" destId="{06DE018E-D1E3-4D18-8509-335C2A2849EE}" srcOrd="0" destOrd="0" presId="urn:microsoft.com/office/officeart/2009/3/layout/DescendingProcess"/>
    <dgm:cxn modelId="{7FDDB0FE-6171-423C-8225-31581AACF224}" srcId="{73A1B97A-3DE9-48FC-8251-1D6F7FFF0D21}" destId="{D85AE252-5520-4D29-A657-52C036F281F6}" srcOrd="2" destOrd="0" parTransId="{0918FEC6-E4D6-415C-96DC-2D2074AD5608}" sibTransId="{18653AE4-B3B5-4CC3-9507-5634BF67CE9F}"/>
    <dgm:cxn modelId="{23BB0808-BD93-493A-B3BF-C8E3140AEACC}" srcId="{73A1B97A-3DE9-48FC-8251-1D6F7FFF0D21}" destId="{6243AC31-0F1E-41A9-9BDE-EF17169B228F}" srcOrd="3" destOrd="0" parTransId="{448CB9AE-919F-4098-A85D-A15F7CB43FC5}" sibTransId="{93869346-82EA-4353-90D5-EEA4850CE2AF}"/>
    <dgm:cxn modelId="{4064866E-BD0F-48E4-B2A9-D397C1686CFE}" type="presOf" srcId="{93869346-82EA-4353-90D5-EEA4850CE2AF}" destId="{FAC48B63-83CD-47D2-9C0E-B6F3D38D707B}" srcOrd="0" destOrd="0" presId="urn:microsoft.com/office/officeart/2009/3/layout/DescendingProcess"/>
    <dgm:cxn modelId="{3A17E050-309A-4952-821B-A2B7FF01E3D2}" type="presOf" srcId="{66E62A7D-7BC2-40DC-93A6-80FFAE92FB49}" destId="{D26209D8-19BD-4D62-AE68-A4CBE98D0DF2}" srcOrd="0" destOrd="0" presId="urn:microsoft.com/office/officeart/2009/3/layout/DescendingProcess"/>
    <dgm:cxn modelId="{0B3A8CD9-228A-4EF4-A8CC-E280CB6D00B8}" srcId="{73A1B97A-3DE9-48FC-8251-1D6F7FFF0D21}" destId="{057ECC56-7A64-4BCA-9A97-3F29EB33FE34}" srcOrd="0" destOrd="0" parTransId="{6B3A73C3-0AC8-4C0B-B5F3-2A6B66E74A96}" sibTransId="{D4252824-8489-4022-A091-825BA49CA0D8}"/>
    <dgm:cxn modelId="{5E3E17F5-9655-459F-A0C0-13C6701A9D48}" type="presOf" srcId="{057ECC56-7A64-4BCA-9A97-3F29EB33FE34}" destId="{23B21B62-9C7B-4DC1-ABC3-7FF16179CB8F}" srcOrd="0" destOrd="0" presId="urn:microsoft.com/office/officeart/2009/3/layout/DescendingProcess"/>
    <dgm:cxn modelId="{DB2E8168-26CF-4137-8E07-9D1A2466E408}" type="presOf" srcId="{7F237F87-182F-4F95-930B-E07A2E79A356}" destId="{A58BA911-C896-4040-B754-9A0BA9FF983D}" srcOrd="0" destOrd="0" presId="urn:microsoft.com/office/officeart/2009/3/layout/DescendingProcess"/>
    <dgm:cxn modelId="{9CC967F3-6452-4BFF-AFC6-899ECBC540F3}" type="presParOf" srcId="{841EB223-FCB6-4A26-927C-04D7427B76EB}" destId="{38D256A0-0A62-4147-BF5C-75B22EEF50D8}" srcOrd="0" destOrd="0" presId="urn:microsoft.com/office/officeart/2009/3/layout/DescendingProcess"/>
    <dgm:cxn modelId="{25E920C7-FA3A-4462-BD2F-A6AF92E78A16}" type="presParOf" srcId="{841EB223-FCB6-4A26-927C-04D7427B76EB}" destId="{23B21B62-9C7B-4DC1-ABC3-7FF16179CB8F}" srcOrd="1" destOrd="0" presId="urn:microsoft.com/office/officeart/2009/3/layout/DescendingProcess"/>
    <dgm:cxn modelId="{A88CBEA0-080F-4E9B-B895-915BED72BE68}" type="presParOf" srcId="{841EB223-FCB6-4A26-927C-04D7427B76EB}" destId="{2EAE16BF-FFC6-480C-B7C2-E639C392EAA8}" srcOrd="2" destOrd="0" presId="urn:microsoft.com/office/officeart/2009/3/layout/DescendingProcess"/>
    <dgm:cxn modelId="{BC49E5B2-27B1-4761-A934-12035FD41EA1}" type="presParOf" srcId="{841EB223-FCB6-4A26-927C-04D7427B76EB}" destId="{8E1F517A-5AF8-47C4-AD51-A74D6EFBE63E}" srcOrd="3" destOrd="0" presId="urn:microsoft.com/office/officeart/2009/3/layout/DescendingProcess"/>
    <dgm:cxn modelId="{0F68C111-EFCE-4399-9E7B-EF30AE3520A8}" type="presParOf" srcId="{8E1F517A-5AF8-47C4-AD51-A74D6EFBE63E}" destId="{A58BA911-C896-4040-B754-9A0BA9FF983D}" srcOrd="0" destOrd="0" presId="urn:microsoft.com/office/officeart/2009/3/layout/DescendingProcess"/>
    <dgm:cxn modelId="{A38CC253-37AE-4AFA-BC34-B13D0601440A}" type="presParOf" srcId="{841EB223-FCB6-4A26-927C-04D7427B76EB}" destId="{06DE018E-D1E3-4D18-8509-335C2A2849EE}" srcOrd="4" destOrd="0" presId="urn:microsoft.com/office/officeart/2009/3/layout/DescendingProcess"/>
    <dgm:cxn modelId="{304C3919-B3FC-48CA-A049-4FAF8F05C0D0}" type="presParOf" srcId="{841EB223-FCB6-4A26-927C-04D7427B76EB}" destId="{A979183D-D71B-49EA-B87F-C9908FD3A00C}" srcOrd="5" destOrd="0" presId="urn:microsoft.com/office/officeart/2009/3/layout/DescendingProcess"/>
    <dgm:cxn modelId="{EE4F809F-AF23-47E9-BAD0-20BB5C968FF2}" type="presParOf" srcId="{A979183D-D71B-49EA-B87F-C9908FD3A00C}" destId="{4AA9494F-A609-4535-9BAE-5B3B0DBDD21F}" srcOrd="0" destOrd="0" presId="urn:microsoft.com/office/officeart/2009/3/layout/DescendingProcess"/>
    <dgm:cxn modelId="{D23B138F-95AC-4DF8-8708-15FFD40F8DF4}" type="presParOf" srcId="{841EB223-FCB6-4A26-927C-04D7427B76EB}" destId="{04F0243D-0CCE-4E79-836B-846F4A8C69CB}" srcOrd="6" destOrd="0" presId="urn:microsoft.com/office/officeart/2009/3/layout/DescendingProcess"/>
    <dgm:cxn modelId="{03CF9099-41F6-41E9-8345-85C5B7ED90CB}" type="presParOf" srcId="{841EB223-FCB6-4A26-927C-04D7427B76EB}" destId="{2CE0B8DC-6215-46BC-AE6F-6204EFF69411}" srcOrd="7" destOrd="0" presId="urn:microsoft.com/office/officeart/2009/3/layout/DescendingProcess"/>
    <dgm:cxn modelId="{06BA7F88-7255-4D81-B38E-E78B4BA698C0}" type="presParOf" srcId="{2CE0B8DC-6215-46BC-AE6F-6204EFF69411}" destId="{FAC48B63-83CD-47D2-9C0E-B6F3D38D707B}" srcOrd="0" destOrd="0" presId="urn:microsoft.com/office/officeart/2009/3/layout/DescendingProcess"/>
    <dgm:cxn modelId="{1DDAC8A8-CBEF-4DF7-8DA7-796F4F755CFC}" type="presParOf" srcId="{841EB223-FCB6-4A26-927C-04D7427B76EB}" destId="{D26209D8-19BD-4D62-AE68-A4CBE98D0DF2}"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0B1798-213A-4296-9443-C11A623271E9}" type="doc">
      <dgm:prSet loTypeId="urn:microsoft.com/office/officeart/2005/8/layout/StepDownProcess" loCatId="process" qsTypeId="urn:microsoft.com/office/officeart/2005/8/quickstyle/simple1" qsCatId="simple" csTypeId="urn:microsoft.com/office/officeart/2005/8/colors/accent1_1" csCatId="accent1" phldr="1"/>
      <dgm:spPr/>
      <dgm:t>
        <a:bodyPr/>
        <a:lstStyle/>
        <a:p>
          <a:endParaRPr lang="en-US"/>
        </a:p>
      </dgm:t>
    </dgm:pt>
    <dgm:pt modelId="{23958FD8-ECE7-4E56-BCFD-6E85B0598E9C}">
      <dgm:prSet phldrT="[Text]" custT="1"/>
      <dgm:spPr>
        <a:solidFill>
          <a:schemeClr val="bg2"/>
        </a:solidFill>
      </dgm:spPr>
      <dgm:t>
        <a:bodyPr/>
        <a:lstStyle/>
        <a:p>
          <a:pPr algn="ctr" rtl="1"/>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هرچه گورستان بزرگتر و از شهر دورتر باشد</a:t>
          </a:r>
          <a:endParaRPr lang="en-US" sz="1600" dirty="0">
            <a:solidFill>
              <a:schemeClr val="tx2">
                <a:lumMod val="90000"/>
                <a:lumOff val="10000"/>
              </a:schemeClr>
            </a:solidFill>
            <a:effectLst>
              <a:outerShdw blurRad="38100" dist="38100" dir="2700000" algn="tl">
                <a:srgbClr val="000000">
                  <a:alpha val="43137"/>
                </a:srgbClr>
              </a:outerShdw>
            </a:effectLst>
          </a:endParaRPr>
        </a:p>
      </dgm:t>
    </dgm:pt>
    <dgm:pt modelId="{9557007E-82A0-486D-AE14-5FD8CA5ABE1D}" type="parTrans" cxnId="{BE559F28-890B-4E11-94A6-1522D58B4651}">
      <dgm:prSet/>
      <dgm:spPr/>
      <dgm:t>
        <a:bodyPr/>
        <a:lstStyle/>
        <a:p>
          <a:endParaRPr lang="en-US"/>
        </a:p>
      </dgm:t>
    </dgm:pt>
    <dgm:pt modelId="{AB731B5B-AA46-47F3-A94A-557AD7E845B3}" type="sibTrans" cxnId="{BE559F28-890B-4E11-94A6-1522D58B4651}">
      <dgm:prSet/>
      <dgm:spPr/>
      <dgm:t>
        <a:bodyPr/>
        <a:lstStyle/>
        <a:p>
          <a:endParaRPr lang="en-US"/>
        </a:p>
      </dgm:t>
    </dgm:pt>
    <dgm:pt modelId="{CAC52391-A646-4BBE-8FAD-E098FF1AFE03}">
      <dgm:prSet phldrT="[Text]" custT="1"/>
      <dgm:spPr>
        <a:solidFill>
          <a:schemeClr val="bg2"/>
        </a:solidFill>
      </dgm:spPr>
      <dgm:t>
        <a:bodyPr/>
        <a:lstStyle/>
        <a:p>
          <a:pPr algn="ctr" rtl="1"/>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باید تأسیسات و تسهیلات بیش تر</a:t>
          </a:r>
          <a:endParaRPr lang="en-US" sz="1600" dirty="0">
            <a:solidFill>
              <a:schemeClr val="tx2">
                <a:lumMod val="90000"/>
                <a:lumOff val="10000"/>
              </a:schemeClr>
            </a:solidFill>
            <a:effectLst>
              <a:outerShdw blurRad="38100" dist="38100" dir="2700000" algn="tl">
                <a:srgbClr val="000000">
                  <a:alpha val="43137"/>
                </a:srgbClr>
              </a:outerShdw>
            </a:effectLst>
          </a:endParaRPr>
        </a:p>
      </dgm:t>
    </dgm:pt>
    <dgm:pt modelId="{6B85A9E3-7C9B-4685-913E-368F22D4C514}" type="parTrans" cxnId="{7AA8AD2F-172F-4DFC-98D4-F5D8434DBBC5}">
      <dgm:prSet/>
      <dgm:spPr/>
      <dgm:t>
        <a:bodyPr/>
        <a:lstStyle/>
        <a:p>
          <a:endParaRPr lang="en-US"/>
        </a:p>
      </dgm:t>
    </dgm:pt>
    <dgm:pt modelId="{7F2FB0CF-0D08-41A0-9BDE-9D24E6267D04}" type="sibTrans" cxnId="{7AA8AD2F-172F-4DFC-98D4-F5D8434DBBC5}">
      <dgm:prSet/>
      <dgm:spPr/>
      <dgm:t>
        <a:bodyPr/>
        <a:lstStyle/>
        <a:p>
          <a:endParaRPr lang="en-US"/>
        </a:p>
      </dgm:t>
    </dgm:pt>
    <dgm:pt modelId="{5FA706C5-A755-4DAD-91FF-1B3295A0144D}">
      <dgm:prSet phldrT="[Text]" custT="1"/>
      <dgm:spPr>
        <a:solidFill>
          <a:schemeClr val="bg2"/>
        </a:solidFill>
      </dgm:spPr>
      <dgm:t>
        <a:bodyPr/>
        <a:lstStyle/>
        <a:p>
          <a:pPr rtl="1"/>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در نتیجه عملکلرد گسترده تری برای  برای آن پیش بینی می شود</a:t>
          </a:r>
          <a:endParaRPr lang="en-US" sz="1600" dirty="0">
            <a:solidFill>
              <a:schemeClr val="tx2">
                <a:lumMod val="90000"/>
                <a:lumOff val="10000"/>
              </a:schemeClr>
            </a:solidFill>
            <a:effectLst>
              <a:outerShdw blurRad="38100" dist="38100" dir="2700000" algn="tl">
                <a:srgbClr val="000000">
                  <a:alpha val="43137"/>
                </a:srgbClr>
              </a:outerShdw>
            </a:effectLst>
          </a:endParaRPr>
        </a:p>
      </dgm:t>
    </dgm:pt>
    <dgm:pt modelId="{FAC050C0-5614-4384-A50A-20A6B95D0BC1}" type="parTrans" cxnId="{6D4B3F59-F27C-49DD-B3AB-4A892BF2C290}">
      <dgm:prSet/>
      <dgm:spPr/>
      <dgm:t>
        <a:bodyPr/>
        <a:lstStyle/>
        <a:p>
          <a:endParaRPr lang="en-US"/>
        </a:p>
      </dgm:t>
    </dgm:pt>
    <dgm:pt modelId="{6A5C9CD7-806A-42A0-9289-2FCA17CBAD6B}" type="sibTrans" cxnId="{6D4B3F59-F27C-49DD-B3AB-4A892BF2C290}">
      <dgm:prSet/>
      <dgm:spPr/>
      <dgm:t>
        <a:bodyPr/>
        <a:lstStyle/>
        <a:p>
          <a:endParaRPr lang="en-US"/>
        </a:p>
      </dgm:t>
    </dgm:pt>
    <dgm:pt modelId="{E2698020-C5FE-4B6F-B14F-B87619677760}" type="pres">
      <dgm:prSet presAssocID="{F50B1798-213A-4296-9443-C11A623271E9}" presName="rootnode" presStyleCnt="0">
        <dgm:presLayoutVars>
          <dgm:chMax/>
          <dgm:chPref/>
          <dgm:dir/>
          <dgm:animLvl val="lvl"/>
        </dgm:presLayoutVars>
      </dgm:prSet>
      <dgm:spPr/>
      <dgm:t>
        <a:bodyPr/>
        <a:lstStyle/>
        <a:p>
          <a:endParaRPr lang="en-US"/>
        </a:p>
      </dgm:t>
    </dgm:pt>
    <dgm:pt modelId="{83A47320-DC65-4326-91C1-E82563FE3014}" type="pres">
      <dgm:prSet presAssocID="{23958FD8-ECE7-4E56-BCFD-6E85B0598E9C}" presName="composite" presStyleCnt="0"/>
      <dgm:spPr/>
    </dgm:pt>
    <dgm:pt modelId="{B2F8D51B-601D-4CAA-8610-EC3332785BA4}" type="pres">
      <dgm:prSet presAssocID="{23958FD8-ECE7-4E56-BCFD-6E85B0598E9C}" presName="bentUpArrow1" presStyleLbl="alignImgPlace1" presStyleIdx="0" presStyleCnt="2" custLinFactNeighborX="-58570" custLinFactNeighborY="5326"/>
      <dgm:spPr>
        <a:solidFill>
          <a:schemeClr val="bg2">
            <a:lumMod val="50000"/>
          </a:schemeClr>
        </a:solidFill>
      </dgm:spPr>
    </dgm:pt>
    <dgm:pt modelId="{38B3F9B6-2377-4003-B00A-92C19D0DC354}" type="pres">
      <dgm:prSet presAssocID="{23958FD8-ECE7-4E56-BCFD-6E85B0598E9C}" presName="ParentText" presStyleLbl="node1" presStyleIdx="0" presStyleCnt="3" custScaleX="331746">
        <dgm:presLayoutVars>
          <dgm:chMax val="1"/>
          <dgm:chPref val="1"/>
          <dgm:bulletEnabled val="1"/>
        </dgm:presLayoutVars>
      </dgm:prSet>
      <dgm:spPr/>
      <dgm:t>
        <a:bodyPr/>
        <a:lstStyle/>
        <a:p>
          <a:endParaRPr lang="en-US"/>
        </a:p>
      </dgm:t>
    </dgm:pt>
    <dgm:pt modelId="{B917ECC3-8032-4CD7-93B7-C394C2A5E7EA}" type="pres">
      <dgm:prSet presAssocID="{23958FD8-ECE7-4E56-BCFD-6E85B0598E9C}" presName="ChildText" presStyleLbl="revTx" presStyleIdx="0" presStyleCnt="2">
        <dgm:presLayoutVars>
          <dgm:chMax val="0"/>
          <dgm:chPref val="0"/>
          <dgm:bulletEnabled val="1"/>
        </dgm:presLayoutVars>
      </dgm:prSet>
      <dgm:spPr/>
      <dgm:t>
        <a:bodyPr/>
        <a:lstStyle/>
        <a:p>
          <a:endParaRPr lang="en-US"/>
        </a:p>
      </dgm:t>
    </dgm:pt>
    <dgm:pt modelId="{70FAE442-F060-440B-A13C-57F4F9D204E2}" type="pres">
      <dgm:prSet presAssocID="{AB731B5B-AA46-47F3-A94A-557AD7E845B3}" presName="sibTrans" presStyleCnt="0"/>
      <dgm:spPr/>
    </dgm:pt>
    <dgm:pt modelId="{DB5190C1-8F57-4D62-9264-DDF0DB2C01A3}" type="pres">
      <dgm:prSet presAssocID="{CAC52391-A646-4BBE-8FAD-E098FF1AFE03}" presName="composite" presStyleCnt="0"/>
      <dgm:spPr/>
    </dgm:pt>
    <dgm:pt modelId="{D4E10DD7-531D-48F9-B471-723BFAD9503B}" type="pres">
      <dgm:prSet presAssocID="{CAC52391-A646-4BBE-8FAD-E098FF1AFE03}" presName="bentUpArrow1" presStyleLbl="alignImgPlace1" presStyleIdx="1" presStyleCnt="2" custLinFactNeighborX="-55171" custLinFactNeighborY="10100"/>
      <dgm:spPr>
        <a:solidFill>
          <a:schemeClr val="bg2">
            <a:lumMod val="50000"/>
          </a:schemeClr>
        </a:solidFill>
      </dgm:spPr>
    </dgm:pt>
    <dgm:pt modelId="{9EB9567C-7618-4B38-90D4-62B5D7C7A022}" type="pres">
      <dgm:prSet presAssocID="{CAC52391-A646-4BBE-8FAD-E098FF1AFE03}" presName="ParentText" presStyleLbl="node1" presStyleIdx="1" presStyleCnt="3" custScaleX="325162">
        <dgm:presLayoutVars>
          <dgm:chMax val="1"/>
          <dgm:chPref val="1"/>
          <dgm:bulletEnabled val="1"/>
        </dgm:presLayoutVars>
      </dgm:prSet>
      <dgm:spPr/>
      <dgm:t>
        <a:bodyPr/>
        <a:lstStyle/>
        <a:p>
          <a:endParaRPr lang="en-US"/>
        </a:p>
      </dgm:t>
    </dgm:pt>
    <dgm:pt modelId="{1823FECE-FCC3-4CF8-A239-0BCD1366E10C}" type="pres">
      <dgm:prSet presAssocID="{CAC52391-A646-4BBE-8FAD-E098FF1AFE03}" presName="ChildText" presStyleLbl="revTx" presStyleIdx="1" presStyleCnt="2">
        <dgm:presLayoutVars>
          <dgm:chMax val="0"/>
          <dgm:chPref val="0"/>
          <dgm:bulletEnabled val="1"/>
        </dgm:presLayoutVars>
      </dgm:prSet>
      <dgm:spPr/>
      <dgm:t>
        <a:bodyPr/>
        <a:lstStyle/>
        <a:p>
          <a:endParaRPr lang="en-US"/>
        </a:p>
      </dgm:t>
    </dgm:pt>
    <dgm:pt modelId="{7E32ED7C-17A5-401C-84F8-83B383855B50}" type="pres">
      <dgm:prSet presAssocID="{7F2FB0CF-0D08-41A0-9BDE-9D24E6267D04}" presName="sibTrans" presStyleCnt="0"/>
      <dgm:spPr/>
    </dgm:pt>
    <dgm:pt modelId="{55E7F34D-CB84-46FA-9952-D862848EAF83}" type="pres">
      <dgm:prSet presAssocID="{5FA706C5-A755-4DAD-91FF-1B3295A0144D}" presName="composite" presStyleCnt="0"/>
      <dgm:spPr/>
    </dgm:pt>
    <dgm:pt modelId="{BB234C28-AA1C-4A8A-84B3-7C92CB66156A}" type="pres">
      <dgm:prSet presAssocID="{5FA706C5-A755-4DAD-91FF-1B3295A0144D}" presName="ParentText" presStyleLbl="node1" presStyleIdx="2" presStyleCnt="3" custScaleX="300321">
        <dgm:presLayoutVars>
          <dgm:chMax val="1"/>
          <dgm:chPref val="1"/>
          <dgm:bulletEnabled val="1"/>
        </dgm:presLayoutVars>
      </dgm:prSet>
      <dgm:spPr/>
      <dgm:t>
        <a:bodyPr/>
        <a:lstStyle/>
        <a:p>
          <a:endParaRPr lang="en-US"/>
        </a:p>
      </dgm:t>
    </dgm:pt>
  </dgm:ptLst>
  <dgm:cxnLst>
    <dgm:cxn modelId="{BE559F28-890B-4E11-94A6-1522D58B4651}" srcId="{F50B1798-213A-4296-9443-C11A623271E9}" destId="{23958FD8-ECE7-4E56-BCFD-6E85B0598E9C}" srcOrd="0" destOrd="0" parTransId="{9557007E-82A0-486D-AE14-5FD8CA5ABE1D}" sibTransId="{AB731B5B-AA46-47F3-A94A-557AD7E845B3}"/>
    <dgm:cxn modelId="{040D7B66-EE25-48AB-A74F-36E6F6BA0216}" type="presOf" srcId="{23958FD8-ECE7-4E56-BCFD-6E85B0598E9C}" destId="{38B3F9B6-2377-4003-B00A-92C19D0DC354}" srcOrd="0" destOrd="0" presId="urn:microsoft.com/office/officeart/2005/8/layout/StepDownProcess"/>
    <dgm:cxn modelId="{F68DFF25-A1BB-43C0-93DC-ED3C658D9BB0}" type="presOf" srcId="{F50B1798-213A-4296-9443-C11A623271E9}" destId="{E2698020-C5FE-4B6F-B14F-B87619677760}" srcOrd="0" destOrd="0" presId="urn:microsoft.com/office/officeart/2005/8/layout/StepDownProcess"/>
    <dgm:cxn modelId="{92609A79-4798-4EE5-BC67-6DF01B1CB638}" type="presOf" srcId="{CAC52391-A646-4BBE-8FAD-E098FF1AFE03}" destId="{9EB9567C-7618-4B38-90D4-62B5D7C7A022}" srcOrd="0" destOrd="0" presId="urn:microsoft.com/office/officeart/2005/8/layout/StepDownProcess"/>
    <dgm:cxn modelId="{68AF6CA2-0BA6-4146-AB78-6A73A35A251E}" type="presOf" srcId="{5FA706C5-A755-4DAD-91FF-1B3295A0144D}" destId="{BB234C28-AA1C-4A8A-84B3-7C92CB66156A}" srcOrd="0" destOrd="0" presId="urn:microsoft.com/office/officeart/2005/8/layout/StepDownProcess"/>
    <dgm:cxn modelId="{6D4B3F59-F27C-49DD-B3AB-4A892BF2C290}" srcId="{F50B1798-213A-4296-9443-C11A623271E9}" destId="{5FA706C5-A755-4DAD-91FF-1B3295A0144D}" srcOrd="2" destOrd="0" parTransId="{FAC050C0-5614-4384-A50A-20A6B95D0BC1}" sibTransId="{6A5C9CD7-806A-42A0-9289-2FCA17CBAD6B}"/>
    <dgm:cxn modelId="{7AA8AD2F-172F-4DFC-98D4-F5D8434DBBC5}" srcId="{F50B1798-213A-4296-9443-C11A623271E9}" destId="{CAC52391-A646-4BBE-8FAD-E098FF1AFE03}" srcOrd="1" destOrd="0" parTransId="{6B85A9E3-7C9B-4685-913E-368F22D4C514}" sibTransId="{7F2FB0CF-0D08-41A0-9BDE-9D24E6267D04}"/>
    <dgm:cxn modelId="{58A9AA79-BAA9-446F-9523-551273B9FF10}" type="presParOf" srcId="{E2698020-C5FE-4B6F-B14F-B87619677760}" destId="{83A47320-DC65-4326-91C1-E82563FE3014}" srcOrd="0" destOrd="0" presId="urn:microsoft.com/office/officeart/2005/8/layout/StepDownProcess"/>
    <dgm:cxn modelId="{CF1CE9EB-5DBA-468B-9520-147CFC7E5304}" type="presParOf" srcId="{83A47320-DC65-4326-91C1-E82563FE3014}" destId="{B2F8D51B-601D-4CAA-8610-EC3332785BA4}" srcOrd="0" destOrd="0" presId="urn:microsoft.com/office/officeart/2005/8/layout/StepDownProcess"/>
    <dgm:cxn modelId="{5D0ED7A7-954D-4E1E-95C6-A7C45BE4A2A6}" type="presParOf" srcId="{83A47320-DC65-4326-91C1-E82563FE3014}" destId="{38B3F9B6-2377-4003-B00A-92C19D0DC354}" srcOrd="1" destOrd="0" presId="urn:microsoft.com/office/officeart/2005/8/layout/StepDownProcess"/>
    <dgm:cxn modelId="{B28364BB-8580-4AB7-954A-14A809B86AE2}" type="presParOf" srcId="{83A47320-DC65-4326-91C1-E82563FE3014}" destId="{B917ECC3-8032-4CD7-93B7-C394C2A5E7EA}" srcOrd="2" destOrd="0" presId="urn:microsoft.com/office/officeart/2005/8/layout/StepDownProcess"/>
    <dgm:cxn modelId="{A0708ECE-00B3-4446-86C8-AE724291D274}" type="presParOf" srcId="{E2698020-C5FE-4B6F-B14F-B87619677760}" destId="{70FAE442-F060-440B-A13C-57F4F9D204E2}" srcOrd="1" destOrd="0" presId="urn:microsoft.com/office/officeart/2005/8/layout/StepDownProcess"/>
    <dgm:cxn modelId="{E40300A5-01B0-4687-864C-631C062A5FCA}" type="presParOf" srcId="{E2698020-C5FE-4B6F-B14F-B87619677760}" destId="{DB5190C1-8F57-4D62-9264-DDF0DB2C01A3}" srcOrd="2" destOrd="0" presId="urn:microsoft.com/office/officeart/2005/8/layout/StepDownProcess"/>
    <dgm:cxn modelId="{B0F417E0-D339-4F53-83E8-553735D47376}" type="presParOf" srcId="{DB5190C1-8F57-4D62-9264-DDF0DB2C01A3}" destId="{D4E10DD7-531D-48F9-B471-723BFAD9503B}" srcOrd="0" destOrd="0" presId="urn:microsoft.com/office/officeart/2005/8/layout/StepDownProcess"/>
    <dgm:cxn modelId="{E72EE12B-59FE-47A6-9F4D-B84FFCB02AB2}" type="presParOf" srcId="{DB5190C1-8F57-4D62-9264-DDF0DB2C01A3}" destId="{9EB9567C-7618-4B38-90D4-62B5D7C7A022}" srcOrd="1" destOrd="0" presId="urn:microsoft.com/office/officeart/2005/8/layout/StepDownProcess"/>
    <dgm:cxn modelId="{A860B389-22CA-475A-9BB5-7B9E78EFE6BA}" type="presParOf" srcId="{DB5190C1-8F57-4D62-9264-DDF0DB2C01A3}" destId="{1823FECE-FCC3-4CF8-A239-0BCD1366E10C}" srcOrd="2" destOrd="0" presId="urn:microsoft.com/office/officeart/2005/8/layout/StepDownProcess"/>
    <dgm:cxn modelId="{929AC058-4E78-4CA2-AD49-22749970168E}" type="presParOf" srcId="{E2698020-C5FE-4B6F-B14F-B87619677760}" destId="{7E32ED7C-17A5-401C-84F8-83B383855B50}" srcOrd="3" destOrd="0" presId="urn:microsoft.com/office/officeart/2005/8/layout/StepDownProcess"/>
    <dgm:cxn modelId="{B7805F5F-6873-4DC5-AFCF-32D9D32DDA4C}" type="presParOf" srcId="{E2698020-C5FE-4B6F-B14F-B87619677760}" destId="{55E7F34D-CB84-46FA-9952-D862848EAF83}" srcOrd="4" destOrd="0" presId="urn:microsoft.com/office/officeart/2005/8/layout/StepDownProcess"/>
    <dgm:cxn modelId="{E71FCF55-D7BD-44C4-8DFC-B051B8242AAF}" type="presParOf" srcId="{55E7F34D-CB84-46FA-9952-D862848EAF83}" destId="{BB234C28-AA1C-4A8A-84B3-7C92CB66156A}"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7E71EE-CA9D-4BE6-88AB-8F1873692397}" type="doc">
      <dgm:prSet loTypeId="urn:microsoft.com/office/officeart/2005/8/layout/hProcess4" loCatId="process" qsTypeId="urn:microsoft.com/office/officeart/2005/8/quickstyle/simple1" qsCatId="simple" csTypeId="urn:microsoft.com/office/officeart/2005/8/colors/accent0_3" csCatId="mainScheme" phldr="1"/>
      <dgm:spPr/>
      <dgm:t>
        <a:bodyPr/>
        <a:lstStyle/>
        <a:p>
          <a:endParaRPr lang="en-US"/>
        </a:p>
      </dgm:t>
    </dgm:pt>
    <dgm:pt modelId="{6ECF40A5-27F9-4BAC-85A9-A8EE8AEA781A}">
      <dgm:prSet phldrT="[Text]"/>
      <dgm:spPr>
        <a:solidFill>
          <a:schemeClr val="accent1"/>
        </a:solidFill>
      </dgm:spPr>
      <dgm:t>
        <a:bodyPr/>
        <a:lstStyle/>
        <a:p>
          <a:r>
            <a:rPr lang="fa-IR" dirty="0" smtClean="0">
              <a:solidFill>
                <a:schemeClr val="bg1"/>
              </a:solidFill>
              <a:effectLst>
                <a:outerShdw blurRad="38100" dist="38100" dir="2700000" algn="tl">
                  <a:srgbClr val="000000">
                    <a:alpha val="43137"/>
                  </a:srgbClr>
                </a:outerShdw>
              </a:effectLst>
              <a:cs typeface="B Nazanin" pitchFamily="2" charset="-78"/>
            </a:rPr>
            <a:t>گورستان</a:t>
          </a:r>
          <a:endParaRPr lang="en-US" dirty="0">
            <a:solidFill>
              <a:schemeClr val="bg1"/>
            </a:solidFill>
            <a:effectLst>
              <a:outerShdw blurRad="38100" dist="38100" dir="2700000" algn="tl">
                <a:srgbClr val="000000">
                  <a:alpha val="43137"/>
                </a:srgbClr>
              </a:outerShdw>
            </a:effectLst>
          </a:endParaRPr>
        </a:p>
      </dgm:t>
    </dgm:pt>
    <dgm:pt modelId="{98F11E5F-3DA5-4696-931E-ACCA7F3EE096}" type="parTrans" cxnId="{1A39B7AE-E09D-41A4-B348-59D598312E53}">
      <dgm:prSet/>
      <dgm:spPr/>
      <dgm:t>
        <a:bodyPr/>
        <a:lstStyle/>
        <a:p>
          <a:endParaRPr lang="en-US"/>
        </a:p>
      </dgm:t>
    </dgm:pt>
    <dgm:pt modelId="{27153742-7242-421F-BF25-35A4FE3513C0}" type="sibTrans" cxnId="{1A39B7AE-E09D-41A4-B348-59D598312E53}">
      <dgm:prSet/>
      <dgm:spPr>
        <a:solidFill>
          <a:schemeClr val="accent6"/>
        </a:solidFill>
      </dgm:spPr>
      <dgm:t>
        <a:bodyPr/>
        <a:lstStyle/>
        <a:p>
          <a:endParaRPr lang="en-US"/>
        </a:p>
      </dgm:t>
    </dgm:pt>
    <dgm:pt modelId="{55E45083-E274-4397-BE71-52536E787B88}">
      <dgm:prSet phldrT="[Text]" custT="1"/>
      <dgm:spPr>
        <a:ln>
          <a:solidFill>
            <a:schemeClr val="bg2">
              <a:lumMod val="50000"/>
            </a:schemeClr>
          </a:solidFill>
        </a:ln>
      </dgm:spPr>
      <dgm:t>
        <a:bodyPr/>
        <a:lstStyle/>
        <a:p>
          <a:pPr algn="ctr" rtl="1"/>
          <a:r>
            <a:rPr lang="fa-IR" sz="1600" dirty="0" smtClean="0">
              <a:solidFill>
                <a:schemeClr val="tx2">
                  <a:lumMod val="90000"/>
                  <a:lumOff val="10000"/>
                </a:schemeClr>
              </a:solidFill>
              <a:cs typeface="B Nazanin" pitchFamily="2" charset="-78"/>
            </a:rPr>
            <a:t>عوامل موثر بر مکان یابی</a:t>
          </a:r>
          <a:endParaRPr lang="en-US" sz="1600" dirty="0"/>
        </a:p>
      </dgm:t>
    </dgm:pt>
    <dgm:pt modelId="{42B7C359-7C56-437E-B053-3766BFD84E1B}" type="parTrans" cxnId="{FFAB7269-82CA-4361-847D-B9C014F20652}">
      <dgm:prSet/>
      <dgm:spPr/>
      <dgm:t>
        <a:bodyPr/>
        <a:lstStyle/>
        <a:p>
          <a:endParaRPr lang="en-US"/>
        </a:p>
      </dgm:t>
    </dgm:pt>
    <dgm:pt modelId="{586E8224-4970-493F-8B61-7635D5AE1D62}" type="sibTrans" cxnId="{FFAB7269-82CA-4361-847D-B9C014F20652}">
      <dgm:prSet/>
      <dgm:spPr/>
      <dgm:t>
        <a:bodyPr/>
        <a:lstStyle/>
        <a:p>
          <a:endParaRPr lang="en-US"/>
        </a:p>
      </dgm:t>
    </dgm:pt>
    <dgm:pt modelId="{A9BCE783-588D-4AF3-86E4-7CFF9B533D03}">
      <dgm:prSet phldrT="[Text]"/>
      <dgm:spPr>
        <a:solidFill>
          <a:schemeClr val="accent1"/>
        </a:solidFill>
      </dgm:spPr>
      <dgm:t>
        <a:bodyPr/>
        <a:lstStyle/>
        <a:p>
          <a:r>
            <a:rPr lang="fa-IR" b="1" dirty="0" smtClean="0">
              <a:solidFill>
                <a:schemeClr val="bg1"/>
              </a:solidFill>
              <a:effectLst>
                <a:outerShdw blurRad="38100" dist="38100" dir="2700000" algn="tl">
                  <a:srgbClr val="000000">
                    <a:alpha val="43137"/>
                  </a:srgbClr>
                </a:outerShdw>
              </a:effectLst>
              <a:cs typeface="B Nazanin" pitchFamily="2" charset="-78"/>
            </a:rPr>
            <a:t>«موقع» </a:t>
          </a:r>
          <a:endParaRPr lang="en-US" b="1" dirty="0">
            <a:solidFill>
              <a:schemeClr val="bg1"/>
            </a:solidFill>
            <a:effectLst>
              <a:outerShdw blurRad="38100" dist="38100" dir="2700000" algn="tl">
                <a:srgbClr val="000000">
                  <a:alpha val="43137"/>
                </a:srgbClr>
              </a:outerShdw>
            </a:effectLst>
          </a:endParaRPr>
        </a:p>
      </dgm:t>
    </dgm:pt>
    <dgm:pt modelId="{632D42DD-8AD5-4ED9-9CE7-4647C4E4A5B3}" type="parTrans" cxnId="{66918F75-CAEB-46B9-955D-C0251BC7B1AA}">
      <dgm:prSet/>
      <dgm:spPr/>
      <dgm:t>
        <a:bodyPr/>
        <a:lstStyle/>
        <a:p>
          <a:endParaRPr lang="en-US"/>
        </a:p>
      </dgm:t>
    </dgm:pt>
    <dgm:pt modelId="{784169D7-6F5C-49CD-9631-C5EFE2C633C5}" type="sibTrans" cxnId="{66918F75-CAEB-46B9-955D-C0251BC7B1AA}">
      <dgm:prSet/>
      <dgm:spPr>
        <a:solidFill>
          <a:schemeClr val="accent6"/>
        </a:solidFill>
      </dgm:spPr>
      <dgm:t>
        <a:bodyPr/>
        <a:lstStyle/>
        <a:p>
          <a:endParaRPr lang="en-US"/>
        </a:p>
      </dgm:t>
    </dgm:pt>
    <dgm:pt modelId="{79DD2B09-A72E-473B-A53A-B3066027E1E8}">
      <dgm:prSet phldrT="[Text]" custT="1"/>
      <dgm:spPr>
        <a:ln>
          <a:solidFill>
            <a:schemeClr val="bg2">
              <a:lumMod val="50000"/>
            </a:schemeClr>
          </a:solidFill>
        </a:ln>
      </dgm:spPr>
      <dgm:t>
        <a:bodyPr anchor="ctr" anchorCtr="0"/>
        <a:lstStyle/>
        <a:p>
          <a:pPr algn="ctr" rtl="1"/>
          <a:r>
            <a:rPr lang="fa-IR" sz="1600" dirty="0" smtClean="0">
              <a:solidFill>
                <a:schemeClr val="tx2">
                  <a:lumMod val="90000"/>
                  <a:lumOff val="10000"/>
                </a:schemeClr>
              </a:solidFill>
              <a:cs typeface="B Nazanin" pitchFamily="2" charset="-78"/>
            </a:rPr>
            <a:t>عوامل مربوط به موقعیت</a:t>
          </a:r>
          <a:endParaRPr lang="en-US" sz="1600" dirty="0"/>
        </a:p>
      </dgm:t>
    </dgm:pt>
    <dgm:pt modelId="{5136F1AF-D2BF-4EDE-945C-F570827CF177}" type="parTrans" cxnId="{109DFEE7-BCDF-42D8-A77A-753FB65CE346}">
      <dgm:prSet/>
      <dgm:spPr/>
      <dgm:t>
        <a:bodyPr/>
        <a:lstStyle/>
        <a:p>
          <a:endParaRPr lang="en-US"/>
        </a:p>
      </dgm:t>
    </dgm:pt>
    <dgm:pt modelId="{A913E35E-B8C0-4E04-9D19-A3F0FAB7E379}" type="sibTrans" cxnId="{109DFEE7-BCDF-42D8-A77A-753FB65CE346}">
      <dgm:prSet/>
      <dgm:spPr/>
      <dgm:t>
        <a:bodyPr/>
        <a:lstStyle/>
        <a:p>
          <a:endParaRPr lang="en-US"/>
        </a:p>
      </dgm:t>
    </dgm:pt>
    <dgm:pt modelId="{9F9CA635-3388-476F-AEEB-C00D71BB36DB}">
      <dgm:prSet phldrT="[Text]"/>
      <dgm:spPr>
        <a:solidFill>
          <a:schemeClr val="accent1"/>
        </a:solidFill>
      </dgm:spPr>
      <dgm:t>
        <a:bodyPr/>
        <a:lstStyle/>
        <a:p>
          <a:r>
            <a:rPr lang="fa-IR" b="1" dirty="0" smtClean="0">
              <a:solidFill>
                <a:schemeClr val="bg1"/>
              </a:solidFill>
              <a:effectLst>
                <a:outerShdw blurRad="38100" dist="38100" dir="2700000" algn="tl">
                  <a:srgbClr val="000000">
                    <a:alpha val="43137"/>
                  </a:srgbClr>
                </a:outerShdw>
              </a:effectLst>
              <a:cs typeface="B Nazanin" pitchFamily="2" charset="-78"/>
            </a:rPr>
            <a:t>«موضع» </a:t>
          </a:r>
          <a:endParaRPr lang="en-US" dirty="0">
            <a:solidFill>
              <a:schemeClr val="bg1"/>
            </a:solidFill>
            <a:effectLst>
              <a:outerShdw blurRad="38100" dist="38100" dir="2700000" algn="tl">
                <a:srgbClr val="000000">
                  <a:alpha val="43137"/>
                </a:srgbClr>
              </a:outerShdw>
            </a:effectLst>
          </a:endParaRPr>
        </a:p>
      </dgm:t>
    </dgm:pt>
    <dgm:pt modelId="{C3E67723-8819-40A6-AE8F-9503A8EBFB03}" type="parTrans" cxnId="{DF18ACEA-2280-49C5-9AAD-4F8B19D23823}">
      <dgm:prSet/>
      <dgm:spPr/>
      <dgm:t>
        <a:bodyPr/>
        <a:lstStyle/>
        <a:p>
          <a:endParaRPr lang="en-US"/>
        </a:p>
      </dgm:t>
    </dgm:pt>
    <dgm:pt modelId="{E3D34CC0-1C50-4057-9757-E69BDB194619}" type="sibTrans" cxnId="{DF18ACEA-2280-49C5-9AAD-4F8B19D23823}">
      <dgm:prSet/>
      <dgm:spPr/>
      <dgm:t>
        <a:bodyPr/>
        <a:lstStyle/>
        <a:p>
          <a:endParaRPr lang="en-US"/>
        </a:p>
      </dgm:t>
    </dgm:pt>
    <dgm:pt modelId="{55F59C60-7CEE-4D80-96D7-57F471669557}">
      <dgm:prSet phldrT="[Text]" custT="1"/>
      <dgm:spPr>
        <a:ln>
          <a:solidFill>
            <a:schemeClr val="bg2">
              <a:lumMod val="50000"/>
            </a:schemeClr>
          </a:solidFill>
        </a:ln>
      </dgm:spPr>
      <dgm:t>
        <a:bodyPr anchor="ctr" anchorCtr="0"/>
        <a:lstStyle/>
        <a:p>
          <a:pPr algn="ctr" rtl="1">
            <a:lnSpc>
              <a:spcPct val="90000"/>
            </a:lnSpc>
          </a:pPr>
          <a:r>
            <a:rPr lang="fa-IR" sz="1600" dirty="0" smtClean="0">
              <a:solidFill>
                <a:schemeClr val="tx2">
                  <a:lumMod val="90000"/>
                  <a:lumOff val="10000"/>
                </a:schemeClr>
              </a:solidFill>
              <a:cs typeface="B Nazanin" pitchFamily="2" charset="-78"/>
            </a:rPr>
            <a:t>عوامل مربوط به مکان</a:t>
          </a:r>
          <a:endParaRPr lang="en-US" sz="1600" dirty="0"/>
        </a:p>
      </dgm:t>
    </dgm:pt>
    <dgm:pt modelId="{A7AA89C0-7951-4E91-9E07-EBE5C1ACB28A}" type="parTrans" cxnId="{911E2931-E05B-484D-8970-3FD70F267C7A}">
      <dgm:prSet/>
      <dgm:spPr/>
      <dgm:t>
        <a:bodyPr/>
        <a:lstStyle/>
        <a:p>
          <a:endParaRPr lang="en-US"/>
        </a:p>
      </dgm:t>
    </dgm:pt>
    <dgm:pt modelId="{5E7AD7D0-3FE7-4CCA-9BC8-FDB4CEC3B568}" type="sibTrans" cxnId="{911E2931-E05B-484D-8970-3FD70F267C7A}">
      <dgm:prSet/>
      <dgm:spPr/>
      <dgm:t>
        <a:bodyPr/>
        <a:lstStyle/>
        <a:p>
          <a:endParaRPr lang="en-US"/>
        </a:p>
      </dgm:t>
    </dgm:pt>
    <dgm:pt modelId="{0809046E-1C4F-4C71-B666-E91BC4D3991C}" type="pres">
      <dgm:prSet presAssocID="{BE7E71EE-CA9D-4BE6-88AB-8F1873692397}" presName="Name0" presStyleCnt="0">
        <dgm:presLayoutVars>
          <dgm:dir/>
          <dgm:animLvl val="lvl"/>
          <dgm:resizeHandles val="exact"/>
        </dgm:presLayoutVars>
      </dgm:prSet>
      <dgm:spPr/>
      <dgm:t>
        <a:bodyPr/>
        <a:lstStyle/>
        <a:p>
          <a:endParaRPr lang="en-US"/>
        </a:p>
      </dgm:t>
    </dgm:pt>
    <dgm:pt modelId="{1370FE52-8B6C-4E45-8322-7F82C869670C}" type="pres">
      <dgm:prSet presAssocID="{BE7E71EE-CA9D-4BE6-88AB-8F1873692397}" presName="tSp" presStyleCnt="0"/>
      <dgm:spPr/>
    </dgm:pt>
    <dgm:pt modelId="{3D041447-4BA2-49CC-81F7-179E0C9C7C1D}" type="pres">
      <dgm:prSet presAssocID="{BE7E71EE-CA9D-4BE6-88AB-8F1873692397}" presName="bSp" presStyleCnt="0"/>
      <dgm:spPr/>
    </dgm:pt>
    <dgm:pt modelId="{F058160B-D2FF-44F3-BA5D-239A1830F772}" type="pres">
      <dgm:prSet presAssocID="{BE7E71EE-CA9D-4BE6-88AB-8F1873692397}" presName="process" presStyleCnt="0"/>
      <dgm:spPr/>
    </dgm:pt>
    <dgm:pt modelId="{5E575059-57CF-4966-9DB7-AF0088E0E740}" type="pres">
      <dgm:prSet presAssocID="{6ECF40A5-27F9-4BAC-85A9-A8EE8AEA781A}" presName="composite1" presStyleCnt="0"/>
      <dgm:spPr/>
    </dgm:pt>
    <dgm:pt modelId="{F3252A77-386E-4595-B22F-978D031DAA9A}" type="pres">
      <dgm:prSet presAssocID="{6ECF40A5-27F9-4BAC-85A9-A8EE8AEA781A}" presName="dummyNode1" presStyleLbl="node1" presStyleIdx="0" presStyleCnt="3"/>
      <dgm:spPr/>
    </dgm:pt>
    <dgm:pt modelId="{FCA91C70-320C-4F5E-87A4-8A5955FC5CA1}" type="pres">
      <dgm:prSet presAssocID="{6ECF40A5-27F9-4BAC-85A9-A8EE8AEA781A}" presName="childNode1" presStyleLbl="bgAcc1" presStyleIdx="0" presStyleCnt="3">
        <dgm:presLayoutVars>
          <dgm:bulletEnabled val="1"/>
        </dgm:presLayoutVars>
      </dgm:prSet>
      <dgm:spPr/>
      <dgm:t>
        <a:bodyPr/>
        <a:lstStyle/>
        <a:p>
          <a:endParaRPr lang="en-US"/>
        </a:p>
      </dgm:t>
    </dgm:pt>
    <dgm:pt modelId="{5E1EC217-15DC-49F5-9C31-89D8AC7615D9}" type="pres">
      <dgm:prSet presAssocID="{6ECF40A5-27F9-4BAC-85A9-A8EE8AEA781A}" presName="childNode1tx" presStyleLbl="bgAcc1" presStyleIdx="0" presStyleCnt="3">
        <dgm:presLayoutVars>
          <dgm:bulletEnabled val="1"/>
        </dgm:presLayoutVars>
      </dgm:prSet>
      <dgm:spPr/>
      <dgm:t>
        <a:bodyPr/>
        <a:lstStyle/>
        <a:p>
          <a:endParaRPr lang="en-US"/>
        </a:p>
      </dgm:t>
    </dgm:pt>
    <dgm:pt modelId="{A6981015-E7DE-429B-9A35-F67A610FD623}" type="pres">
      <dgm:prSet presAssocID="{6ECF40A5-27F9-4BAC-85A9-A8EE8AEA781A}" presName="parentNode1" presStyleLbl="node1" presStyleIdx="0" presStyleCnt="3">
        <dgm:presLayoutVars>
          <dgm:chMax val="1"/>
          <dgm:bulletEnabled val="1"/>
        </dgm:presLayoutVars>
      </dgm:prSet>
      <dgm:spPr/>
      <dgm:t>
        <a:bodyPr/>
        <a:lstStyle/>
        <a:p>
          <a:endParaRPr lang="en-US"/>
        </a:p>
      </dgm:t>
    </dgm:pt>
    <dgm:pt modelId="{9219CD53-9940-48F8-A39C-3D7A4A04C849}" type="pres">
      <dgm:prSet presAssocID="{6ECF40A5-27F9-4BAC-85A9-A8EE8AEA781A}" presName="connSite1" presStyleCnt="0"/>
      <dgm:spPr/>
    </dgm:pt>
    <dgm:pt modelId="{45BC045B-E92B-41D6-92F2-3C2E943BCC95}" type="pres">
      <dgm:prSet presAssocID="{27153742-7242-421F-BF25-35A4FE3513C0}" presName="Name9" presStyleLbl="sibTrans2D1" presStyleIdx="0" presStyleCnt="2"/>
      <dgm:spPr/>
      <dgm:t>
        <a:bodyPr/>
        <a:lstStyle/>
        <a:p>
          <a:endParaRPr lang="en-US"/>
        </a:p>
      </dgm:t>
    </dgm:pt>
    <dgm:pt modelId="{3F4C1B61-4DCC-461B-8926-FFFC9521F766}" type="pres">
      <dgm:prSet presAssocID="{A9BCE783-588D-4AF3-86E4-7CFF9B533D03}" presName="composite2" presStyleCnt="0"/>
      <dgm:spPr/>
    </dgm:pt>
    <dgm:pt modelId="{62C658FC-5007-4A7F-AE0B-C32C8F8DBE15}" type="pres">
      <dgm:prSet presAssocID="{A9BCE783-588D-4AF3-86E4-7CFF9B533D03}" presName="dummyNode2" presStyleLbl="node1" presStyleIdx="0" presStyleCnt="3"/>
      <dgm:spPr/>
    </dgm:pt>
    <dgm:pt modelId="{1DC07A9C-405F-4967-804C-5450DC5CE4F5}" type="pres">
      <dgm:prSet presAssocID="{A9BCE783-588D-4AF3-86E4-7CFF9B533D03}" presName="childNode2" presStyleLbl="bgAcc1" presStyleIdx="1" presStyleCnt="3">
        <dgm:presLayoutVars>
          <dgm:bulletEnabled val="1"/>
        </dgm:presLayoutVars>
      </dgm:prSet>
      <dgm:spPr/>
      <dgm:t>
        <a:bodyPr/>
        <a:lstStyle/>
        <a:p>
          <a:endParaRPr lang="en-US"/>
        </a:p>
      </dgm:t>
    </dgm:pt>
    <dgm:pt modelId="{7B6B652B-AA4B-4AC3-B2D9-E4B99A02AD32}" type="pres">
      <dgm:prSet presAssocID="{A9BCE783-588D-4AF3-86E4-7CFF9B533D03}" presName="childNode2tx" presStyleLbl="bgAcc1" presStyleIdx="1" presStyleCnt="3">
        <dgm:presLayoutVars>
          <dgm:bulletEnabled val="1"/>
        </dgm:presLayoutVars>
      </dgm:prSet>
      <dgm:spPr/>
      <dgm:t>
        <a:bodyPr/>
        <a:lstStyle/>
        <a:p>
          <a:endParaRPr lang="en-US"/>
        </a:p>
      </dgm:t>
    </dgm:pt>
    <dgm:pt modelId="{8EDE4ABF-0C58-44D8-A194-551A28C67917}" type="pres">
      <dgm:prSet presAssocID="{A9BCE783-588D-4AF3-86E4-7CFF9B533D03}" presName="parentNode2" presStyleLbl="node1" presStyleIdx="1" presStyleCnt="3">
        <dgm:presLayoutVars>
          <dgm:chMax val="0"/>
          <dgm:bulletEnabled val="1"/>
        </dgm:presLayoutVars>
      </dgm:prSet>
      <dgm:spPr/>
      <dgm:t>
        <a:bodyPr/>
        <a:lstStyle/>
        <a:p>
          <a:endParaRPr lang="en-US"/>
        </a:p>
      </dgm:t>
    </dgm:pt>
    <dgm:pt modelId="{A6DE0588-28D7-4001-AE45-A569DD7FCD65}" type="pres">
      <dgm:prSet presAssocID="{A9BCE783-588D-4AF3-86E4-7CFF9B533D03}" presName="connSite2" presStyleCnt="0"/>
      <dgm:spPr/>
    </dgm:pt>
    <dgm:pt modelId="{EA7FB3E2-413E-4F95-92A7-8020F7BB8E41}" type="pres">
      <dgm:prSet presAssocID="{784169D7-6F5C-49CD-9631-C5EFE2C633C5}" presName="Name18" presStyleLbl="sibTrans2D1" presStyleIdx="1" presStyleCnt="2"/>
      <dgm:spPr/>
      <dgm:t>
        <a:bodyPr/>
        <a:lstStyle/>
        <a:p>
          <a:endParaRPr lang="en-US"/>
        </a:p>
      </dgm:t>
    </dgm:pt>
    <dgm:pt modelId="{5E17AB02-BB95-43FB-AF47-0AF85DEB1051}" type="pres">
      <dgm:prSet presAssocID="{9F9CA635-3388-476F-AEEB-C00D71BB36DB}" presName="composite1" presStyleCnt="0"/>
      <dgm:spPr/>
    </dgm:pt>
    <dgm:pt modelId="{5920A27D-BD08-48FA-8105-EBE36C83BCB7}" type="pres">
      <dgm:prSet presAssocID="{9F9CA635-3388-476F-AEEB-C00D71BB36DB}" presName="dummyNode1" presStyleLbl="node1" presStyleIdx="1" presStyleCnt="3"/>
      <dgm:spPr/>
    </dgm:pt>
    <dgm:pt modelId="{6206F30A-B48A-4609-8936-B44086107BD3}" type="pres">
      <dgm:prSet presAssocID="{9F9CA635-3388-476F-AEEB-C00D71BB36DB}" presName="childNode1" presStyleLbl="bgAcc1" presStyleIdx="2" presStyleCnt="3">
        <dgm:presLayoutVars>
          <dgm:bulletEnabled val="1"/>
        </dgm:presLayoutVars>
      </dgm:prSet>
      <dgm:spPr/>
      <dgm:t>
        <a:bodyPr/>
        <a:lstStyle/>
        <a:p>
          <a:endParaRPr lang="en-US"/>
        </a:p>
      </dgm:t>
    </dgm:pt>
    <dgm:pt modelId="{B0727516-83ED-4358-A176-844C9374EBE1}" type="pres">
      <dgm:prSet presAssocID="{9F9CA635-3388-476F-AEEB-C00D71BB36DB}" presName="childNode1tx" presStyleLbl="bgAcc1" presStyleIdx="2" presStyleCnt="3">
        <dgm:presLayoutVars>
          <dgm:bulletEnabled val="1"/>
        </dgm:presLayoutVars>
      </dgm:prSet>
      <dgm:spPr/>
      <dgm:t>
        <a:bodyPr/>
        <a:lstStyle/>
        <a:p>
          <a:endParaRPr lang="en-US"/>
        </a:p>
      </dgm:t>
    </dgm:pt>
    <dgm:pt modelId="{2EA3E258-C2C7-40E9-B711-6B1921660568}" type="pres">
      <dgm:prSet presAssocID="{9F9CA635-3388-476F-AEEB-C00D71BB36DB}" presName="parentNode1" presStyleLbl="node1" presStyleIdx="2" presStyleCnt="3">
        <dgm:presLayoutVars>
          <dgm:chMax val="1"/>
          <dgm:bulletEnabled val="1"/>
        </dgm:presLayoutVars>
      </dgm:prSet>
      <dgm:spPr/>
      <dgm:t>
        <a:bodyPr/>
        <a:lstStyle/>
        <a:p>
          <a:endParaRPr lang="en-US"/>
        </a:p>
      </dgm:t>
    </dgm:pt>
    <dgm:pt modelId="{85EB8E94-68AF-438B-9B2A-D68FC2EFEC90}" type="pres">
      <dgm:prSet presAssocID="{9F9CA635-3388-476F-AEEB-C00D71BB36DB}" presName="connSite1" presStyleCnt="0"/>
      <dgm:spPr/>
    </dgm:pt>
  </dgm:ptLst>
  <dgm:cxnLst>
    <dgm:cxn modelId="{1A39B7AE-E09D-41A4-B348-59D598312E53}" srcId="{BE7E71EE-CA9D-4BE6-88AB-8F1873692397}" destId="{6ECF40A5-27F9-4BAC-85A9-A8EE8AEA781A}" srcOrd="0" destOrd="0" parTransId="{98F11E5F-3DA5-4696-931E-ACCA7F3EE096}" sibTransId="{27153742-7242-421F-BF25-35A4FE3513C0}"/>
    <dgm:cxn modelId="{911E2931-E05B-484D-8970-3FD70F267C7A}" srcId="{9F9CA635-3388-476F-AEEB-C00D71BB36DB}" destId="{55F59C60-7CEE-4D80-96D7-57F471669557}" srcOrd="0" destOrd="0" parTransId="{A7AA89C0-7951-4E91-9E07-EBE5C1ACB28A}" sibTransId="{5E7AD7D0-3FE7-4CCA-9BC8-FDB4CEC3B568}"/>
    <dgm:cxn modelId="{FAC17B3E-B5B0-4D84-B8A1-59AFDBF6E545}" type="presOf" srcId="{55F59C60-7CEE-4D80-96D7-57F471669557}" destId="{6206F30A-B48A-4609-8936-B44086107BD3}" srcOrd="0" destOrd="0" presId="urn:microsoft.com/office/officeart/2005/8/layout/hProcess4"/>
    <dgm:cxn modelId="{109DFEE7-BCDF-42D8-A77A-753FB65CE346}" srcId="{A9BCE783-588D-4AF3-86E4-7CFF9B533D03}" destId="{79DD2B09-A72E-473B-A53A-B3066027E1E8}" srcOrd="0" destOrd="0" parTransId="{5136F1AF-D2BF-4EDE-945C-F570827CF177}" sibTransId="{A913E35E-B8C0-4E04-9D19-A3F0FAB7E379}"/>
    <dgm:cxn modelId="{DF18ACEA-2280-49C5-9AAD-4F8B19D23823}" srcId="{BE7E71EE-CA9D-4BE6-88AB-8F1873692397}" destId="{9F9CA635-3388-476F-AEEB-C00D71BB36DB}" srcOrd="2" destOrd="0" parTransId="{C3E67723-8819-40A6-AE8F-9503A8EBFB03}" sibTransId="{E3D34CC0-1C50-4057-9757-E69BDB194619}"/>
    <dgm:cxn modelId="{4F974F98-48A7-401B-A8B1-0F87ABCC8C2F}" type="presOf" srcId="{55F59C60-7CEE-4D80-96D7-57F471669557}" destId="{B0727516-83ED-4358-A176-844C9374EBE1}" srcOrd="1" destOrd="0" presId="urn:microsoft.com/office/officeart/2005/8/layout/hProcess4"/>
    <dgm:cxn modelId="{1B7536FC-E6D0-41AC-AE2B-2C5D1BACFA4F}" type="presOf" srcId="{BE7E71EE-CA9D-4BE6-88AB-8F1873692397}" destId="{0809046E-1C4F-4C71-B666-E91BC4D3991C}" srcOrd="0" destOrd="0" presId="urn:microsoft.com/office/officeart/2005/8/layout/hProcess4"/>
    <dgm:cxn modelId="{F33CE922-FFF1-496B-837B-A5B7ECA01247}" type="presOf" srcId="{6ECF40A5-27F9-4BAC-85A9-A8EE8AEA781A}" destId="{A6981015-E7DE-429B-9A35-F67A610FD623}" srcOrd="0" destOrd="0" presId="urn:microsoft.com/office/officeart/2005/8/layout/hProcess4"/>
    <dgm:cxn modelId="{6F7FE2CB-F1C9-4EFF-89FF-19AA1FE0806B}" type="presOf" srcId="{784169D7-6F5C-49CD-9631-C5EFE2C633C5}" destId="{EA7FB3E2-413E-4F95-92A7-8020F7BB8E41}" srcOrd="0" destOrd="0" presId="urn:microsoft.com/office/officeart/2005/8/layout/hProcess4"/>
    <dgm:cxn modelId="{FD252245-F20E-4D17-9DDD-F31EE0DE75C4}" type="presOf" srcId="{79DD2B09-A72E-473B-A53A-B3066027E1E8}" destId="{7B6B652B-AA4B-4AC3-B2D9-E4B99A02AD32}" srcOrd="1" destOrd="0" presId="urn:microsoft.com/office/officeart/2005/8/layout/hProcess4"/>
    <dgm:cxn modelId="{5F78A3EF-3791-418E-A399-92B65BE2ED6E}" type="presOf" srcId="{9F9CA635-3388-476F-AEEB-C00D71BB36DB}" destId="{2EA3E258-C2C7-40E9-B711-6B1921660568}" srcOrd="0" destOrd="0" presId="urn:microsoft.com/office/officeart/2005/8/layout/hProcess4"/>
    <dgm:cxn modelId="{95B55AEF-D322-482B-B22D-7310E9E52B02}" type="presOf" srcId="{79DD2B09-A72E-473B-A53A-B3066027E1E8}" destId="{1DC07A9C-405F-4967-804C-5450DC5CE4F5}" srcOrd="0" destOrd="0" presId="urn:microsoft.com/office/officeart/2005/8/layout/hProcess4"/>
    <dgm:cxn modelId="{66918F75-CAEB-46B9-955D-C0251BC7B1AA}" srcId="{BE7E71EE-CA9D-4BE6-88AB-8F1873692397}" destId="{A9BCE783-588D-4AF3-86E4-7CFF9B533D03}" srcOrd="1" destOrd="0" parTransId="{632D42DD-8AD5-4ED9-9CE7-4647C4E4A5B3}" sibTransId="{784169D7-6F5C-49CD-9631-C5EFE2C633C5}"/>
    <dgm:cxn modelId="{FFAB7269-82CA-4361-847D-B9C014F20652}" srcId="{6ECF40A5-27F9-4BAC-85A9-A8EE8AEA781A}" destId="{55E45083-E274-4397-BE71-52536E787B88}" srcOrd="0" destOrd="0" parTransId="{42B7C359-7C56-437E-B053-3766BFD84E1B}" sibTransId="{586E8224-4970-493F-8B61-7635D5AE1D62}"/>
    <dgm:cxn modelId="{7D7F4EA6-B582-45CE-8566-EEB42F776BA6}" type="presOf" srcId="{55E45083-E274-4397-BE71-52536E787B88}" destId="{5E1EC217-15DC-49F5-9C31-89D8AC7615D9}" srcOrd="1" destOrd="0" presId="urn:microsoft.com/office/officeart/2005/8/layout/hProcess4"/>
    <dgm:cxn modelId="{FEA1F8F3-6314-48FF-A978-577D0D080567}" type="presOf" srcId="{A9BCE783-588D-4AF3-86E4-7CFF9B533D03}" destId="{8EDE4ABF-0C58-44D8-A194-551A28C67917}" srcOrd="0" destOrd="0" presId="urn:microsoft.com/office/officeart/2005/8/layout/hProcess4"/>
    <dgm:cxn modelId="{8E677633-22F6-4625-B0E8-749BA7750D56}" type="presOf" srcId="{55E45083-E274-4397-BE71-52536E787B88}" destId="{FCA91C70-320C-4F5E-87A4-8A5955FC5CA1}" srcOrd="0" destOrd="0" presId="urn:microsoft.com/office/officeart/2005/8/layout/hProcess4"/>
    <dgm:cxn modelId="{7157065B-C9D5-4654-86F3-E78D1D425D16}" type="presOf" srcId="{27153742-7242-421F-BF25-35A4FE3513C0}" destId="{45BC045B-E92B-41D6-92F2-3C2E943BCC95}" srcOrd="0" destOrd="0" presId="urn:microsoft.com/office/officeart/2005/8/layout/hProcess4"/>
    <dgm:cxn modelId="{6183110B-8DE8-4113-89B6-226278DA7602}" type="presParOf" srcId="{0809046E-1C4F-4C71-B666-E91BC4D3991C}" destId="{1370FE52-8B6C-4E45-8322-7F82C869670C}" srcOrd="0" destOrd="0" presId="urn:microsoft.com/office/officeart/2005/8/layout/hProcess4"/>
    <dgm:cxn modelId="{531EBA0B-BBA6-47CA-929D-F7D2B5717C32}" type="presParOf" srcId="{0809046E-1C4F-4C71-B666-E91BC4D3991C}" destId="{3D041447-4BA2-49CC-81F7-179E0C9C7C1D}" srcOrd="1" destOrd="0" presId="urn:microsoft.com/office/officeart/2005/8/layout/hProcess4"/>
    <dgm:cxn modelId="{AC6FAB1E-D16C-41E5-A1A9-188EFC434B8E}" type="presParOf" srcId="{0809046E-1C4F-4C71-B666-E91BC4D3991C}" destId="{F058160B-D2FF-44F3-BA5D-239A1830F772}" srcOrd="2" destOrd="0" presId="urn:microsoft.com/office/officeart/2005/8/layout/hProcess4"/>
    <dgm:cxn modelId="{681C21C3-60F3-4AE6-8299-0CBC505E415B}" type="presParOf" srcId="{F058160B-D2FF-44F3-BA5D-239A1830F772}" destId="{5E575059-57CF-4966-9DB7-AF0088E0E740}" srcOrd="0" destOrd="0" presId="urn:microsoft.com/office/officeart/2005/8/layout/hProcess4"/>
    <dgm:cxn modelId="{46490FD6-EA4B-435E-A3B0-CB14154D7EC2}" type="presParOf" srcId="{5E575059-57CF-4966-9DB7-AF0088E0E740}" destId="{F3252A77-386E-4595-B22F-978D031DAA9A}" srcOrd="0" destOrd="0" presId="urn:microsoft.com/office/officeart/2005/8/layout/hProcess4"/>
    <dgm:cxn modelId="{827B1263-8CD7-44D1-A924-B9F0041BE041}" type="presParOf" srcId="{5E575059-57CF-4966-9DB7-AF0088E0E740}" destId="{FCA91C70-320C-4F5E-87A4-8A5955FC5CA1}" srcOrd="1" destOrd="0" presId="urn:microsoft.com/office/officeart/2005/8/layout/hProcess4"/>
    <dgm:cxn modelId="{055C3C3E-9CA9-43B0-B774-FC6621E569E7}" type="presParOf" srcId="{5E575059-57CF-4966-9DB7-AF0088E0E740}" destId="{5E1EC217-15DC-49F5-9C31-89D8AC7615D9}" srcOrd="2" destOrd="0" presId="urn:microsoft.com/office/officeart/2005/8/layout/hProcess4"/>
    <dgm:cxn modelId="{2BC01A10-BB48-48F7-B375-CEAB2F1AE5A6}" type="presParOf" srcId="{5E575059-57CF-4966-9DB7-AF0088E0E740}" destId="{A6981015-E7DE-429B-9A35-F67A610FD623}" srcOrd="3" destOrd="0" presId="urn:microsoft.com/office/officeart/2005/8/layout/hProcess4"/>
    <dgm:cxn modelId="{85E44195-3510-4FE8-A295-8AE39DA1324B}" type="presParOf" srcId="{5E575059-57CF-4966-9DB7-AF0088E0E740}" destId="{9219CD53-9940-48F8-A39C-3D7A4A04C849}" srcOrd="4" destOrd="0" presId="urn:microsoft.com/office/officeart/2005/8/layout/hProcess4"/>
    <dgm:cxn modelId="{E7257113-ADE8-4D6F-8372-7172889857E6}" type="presParOf" srcId="{F058160B-D2FF-44F3-BA5D-239A1830F772}" destId="{45BC045B-E92B-41D6-92F2-3C2E943BCC95}" srcOrd="1" destOrd="0" presId="urn:microsoft.com/office/officeart/2005/8/layout/hProcess4"/>
    <dgm:cxn modelId="{393C0803-D397-47EB-8452-C1C7F5F285DB}" type="presParOf" srcId="{F058160B-D2FF-44F3-BA5D-239A1830F772}" destId="{3F4C1B61-4DCC-461B-8926-FFFC9521F766}" srcOrd="2" destOrd="0" presId="urn:microsoft.com/office/officeart/2005/8/layout/hProcess4"/>
    <dgm:cxn modelId="{78B00F2B-86A9-4CA1-A534-36799FC0C428}" type="presParOf" srcId="{3F4C1B61-4DCC-461B-8926-FFFC9521F766}" destId="{62C658FC-5007-4A7F-AE0B-C32C8F8DBE15}" srcOrd="0" destOrd="0" presId="urn:microsoft.com/office/officeart/2005/8/layout/hProcess4"/>
    <dgm:cxn modelId="{EEC374C5-BA15-445A-B3C0-0BBC3D819AD9}" type="presParOf" srcId="{3F4C1B61-4DCC-461B-8926-FFFC9521F766}" destId="{1DC07A9C-405F-4967-804C-5450DC5CE4F5}" srcOrd="1" destOrd="0" presId="urn:microsoft.com/office/officeart/2005/8/layout/hProcess4"/>
    <dgm:cxn modelId="{1BBFC9BA-93E7-4970-A374-0FEB26CE4F4B}" type="presParOf" srcId="{3F4C1B61-4DCC-461B-8926-FFFC9521F766}" destId="{7B6B652B-AA4B-4AC3-B2D9-E4B99A02AD32}" srcOrd="2" destOrd="0" presId="urn:microsoft.com/office/officeart/2005/8/layout/hProcess4"/>
    <dgm:cxn modelId="{6E76186B-D22B-4936-BA26-1ED40ECDFDAD}" type="presParOf" srcId="{3F4C1B61-4DCC-461B-8926-FFFC9521F766}" destId="{8EDE4ABF-0C58-44D8-A194-551A28C67917}" srcOrd="3" destOrd="0" presId="urn:microsoft.com/office/officeart/2005/8/layout/hProcess4"/>
    <dgm:cxn modelId="{EDA6A72D-3975-4A22-96A5-474C511333E1}" type="presParOf" srcId="{3F4C1B61-4DCC-461B-8926-FFFC9521F766}" destId="{A6DE0588-28D7-4001-AE45-A569DD7FCD65}" srcOrd="4" destOrd="0" presId="urn:microsoft.com/office/officeart/2005/8/layout/hProcess4"/>
    <dgm:cxn modelId="{042C98CA-349C-4AD8-A147-68EAEC7F2522}" type="presParOf" srcId="{F058160B-D2FF-44F3-BA5D-239A1830F772}" destId="{EA7FB3E2-413E-4F95-92A7-8020F7BB8E41}" srcOrd="3" destOrd="0" presId="urn:microsoft.com/office/officeart/2005/8/layout/hProcess4"/>
    <dgm:cxn modelId="{FB089145-1007-4D04-8136-5BB309CF0731}" type="presParOf" srcId="{F058160B-D2FF-44F3-BA5D-239A1830F772}" destId="{5E17AB02-BB95-43FB-AF47-0AF85DEB1051}" srcOrd="4" destOrd="0" presId="urn:microsoft.com/office/officeart/2005/8/layout/hProcess4"/>
    <dgm:cxn modelId="{2311AD5F-CC0E-4FC9-819D-3621213D7D41}" type="presParOf" srcId="{5E17AB02-BB95-43FB-AF47-0AF85DEB1051}" destId="{5920A27D-BD08-48FA-8105-EBE36C83BCB7}" srcOrd="0" destOrd="0" presId="urn:microsoft.com/office/officeart/2005/8/layout/hProcess4"/>
    <dgm:cxn modelId="{5F0169DA-40C1-47E1-A32B-3387BD75E18F}" type="presParOf" srcId="{5E17AB02-BB95-43FB-AF47-0AF85DEB1051}" destId="{6206F30A-B48A-4609-8936-B44086107BD3}" srcOrd="1" destOrd="0" presId="urn:microsoft.com/office/officeart/2005/8/layout/hProcess4"/>
    <dgm:cxn modelId="{964683B5-400E-4011-B74A-7C180D0AFF14}" type="presParOf" srcId="{5E17AB02-BB95-43FB-AF47-0AF85DEB1051}" destId="{B0727516-83ED-4358-A176-844C9374EBE1}" srcOrd="2" destOrd="0" presId="urn:microsoft.com/office/officeart/2005/8/layout/hProcess4"/>
    <dgm:cxn modelId="{C06C153D-2CB2-496E-888C-A1BF881E2261}" type="presParOf" srcId="{5E17AB02-BB95-43FB-AF47-0AF85DEB1051}" destId="{2EA3E258-C2C7-40E9-B711-6B1921660568}" srcOrd="3" destOrd="0" presId="urn:microsoft.com/office/officeart/2005/8/layout/hProcess4"/>
    <dgm:cxn modelId="{BAD85926-5C31-483A-A3C0-640B047FFBB8}" type="presParOf" srcId="{5E17AB02-BB95-43FB-AF47-0AF85DEB1051}" destId="{85EB8E94-68AF-438B-9B2A-D68FC2EFEC9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460379-1BD2-4454-BD00-F4C2366BEA58}" type="doc">
      <dgm:prSet loTypeId="urn:microsoft.com/office/officeart/2009/3/layout/StepUpProcess" loCatId="process" qsTypeId="urn:microsoft.com/office/officeart/2005/8/quickstyle/3d4" qsCatId="3D" csTypeId="urn:microsoft.com/office/officeart/2005/8/colors/accent1_2" csCatId="accent1" phldr="1"/>
      <dgm:spPr/>
      <dgm:t>
        <a:bodyPr/>
        <a:lstStyle/>
        <a:p>
          <a:endParaRPr lang="en-US"/>
        </a:p>
      </dgm:t>
    </dgm:pt>
    <dgm:pt modelId="{C43F5BFC-C968-442A-8734-B36C1198917B}">
      <dgm:prSet custT="1"/>
      <dgm:spPr/>
      <dgm:t>
        <a:bodyPr/>
        <a:lstStyle/>
        <a:p>
          <a:pPr algn="justLow" rtl="1"/>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تعیین عناصر </a:t>
          </a:r>
          <a:r>
            <a:rPr lang="fa-IR" sz="1600" dirty="0" smtClean="0">
              <a:solidFill>
                <a:schemeClr val="tx2">
                  <a:lumMod val="90000"/>
                  <a:lumOff val="10000"/>
                </a:schemeClr>
              </a:solidFill>
              <a:cs typeface="B Nazanin" pitchFamily="2" charset="-78"/>
            </a:rPr>
            <a:t>مورد نیازی است که با مقیاس گورستان همبستگی دارد.</a:t>
          </a:r>
          <a:endParaRPr lang="en-US" sz="1600" dirty="0"/>
        </a:p>
      </dgm:t>
    </dgm:pt>
    <dgm:pt modelId="{B1A8BCBE-B16E-4C66-A1B9-4C7AEE17F33E}" type="parTrans" cxnId="{F4AC3E25-CAE6-480D-A7F2-E7A73AE2B691}">
      <dgm:prSet/>
      <dgm:spPr/>
      <dgm:t>
        <a:bodyPr/>
        <a:lstStyle/>
        <a:p>
          <a:endParaRPr lang="en-US"/>
        </a:p>
      </dgm:t>
    </dgm:pt>
    <dgm:pt modelId="{B750E521-4330-476A-BD44-8D608826980B}" type="sibTrans" cxnId="{F4AC3E25-CAE6-480D-A7F2-E7A73AE2B691}">
      <dgm:prSet/>
      <dgm:spPr/>
      <dgm:t>
        <a:bodyPr/>
        <a:lstStyle/>
        <a:p>
          <a:endParaRPr lang="en-US"/>
        </a:p>
      </dgm:t>
    </dgm:pt>
    <dgm:pt modelId="{A43C6D92-8812-4C99-A953-4D5C67DC399F}">
      <dgm:prSet phldrT="[Text]" custT="1"/>
      <dgm:spPr/>
      <dgm:t>
        <a:bodyPr/>
        <a:lstStyle/>
        <a:p>
          <a:pPr algn="justLow" rtl="1"/>
          <a:r>
            <a:rPr lang="fa-IR" sz="1400" dirty="0" smtClean="0">
              <a:solidFill>
                <a:schemeClr val="tx2">
                  <a:lumMod val="90000"/>
                  <a:lumOff val="10000"/>
                </a:schemeClr>
              </a:solidFill>
              <a:effectLst/>
              <a:cs typeface="B Nazanin" pitchFamily="2" charset="-78"/>
            </a:rPr>
            <a:t>معیار برنامه ریزی </a:t>
          </a:r>
          <a:r>
            <a:rPr lang="fa-IR" sz="14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تعیین مساحت گورستان</a:t>
          </a:r>
          <a:r>
            <a:rPr lang="fa-IR" sz="1400" dirty="0" smtClean="0">
              <a:solidFill>
                <a:schemeClr val="tx2">
                  <a:lumMod val="90000"/>
                  <a:lumOff val="10000"/>
                </a:schemeClr>
              </a:solidFill>
              <a:effectLst/>
              <a:cs typeface="B Nazanin" pitchFamily="2" charset="-78"/>
            </a:rPr>
            <a:t> است. بدین منظور، </a:t>
          </a:r>
          <a:r>
            <a:rPr lang="fa-IR" sz="14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دورنمای برنامه ریزی </a:t>
          </a:r>
          <a:r>
            <a:rPr lang="fa-IR" sz="1400" dirty="0" smtClean="0">
              <a:solidFill>
                <a:schemeClr val="tx2">
                  <a:lumMod val="90000"/>
                  <a:lumOff val="10000"/>
                </a:schemeClr>
              </a:solidFill>
              <a:effectLst/>
              <a:cs typeface="B Nazanin" pitchFamily="2" charset="-78"/>
            </a:rPr>
            <a:t>معمولا 25 تا 30 سال در نظر گرفته می شود. </a:t>
          </a:r>
          <a:endParaRPr lang="en-US" sz="1400" dirty="0">
            <a:solidFill>
              <a:schemeClr val="tx2">
                <a:lumMod val="90000"/>
                <a:lumOff val="10000"/>
              </a:schemeClr>
            </a:solidFill>
            <a:effectLst/>
          </a:endParaRPr>
        </a:p>
      </dgm:t>
    </dgm:pt>
    <dgm:pt modelId="{E6C8A244-2FED-4F14-8F7F-B3440D2F6316}" type="parTrans" cxnId="{2600492B-7392-4487-825D-A64E0FA94347}">
      <dgm:prSet/>
      <dgm:spPr/>
      <dgm:t>
        <a:bodyPr/>
        <a:lstStyle/>
        <a:p>
          <a:endParaRPr lang="en-US"/>
        </a:p>
      </dgm:t>
    </dgm:pt>
    <dgm:pt modelId="{3602B94F-FB3E-448E-AAD9-547EDAE22AC4}" type="sibTrans" cxnId="{2600492B-7392-4487-825D-A64E0FA94347}">
      <dgm:prSet/>
      <dgm:spPr/>
      <dgm:t>
        <a:bodyPr/>
        <a:lstStyle/>
        <a:p>
          <a:endParaRPr lang="en-US"/>
        </a:p>
      </dgm:t>
    </dgm:pt>
    <dgm:pt modelId="{E15A7B24-126E-4AE7-9647-9AF25500358C}">
      <dgm:prSet custT="1"/>
      <dgm:spPr/>
      <dgm:t>
        <a:bodyPr/>
        <a:lstStyle/>
        <a:p>
          <a:pPr algn="justLow" rtl="1"/>
          <a:r>
            <a:rPr lang="fa-IR" sz="1400" dirty="0" smtClean="0">
              <a:solidFill>
                <a:schemeClr val="tx2">
                  <a:lumMod val="90000"/>
                  <a:lumOff val="10000"/>
                </a:schemeClr>
              </a:solidFill>
              <a:cs typeface="B Nazanin" pitchFamily="2" charset="-78"/>
            </a:rPr>
            <a:t>گام نهایی تصمیم گیری در </a:t>
          </a:r>
          <a:r>
            <a:rPr lang="fa-IR" sz="14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مورد نحوه استقرار و ارتباط فضاهای </a:t>
          </a:r>
          <a:r>
            <a:rPr lang="fa-IR" sz="1400" dirty="0" smtClean="0">
              <a:solidFill>
                <a:schemeClr val="tx2">
                  <a:lumMod val="90000"/>
                  <a:lumOff val="10000"/>
                </a:schemeClr>
              </a:solidFill>
              <a:cs typeface="B Nazanin" pitchFamily="2" charset="-78"/>
            </a:rPr>
            <a:t>مختلف گورستان با یکدیگر است. </a:t>
          </a:r>
          <a:endParaRPr lang="en-US" sz="1400" dirty="0"/>
        </a:p>
      </dgm:t>
    </dgm:pt>
    <dgm:pt modelId="{944A1109-781B-4830-80B3-226AE1CEAF15}" type="parTrans" cxnId="{0907549A-4B72-4076-8C6D-E462CD03C03A}">
      <dgm:prSet/>
      <dgm:spPr/>
      <dgm:t>
        <a:bodyPr/>
        <a:lstStyle/>
        <a:p>
          <a:endParaRPr lang="en-US"/>
        </a:p>
      </dgm:t>
    </dgm:pt>
    <dgm:pt modelId="{D5774A8E-72A9-4892-97B1-0C78F8BFF248}" type="sibTrans" cxnId="{0907549A-4B72-4076-8C6D-E462CD03C03A}">
      <dgm:prSet/>
      <dgm:spPr/>
      <dgm:t>
        <a:bodyPr/>
        <a:lstStyle/>
        <a:p>
          <a:endParaRPr lang="en-US"/>
        </a:p>
      </dgm:t>
    </dgm:pt>
    <dgm:pt modelId="{B812E948-39DB-4D8B-BE26-375531A176AB}">
      <dgm:prSet phldrT="[Text]" custT="1"/>
      <dgm:spPr/>
      <dgm:t>
        <a:bodyPr/>
        <a:lstStyle/>
        <a:p>
          <a:pPr algn="justLow" rtl="1"/>
          <a:r>
            <a:rPr lang="fa-IR" sz="1400" dirty="0" smtClean="0">
              <a:solidFill>
                <a:schemeClr val="tx2">
                  <a:lumMod val="90000"/>
                  <a:lumOff val="10000"/>
                </a:schemeClr>
              </a:solidFill>
              <a:effectLst/>
              <a:cs typeface="B Nazanin" pitchFamily="2" charset="-78"/>
            </a:rPr>
            <a:t>با استفاده از تجارب و نظر کارشناسان علم جمعیت شناسی، </a:t>
          </a:r>
          <a:r>
            <a:rPr lang="fa-IR" sz="14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تعداد مردگان شهر </a:t>
          </a:r>
          <a:r>
            <a:rPr lang="fa-IR" sz="1400" dirty="0" smtClean="0">
              <a:solidFill>
                <a:schemeClr val="tx2">
                  <a:lumMod val="90000"/>
                  <a:lumOff val="10000"/>
                </a:schemeClr>
              </a:solidFill>
              <a:effectLst/>
              <a:cs typeface="B Nazanin" pitchFamily="2" charset="-78"/>
            </a:rPr>
            <a:t>برای تمام سال های این دوره </a:t>
          </a:r>
          <a:r>
            <a:rPr lang="fa-IR" sz="14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پیش بینی </a:t>
          </a:r>
          <a:r>
            <a:rPr lang="fa-IR" sz="1400" dirty="0" smtClean="0">
              <a:solidFill>
                <a:schemeClr val="tx2">
                  <a:lumMod val="90000"/>
                  <a:lumOff val="10000"/>
                </a:schemeClr>
              </a:solidFill>
              <a:effectLst/>
              <a:cs typeface="B Nazanin" pitchFamily="2" charset="-78"/>
            </a:rPr>
            <a:t>می شود.</a:t>
          </a:r>
          <a:endParaRPr lang="en-US" sz="1400" dirty="0">
            <a:solidFill>
              <a:schemeClr val="tx2">
                <a:lumMod val="90000"/>
                <a:lumOff val="10000"/>
              </a:schemeClr>
            </a:solidFill>
            <a:effectLst/>
            <a:cs typeface="B Nazanin" pitchFamily="2" charset="-78"/>
          </a:endParaRPr>
        </a:p>
      </dgm:t>
    </dgm:pt>
    <dgm:pt modelId="{8D1723BB-B101-4E76-8495-EA7AC0D62F14}" type="parTrans" cxnId="{77447351-ADD0-46A6-90EF-1AF249D40EF0}">
      <dgm:prSet/>
      <dgm:spPr/>
      <dgm:t>
        <a:bodyPr/>
        <a:lstStyle/>
        <a:p>
          <a:endParaRPr lang="en-US"/>
        </a:p>
      </dgm:t>
    </dgm:pt>
    <dgm:pt modelId="{8274E9DD-2C84-4C4C-AE03-9886EDE1D968}" type="sibTrans" cxnId="{77447351-ADD0-46A6-90EF-1AF249D40EF0}">
      <dgm:prSet/>
      <dgm:spPr/>
      <dgm:t>
        <a:bodyPr/>
        <a:lstStyle/>
        <a:p>
          <a:endParaRPr lang="en-US"/>
        </a:p>
      </dgm:t>
    </dgm:pt>
    <dgm:pt modelId="{087A6990-05C2-4238-AA5B-05AEBB48418D}">
      <dgm:prSet phldrT="[Text]" custT="1"/>
      <dgm:spPr/>
      <dgm:t>
        <a:bodyPr/>
        <a:lstStyle/>
        <a:p>
          <a:pPr algn="justLow" rtl="1"/>
          <a:r>
            <a:rPr lang="fa-IR" sz="1400" dirty="0" smtClean="0">
              <a:solidFill>
                <a:schemeClr val="tx2">
                  <a:lumMod val="90000"/>
                  <a:lumOff val="10000"/>
                </a:schemeClr>
              </a:solidFill>
              <a:effectLst/>
              <a:cs typeface="B Nazanin" pitchFamily="2" charset="-78"/>
            </a:rPr>
            <a:t>با در نظرگرفتن</a:t>
          </a:r>
          <a:r>
            <a:rPr lang="fa-IR" sz="1400" u="none" dirty="0" smtClean="0">
              <a:solidFill>
                <a:schemeClr val="tx2">
                  <a:lumMod val="90000"/>
                  <a:lumOff val="10000"/>
                </a:schemeClr>
              </a:solidFill>
              <a:effectLst/>
              <a:cs typeface="B Nazanin" pitchFamily="2" charset="-78"/>
            </a:rPr>
            <a:t> </a:t>
          </a:r>
          <a:r>
            <a:rPr lang="fa-IR" sz="1400" u="none"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5 متر مربع سرانه </a:t>
          </a:r>
          <a:r>
            <a:rPr lang="fa-IR" sz="1400" dirty="0" smtClean="0">
              <a:solidFill>
                <a:schemeClr val="tx2">
                  <a:lumMod val="90000"/>
                  <a:lumOff val="10000"/>
                </a:schemeClr>
              </a:solidFill>
              <a:effectLst/>
              <a:cs typeface="B Nazanin" pitchFamily="2" charset="-78"/>
            </a:rPr>
            <a:t>به ازای هر نفر، مساحت مورد نیاز برای گورستان را می توان برآورد کرد. </a:t>
          </a:r>
          <a:endParaRPr lang="en-US" sz="1400" dirty="0">
            <a:solidFill>
              <a:schemeClr val="tx2">
                <a:lumMod val="90000"/>
                <a:lumOff val="10000"/>
              </a:schemeClr>
            </a:solidFill>
            <a:effectLst/>
            <a:cs typeface="B Nazanin" pitchFamily="2" charset="-78"/>
          </a:endParaRPr>
        </a:p>
      </dgm:t>
    </dgm:pt>
    <dgm:pt modelId="{C1E84A43-905A-4704-B329-DDF98C799963}" type="parTrans" cxnId="{0B3F3111-D40C-4E94-9676-01B962B44F15}">
      <dgm:prSet/>
      <dgm:spPr/>
      <dgm:t>
        <a:bodyPr/>
        <a:lstStyle/>
        <a:p>
          <a:endParaRPr lang="en-US"/>
        </a:p>
      </dgm:t>
    </dgm:pt>
    <dgm:pt modelId="{4B3DB732-3945-4F0B-82C6-EC3EDFE9D1FE}" type="sibTrans" cxnId="{0B3F3111-D40C-4E94-9676-01B962B44F15}">
      <dgm:prSet/>
      <dgm:spPr/>
      <dgm:t>
        <a:bodyPr/>
        <a:lstStyle/>
        <a:p>
          <a:endParaRPr lang="en-US"/>
        </a:p>
      </dgm:t>
    </dgm:pt>
    <dgm:pt modelId="{F7B253E6-B8FA-4AA8-8BF4-C4ADEF16EA46}" type="pres">
      <dgm:prSet presAssocID="{38460379-1BD2-4454-BD00-F4C2366BEA58}" presName="rootnode" presStyleCnt="0">
        <dgm:presLayoutVars>
          <dgm:chMax/>
          <dgm:chPref/>
          <dgm:dir/>
          <dgm:animLvl val="lvl"/>
        </dgm:presLayoutVars>
      </dgm:prSet>
      <dgm:spPr/>
      <dgm:t>
        <a:bodyPr/>
        <a:lstStyle/>
        <a:p>
          <a:endParaRPr lang="en-US"/>
        </a:p>
      </dgm:t>
    </dgm:pt>
    <dgm:pt modelId="{44432B66-0137-46BC-9804-15B42BE38A67}" type="pres">
      <dgm:prSet presAssocID="{E15A7B24-126E-4AE7-9647-9AF25500358C}" presName="composite" presStyleCnt="0"/>
      <dgm:spPr/>
    </dgm:pt>
    <dgm:pt modelId="{6EB79932-04D0-4532-9A2A-EDA57DD33E05}" type="pres">
      <dgm:prSet presAssocID="{E15A7B24-126E-4AE7-9647-9AF25500358C}" presName="LShape" presStyleLbl="alignNode1" presStyleIdx="0" presStyleCnt="9"/>
      <dgm:spPr/>
    </dgm:pt>
    <dgm:pt modelId="{24343DE9-4701-481F-8CF8-9D262080D348}" type="pres">
      <dgm:prSet presAssocID="{E15A7B24-126E-4AE7-9647-9AF25500358C}" presName="ParentText" presStyleLbl="revTx" presStyleIdx="0" presStyleCnt="5">
        <dgm:presLayoutVars>
          <dgm:chMax val="0"/>
          <dgm:chPref val="0"/>
          <dgm:bulletEnabled val="1"/>
        </dgm:presLayoutVars>
      </dgm:prSet>
      <dgm:spPr/>
      <dgm:t>
        <a:bodyPr/>
        <a:lstStyle/>
        <a:p>
          <a:endParaRPr lang="en-US"/>
        </a:p>
      </dgm:t>
    </dgm:pt>
    <dgm:pt modelId="{BD7E8AD7-B424-4376-8978-C2C22EE67C6C}" type="pres">
      <dgm:prSet presAssocID="{E15A7B24-126E-4AE7-9647-9AF25500358C}" presName="Triangle" presStyleLbl="alignNode1" presStyleIdx="1" presStyleCnt="9"/>
      <dgm:spPr/>
    </dgm:pt>
    <dgm:pt modelId="{A2F17842-602F-462B-B24C-B04E92B5FB0C}" type="pres">
      <dgm:prSet presAssocID="{D5774A8E-72A9-4892-97B1-0C78F8BFF248}" presName="sibTrans" presStyleCnt="0"/>
      <dgm:spPr/>
    </dgm:pt>
    <dgm:pt modelId="{E8A4FC7E-4DC6-4C9A-82D9-1018112DB55E}" type="pres">
      <dgm:prSet presAssocID="{D5774A8E-72A9-4892-97B1-0C78F8BFF248}" presName="space" presStyleCnt="0"/>
      <dgm:spPr/>
    </dgm:pt>
    <dgm:pt modelId="{B051734D-FB83-4B9C-98F4-221B29DFC5CF}" type="pres">
      <dgm:prSet presAssocID="{C43F5BFC-C968-442A-8734-B36C1198917B}" presName="composite" presStyleCnt="0"/>
      <dgm:spPr/>
    </dgm:pt>
    <dgm:pt modelId="{667EA6E1-F97A-43CA-B272-D2BA195E3CFF}" type="pres">
      <dgm:prSet presAssocID="{C43F5BFC-C968-442A-8734-B36C1198917B}" presName="LShape" presStyleLbl="alignNode1" presStyleIdx="2" presStyleCnt="9"/>
      <dgm:spPr/>
      <dgm:t>
        <a:bodyPr/>
        <a:lstStyle/>
        <a:p>
          <a:endParaRPr lang="en-US"/>
        </a:p>
      </dgm:t>
    </dgm:pt>
    <dgm:pt modelId="{7DDC4DD1-B41B-4CB6-9311-09E09457B79C}" type="pres">
      <dgm:prSet presAssocID="{C43F5BFC-C968-442A-8734-B36C1198917B}" presName="ParentText" presStyleLbl="revTx" presStyleIdx="1" presStyleCnt="5">
        <dgm:presLayoutVars>
          <dgm:chMax val="0"/>
          <dgm:chPref val="0"/>
          <dgm:bulletEnabled val="1"/>
        </dgm:presLayoutVars>
      </dgm:prSet>
      <dgm:spPr/>
      <dgm:t>
        <a:bodyPr/>
        <a:lstStyle/>
        <a:p>
          <a:endParaRPr lang="en-US"/>
        </a:p>
      </dgm:t>
    </dgm:pt>
    <dgm:pt modelId="{0EACC6D0-F8E2-4F0F-A2A8-C057E35D6F2D}" type="pres">
      <dgm:prSet presAssocID="{C43F5BFC-C968-442A-8734-B36C1198917B}" presName="Triangle" presStyleLbl="alignNode1" presStyleIdx="3" presStyleCnt="9"/>
      <dgm:spPr/>
    </dgm:pt>
    <dgm:pt modelId="{D7D3CE4C-92D4-41A5-B5F1-230233BB44C7}" type="pres">
      <dgm:prSet presAssocID="{B750E521-4330-476A-BD44-8D608826980B}" presName="sibTrans" presStyleCnt="0"/>
      <dgm:spPr/>
    </dgm:pt>
    <dgm:pt modelId="{FD3D7A29-5140-496E-A99F-8FA768542815}" type="pres">
      <dgm:prSet presAssocID="{B750E521-4330-476A-BD44-8D608826980B}" presName="space" presStyleCnt="0"/>
      <dgm:spPr/>
    </dgm:pt>
    <dgm:pt modelId="{F4616CFF-98C5-4719-A667-6A038FC815CA}" type="pres">
      <dgm:prSet presAssocID="{087A6990-05C2-4238-AA5B-05AEBB48418D}" presName="composite" presStyleCnt="0"/>
      <dgm:spPr/>
    </dgm:pt>
    <dgm:pt modelId="{48C64F9F-3657-4DDE-A9F5-451E82E9A219}" type="pres">
      <dgm:prSet presAssocID="{087A6990-05C2-4238-AA5B-05AEBB48418D}" presName="LShape" presStyleLbl="alignNode1" presStyleIdx="4" presStyleCnt="9"/>
      <dgm:spPr/>
    </dgm:pt>
    <dgm:pt modelId="{E4443500-EC96-46A7-B3E9-B8363FD04439}" type="pres">
      <dgm:prSet presAssocID="{087A6990-05C2-4238-AA5B-05AEBB48418D}" presName="ParentText" presStyleLbl="revTx" presStyleIdx="2" presStyleCnt="5">
        <dgm:presLayoutVars>
          <dgm:chMax val="0"/>
          <dgm:chPref val="0"/>
          <dgm:bulletEnabled val="1"/>
        </dgm:presLayoutVars>
      </dgm:prSet>
      <dgm:spPr/>
      <dgm:t>
        <a:bodyPr/>
        <a:lstStyle/>
        <a:p>
          <a:endParaRPr lang="en-US"/>
        </a:p>
      </dgm:t>
    </dgm:pt>
    <dgm:pt modelId="{D29DD05E-CE3A-46BE-B338-9ED67D38DA22}" type="pres">
      <dgm:prSet presAssocID="{087A6990-05C2-4238-AA5B-05AEBB48418D}" presName="Triangle" presStyleLbl="alignNode1" presStyleIdx="5" presStyleCnt="9"/>
      <dgm:spPr/>
    </dgm:pt>
    <dgm:pt modelId="{01D09567-693E-4070-A15E-214EDD13FE94}" type="pres">
      <dgm:prSet presAssocID="{4B3DB732-3945-4F0B-82C6-EC3EDFE9D1FE}" presName="sibTrans" presStyleCnt="0"/>
      <dgm:spPr/>
    </dgm:pt>
    <dgm:pt modelId="{4913A2FF-FE0B-40BE-B1CC-3623DAFEADFC}" type="pres">
      <dgm:prSet presAssocID="{4B3DB732-3945-4F0B-82C6-EC3EDFE9D1FE}" presName="space" presStyleCnt="0"/>
      <dgm:spPr/>
    </dgm:pt>
    <dgm:pt modelId="{7BBDD500-4BFD-44AE-ADE6-958B03D3826F}" type="pres">
      <dgm:prSet presAssocID="{B812E948-39DB-4D8B-BE26-375531A176AB}" presName="composite" presStyleCnt="0"/>
      <dgm:spPr/>
    </dgm:pt>
    <dgm:pt modelId="{DF96425D-0250-4D1C-904E-073EB52D21C3}" type="pres">
      <dgm:prSet presAssocID="{B812E948-39DB-4D8B-BE26-375531A176AB}" presName="LShape" presStyleLbl="alignNode1" presStyleIdx="6" presStyleCnt="9"/>
      <dgm:spPr/>
    </dgm:pt>
    <dgm:pt modelId="{401AF72E-2203-4909-B45D-D49150C96FAE}" type="pres">
      <dgm:prSet presAssocID="{B812E948-39DB-4D8B-BE26-375531A176AB}" presName="ParentText" presStyleLbl="revTx" presStyleIdx="3" presStyleCnt="5">
        <dgm:presLayoutVars>
          <dgm:chMax val="0"/>
          <dgm:chPref val="0"/>
          <dgm:bulletEnabled val="1"/>
        </dgm:presLayoutVars>
      </dgm:prSet>
      <dgm:spPr/>
      <dgm:t>
        <a:bodyPr/>
        <a:lstStyle/>
        <a:p>
          <a:endParaRPr lang="en-US"/>
        </a:p>
      </dgm:t>
    </dgm:pt>
    <dgm:pt modelId="{2CB78A67-C716-4E7D-A574-C4357887C484}" type="pres">
      <dgm:prSet presAssocID="{B812E948-39DB-4D8B-BE26-375531A176AB}" presName="Triangle" presStyleLbl="alignNode1" presStyleIdx="7" presStyleCnt="9"/>
      <dgm:spPr/>
    </dgm:pt>
    <dgm:pt modelId="{C8376B9C-1358-46B5-B29A-D9570D89EC43}" type="pres">
      <dgm:prSet presAssocID="{8274E9DD-2C84-4C4C-AE03-9886EDE1D968}" presName="sibTrans" presStyleCnt="0"/>
      <dgm:spPr/>
    </dgm:pt>
    <dgm:pt modelId="{B99BBFD3-D8D3-456E-B7E6-9EEE05FFB5E6}" type="pres">
      <dgm:prSet presAssocID="{8274E9DD-2C84-4C4C-AE03-9886EDE1D968}" presName="space" presStyleCnt="0"/>
      <dgm:spPr/>
    </dgm:pt>
    <dgm:pt modelId="{8E909851-1FBA-4650-95DA-A6AAB953DA1F}" type="pres">
      <dgm:prSet presAssocID="{A43C6D92-8812-4C99-A953-4D5C67DC399F}" presName="composite" presStyleCnt="0"/>
      <dgm:spPr/>
    </dgm:pt>
    <dgm:pt modelId="{51E976E2-91EA-4FC3-B287-C569597D55E3}" type="pres">
      <dgm:prSet presAssocID="{A43C6D92-8812-4C99-A953-4D5C67DC399F}" presName="LShape" presStyleLbl="alignNode1" presStyleIdx="8" presStyleCnt="9"/>
      <dgm:spPr/>
    </dgm:pt>
    <dgm:pt modelId="{48417592-28F7-42D0-A9E1-941F38FE48B9}" type="pres">
      <dgm:prSet presAssocID="{A43C6D92-8812-4C99-A953-4D5C67DC399F}" presName="ParentText" presStyleLbl="revTx" presStyleIdx="4" presStyleCnt="5">
        <dgm:presLayoutVars>
          <dgm:chMax val="0"/>
          <dgm:chPref val="0"/>
          <dgm:bulletEnabled val="1"/>
        </dgm:presLayoutVars>
      </dgm:prSet>
      <dgm:spPr/>
      <dgm:t>
        <a:bodyPr/>
        <a:lstStyle/>
        <a:p>
          <a:endParaRPr lang="en-US"/>
        </a:p>
      </dgm:t>
    </dgm:pt>
  </dgm:ptLst>
  <dgm:cxnLst>
    <dgm:cxn modelId="{4D662AA3-E09E-4E7A-9AEB-9DB1CA77BB96}" type="presOf" srcId="{087A6990-05C2-4238-AA5B-05AEBB48418D}" destId="{E4443500-EC96-46A7-B3E9-B8363FD04439}" srcOrd="0" destOrd="0" presId="urn:microsoft.com/office/officeart/2009/3/layout/StepUpProcess"/>
    <dgm:cxn modelId="{03B27CD0-B99D-40D5-ADB9-68F09623B55F}" type="presOf" srcId="{E15A7B24-126E-4AE7-9647-9AF25500358C}" destId="{24343DE9-4701-481F-8CF8-9D262080D348}" srcOrd="0" destOrd="0" presId="urn:microsoft.com/office/officeart/2009/3/layout/StepUpProcess"/>
    <dgm:cxn modelId="{13E71181-95DC-4EE0-BFAA-AEAC0FFEEF10}" type="presOf" srcId="{A43C6D92-8812-4C99-A953-4D5C67DC399F}" destId="{48417592-28F7-42D0-A9E1-941F38FE48B9}" srcOrd="0" destOrd="0" presId="urn:microsoft.com/office/officeart/2009/3/layout/StepUpProcess"/>
    <dgm:cxn modelId="{EACD6ED6-492F-4B28-862C-923B24986422}" type="presOf" srcId="{C43F5BFC-C968-442A-8734-B36C1198917B}" destId="{7DDC4DD1-B41B-4CB6-9311-09E09457B79C}" srcOrd="0" destOrd="0" presId="urn:microsoft.com/office/officeart/2009/3/layout/StepUpProcess"/>
    <dgm:cxn modelId="{2600492B-7392-4487-825D-A64E0FA94347}" srcId="{38460379-1BD2-4454-BD00-F4C2366BEA58}" destId="{A43C6D92-8812-4C99-A953-4D5C67DC399F}" srcOrd="4" destOrd="0" parTransId="{E6C8A244-2FED-4F14-8F7F-B3440D2F6316}" sibTransId="{3602B94F-FB3E-448E-AAD9-547EDAE22AC4}"/>
    <dgm:cxn modelId="{1F9CAF53-F3BA-4297-BD86-2FE594A13F2B}" type="presOf" srcId="{38460379-1BD2-4454-BD00-F4C2366BEA58}" destId="{F7B253E6-B8FA-4AA8-8BF4-C4ADEF16EA46}" srcOrd="0" destOrd="0" presId="urn:microsoft.com/office/officeart/2009/3/layout/StepUpProcess"/>
    <dgm:cxn modelId="{F4AC3E25-CAE6-480D-A7F2-E7A73AE2B691}" srcId="{38460379-1BD2-4454-BD00-F4C2366BEA58}" destId="{C43F5BFC-C968-442A-8734-B36C1198917B}" srcOrd="1" destOrd="0" parTransId="{B1A8BCBE-B16E-4C66-A1B9-4C7AEE17F33E}" sibTransId="{B750E521-4330-476A-BD44-8D608826980B}"/>
    <dgm:cxn modelId="{0907549A-4B72-4076-8C6D-E462CD03C03A}" srcId="{38460379-1BD2-4454-BD00-F4C2366BEA58}" destId="{E15A7B24-126E-4AE7-9647-9AF25500358C}" srcOrd="0" destOrd="0" parTransId="{944A1109-781B-4830-80B3-226AE1CEAF15}" sibTransId="{D5774A8E-72A9-4892-97B1-0C78F8BFF248}"/>
    <dgm:cxn modelId="{77447351-ADD0-46A6-90EF-1AF249D40EF0}" srcId="{38460379-1BD2-4454-BD00-F4C2366BEA58}" destId="{B812E948-39DB-4D8B-BE26-375531A176AB}" srcOrd="3" destOrd="0" parTransId="{8D1723BB-B101-4E76-8495-EA7AC0D62F14}" sibTransId="{8274E9DD-2C84-4C4C-AE03-9886EDE1D968}"/>
    <dgm:cxn modelId="{9D8B5200-F75D-4B4F-B7AC-61F9724E3406}" type="presOf" srcId="{B812E948-39DB-4D8B-BE26-375531A176AB}" destId="{401AF72E-2203-4909-B45D-D49150C96FAE}" srcOrd="0" destOrd="0" presId="urn:microsoft.com/office/officeart/2009/3/layout/StepUpProcess"/>
    <dgm:cxn modelId="{0B3F3111-D40C-4E94-9676-01B962B44F15}" srcId="{38460379-1BD2-4454-BD00-F4C2366BEA58}" destId="{087A6990-05C2-4238-AA5B-05AEBB48418D}" srcOrd="2" destOrd="0" parTransId="{C1E84A43-905A-4704-B329-DDF98C799963}" sibTransId="{4B3DB732-3945-4F0B-82C6-EC3EDFE9D1FE}"/>
    <dgm:cxn modelId="{E94454D0-1910-4BB7-A208-E73D6E6F1528}" type="presParOf" srcId="{F7B253E6-B8FA-4AA8-8BF4-C4ADEF16EA46}" destId="{44432B66-0137-46BC-9804-15B42BE38A67}" srcOrd="0" destOrd="0" presId="urn:microsoft.com/office/officeart/2009/3/layout/StepUpProcess"/>
    <dgm:cxn modelId="{6BF38035-C2BC-4EA3-BA56-53C01A46801B}" type="presParOf" srcId="{44432B66-0137-46BC-9804-15B42BE38A67}" destId="{6EB79932-04D0-4532-9A2A-EDA57DD33E05}" srcOrd="0" destOrd="0" presId="urn:microsoft.com/office/officeart/2009/3/layout/StepUpProcess"/>
    <dgm:cxn modelId="{69945C33-944B-4D9E-ADEC-12FF7A8C9B3C}" type="presParOf" srcId="{44432B66-0137-46BC-9804-15B42BE38A67}" destId="{24343DE9-4701-481F-8CF8-9D262080D348}" srcOrd="1" destOrd="0" presId="urn:microsoft.com/office/officeart/2009/3/layout/StepUpProcess"/>
    <dgm:cxn modelId="{99C22DD1-D359-4E46-9383-36EEB458C6A0}" type="presParOf" srcId="{44432B66-0137-46BC-9804-15B42BE38A67}" destId="{BD7E8AD7-B424-4376-8978-C2C22EE67C6C}" srcOrd="2" destOrd="0" presId="urn:microsoft.com/office/officeart/2009/3/layout/StepUpProcess"/>
    <dgm:cxn modelId="{316139B0-1FF1-4E5E-8176-6D09C9D0C3D9}" type="presParOf" srcId="{F7B253E6-B8FA-4AA8-8BF4-C4ADEF16EA46}" destId="{A2F17842-602F-462B-B24C-B04E92B5FB0C}" srcOrd="1" destOrd="0" presId="urn:microsoft.com/office/officeart/2009/3/layout/StepUpProcess"/>
    <dgm:cxn modelId="{78C50ABA-177C-4E56-BB7D-C02C958E9D95}" type="presParOf" srcId="{A2F17842-602F-462B-B24C-B04E92B5FB0C}" destId="{E8A4FC7E-4DC6-4C9A-82D9-1018112DB55E}" srcOrd="0" destOrd="0" presId="urn:microsoft.com/office/officeart/2009/3/layout/StepUpProcess"/>
    <dgm:cxn modelId="{BAFB0F78-DB45-4391-9EFF-B50CF5EA91E2}" type="presParOf" srcId="{F7B253E6-B8FA-4AA8-8BF4-C4ADEF16EA46}" destId="{B051734D-FB83-4B9C-98F4-221B29DFC5CF}" srcOrd="2" destOrd="0" presId="urn:microsoft.com/office/officeart/2009/3/layout/StepUpProcess"/>
    <dgm:cxn modelId="{D6F133E4-B3A2-47F5-AFD7-B63E844D5C07}" type="presParOf" srcId="{B051734D-FB83-4B9C-98F4-221B29DFC5CF}" destId="{667EA6E1-F97A-43CA-B272-D2BA195E3CFF}" srcOrd="0" destOrd="0" presId="urn:microsoft.com/office/officeart/2009/3/layout/StepUpProcess"/>
    <dgm:cxn modelId="{A750B3C5-2332-4D2F-A12D-4F14C984A6A0}" type="presParOf" srcId="{B051734D-FB83-4B9C-98F4-221B29DFC5CF}" destId="{7DDC4DD1-B41B-4CB6-9311-09E09457B79C}" srcOrd="1" destOrd="0" presId="urn:microsoft.com/office/officeart/2009/3/layout/StepUpProcess"/>
    <dgm:cxn modelId="{BE42C552-0745-4629-8FBF-D20FB0B78AC0}" type="presParOf" srcId="{B051734D-FB83-4B9C-98F4-221B29DFC5CF}" destId="{0EACC6D0-F8E2-4F0F-A2A8-C057E35D6F2D}" srcOrd="2" destOrd="0" presId="urn:microsoft.com/office/officeart/2009/3/layout/StepUpProcess"/>
    <dgm:cxn modelId="{0988A844-161F-4F6B-B63C-10068A098842}" type="presParOf" srcId="{F7B253E6-B8FA-4AA8-8BF4-C4ADEF16EA46}" destId="{D7D3CE4C-92D4-41A5-B5F1-230233BB44C7}" srcOrd="3" destOrd="0" presId="urn:microsoft.com/office/officeart/2009/3/layout/StepUpProcess"/>
    <dgm:cxn modelId="{CE4483F7-E2D4-4227-8FC4-4647B88F984B}" type="presParOf" srcId="{D7D3CE4C-92D4-41A5-B5F1-230233BB44C7}" destId="{FD3D7A29-5140-496E-A99F-8FA768542815}" srcOrd="0" destOrd="0" presId="urn:microsoft.com/office/officeart/2009/3/layout/StepUpProcess"/>
    <dgm:cxn modelId="{7FEFD4C2-7C86-4BA2-A5C2-BA3EB03619C5}" type="presParOf" srcId="{F7B253E6-B8FA-4AA8-8BF4-C4ADEF16EA46}" destId="{F4616CFF-98C5-4719-A667-6A038FC815CA}" srcOrd="4" destOrd="0" presId="urn:microsoft.com/office/officeart/2009/3/layout/StepUpProcess"/>
    <dgm:cxn modelId="{30ECB359-4510-443E-BDBE-AB926E0E63A9}" type="presParOf" srcId="{F4616CFF-98C5-4719-A667-6A038FC815CA}" destId="{48C64F9F-3657-4DDE-A9F5-451E82E9A219}" srcOrd="0" destOrd="0" presId="urn:microsoft.com/office/officeart/2009/3/layout/StepUpProcess"/>
    <dgm:cxn modelId="{AB65406D-5368-42D4-8A6F-19750D0331ED}" type="presParOf" srcId="{F4616CFF-98C5-4719-A667-6A038FC815CA}" destId="{E4443500-EC96-46A7-B3E9-B8363FD04439}" srcOrd="1" destOrd="0" presId="urn:microsoft.com/office/officeart/2009/3/layout/StepUpProcess"/>
    <dgm:cxn modelId="{BD28E23B-823D-4F9A-A191-B2C096EDA99D}" type="presParOf" srcId="{F4616CFF-98C5-4719-A667-6A038FC815CA}" destId="{D29DD05E-CE3A-46BE-B338-9ED67D38DA22}" srcOrd="2" destOrd="0" presId="urn:microsoft.com/office/officeart/2009/3/layout/StepUpProcess"/>
    <dgm:cxn modelId="{52454DD5-8488-49BA-948E-03D01BC737B6}" type="presParOf" srcId="{F7B253E6-B8FA-4AA8-8BF4-C4ADEF16EA46}" destId="{01D09567-693E-4070-A15E-214EDD13FE94}" srcOrd="5" destOrd="0" presId="urn:microsoft.com/office/officeart/2009/3/layout/StepUpProcess"/>
    <dgm:cxn modelId="{024ACAFF-8E60-4D40-A9AA-896B186EB2C2}" type="presParOf" srcId="{01D09567-693E-4070-A15E-214EDD13FE94}" destId="{4913A2FF-FE0B-40BE-B1CC-3623DAFEADFC}" srcOrd="0" destOrd="0" presId="urn:microsoft.com/office/officeart/2009/3/layout/StepUpProcess"/>
    <dgm:cxn modelId="{399C3F0F-5C9E-4F46-AEAB-0087EBA814C3}" type="presParOf" srcId="{F7B253E6-B8FA-4AA8-8BF4-C4ADEF16EA46}" destId="{7BBDD500-4BFD-44AE-ADE6-958B03D3826F}" srcOrd="6" destOrd="0" presId="urn:microsoft.com/office/officeart/2009/3/layout/StepUpProcess"/>
    <dgm:cxn modelId="{8C290F65-B60F-4DE5-B1F8-2D92EDAA8A1E}" type="presParOf" srcId="{7BBDD500-4BFD-44AE-ADE6-958B03D3826F}" destId="{DF96425D-0250-4D1C-904E-073EB52D21C3}" srcOrd="0" destOrd="0" presId="urn:microsoft.com/office/officeart/2009/3/layout/StepUpProcess"/>
    <dgm:cxn modelId="{7B630B70-60C3-4C2C-B780-6A193C8FF7DD}" type="presParOf" srcId="{7BBDD500-4BFD-44AE-ADE6-958B03D3826F}" destId="{401AF72E-2203-4909-B45D-D49150C96FAE}" srcOrd="1" destOrd="0" presId="urn:microsoft.com/office/officeart/2009/3/layout/StepUpProcess"/>
    <dgm:cxn modelId="{626C8C16-AE12-4EC8-9F4B-A09C69CD9869}" type="presParOf" srcId="{7BBDD500-4BFD-44AE-ADE6-958B03D3826F}" destId="{2CB78A67-C716-4E7D-A574-C4357887C484}" srcOrd="2" destOrd="0" presId="urn:microsoft.com/office/officeart/2009/3/layout/StepUpProcess"/>
    <dgm:cxn modelId="{BFF4B490-FCB6-4590-BB1B-8830A002AF9D}" type="presParOf" srcId="{F7B253E6-B8FA-4AA8-8BF4-C4ADEF16EA46}" destId="{C8376B9C-1358-46B5-B29A-D9570D89EC43}" srcOrd="7" destOrd="0" presId="urn:microsoft.com/office/officeart/2009/3/layout/StepUpProcess"/>
    <dgm:cxn modelId="{1130EE72-9D56-4406-B190-91298583B395}" type="presParOf" srcId="{C8376B9C-1358-46B5-B29A-D9570D89EC43}" destId="{B99BBFD3-D8D3-456E-B7E6-9EEE05FFB5E6}" srcOrd="0" destOrd="0" presId="urn:microsoft.com/office/officeart/2009/3/layout/StepUpProcess"/>
    <dgm:cxn modelId="{47C89BDD-68D9-4BDD-9163-040BAE42F633}" type="presParOf" srcId="{F7B253E6-B8FA-4AA8-8BF4-C4ADEF16EA46}" destId="{8E909851-1FBA-4650-95DA-A6AAB953DA1F}" srcOrd="8" destOrd="0" presId="urn:microsoft.com/office/officeart/2009/3/layout/StepUpProcess"/>
    <dgm:cxn modelId="{E89840F4-BD05-4243-988D-F9063B44DA1A}" type="presParOf" srcId="{8E909851-1FBA-4650-95DA-A6AAB953DA1F}" destId="{51E976E2-91EA-4FC3-B287-C569597D55E3}" srcOrd="0" destOrd="0" presId="urn:microsoft.com/office/officeart/2009/3/layout/StepUpProcess"/>
    <dgm:cxn modelId="{BE27387E-EA9F-404D-B35D-30DF509FC558}" type="presParOf" srcId="{8E909851-1FBA-4650-95DA-A6AAB953DA1F}" destId="{48417592-28F7-42D0-A9E1-941F38FE48B9}"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B9230D-1057-4760-BC46-F654448B43D3}" type="doc">
      <dgm:prSet loTypeId="urn:microsoft.com/office/officeart/2009/layout/CircleArrowProcess" loCatId="process" qsTypeId="urn:microsoft.com/office/officeart/2005/8/quickstyle/3d4" qsCatId="3D" csTypeId="urn:microsoft.com/office/officeart/2005/8/colors/accent1_2" csCatId="accent1" phldr="1"/>
      <dgm:spPr/>
      <dgm:t>
        <a:bodyPr/>
        <a:lstStyle/>
        <a:p>
          <a:endParaRPr lang="en-US"/>
        </a:p>
      </dgm:t>
    </dgm:pt>
    <dgm:pt modelId="{C3F03F9E-C3C4-48B4-8A05-8658C4A9331A}">
      <dgm:prSet phldrT="[Text]" custT="1"/>
      <dgm:spPr/>
      <dgm:t>
        <a:bodyPr/>
        <a:lstStyle/>
        <a:p>
          <a:pPr rtl="1"/>
          <a:r>
            <a:rPr lang="fa-IR" sz="1400" dirty="0" smtClean="0">
              <a:effectLst/>
              <a:cs typeface="B Nazanin" pitchFamily="2" charset="-78"/>
            </a:rPr>
            <a:t>فعالیت های اداره گورستان </a:t>
          </a:r>
          <a:endParaRPr lang="en-US" sz="1400" dirty="0">
            <a:effectLst/>
          </a:endParaRPr>
        </a:p>
      </dgm:t>
    </dgm:pt>
    <dgm:pt modelId="{F4568F19-597A-47E7-A331-A938AD542B18}" type="parTrans" cxnId="{93F61B3A-7824-470D-B49F-370C8EE357FD}">
      <dgm:prSet/>
      <dgm:spPr/>
      <dgm:t>
        <a:bodyPr/>
        <a:lstStyle/>
        <a:p>
          <a:endParaRPr lang="en-US"/>
        </a:p>
      </dgm:t>
    </dgm:pt>
    <dgm:pt modelId="{A2DDA5BA-B4A9-428B-B383-8A9F59EF1BF2}" type="sibTrans" cxnId="{93F61B3A-7824-470D-B49F-370C8EE357FD}">
      <dgm:prSet/>
      <dgm:spPr/>
      <dgm:t>
        <a:bodyPr/>
        <a:lstStyle/>
        <a:p>
          <a:endParaRPr lang="en-US"/>
        </a:p>
      </dgm:t>
    </dgm:pt>
    <dgm:pt modelId="{E708DA9E-F74A-4440-8E43-0DA58C00F370}">
      <dgm:prSet phldrT="[Text]" custT="1"/>
      <dgm:spPr/>
      <dgm:t>
        <a:bodyPr/>
        <a:lstStyle/>
        <a:p>
          <a:pPr rtl="1"/>
          <a:r>
            <a:rPr lang="fa-IR" sz="1400" b="0" dirty="0" smtClean="0">
              <a:solidFill>
                <a:schemeClr val="tx1"/>
              </a:solidFill>
              <a:effectLst/>
              <a:cs typeface="B Nazanin" pitchFamily="2" charset="-78"/>
            </a:rPr>
            <a:t>حوزه مالی-اداری</a:t>
          </a:r>
          <a:endParaRPr lang="en-US" sz="1400" b="0" dirty="0">
            <a:solidFill>
              <a:schemeClr val="tx1"/>
            </a:solidFill>
            <a:effectLst/>
            <a:cs typeface="B Nazanin" pitchFamily="2" charset="-78"/>
          </a:endParaRPr>
        </a:p>
      </dgm:t>
    </dgm:pt>
    <dgm:pt modelId="{1FF6B0CC-F7AF-4D71-9E2C-86F0B9A52462}" type="parTrans" cxnId="{7EB090E2-8CFA-4FF6-9469-04ACF138EEC3}">
      <dgm:prSet/>
      <dgm:spPr/>
      <dgm:t>
        <a:bodyPr/>
        <a:lstStyle/>
        <a:p>
          <a:endParaRPr lang="en-US"/>
        </a:p>
      </dgm:t>
    </dgm:pt>
    <dgm:pt modelId="{36D72B91-C279-4750-8466-9FCE58F17800}" type="sibTrans" cxnId="{7EB090E2-8CFA-4FF6-9469-04ACF138EEC3}">
      <dgm:prSet/>
      <dgm:spPr/>
      <dgm:t>
        <a:bodyPr/>
        <a:lstStyle/>
        <a:p>
          <a:endParaRPr lang="en-US"/>
        </a:p>
      </dgm:t>
    </dgm:pt>
    <dgm:pt modelId="{71DC1808-D43D-4162-9E40-8219ADF66C39}">
      <dgm:prSet phldrT="[Text]" custT="1"/>
      <dgm:spPr/>
      <dgm:t>
        <a:bodyPr>
          <a:scene3d>
            <a:camera prst="orthographicFront"/>
            <a:lightRig rig="threePt" dir="t"/>
          </a:scene3d>
          <a:sp3d extrusionH="57150">
            <a:bevelT w="38100" h="38100"/>
          </a:sp3d>
        </a:bodyPr>
        <a:lstStyle/>
        <a:p>
          <a:pPr rtl="1"/>
          <a:r>
            <a:rPr lang="fa-IR" sz="1400" b="0" dirty="0" smtClean="0">
              <a:solidFill>
                <a:schemeClr val="tx1"/>
              </a:solidFill>
              <a:effectLst/>
              <a:cs typeface="B Nazanin" pitchFamily="2" charset="-78"/>
            </a:rPr>
            <a:t>حوزه خدماتی</a:t>
          </a:r>
          <a:endParaRPr lang="en-US" sz="1400" b="0" dirty="0">
            <a:solidFill>
              <a:schemeClr val="tx1"/>
            </a:solidFill>
            <a:effectLst/>
          </a:endParaRPr>
        </a:p>
      </dgm:t>
    </dgm:pt>
    <dgm:pt modelId="{5B49186D-7816-4DA6-8B82-DCFBE86032D0}" type="parTrans" cxnId="{4DE6DD09-0882-4243-A0DA-208D7171AF29}">
      <dgm:prSet/>
      <dgm:spPr/>
      <dgm:t>
        <a:bodyPr/>
        <a:lstStyle/>
        <a:p>
          <a:endParaRPr lang="en-US"/>
        </a:p>
      </dgm:t>
    </dgm:pt>
    <dgm:pt modelId="{FB616CD2-A790-4F40-9767-D8661512EDFF}" type="sibTrans" cxnId="{4DE6DD09-0882-4243-A0DA-208D7171AF29}">
      <dgm:prSet/>
      <dgm:spPr/>
      <dgm:t>
        <a:bodyPr/>
        <a:lstStyle/>
        <a:p>
          <a:endParaRPr lang="en-US"/>
        </a:p>
      </dgm:t>
    </dgm:pt>
    <dgm:pt modelId="{93D1BF65-16F8-458C-88B9-BEA79F19DC95}" type="pres">
      <dgm:prSet presAssocID="{35B9230D-1057-4760-BC46-F654448B43D3}" presName="Name0" presStyleCnt="0">
        <dgm:presLayoutVars>
          <dgm:chMax val="7"/>
          <dgm:chPref val="7"/>
          <dgm:dir/>
          <dgm:animLvl val="lvl"/>
        </dgm:presLayoutVars>
      </dgm:prSet>
      <dgm:spPr/>
      <dgm:t>
        <a:bodyPr/>
        <a:lstStyle/>
        <a:p>
          <a:endParaRPr lang="en-US"/>
        </a:p>
      </dgm:t>
    </dgm:pt>
    <dgm:pt modelId="{FA77BA06-7ECA-4DA9-BAD2-6BF9ABDD4972}" type="pres">
      <dgm:prSet presAssocID="{C3F03F9E-C3C4-48B4-8A05-8658C4A9331A}" presName="Accent1" presStyleCnt="0"/>
      <dgm:spPr/>
    </dgm:pt>
    <dgm:pt modelId="{F480BD17-592D-457B-AF02-FA788D7D0C7D}" type="pres">
      <dgm:prSet presAssocID="{C3F03F9E-C3C4-48B4-8A05-8658C4A9331A}" presName="Accent" presStyleLbl="node1" presStyleIdx="0" presStyleCnt="3"/>
      <dgm:spPr/>
    </dgm:pt>
    <dgm:pt modelId="{98FC4A35-8BB7-4922-9C1D-6A073A188BD3}" type="pres">
      <dgm:prSet presAssocID="{C3F03F9E-C3C4-48B4-8A05-8658C4A9331A}" presName="Parent1" presStyleLbl="revTx" presStyleIdx="0" presStyleCnt="3">
        <dgm:presLayoutVars>
          <dgm:chMax val="1"/>
          <dgm:chPref val="1"/>
          <dgm:bulletEnabled val="1"/>
        </dgm:presLayoutVars>
      </dgm:prSet>
      <dgm:spPr/>
      <dgm:t>
        <a:bodyPr/>
        <a:lstStyle/>
        <a:p>
          <a:endParaRPr lang="en-US"/>
        </a:p>
      </dgm:t>
    </dgm:pt>
    <dgm:pt modelId="{F3F4D762-B7BE-487E-BA21-3B8A9FFF876D}" type="pres">
      <dgm:prSet presAssocID="{E708DA9E-F74A-4440-8E43-0DA58C00F370}" presName="Accent2" presStyleCnt="0"/>
      <dgm:spPr/>
    </dgm:pt>
    <dgm:pt modelId="{01108BE3-435B-4950-890E-3F896EB7AF3C}" type="pres">
      <dgm:prSet presAssocID="{E708DA9E-F74A-4440-8E43-0DA58C00F370}" presName="Accent" presStyleLbl="node1" presStyleIdx="1" presStyleCnt="3"/>
      <dgm:spPr/>
    </dgm:pt>
    <dgm:pt modelId="{92FDF3D9-D5A2-4A9B-A739-C7CE99850194}" type="pres">
      <dgm:prSet presAssocID="{E708DA9E-F74A-4440-8E43-0DA58C00F370}" presName="Parent2" presStyleLbl="revTx" presStyleIdx="1" presStyleCnt="3">
        <dgm:presLayoutVars>
          <dgm:chMax val="1"/>
          <dgm:chPref val="1"/>
          <dgm:bulletEnabled val="1"/>
        </dgm:presLayoutVars>
      </dgm:prSet>
      <dgm:spPr/>
      <dgm:t>
        <a:bodyPr/>
        <a:lstStyle/>
        <a:p>
          <a:endParaRPr lang="en-US"/>
        </a:p>
      </dgm:t>
    </dgm:pt>
    <dgm:pt modelId="{3709FB9A-1D87-45DF-9DDB-8044E7E63B9F}" type="pres">
      <dgm:prSet presAssocID="{71DC1808-D43D-4162-9E40-8219ADF66C39}" presName="Accent3" presStyleCnt="0"/>
      <dgm:spPr/>
    </dgm:pt>
    <dgm:pt modelId="{0069303B-22E7-4942-9F93-C6A7D23B79DB}" type="pres">
      <dgm:prSet presAssocID="{71DC1808-D43D-4162-9E40-8219ADF66C39}" presName="Accent" presStyleLbl="node1" presStyleIdx="2" presStyleCnt="3"/>
      <dgm:spPr/>
    </dgm:pt>
    <dgm:pt modelId="{3694E86B-E7E3-4E74-8E64-F0F8BE3FA6A8}" type="pres">
      <dgm:prSet presAssocID="{71DC1808-D43D-4162-9E40-8219ADF66C39}" presName="Parent3" presStyleLbl="revTx" presStyleIdx="2" presStyleCnt="3">
        <dgm:presLayoutVars>
          <dgm:chMax val="1"/>
          <dgm:chPref val="1"/>
          <dgm:bulletEnabled val="1"/>
        </dgm:presLayoutVars>
      </dgm:prSet>
      <dgm:spPr/>
      <dgm:t>
        <a:bodyPr/>
        <a:lstStyle/>
        <a:p>
          <a:endParaRPr lang="en-US"/>
        </a:p>
      </dgm:t>
    </dgm:pt>
  </dgm:ptLst>
  <dgm:cxnLst>
    <dgm:cxn modelId="{4DE6DD09-0882-4243-A0DA-208D7171AF29}" srcId="{35B9230D-1057-4760-BC46-F654448B43D3}" destId="{71DC1808-D43D-4162-9E40-8219ADF66C39}" srcOrd="2" destOrd="0" parTransId="{5B49186D-7816-4DA6-8B82-DCFBE86032D0}" sibTransId="{FB616CD2-A790-4F40-9767-D8661512EDFF}"/>
    <dgm:cxn modelId="{A2C09B46-1561-43CA-83BF-645F9F7A89BF}" type="presOf" srcId="{C3F03F9E-C3C4-48B4-8A05-8658C4A9331A}" destId="{98FC4A35-8BB7-4922-9C1D-6A073A188BD3}" srcOrd="0" destOrd="0" presId="urn:microsoft.com/office/officeart/2009/layout/CircleArrowProcess"/>
    <dgm:cxn modelId="{6CA7CE90-5B39-4FF5-A0C2-27F46D604F23}" type="presOf" srcId="{E708DA9E-F74A-4440-8E43-0DA58C00F370}" destId="{92FDF3D9-D5A2-4A9B-A739-C7CE99850194}" srcOrd="0" destOrd="0" presId="urn:microsoft.com/office/officeart/2009/layout/CircleArrowProcess"/>
    <dgm:cxn modelId="{7EB090E2-8CFA-4FF6-9469-04ACF138EEC3}" srcId="{35B9230D-1057-4760-BC46-F654448B43D3}" destId="{E708DA9E-F74A-4440-8E43-0DA58C00F370}" srcOrd="1" destOrd="0" parTransId="{1FF6B0CC-F7AF-4D71-9E2C-86F0B9A52462}" sibTransId="{36D72B91-C279-4750-8466-9FCE58F17800}"/>
    <dgm:cxn modelId="{93F61B3A-7824-470D-B49F-370C8EE357FD}" srcId="{35B9230D-1057-4760-BC46-F654448B43D3}" destId="{C3F03F9E-C3C4-48B4-8A05-8658C4A9331A}" srcOrd="0" destOrd="0" parTransId="{F4568F19-597A-47E7-A331-A938AD542B18}" sibTransId="{A2DDA5BA-B4A9-428B-B383-8A9F59EF1BF2}"/>
    <dgm:cxn modelId="{7399CB37-4923-4365-83DC-1FA599951F4B}" type="presOf" srcId="{35B9230D-1057-4760-BC46-F654448B43D3}" destId="{93D1BF65-16F8-458C-88B9-BEA79F19DC95}" srcOrd="0" destOrd="0" presId="urn:microsoft.com/office/officeart/2009/layout/CircleArrowProcess"/>
    <dgm:cxn modelId="{04A37A32-B1DD-400D-9F36-83BEAB53D7C4}" type="presOf" srcId="{71DC1808-D43D-4162-9E40-8219ADF66C39}" destId="{3694E86B-E7E3-4E74-8E64-F0F8BE3FA6A8}" srcOrd="0" destOrd="0" presId="urn:microsoft.com/office/officeart/2009/layout/CircleArrowProcess"/>
    <dgm:cxn modelId="{47F74909-0639-4B04-BEDD-41CAF2F59FF4}" type="presParOf" srcId="{93D1BF65-16F8-458C-88B9-BEA79F19DC95}" destId="{FA77BA06-7ECA-4DA9-BAD2-6BF9ABDD4972}" srcOrd="0" destOrd="0" presId="urn:microsoft.com/office/officeart/2009/layout/CircleArrowProcess"/>
    <dgm:cxn modelId="{4ADAE22B-E000-4641-82EE-008FC86834E0}" type="presParOf" srcId="{FA77BA06-7ECA-4DA9-BAD2-6BF9ABDD4972}" destId="{F480BD17-592D-457B-AF02-FA788D7D0C7D}" srcOrd="0" destOrd="0" presId="urn:microsoft.com/office/officeart/2009/layout/CircleArrowProcess"/>
    <dgm:cxn modelId="{4527C0AD-8FAD-4797-8C5E-F7931F605500}" type="presParOf" srcId="{93D1BF65-16F8-458C-88B9-BEA79F19DC95}" destId="{98FC4A35-8BB7-4922-9C1D-6A073A188BD3}" srcOrd="1" destOrd="0" presId="urn:microsoft.com/office/officeart/2009/layout/CircleArrowProcess"/>
    <dgm:cxn modelId="{465E61CA-0952-4096-9EF8-3B2CF0A7174B}" type="presParOf" srcId="{93D1BF65-16F8-458C-88B9-BEA79F19DC95}" destId="{F3F4D762-B7BE-487E-BA21-3B8A9FFF876D}" srcOrd="2" destOrd="0" presId="urn:microsoft.com/office/officeart/2009/layout/CircleArrowProcess"/>
    <dgm:cxn modelId="{0D4E7575-FF78-4019-B2C6-58D89FF33903}" type="presParOf" srcId="{F3F4D762-B7BE-487E-BA21-3B8A9FFF876D}" destId="{01108BE3-435B-4950-890E-3F896EB7AF3C}" srcOrd="0" destOrd="0" presId="urn:microsoft.com/office/officeart/2009/layout/CircleArrowProcess"/>
    <dgm:cxn modelId="{D9A4A0CE-4AFD-4B12-B4F1-6F5D214E9280}" type="presParOf" srcId="{93D1BF65-16F8-458C-88B9-BEA79F19DC95}" destId="{92FDF3D9-D5A2-4A9B-A739-C7CE99850194}" srcOrd="3" destOrd="0" presId="urn:microsoft.com/office/officeart/2009/layout/CircleArrowProcess"/>
    <dgm:cxn modelId="{6665629D-AAF0-4ABF-BF3F-2F91D60DE29E}" type="presParOf" srcId="{93D1BF65-16F8-458C-88B9-BEA79F19DC95}" destId="{3709FB9A-1D87-45DF-9DDB-8044E7E63B9F}" srcOrd="4" destOrd="0" presId="urn:microsoft.com/office/officeart/2009/layout/CircleArrowProcess"/>
    <dgm:cxn modelId="{E78A4D20-0F07-4DC8-A92F-CE1E29C7A3B7}" type="presParOf" srcId="{3709FB9A-1D87-45DF-9DDB-8044E7E63B9F}" destId="{0069303B-22E7-4942-9F93-C6A7D23B79DB}" srcOrd="0" destOrd="0" presId="urn:microsoft.com/office/officeart/2009/layout/CircleArrowProcess"/>
    <dgm:cxn modelId="{88211D93-A073-41FB-9B32-DD37602FBED9}" type="presParOf" srcId="{93D1BF65-16F8-458C-88B9-BEA79F19DC95}" destId="{3694E86B-E7E3-4E74-8E64-F0F8BE3FA6A8}"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256A0-0A62-4147-BF5C-75B22EEF50D8}">
      <dsp:nvSpPr>
        <dsp:cNvPr id="0" name=""/>
        <dsp:cNvSpPr/>
      </dsp:nvSpPr>
      <dsp:spPr>
        <a:xfrm rot="4396374">
          <a:off x="1715047" y="1027158"/>
          <a:ext cx="3523999" cy="2457550"/>
        </a:xfrm>
        <a:prstGeom prst="swooshArrow">
          <a:avLst>
            <a:gd name="adj1" fmla="val 16310"/>
            <a:gd name="adj2" fmla="val 313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8BA911-C896-4040-B754-9A0BA9FF983D}">
      <dsp:nvSpPr>
        <dsp:cNvPr id="0" name=""/>
        <dsp:cNvSpPr/>
      </dsp:nvSpPr>
      <dsp:spPr>
        <a:xfrm>
          <a:off x="2920670" y="1252494"/>
          <a:ext cx="98358" cy="98358"/>
        </a:xfrm>
        <a:prstGeom prst="ellipse">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A9494F-A609-4535-9BAE-5B3B0DBDD21F}">
      <dsp:nvSpPr>
        <dsp:cNvPr id="0" name=""/>
        <dsp:cNvSpPr/>
      </dsp:nvSpPr>
      <dsp:spPr>
        <a:xfrm>
          <a:off x="3606469" y="1795723"/>
          <a:ext cx="98358" cy="98358"/>
        </a:xfrm>
        <a:prstGeom prst="ellipse">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C48B63-83CD-47D2-9C0E-B6F3D38D707B}">
      <dsp:nvSpPr>
        <dsp:cNvPr id="0" name=""/>
        <dsp:cNvSpPr/>
      </dsp:nvSpPr>
      <dsp:spPr>
        <a:xfrm>
          <a:off x="4139871" y="2430994"/>
          <a:ext cx="98358" cy="98358"/>
        </a:xfrm>
        <a:prstGeom prst="ellipse">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B21B62-9C7B-4DC1-ABC3-7FF16179CB8F}">
      <dsp:nvSpPr>
        <dsp:cNvPr id="0" name=""/>
        <dsp:cNvSpPr/>
      </dsp:nvSpPr>
      <dsp:spPr>
        <a:xfrm>
          <a:off x="456747" y="0"/>
          <a:ext cx="3459811" cy="721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lvl="0" algn="just" defTabSz="622300" rtl="1">
            <a:lnSpc>
              <a:spcPct val="90000"/>
            </a:lnSpc>
            <a:spcBef>
              <a:spcPct val="0"/>
            </a:spcBef>
            <a:spcAft>
              <a:spcPct val="35000"/>
            </a:spcAft>
          </a:pPr>
          <a:r>
            <a:rPr lang="fa-IR" sz="1400" kern="1200" dirty="0" smtClean="0">
              <a:solidFill>
                <a:schemeClr val="tx2">
                  <a:lumMod val="90000"/>
                  <a:lumOff val="10000"/>
                </a:schemeClr>
              </a:solidFill>
              <a:cs typeface="B Nazanin" pitchFamily="2" charset="-78"/>
            </a:rPr>
            <a:t>گورستان ها به دلایل </a:t>
          </a:r>
          <a:r>
            <a:rPr lang="fa-IR" sz="1400" b="1"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زیست محیطی و عملکردی</a:t>
          </a:r>
          <a:r>
            <a:rPr lang="fa-IR" sz="1400" kern="1200" dirty="0" smtClean="0">
              <a:solidFill>
                <a:schemeClr val="tx2">
                  <a:lumMod val="90000"/>
                  <a:lumOff val="10000"/>
                </a:schemeClr>
              </a:solidFill>
              <a:cs typeface="B Nazanin" pitchFamily="2" charset="-78"/>
            </a:rPr>
            <a:t>، در </a:t>
          </a:r>
          <a:r>
            <a:rPr lang="fa-IR" sz="1400" b="1"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خارج</a:t>
          </a:r>
          <a:r>
            <a:rPr lang="fa-IR" sz="1400" kern="1200" dirty="0" smtClean="0">
              <a:solidFill>
                <a:schemeClr val="tx2">
                  <a:lumMod val="90000"/>
                  <a:lumOff val="10000"/>
                </a:schemeClr>
              </a:solidFill>
              <a:cs typeface="B Nazanin" pitchFamily="2" charset="-78"/>
            </a:rPr>
            <a:t> از شهر قرار می گیرند و بر اساس اصول برنامه ریزی برای هر شهر </a:t>
          </a:r>
          <a:r>
            <a:rPr lang="fa-IR" sz="1400" b="1"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تنها یک گورستان </a:t>
          </a:r>
          <a:r>
            <a:rPr lang="fa-IR" sz="1400" kern="1200" dirty="0" smtClean="0">
              <a:solidFill>
                <a:schemeClr val="tx2">
                  <a:lumMod val="90000"/>
                  <a:lumOff val="10000"/>
                </a:schemeClr>
              </a:solidFill>
              <a:cs typeface="B Nazanin" pitchFamily="2" charset="-78"/>
            </a:rPr>
            <a:t>در نظر گرفته می شود. </a:t>
          </a:r>
          <a:endParaRPr lang="en-US" sz="1400" kern="1200" dirty="0"/>
        </a:p>
      </dsp:txBody>
      <dsp:txXfrm>
        <a:off x="456747" y="0"/>
        <a:ext cx="3459811" cy="721898"/>
      </dsp:txXfrm>
    </dsp:sp>
    <dsp:sp modelId="{2EAE16BF-FFC6-480C-B7C2-E639C392EAA8}">
      <dsp:nvSpPr>
        <dsp:cNvPr id="0" name=""/>
        <dsp:cNvSpPr/>
      </dsp:nvSpPr>
      <dsp:spPr>
        <a:xfrm>
          <a:off x="3835082" y="1012885"/>
          <a:ext cx="2164113" cy="721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just" defTabSz="622300" rtl="1">
            <a:lnSpc>
              <a:spcPct val="90000"/>
            </a:lnSpc>
            <a:spcBef>
              <a:spcPct val="0"/>
            </a:spcBef>
            <a:spcAft>
              <a:spcPct val="35000"/>
            </a:spcAft>
          </a:pPr>
          <a:r>
            <a:rPr lang="fa-IR" sz="1400" kern="1200" dirty="0" smtClean="0">
              <a:solidFill>
                <a:schemeClr val="tx2">
                  <a:lumMod val="90000"/>
                  <a:lumOff val="10000"/>
                </a:schemeClr>
              </a:solidFill>
              <a:cs typeface="B Nazanin" pitchFamily="2" charset="-78"/>
            </a:rPr>
            <a:t>از سوی دیگر، </a:t>
          </a:r>
          <a:r>
            <a:rPr lang="fa-IR" sz="1400" b="1"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استانداردهای</a:t>
          </a:r>
          <a:r>
            <a:rPr lang="fa-IR" sz="1400" kern="1200" dirty="0" smtClean="0">
              <a:solidFill>
                <a:schemeClr val="tx2">
                  <a:lumMod val="90000"/>
                  <a:lumOff val="10000"/>
                </a:schemeClr>
              </a:solidFill>
              <a:cs typeface="B Nazanin" pitchFamily="2" charset="-78"/>
            </a:rPr>
            <a:t> معینی برای اندازه و مشخصات کلی کارکرد گورستان ها </a:t>
          </a:r>
          <a:r>
            <a:rPr lang="fa-IR" sz="1400" b="1"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وجود ندارد</a:t>
          </a:r>
          <a:r>
            <a:rPr lang="fa-IR" sz="1400" kern="1200" dirty="0" smtClean="0">
              <a:solidFill>
                <a:schemeClr val="tx2">
                  <a:lumMod val="90000"/>
                  <a:lumOff val="10000"/>
                </a:schemeClr>
              </a:solidFill>
              <a:cs typeface="B Nazanin" pitchFamily="2" charset="-78"/>
            </a:rPr>
            <a:t>. </a:t>
          </a:r>
          <a:endParaRPr lang="en-US" sz="1400" kern="1200" dirty="0"/>
        </a:p>
      </dsp:txBody>
      <dsp:txXfrm>
        <a:off x="3835082" y="1012885"/>
        <a:ext cx="2164113" cy="721898"/>
      </dsp:txXfrm>
    </dsp:sp>
    <dsp:sp modelId="{06DE018E-D1E3-4D18-8509-335C2A2849EE}">
      <dsp:nvSpPr>
        <dsp:cNvPr id="0" name=""/>
        <dsp:cNvSpPr/>
      </dsp:nvSpPr>
      <dsp:spPr>
        <a:xfrm>
          <a:off x="48084" y="1366063"/>
          <a:ext cx="2723064" cy="2407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just" defTabSz="622300" rtl="1">
            <a:lnSpc>
              <a:spcPct val="90000"/>
            </a:lnSpc>
            <a:spcBef>
              <a:spcPct val="0"/>
            </a:spcBef>
            <a:spcAft>
              <a:spcPct val="35000"/>
            </a:spcAft>
          </a:pPr>
          <a:r>
            <a:rPr lang="fa-IR" sz="1400" kern="1200" dirty="0" smtClean="0">
              <a:solidFill>
                <a:schemeClr val="tx2">
                  <a:lumMod val="90000"/>
                  <a:lumOff val="10000"/>
                </a:schemeClr>
              </a:solidFill>
              <a:cs typeface="B Nazanin" pitchFamily="2" charset="-78"/>
            </a:rPr>
            <a:t>برای تعیین اندازه گورستان ها در هر شهر، </a:t>
          </a:r>
          <a:r>
            <a:rPr lang="fa-IR" sz="1400" b="1"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محاسبات جمعیتی </a:t>
          </a:r>
          <a:r>
            <a:rPr lang="fa-IR" sz="1400" kern="1200" dirty="0" smtClean="0">
              <a:solidFill>
                <a:schemeClr val="tx2">
                  <a:lumMod val="90000"/>
                  <a:lumOff val="10000"/>
                </a:schemeClr>
              </a:solidFill>
              <a:cs typeface="B Nazanin" pitchFamily="2" charset="-78"/>
            </a:rPr>
            <a:t>خاصی لازم است.بنابراین، اندازه گورستان ها در هر شهر کاملا وابسته به جمعیت آن شهر است و بر اساس نرخ مرگ و میر شهر تعیین می گردد – مقیاس از قبل تعیین شده ای ندارد- </a:t>
          </a:r>
          <a:endParaRPr lang="en-US" sz="1400" kern="1200" dirty="0"/>
        </a:p>
      </dsp:txBody>
      <dsp:txXfrm>
        <a:off x="48084" y="1366063"/>
        <a:ext cx="2723064" cy="2407294"/>
      </dsp:txXfrm>
    </dsp:sp>
    <dsp:sp modelId="{04F0243D-0CCE-4E79-836B-846F4A8C69CB}">
      <dsp:nvSpPr>
        <dsp:cNvPr id="0" name=""/>
        <dsp:cNvSpPr/>
      </dsp:nvSpPr>
      <dsp:spPr>
        <a:xfrm>
          <a:off x="4593734" y="2119224"/>
          <a:ext cx="1637808" cy="721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just" defTabSz="622300" rtl="1">
            <a:lnSpc>
              <a:spcPct val="90000"/>
            </a:lnSpc>
            <a:spcBef>
              <a:spcPct val="0"/>
            </a:spcBef>
            <a:spcAft>
              <a:spcPct val="35000"/>
            </a:spcAft>
          </a:pPr>
          <a:r>
            <a:rPr lang="fa-IR" sz="1400" kern="1200" dirty="0" smtClean="0">
              <a:solidFill>
                <a:schemeClr val="tx2">
                  <a:lumMod val="90000"/>
                  <a:lumOff val="10000"/>
                </a:schemeClr>
              </a:solidFill>
              <a:cs typeface="B Nazanin" pitchFamily="2" charset="-78"/>
            </a:rPr>
            <a:t>اما </a:t>
          </a:r>
          <a:r>
            <a:rPr lang="fa-IR" sz="1400" b="1"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عملکرد</a:t>
          </a:r>
          <a:r>
            <a:rPr lang="fa-IR" sz="1400" kern="1200" dirty="0" smtClean="0">
              <a:solidFill>
                <a:schemeClr val="tx2">
                  <a:lumMod val="90000"/>
                  <a:lumOff val="10000"/>
                </a:schemeClr>
              </a:solidFill>
              <a:cs typeface="B Nazanin" pitchFamily="2" charset="-78"/>
            </a:rPr>
            <a:t> هر گورستان به دو عامل بستگی دارد:</a:t>
          </a:r>
          <a:endParaRPr lang="en-US" sz="1400" kern="1200" dirty="0"/>
        </a:p>
      </dsp:txBody>
      <dsp:txXfrm>
        <a:off x="4593734" y="2119224"/>
        <a:ext cx="1637808" cy="721898"/>
      </dsp:txXfrm>
    </dsp:sp>
    <dsp:sp modelId="{D26209D8-19BD-4D62-AE68-A4CBE98D0DF2}">
      <dsp:nvSpPr>
        <dsp:cNvPr id="0" name=""/>
        <dsp:cNvSpPr/>
      </dsp:nvSpPr>
      <dsp:spPr>
        <a:xfrm>
          <a:off x="2877237" y="3732823"/>
          <a:ext cx="2481527" cy="721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just" defTabSz="666750" rtl="1">
            <a:lnSpc>
              <a:spcPct val="90000"/>
            </a:lnSpc>
            <a:spcBef>
              <a:spcPct val="0"/>
            </a:spcBef>
            <a:spcAft>
              <a:spcPct val="35000"/>
            </a:spcAft>
          </a:pPr>
          <a:r>
            <a:rPr lang="fa-IR" sz="1500" b="1"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اندازه گورستان</a:t>
          </a:r>
        </a:p>
        <a:p>
          <a:pPr lvl="0" algn="just" defTabSz="666750" rtl="1">
            <a:lnSpc>
              <a:spcPct val="90000"/>
            </a:lnSpc>
            <a:spcBef>
              <a:spcPct val="0"/>
            </a:spcBef>
            <a:spcAft>
              <a:spcPct val="35000"/>
            </a:spcAft>
          </a:pPr>
          <a:r>
            <a:rPr lang="fa-IR" sz="1500" b="1"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فاصله گورستان از شهر </a:t>
          </a:r>
          <a:endParaRPr lang="en-US" sz="1500" b="1" kern="1200" dirty="0">
            <a:effectLst>
              <a:outerShdw blurRad="38100" dist="38100" dir="2700000" algn="tl">
                <a:srgbClr val="000000">
                  <a:alpha val="43137"/>
                </a:srgbClr>
              </a:outerShdw>
            </a:effectLst>
          </a:endParaRPr>
        </a:p>
      </dsp:txBody>
      <dsp:txXfrm>
        <a:off x="2877237" y="3732823"/>
        <a:ext cx="2481527" cy="721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8D51B-601D-4CAA-8610-EC3332785BA4}">
      <dsp:nvSpPr>
        <dsp:cNvPr id="0" name=""/>
        <dsp:cNvSpPr/>
      </dsp:nvSpPr>
      <dsp:spPr>
        <a:xfrm rot="5400000">
          <a:off x="806664" y="653918"/>
          <a:ext cx="518741" cy="590569"/>
        </a:xfrm>
        <a:prstGeom prst="bentUpArrow">
          <a:avLst>
            <a:gd name="adj1" fmla="val 32840"/>
            <a:gd name="adj2" fmla="val 25000"/>
            <a:gd name="adj3" fmla="val 35780"/>
          </a:avLst>
        </a:prstGeom>
        <a:solidFill>
          <a:schemeClr val="bg2">
            <a:lumMod val="5000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3F9B6-2377-4003-B00A-92C19D0DC354}">
      <dsp:nvSpPr>
        <dsp:cNvPr id="0" name=""/>
        <dsp:cNvSpPr/>
      </dsp:nvSpPr>
      <dsp:spPr>
        <a:xfrm>
          <a:off x="3258" y="51254"/>
          <a:ext cx="2896991" cy="611250"/>
        </a:xfrm>
        <a:prstGeom prst="roundRect">
          <a:avLst>
            <a:gd name="adj" fmla="val 16670"/>
          </a:avLst>
        </a:prstGeom>
        <a:solidFill>
          <a:schemeClr val="bg2"/>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هرچه گورستان بزرگتر و از شهر دورتر باشد</a:t>
          </a:r>
          <a:endParaRPr lang="en-US" sz="1600" kern="1200" dirty="0">
            <a:solidFill>
              <a:schemeClr val="tx2">
                <a:lumMod val="90000"/>
                <a:lumOff val="10000"/>
              </a:schemeClr>
            </a:solidFill>
            <a:effectLst>
              <a:outerShdw blurRad="38100" dist="38100" dir="2700000" algn="tl">
                <a:srgbClr val="000000">
                  <a:alpha val="43137"/>
                </a:srgbClr>
              </a:outerShdw>
            </a:effectLst>
          </a:endParaRPr>
        </a:p>
      </dsp:txBody>
      <dsp:txXfrm>
        <a:off x="33102" y="81098"/>
        <a:ext cx="2837303" cy="551562"/>
      </dsp:txXfrm>
    </dsp:sp>
    <dsp:sp modelId="{B917ECC3-8032-4CD7-93B7-C394C2A5E7EA}">
      <dsp:nvSpPr>
        <dsp:cNvPr id="0" name=""/>
        <dsp:cNvSpPr/>
      </dsp:nvSpPr>
      <dsp:spPr>
        <a:xfrm>
          <a:off x="1888381" y="109551"/>
          <a:ext cx="635123" cy="494039"/>
        </a:xfrm>
        <a:prstGeom prst="rect">
          <a:avLst/>
        </a:prstGeom>
        <a:noFill/>
        <a:ln>
          <a:noFill/>
        </a:ln>
        <a:effectLst/>
      </dsp:spPr>
      <dsp:style>
        <a:lnRef idx="0">
          <a:scrgbClr r="0" g="0" b="0"/>
        </a:lnRef>
        <a:fillRef idx="0">
          <a:scrgbClr r="0" g="0" b="0"/>
        </a:fillRef>
        <a:effectRef idx="0">
          <a:scrgbClr r="0" g="0" b="0"/>
        </a:effectRef>
        <a:fontRef idx="minor"/>
      </dsp:style>
    </dsp:sp>
    <dsp:sp modelId="{D4E10DD7-531D-48F9-B471-723BFAD9503B}">
      <dsp:nvSpPr>
        <dsp:cNvPr id="0" name=""/>
        <dsp:cNvSpPr/>
      </dsp:nvSpPr>
      <dsp:spPr>
        <a:xfrm rot="5400000">
          <a:off x="2188546" y="1365319"/>
          <a:ext cx="518741" cy="590569"/>
        </a:xfrm>
        <a:prstGeom prst="bentUpArrow">
          <a:avLst>
            <a:gd name="adj1" fmla="val 32840"/>
            <a:gd name="adj2" fmla="val 25000"/>
            <a:gd name="adj3" fmla="val 35780"/>
          </a:avLst>
        </a:prstGeom>
        <a:solidFill>
          <a:schemeClr val="bg2">
            <a:lumMod val="5000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B9567C-7618-4B38-90D4-62B5D7C7A022}">
      <dsp:nvSpPr>
        <dsp:cNvPr id="0" name=""/>
        <dsp:cNvSpPr/>
      </dsp:nvSpPr>
      <dsp:spPr>
        <a:xfrm>
          <a:off x="1393814" y="737891"/>
          <a:ext cx="2839496" cy="611250"/>
        </a:xfrm>
        <a:prstGeom prst="roundRect">
          <a:avLst>
            <a:gd name="adj" fmla="val 16670"/>
          </a:avLst>
        </a:prstGeom>
        <a:solidFill>
          <a:schemeClr val="bg2"/>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باید تأسیسات و تسهیلات بیش تر</a:t>
          </a:r>
          <a:endParaRPr lang="en-US" sz="1600" kern="1200" dirty="0">
            <a:solidFill>
              <a:schemeClr val="tx2">
                <a:lumMod val="90000"/>
                <a:lumOff val="10000"/>
              </a:schemeClr>
            </a:solidFill>
            <a:effectLst>
              <a:outerShdw blurRad="38100" dist="38100" dir="2700000" algn="tl">
                <a:srgbClr val="000000">
                  <a:alpha val="43137"/>
                </a:srgbClr>
              </a:outerShdw>
            </a:effectLst>
          </a:endParaRPr>
        </a:p>
      </dsp:txBody>
      <dsp:txXfrm>
        <a:off x="1423658" y="767735"/>
        <a:ext cx="2779808" cy="551562"/>
      </dsp:txXfrm>
    </dsp:sp>
    <dsp:sp modelId="{1823FECE-FCC3-4CF8-A239-0BCD1366E10C}">
      <dsp:nvSpPr>
        <dsp:cNvPr id="0" name=""/>
        <dsp:cNvSpPr/>
      </dsp:nvSpPr>
      <dsp:spPr>
        <a:xfrm>
          <a:off x="3250190" y="796187"/>
          <a:ext cx="635123" cy="494039"/>
        </a:xfrm>
        <a:prstGeom prst="rect">
          <a:avLst/>
        </a:prstGeom>
        <a:noFill/>
        <a:ln>
          <a:noFill/>
        </a:ln>
        <a:effectLst/>
      </dsp:spPr>
      <dsp:style>
        <a:lnRef idx="0">
          <a:scrgbClr r="0" g="0" b="0"/>
        </a:lnRef>
        <a:fillRef idx="0">
          <a:scrgbClr r="0" g="0" b="0"/>
        </a:fillRef>
        <a:effectRef idx="0">
          <a:scrgbClr r="0" g="0" b="0"/>
        </a:effectRef>
        <a:fontRef idx="minor"/>
      </dsp:style>
    </dsp:sp>
    <dsp:sp modelId="{BB234C28-AA1C-4A8A-84B3-7C92CB66156A}">
      <dsp:nvSpPr>
        <dsp:cNvPr id="0" name=""/>
        <dsp:cNvSpPr/>
      </dsp:nvSpPr>
      <dsp:spPr>
        <a:xfrm>
          <a:off x="2784370" y="1424527"/>
          <a:ext cx="2622570" cy="611250"/>
        </a:xfrm>
        <a:prstGeom prst="roundRect">
          <a:avLst>
            <a:gd name="adj" fmla="val 16670"/>
          </a:avLst>
        </a:prstGeom>
        <a:solidFill>
          <a:schemeClr val="bg2"/>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در نتیجه عملکلرد گسترده تری برای  برای آن پیش بینی می شود</a:t>
          </a:r>
          <a:endParaRPr lang="en-US" sz="1600" kern="1200" dirty="0">
            <a:solidFill>
              <a:schemeClr val="tx2">
                <a:lumMod val="90000"/>
                <a:lumOff val="10000"/>
              </a:schemeClr>
            </a:solidFill>
            <a:effectLst>
              <a:outerShdw blurRad="38100" dist="38100" dir="2700000" algn="tl">
                <a:srgbClr val="000000">
                  <a:alpha val="43137"/>
                </a:srgbClr>
              </a:outerShdw>
            </a:effectLst>
          </a:endParaRPr>
        </a:p>
      </dsp:txBody>
      <dsp:txXfrm>
        <a:off x="2814214" y="1454371"/>
        <a:ext cx="2562882" cy="551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91C70-320C-4F5E-87A4-8A5955FC5CA1}">
      <dsp:nvSpPr>
        <dsp:cNvPr id="0" name=""/>
        <dsp:cNvSpPr/>
      </dsp:nvSpPr>
      <dsp:spPr>
        <a:xfrm>
          <a:off x="1652" y="876440"/>
          <a:ext cx="1252714" cy="1033227"/>
        </a:xfrm>
        <a:prstGeom prst="roundRect">
          <a:avLst>
            <a:gd name="adj" fmla="val 10000"/>
          </a:avLst>
        </a:prstGeom>
        <a:solidFill>
          <a:schemeClr val="lt2">
            <a:alpha val="90000"/>
            <a:hueOff val="0"/>
            <a:satOff val="0"/>
            <a:lumOff val="0"/>
            <a:alphaOff val="0"/>
          </a:schemeClr>
        </a:solidFill>
        <a:ln w="1905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ctr" defTabSz="711200" rtl="1">
            <a:lnSpc>
              <a:spcPct val="90000"/>
            </a:lnSpc>
            <a:spcBef>
              <a:spcPct val="0"/>
            </a:spcBef>
            <a:spcAft>
              <a:spcPct val="15000"/>
            </a:spcAft>
            <a:buChar char="••"/>
          </a:pPr>
          <a:r>
            <a:rPr lang="fa-IR" sz="1600" kern="1200" dirty="0" smtClean="0">
              <a:solidFill>
                <a:schemeClr val="tx2">
                  <a:lumMod val="90000"/>
                  <a:lumOff val="10000"/>
                </a:schemeClr>
              </a:solidFill>
              <a:cs typeface="B Nazanin" pitchFamily="2" charset="-78"/>
            </a:rPr>
            <a:t>عوامل موثر بر مکان یابی</a:t>
          </a:r>
          <a:endParaRPr lang="en-US" sz="1600" kern="1200" dirty="0"/>
        </a:p>
      </dsp:txBody>
      <dsp:txXfrm>
        <a:off x="25429" y="900217"/>
        <a:ext cx="1205160" cy="764267"/>
      </dsp:txXfrm>
    </dsp:sp>
    <dsp:sp modelId="{45BC045B-E92B-41D6-92F2-3C2E943BCC95}">
      <dsp:nvSpPr>
        <dsp:cNvPr id="0" name=""/>
        <dsp:cNvSpPr/>
      </dsp:nvSpPr>
      <dsp:spPr>
        <a:xfrm>
          <a:off x="716663" y="1162094"/>
          <a:ext cx="1323052" cy="1323052"/>
        </a:xfrm>
        <a:prstGeom prst="leftCircularArrow">
          <a:avLst>
            <a:gd name="adj1" fmla="val 2716"/>
            <a:gd name="adj2" fmla="val 330768"/>
            <a:gd name="adj3" fmla="val 2106279"/>
            <a:gd name="adj4" fmla="val 9024489"/>
            <a:gd name="adj5" fmla="val 3168"/>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 modelId="{A6981015-E7DE-429B-9A35-F67A610FD623}">
      <dsp:nvSpPr>
        <dsp:cNvPr id="0" name=""/>
        <dsp:cNvSpPr/>
      </dsp:nvSpPr>
      <dsp:spPr>
        <a:xfrm>
          <a:off x="280033" y="1688261"/>
          <a:ext cx="1113523" cy="442811"/>
        </a:xfrm>
        <a:prstGeom prst="roundRect">
          <a:avLst>
            <a:gd name="adj" fmla="val 10000"/>
          </a:avLst>
        </a:prstGeom>
        <a:solidFill>
          <a:schemeClr val="accent1"/>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a-IR" sz="1900" kern="1200" dirty="0" smtClean="0">
              <a:solidFill>
                <a:schemeClr val="bg1"/>
              </a:solidFill>
              <a:effectLst>
                <a:outerShdw blurRad="38100" dist="38100" dir="2700000" algn="tl">
                  <a:srgbClr val="000000">
                    <a:alpha val="43137"/>
                  </a:srgbClr>
                </a:outerShdw>
              </a:effectLst>
              <a:cs typeface="B Nazanin" pitchFamily="2" charset="-78"/>
            </a:rPr>
            <a:t>گورستان</a:t>
          </a:r>
          <a:endParaRPr lang="en-US" sz="1900" kern="1200" dirty="0">
            <a:solidFill>
              <a:schemeClr val="bg1"/>
            </a:solidFill>
            <a:effectLst>
              <a:outerShdw blurRad="38100" dist="38100" dir="2700000" algn="tl">
                <a:srgbClr val="000000">
                  <a:alpha val="43137"/>
                </a:srgbClr>
              </a:outerShdw>
            </a:effectLst>
          </a:endParaRPr>
        </a:p>
      </dsp:txBody>
      <dsp:txXfrm>
        <a:off x="293002" y="1701230"/>
        <a:ext cx="1087585" cy="416873"/>
      </dsp:txXfrm>
    </dsp:sp>
    <dsp:sp modelId="{1DC07A9C-405F-4967-804C-5450DC5CE4F5}">
      <dsp:nvSpPr>
        <dsp:cNvPr id="0" name=""/>
        <dsp:cNvSpPr/>
      </dsp:nvSpPr>
      <dsp:spPr>
        <a:xfrm>
          <a:off x="1564647" y="876440"/>
          <a:ext cx="1252714" cy="1033227"/>
        </a:xfrm>
        <a:prstGeom prst="roundRect">
          <a:avLst>
            <a:gd name="adj" fmla="val 10000"/>
          </a:avLst>
        </a:prstGeom>
        <a:solidFill>
          <a:schemeClr val="lt2">
            <a:alpha val="90000"/>
            <a:hueOff val="0"/>
            <a:satOff val="0"/>
            <a:lumOff val="0"/>
            <a:alphaOff val="0"/>
          </a:schemeClr>
        </a:solidFill>
        <a:ln w="1905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71450" lvl="1" indent="-171450" algn="ctr" defTabSz="711200" rtl="1">
            <a:lnSpc>
              <a:spcPct val="90000"/>
            </a:lnSpc>
            <a:spcBef>
              <a:spcPct val="0"/>
            </a:spcBef>
            <a:spcAft>
              <a:spcPct val="15000"/>
            </a:spcAft>
            <a:buChar char="••"/>
          </a:pPr>
          <a:r>
            <a:rPr lang="fa-IR" sz="1600" kern="1200" dirty="0" smtClean="0">
              <a:solidFill>
                <a:schemeClr val="tx2">
                  <a:lumMod val="90000"/>
                  <a:lumOff val="10000"/>
                </a:schemeClr>
              </a:solidFill>
              <a:cs typeface="B Nazanin" pitchFamily="2" charset="-78"/>
            </a:rPr>
            <a:t>عوامل مربوط به موقعیت</a:t>
          </a:r>
          <a:endParaRPr lang="en-US" sz="1600" kern="1200" dirty="0"/>
        </a:p>
      </dsp:txBody>
      <dsp:txXfrm>
        <a:off x="1588424" y="1121623"/>
        <a:ext cx="1205160" cy="764267"/>
      </dsp:txXfrm>
    </dsp:sp>
    <dsp:sp modelId="{EA7FB3E2-413E-4F95-92A7-8020F7BB8E41}">
      <dsp:nvSpPr>
        <dsp:cNvPr id="0" name=""/>
        <dsp:cNvSpPr/>
      </dsp:nvSpPr>
      <dsp:spPr>
        <a:xfrm>
          <a:off x="2269219" y="260449"/>
          <a:ext cx="1483121" cy="1483121"/>
        </a:xfrm>
        <a:prstGeom prst="circularArrow">
          <a:avLst>
            <a:gd name="adj1" fmla="val 2423"/>
            <a:gd name="adj2" fmla="val 293067"/>
            <a:gd name="adj3" fmla="val 19531422"/>
            <a:gd name="adj4" fmla="val 12575511"/>
            <a:gd name="adj5" fmla="val 2826"/>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 modelId="{8EDE4ABF-0C58-44D8-A194-551A28C67917}">
      <dsp:nvSpPr>
        <dsp:cNvPr id="0" name=""/>
        <dsp:cNvSpPr/>
      </dsp:nvSpPr>
      <dsp:spPr>
        <a:xfrm>
          <a:off x="1843028" y="655034"/>
          <a:ext cx="1113523" cy="442811"/>
        </a:xfrm>
        <a:prstGeom prst="roundRect">
          <a:avLst>
            <a:gd name="adj" fmla="val 10000"/>
          </a:avLst>
        </a:prstGeom>
        <a:solidFill>
          <a:schemeClr val="accent1"/>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a-IR" sz="1900" b="1" kern="1200" dirty="0" smtClean="0">
              <a:solidFill>
                <a:schemeClr val="bg1"/>
              </a:solidFill>
              <a:effectLst>
                <a:outerShdw blurRad="38100" dist="38100" dir="2700000" algn="tl">
                  <a:srgbClr val="000000">
                    <a:alpha val="43137"/>
                  </a:srgbClr>
                </a:outerShdw>
              </a:effectLst>
              <a:cs typeface="B Nazanin" pitchFamily="2" charset="-78"/>
            </a:rPr>
            <a:t>«موقع» </a:t>
          </a:r>
          <a:endParaRPr lang="en-US" sz="1900" b="1" kern="1200" dirty="0">
            <a:solidFill>
              <a:schemeClr val="bg1"/>
            </a:solidFill>
            <a:effectLst>
              <a:outerShdw blurRad="38100" dist="38100" dir="2700000" algn="tl">
                <a:srgbClr val="000000">
                  <a:alpha val="43137"/>
                </a:srgbClr>
              </a:outerShdw>
            </a:effectLst>
          </a:endParaRPr>
        </a:p>
      </dsp:txBody>
      <dsp:txXfrm>
        <a:off x="1855997" y="668003"/>
        <a:ext cx="1087585" cy="416873"/>
      </dsp:txXfrm>
    </dsp:sp>
    <dsp:sp modelId="{6206F30A-B48A-4609-8936-B44086107BD3}">
      <dsp:nvSpPr>
        <dsp:cNvPr id="0" name=""/>
        <dsp:cNvSpPr/>
      </dsp:nvSpPr>
      <dsp:spPr>
        <a:xfrm>
          <a:off x="3127642" y="876440"/>
          <a:ext cx="1252714" cy="1033227"/>
        </a:xfrm>
        <a:prstGeom prst="roundRect">
          <a:avLst>
            <a:gd name="adj" fmla="val 10000"/>
          </a:avLst>
        </a:prstGeom>
        <a:solidFill>
          <a:schemeClr val="lt2">
            <a:alpha val="90000"/>
            <a:hueOff val="0"/>
            <a:satOff val="0"/>
            <a:lumOff val="0"/>
            <a:alphaOff val="0"/>
          </a:schemeClr>
        </a:solidFill>
        <a:ln w="19050"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71450" lvl="1" indent="-171450" algn="ctr" defTabSz="711200" rtl="1">
            <a:lnSpc>
              <a:spcPct val="90000"/>
            </a:lnSpc>
            <a:spcBef>
              <a:spcPct val="0"/>
            </a:spcBef>
            <a:spcAft>
              <a:spcPct val="15000"/>
            </a:spcAft>
            <a:buChar char="••"/>
          </a:pPr>
          <a:r>
            <a:rPr lang="fa-IR" sz="1600" kern="1200" dirty="0" smtClean="0">
              <a:solidFill>
                <a:schemeClr val="tx2">
                  <a:lumMod val="90000"/>
                  <a:lumOff val="10000"/>
                </a:schemeClr>
              </a:solidFill>
              <a:cs typeface="B Nazanin" pitchFamily="2" charset="-78"/>
            </a:rPr>
            <a:t>عوامل مربوط به مکان</a:t>
          </a:r>
          <a:endParaRPr lang="en-US" sz="1600" kern="1200" dirty="0"/>
        </a:p>
      </dsp:txBody>
      <dsp:txXfrm>
        <a:off x="3151419" y="900217"/>
        <a:ext cx="1205160" cy="764267"/>
      </dsp:txXfrm>
    </dsp:sp>
    <dsp:sp modelId="{2EA3E258-C2C7-40E9-B711-6B1921660568}">
      <dsp:nvSpPr>
        <dsp:cNvPr id="0" name=""/>
        <dsp:cNvSpPr/>
      </dsp:nvSpPr>
      <dsp:spPr>
        <a:xfrm>
          <a:off x="3406023" y="1688261"/>
          <a:ext cx="1113523" cy="442811"/>
        </a:xfrm>
        <a:prstGeom prst="roundRect">
          <a:avLst>
            <a:gd name="adj" fmla="val 10000"/>
          </a:avLst>
        </a:prstGeom>
        <a:solidFill>
          <a:schemeClr val="accent1"/>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a-IR" sz="1900" b="1" kern="1200" dirty="0" smtClean="0">
              <a:solidFill>
                <a:schemeClr val="bg1"/>
              </a:solidFill>
              <a:effectLst>
                <a:outerShdw blurRad="38100" dist="38100" dir="2700000" algn="tl">
                  <a:srgbClr val="000000">
                    <a:alpha val="43137"/>
                  </a:srgbClr>
                </a:outerShdw>
              </a:effectLst>
              <a:cs typeface="B Nazanin" pitchFamily="2" charset="-78"/>
            </a:rPr>
            <a:t>«موضع» </a:t>
          </a:r>
          <a:endParaRPr lang="en-US" sz="1900" kern="1200" dirty="0">
            <a:solidFill>
              <a:schemeClr val="bg1"/>
            </a:solidFill>
            <a:effectLst>
              <a:outerShdw blurRad="38100" dist="38100" dir="2700000" algn="tl">
                <a:srgbClr val="000000">
                  <a:alpha val="43137"/>
                </a:srgbClr>
              </a:outerShdw>
            </a:effectLst>
          </a:endParaRPr>
        </a:p>
      </dsp:txBody>
      <dsp:txXfrm>
        <a:off x="3418992" y="1701230"/>
        <a:ext cx="1087585" cy="4168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79932-04D0-4532-9A2A-EDA57DD33E05}">
      <dsp:nvSpPr>
        <dsp:cNvPr id="0" name=""/>
        <dsp:cNvSpPr/>
      </dsp:nvSpPr>
      <dsp:spPr>
        <a:xfrm rot="5400000">
          <a:off x="235366" y="2066052"/>
          <a:ext cx="707290" cy="1176915"/>
        </a:xfrm>
        <a:prstGeom prst="corner">
          <a:avLst>
            <a:gd name="adj1" fmla="val 16120"/>
            <a:gd name="adj2" fmla="val 16110"/>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4343DE9-4701-481F-8CF8-9D262080D348}">
      <dsp:nvSpPr>
        <dsp:cNvPr id="0" name=""/>
        <dsp:cNvSpPr/>
      </dsp:nvSpPr>
      <dsp:spPr>
        <a:xfrm>
          <a:off x="117301" y="2417696"/>
          <a:ext cx="1062525" cy="93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Low" defTabSz="622300" rtl="1">
            <a:lnSpc>
              <a:spcPct val="90000"/>
            </a:lnSpc>
            <a:spcBef>
              <a:spcPct val="0"/>
            </a:spcBef>
            <a:spcAft>
              <a:spcPct val="35000"/>
            </a:spcAft>
          </a:pPr>
          <a:r>
            <a:rPr lang="fa-IR" sz="1400" kern="1200" dirty="0" smtClean="0">
              <a:solidFill>
                <a:schemeClr val="tx2">
                  <a:lumMod val="90000"/>
                  <a:lumOff val="10000"/>
                </a:schemeClr>
              </a:solidFill>
              <a:cs typeface="B Nazanin" pitchFamily="2" charset="-78"/>
            </a:rPr>
            <a:t>گام نهایی تصمیم گیری در </a:t>
          </a:r>
          <a:r>
            <a:rPr lang="fa-IR" sz="1400"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مورد نحوه استقرار و ارتباط فضاهای </a:t>
          </a:r>
          <a:r>
            <a:rPr lang="fa-IR" sz="1400" kern="1200" dirty="0" smtClean="0">
              <a:solidFill>
                <a:schemeClr val="tx2">
                  <a:lumMod val="90000"/>
                  <a:lumOff val="10000"/>
                </a:schemeClr>
              </a:solidFill>
              <a:cs typeface="B Nazanin" pitchFamily="2" charset="-78"/>
            </a:rPr>
            <a:t>مختلف گورستان با یکدیگر است. </a:t>
          </a:r>
          <a:endParaRPr lang="en-US" sz="1400" kern="1200" dirty="0"/>
        </a:p>
      </dsp:txBody>
      <dsp:txXfrm>
        <a:off x="117301" y="2417696"/>
        <a:ext cx="1062525" cy="931366"/>
      </dsp:txXfrm>
    </dsp:sp>
    <dsp:sp modelId="{BD7E8AD7-B424-4376-8978-C2C22EE67C6C}">
      <dsp:nvSpPr>
        <dsp:cNvPr id="0" name=""/>
        <dsp:cNvSpPr/>
      </dsp:nvSpPr>
      <dsp:spPr>
        <a:xfrm>
          <a:off x="979350" y="1979406"/>
          <a:ext cx="200476" cy="200476"/>
        </a:xfrm>
        <a:prstGeom prst="triangle">
          <a:avLst>
            <a:gd name="adj" fmla="val 100000"/>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67EA6E1-F97A-43CA-B272-D2BA195E3CFF}">
      <dsp:nvSpPr>
        <dsp:cNvPr id="0" name=""/>
        <dsp:cNvSpPr/>
      </dsp:nvSpPr>
      <dsp:spPr>
        <a:xfrm rot="5400000">
          <a:off x="1536105" y="1744182"/>
          <a:ext cx="707290" cy="1176915"/>
        </a:xfrm>
        <a:prstGeom prst="corner">
          <a:avLst>
            <a:gd name="adj1" fmla="val 16120"/>
            <a:gd name="adj2" fmla="val 16110"/>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DDC4DD1-B41B-4CB6-9311-09E09457B79C}">
      <dsp:nvSpPr>
        <dsp:cNvPr id="0" name=""/>
        <dsp:cNvSpPr/>
      </dsp:nvSpPr>
      <dsp:spPr>
        <a:xfrm>
          <a:off x="1418040" y="2095826"/>
          <a:ext cx="1062525" cy="93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justLow" defTabSz="711200" rtl="1">
            <a:lnSpc>
              <a:spcPct val="90000"/>
            </a:lnSpc>
            <a:spcBef>
              <a:spcPct val="0"/>
            </a:spcBef>
            <a:spcAft>
              <a:spcPct val="35000"/>
            </a:spcAft>
          </a:pPr>
          <a:r>
            <a:rPr lang="fa-IR" sz="1600"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تعیین عناصر </a:t>
          </a:r>
          <a:r>
            <a:rPr lang="fa-IR" sz="1600" kern="1200" dirty="0" smtClean="0">
              <a:solidFill>
                <a:schemeClr val="tx2">
                  <a:lumMod val="90000"/>
                  <a:lumOff val="10000"/>
                </a:schemeClr>
              </a:solidFill>
              <a:cs typeface="B Nazanin" pitchFamily="2" charset="-78"/>
            </a:rPr>
            <a:t>مورد نیازی است که با مقیاس گورستان همبستگی دارد.</a:t>
          </a:r>
          <a:endParaRPr lang="en-US" sz="1600" kern="1200" dirty="0"/>
        </a:p>
      </dsp:txBody>
      <dsp:txXfrm>
        <a:off x="1418040" y="2095826"/>
        <a:ext cx="1062525" cy="931366"/>
      </dsp:txXfrm>
    </dsp:sp>
    <dsp:sp modelId="{0EACC6D0-F8E2-4F0F-A2A8-C057E35D6F2D}">
      <dsp:nvSpPr>
        <dsp:cNvPr id="0" name=""/>
        <dsp:cNvSpPr/>
      </dsp:nvSpPr>
      <dsp:spPr>
        <a:xfrm>
          <a:off x="2280089" y="1657537"/>
          <a:ext cx="200476" cy="200476"/>
        </a:xfrm>
        <a:prstGeom prst="triangle">
          <a:avLst>
            <a:gd name="adj" fmla="val 100000"/>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8C64F9F-3657-4DDE-A9F5-451E82E9A219}">
      <dsp:nvSpPr>
        <dsp:cNvPr id="0" name=""/>
        <dsp:cNvSpPr/>
      </dsp:nvSpPr>
      <dsp:spPr>
        <a:xfrm rot="5400000">
          <a:off x="2836844" y="1422313"/>
          <a:ext cx="707290" cy="1176915"/>
        </a:xfrm>
        <a:prstGeom prst="corner">
          <a:avLst>
            <a:gd name="adj1" fmla="val 16120"/>
            <a:gd name="adj2" fmla="val 16110"/>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4443500-EC96-46A7-B3E9-B8363FD04439}">
      <dsp:nvSpPr>
        <dsp:cNvPr id="0" name=""/>
        <dsp:cNvSpPr/>
      </dsp:nvSpPr>
      <dsp:spPr>
        <a:xfrm>
          <a:off x="2718779" y="1773957"/>
          <a:ext cx="1062525" cy="93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Low" defTabSz="622300" rtl="1">
            <a:lnSpc>
              <a:spcPct val="90000"/>
            </a:lnSpc>
            <a:spcBef>
              <a:spcPct val="0"/>
            </a:spcBef>
            <a:spcAft>
              <a:spcPct val="35000"/>
            </a:spcAft>
          </a:pPr>
          <a:r>
            <a:rPr lang="fa-IR" sz="1400" kern="1200" dirty="0" smtClean="0">
              <a:solidFill>
                <a:schemeClr val="tx2">
                  <a:lumMod val="90000"/>
                  <a:lumOff val="10000"/>
                </a:schemeClr>
              </a:solidFill>
              <a:effectLst/>
              <a:cs typeface="B Nazanin" pitchFamily="2" charset="-78"/>
            </a:rPr>
            <a:t>با در نظرگرفتن</a:t>
          </a:r>
          <a:r>
            <a:rPr lang="fa-IR" sz="1400" u="none" kern="1200" dirty="0" smtClean="0">
              <a:solidFill>
                <a:schemeClr val="tx2">
                  <a:lumMod val="90000"/>
                  <a:lumOff val="10000"/>
                </a:schemeClr>
              </a:solidFill>
              <a:effectLst/>
              <a:cs typeface="B Nazanin" pitchFamily="2" charset="-78"/>
            </a:rPr>
            <a:t> </a:t>
          </a:r>
          <a:r>
            <a:rPr lang="fa-IR" sz="1400" u="none"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5 متر مربع سرانه </a:t>
          </a:r>
          <a:r>
            <a:rPr lang="fa-IR" sz="1400" kern="1200" dirty="0" smtClean="0">
              <a:solidFill>
                <a:schemeClr val="tx2">
                  <a:lumMod val="90000"/>
                  <a:lumOff val="10000"/>
                </a:schemeClr>
              </a:solidFill>
              <a:effectLst/>
              <a:cs typeface="B Nazanin" pitchFamily="2" charset="-78"/>
            </a:rPr>
            <a:t>به ازای هر نفر، مساحت مورد نیاز برای گورستان را می توان برآورد کرد. </a:t>
          </a:r>
          <a:endParaRPr lang="en-US" sz="1400" kern="1200" dirty="0">
            <a:solidFill>
              <a:schemeClr val="tx2">
                <a:lumMod val="90000"/>
                <a:lumOff val="10000"/>
              </a:schemeClr>
            </a:solidFill>
            <a:effectLst/>
            <a:cs typeface="B Nazanin" pitchFamily="2" charset="-78"/>
          </a:endParaRPr>
        </a:p>
      </dsp:txBody>
      <dsp:txXfrm>
        <a:off x="2718779" y="1773957"/>
        <a:ext cx="1062525" cy="931366"/>
      </dsp:txXfrm>
    </dsp:sp>
    <dsp:sp modelId="{D29DD05E-CE3A-46BE-B338-9ED67D38DA22}">
      <dsp:nvSpPr>
        <dsp:cNvPr id="0" name=""/>
        <dsp:cNvSpPr/>
      </dsp:nvSpPr>
      <dsp:spPr>
        <a:xfrm>
          <a:off x="3580828" y="1335667"/>
          <a:ext cx="200476" cy="200476"/>
        </a:xfrm>
        <a:prstGeom prst="triangle">
          <a:avLst>
            <a:gd name="adj" fmla="val 100000"/>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F96425D-0250-4D1C-904E-073EB52D21C3}">
      <dsp:nvSpPr>
        <dsp:cNvPr id="0" name=""/>
        <dsp:cNvSpPr/>
      </dsp:nvSpPr>
      <dsp:spPr>
        <a:xfrm rot="5400000">
          <a:off x="4137583" y="1100444"/>
          <a:ext cx="707290" cy="1176915"/>
        </a:xfrm>
        <a:prstGeom prst="corner">
          <a:avLst>
            <a:gd name="adj1" fmla="val 16120"/>
            <a:gd name="adj2" fmla="val 16110"/>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01AF72E-2203-4909-B45D-D49150C96FAE}">
      <dsp:nvSpPr>
        <dsp:cNvPr id="0" name=""/>
        <dsp:cNvSpPr/>
      </dsp:nvSpPr>
      <dsp:spPr>
        <a:xfrm>
          <a:off x="4019518" y="1452088"/>
          <a:ext cx="1062525" cy="93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Low" defTabSz="622300" rtl="1">
            <a:lnSpc>
              <a:spcPct val="90000"/>
            </a:lnSpc>
            <a:spcBef>
              <a:spcPct val="0"/>
            </a:spcBef>
            <a:spcAft>
              <a:spcPct val="35000"/>
            </a:spcAft>
          </a:pPr>
          <a:r>
            <a:rPr lang="fa-IR" sz="1400" kern="1200" dirty="0" smtClean="0">
              <a:solidFill>
                <a:schemeClr val="tx2">
                  <a:lumMod val="90000"/>
                  <a:lumOff val="10000"/>
                </a:schemeClr>
              </a:solidFill>
              <a:effectLst/>
              <a:cs typeface="B Nazanin" pitchFamily="2" charset="-78"/>
            </a:rPr>
            <a:t>با استفاده از تجارب و نظر کارشناسان علم جمعیت شناسی، </a:t>
          </a:r>
          <a:r>
            <a:rPr lang="fa-IR" sz="1400"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تعداد مردگان شهر </a:t>
          </a:r>
          <a:r>
            <a:rPr lang="fa-IR" sz="1400" kern="1200" dirty="0" smtClean="0">
              <a:solidFill>
                <a:schemeClr val="tx2">
                  <a:lumMod val="90000"/>
                  <a:lumOff val="10000"/>
                </a:schemeClr>
              </a:solidFill>
              <a:effectLst/>
              <a:cs typeface="B Nazanin" pitchFamily="2" charset="-78"/>
            </a:rPr>
            <a:t>برای تمام سال های این دوره </a:t>
          </a:r>
          <a:r>
            <a:rPr lang="fa-IR" sz="1400"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پیش بینی </a:t>
          </a:r>
          <a:r>
            <a:rPr lang="fa-IR" sz="1400" kern="1200" dirty="0" smtClean="0">
              <a:solidFill>
                <a:schemeClr val="tx2">
                  <a:lumMod val="90000"/>
                  <a:lumOff val="10000"/>
                </a:schemeClr>
              </a:solidFill>
              <a:effectLst/>
              <a:cs typeface="B Nazanin" pitchFamily="2" charset="-78"/>
            </a:rPr>
            <a:t>می شود.</a:t>
          </a:r>
          <a:endParaRPr lang="en-US" sz="1400" kern="1200" dirty="0">
            <a:solidFill>
              <a:schemeClr val="tx2">
                <a:lumMod val="90000"/>
                <a:lumOff val="10000"/>
              </a:schemeClr>
            </a:solidFill>
            <a:effectLst/>
            <a:cs typeface="B Nazanin" pitchFamily="2" charset="-78"/>
          </a:endParaRPr>
        </a:p>
      </dsp:txBody>
      <dsp:txXfrm>
        <a:off x="4019518" y="1452088"/>
        <a:ext cx="1062525" cy="931366"/>
      </dsp:txXfrm>
    </dsp:sp>
    <dsp:sp modelId="{2CB78A67-C716-4E7D-A574-C4357887C484}">
      <dsp:nvSpPr>
        <dsp:cNvPr id="0" name=""/>
        <dsp:cNvSpPr/>
      </dsp:nvSpPr>
      <dsp:spPr>
        <a:xfrm>
          <a:off x="4881567" y="1013798"/>
          <a:ext cx="200476" cy="200476"/>
        </a:xfrm>
        <a:prstGeom prst="triangle">
          <a:avLst>
            <a:gd name="adj" fmla="val 100000"/>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1E976E2-91EA-4FC3-B287-C569597D55E3}">
      <dsp:nvSpPr>
        <dsp:cNvPr id="0" name=""/>
        <dsp:cNvSpPr/>
      </dsp:nvSpPr>
      <dsp:spPr>
        <a:xfrm rot="5400000">
          <a:off x="5438321" y="778575"/>
          <a:ext cx="707290" cy="1176915"/>
        </a:xfrm>
        <a:prstGeom prst="corner">
          <a:avLst>
            <a:gd name="adj1" fmla="val 16120"/>
            <a:gd name="adj2" fmla="val 16110"/>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8417592-28F7-42D0-A9E1-941F38FE48B9}">
      <dsp:nvSpPr>
        <dsp:cNvPr id="0" name=""/>
        <dsp:cNvSpPr/>
      </dsp:nvSpPr>
      <dsp:spPr>
        <a:xfrm>
          <a:off x="5320257" y="1130219"/>
          <a:ext cx="1062525" cy="93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Low" defTabSz="622300" rtl="1">
            <a:lnSpc>
              <a:spcPct val="90000"/>
            </a:lnSpc>
            <a:spcBef>
              <a:spcPct val="0"/>
            </a:spcBef>
            <a:spcAft>
              <a:spcPct val="35000"/>
            </a:spcAft>
          </a:pPr>
          <a:r>
            <a:rPr lang="fa-IR" sz="1400" kern="1200" dirty="0" smtClean="0">
              <a:solidFill>
                <a:schemeClr val="tx2">
                  <a:lumMod val="90000"/>
                  <a:lumOff val="10000"/>
                </a:schemeClr>
              </a:solidFill>
              <a:effectLst/>
              <a:cs typeface="B Nazanin" pitchFamily="2" charset="-78"/>
            </a:rPr>
            <a:t>معیار برنامه ریزی </a:t>
          </a:r>
          <a:r>
            <a:rPr lang="fa-IR" sz="1400"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تعیین مساحت گورستان</a:t>
          </a:r>
          <a:r>
            <a:rPr lang="fa-IR" sz="1400" kern="1200" dirty="0" smtClean="0">
              <a:solidFill>
                <a:schemeClr val="tx2">
                  <a:lumMod val="90000"/>
                  <a:lumOff val="10000"/>
                </a:schemeClr>
              </a:solidFill>
              <a:effectLst/>
              <a:cs typeface="B Nazanin" pitchFamily="2" charset="-78"/>
            </a:rPr>
            <a:t> است. بدین منظور، </a:t>
          </a:r>
          <a:r>
            <a:rPr lang="fa-IR" sz="1400" kern="12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دورنمای برنامه ریزی </a:t>
          </a:r>
          <a:r>
            <a:rPr lang="fa-IR" sz="1400" kern="1200" dirty="0" smtClean="0">
              <a:solidFill>
                <a:schemeClr val="tx2">
                  <a:lumMod val="90000"/>
                  <a:lumOff val="10000"/>
                </a:schemeClr>
              </a:solidFill>
              <a:effectLst/>
              <a:cs typeface="B Nazanin" pitchFamily="2" charset="-78"/>
            </a:rPr>
            <a:t>معمولا 25 تا 30 سال در نظر گرفته می شود. </a:t>
          </a:r>
          <a:endParaRPr lang="en-US" sz="1400" kern="1200" dirty="0">
            <a:solidFill>
              <a:schemeClr val="tx2">
                <a:lumMod val="90000"/>
                <a:lumOff val="10000"/>
              </a:schemeClr>
            </a:solidFill>
            <a:effectLst/>
          </a:endParaRPr>
        </a:p>
      </dsp:txBody>
      <dsp:txXfrm>
        <a:off x="5320257" y="1130219"/>
        <a:ext cx="1062525" cy="9313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0BD17-592D-457B-AF02-FA788D7D0C7D}">
      <dsp:nvSpPr>
        <dsp:cNvPr id="0" name=""/>
        <dsp:cNvSpPr/>
      </dsp:nvSpPr>
      <dsp:spPr>
        <a:xfrm>
          <a:off x="1122768" y="0"/>
          <a:ext cx="1389276" cy="1389487"/>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8FC4A35-8BB7-4922-9C1D-6A073A188BD3}">
      <dsp:nvSpPr>
        <dsp:cNvPr id="0" name=""/>
        <dsp:cNvSpPr/>
      </dsp:nvSpPr>
      <dsp:spPr>
        <a:xfrm>
          <a:off x="1429844" y="501647"/>
          <a:ext cx="771994" cy="38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effectLst/>
              <a:cs typeface="B Nazanin" pitchFamily="2" charset="-78"/>
            </a:rPr>
            <a:t>فعالیت های اداره گورستان </a:t>
          </a:r>
          <a:endParaRPr lang="en-US" sz="1400" kern="1200" dirty="0">
            <a:effectLst/>
          </a:endParaRPr>
        </a:p>
      </dsp:txBody>
      <dsp:txXfrm>
        <a:off x="1429844" y="501647"/>
        <a:ext cx="771994" cy="385904"/>
      </dsp:txXfrm>
    </dsp:sp>
    <dsp:sp modelId="{01108BE3-435B-4950-890E-3F896EB7AF3C}">
      <dsp:nvSpPr>
        <dsp:cNvPr id="0" name=""/>
        <dsp:cNvSpPr/>
      </dsp:nvSpPr>
      <dsp:spPr>
        <a:xfrm>
          <a:off x="736901" y="798363"/>
          <a:ext cx="1389276" cy="1389487"/>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2FDF3D9-D5A2-4A9B-A739-C7CE99850194}">
      <dsp:nvSpPr>
        <dsp:cNvPr id="0" name=""/>
        <dsp:cNvSpPr/>
      </dsp:nvSpPr>
      <dsp:spPr>
        <a:xfrm>
          <a:off x="1045543" y="1304629"/>
          <a:ext cx="771994" cy="38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b="0" kern="1200" dirty="0" smtClean="0">
              <a:solidFill>
                <a:schemeClr val="tx1"/>
              </a:solidFill>
              <a:effectLst/>
              <a:cs typeface="B Nazanin" pitchFamily="2" charset="-78"/>
            </a:rPr>
            <a:t>حوزه مالی-اداری</a:t>
          </a:r>
          <a:endParaRPr lang="en-US" sz="1400" b="0" kern="1200" dirty="0">
            <a:solidFill>
              <a:schemeClr val="tx1"/>
            </a:solidFill>
            <a:effectLst/>
            <a:cs typeface="B Nazanin" pitchFamily="2" charset="-78"/>
          </a:endParaRPr>
        </a:p>
      </dsp:txBody>
      <dsp:txXfrm>
        <a:off x="1045543" y="1304629"/>
        <a:ext cx="771994" cy="385904"/>
      </dsp:txXfrm>
    </dsp:sp>
    <dsp:sp modelId="{0069303B-22E7-4942-9F93-C6A7D23B79DB}">
      <dsp:nvSpPr>
        <dsp:cNvPr id="0" name=""/>
        <dsp:cNvSpPr/>
      </dsp:nvSpPr>
      <dsp:spPr>
        <a:xfrm>
          <a:off x="1221648" y="1692265"/>
          <a:ext cx="1193603" cy="1194082"/>
        </a:xfrm>
        <a:prstGeom prst="blockArc">
          <a:avLst>
            <a:gd name="adj1" fmla="val 13500000"/>
            <a:gd name="adj2" fmla="val 10800000"/>
            <a:gd name="adj3" fmla="val 1274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694E86B-E7E3-4E74-8E64-F0F8BE3FA6A8}">
      <dsp:nvSpPr>
        <dsp:cNvPr id="0" name=""/>
        <dsp:cNvSpPr/>
      </dsp:nvSpPr>
      <dsp:spPr>
        <a:xfrm>
          <a:off x="1431670" y="2108765"/>
          <a:ext cx="771994" cy="38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scene3d>
            <a:camera prst="orthographicFront"/>
            <a:lightRig rig="threePt" dir="t"/>
          </a:scene3d>
          <a:sp3d extrusionH="57150">
            <a:bevelT w="38100" h="38100"/>
          </a:sp3d>
        </a:bodyPr>
        <a:lstStyle/>
        <a:p>
          <a:pPr lvl="0" algn="ctr" defTabSz="622300" rtl="1">
            <a:lnSpc>
              <a:spcPct val="90000"/>
            </a:lnSpc>
            <a:spcBef>
              <a:spcPct val="0"/>
            </a:spcBef>
            <a:spcAft>
              <a:spcPct val="35000"/>
            </a:spcAft>
          </a:pPr>
          <a:r>
            <a:rPr lang="fa-IR" sz="1400" b="0" kern="1200" dirty="0" smtClean="0">
              <a:solidFill>
                <a:schemeClr val="tx1"/>
              </a:solidFill>
              <a:effectLst/>
              <a:cs typeface="B Nazanin" pitchFamily="2" charset="-78"/>
            </a:rPr>
            <a:t>حوزه خدماتی</a:t>
          </a:r>
          <a:endParaRPr lang="en-US" sz="1400" b="0" kern="1200" dirty="0">
            <a:solidFill>
              <a:schemeClr val="tx1"/>
            </a:solidFill>
            <a:effectLst/>
          </a:endParaRPr>
        </a:p>
      </dsp:txBody>
      <dsp:txXfrm>
        <a:off x="1431670" y="2108765"/>
        <a:ext cx="771994" cy="385904"/>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1C97A-DCC4-4770-97BD-F121F3EBF4C4}" type="datetimeFigureOut">
              <a:rPr lang="en-US" smtClean="0"/>
              <a:t>5/6/2014</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96AE2-CC77-4A5D-A7DF-38B9EE42D9E1}" type="slidenum">
              <a:rPr lang="en-US" smtClean="0"/>
              <a:t>‹#›</a:t>
            </a:fld>
            <a:endParaRPr lang="en-US"/>
          </a:p>
        </p:txBody>
      </p:sp>
    </p:spTree>
    <p:extLst>
      <p:ext uri="{BB962C8B-B14F-4D97-AF65-F5344CB8AC3E}">
        <p14:creationId xmlns:p14="http://schemas.microsoft.com/office/powerpoint/2010/main" val="258731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93196AE2-CC77-4A5D-A7DF-38B9EE42D9E1}" type="slidenum">
              <a:rPr lang="en-US" smtClean="0"/>
              <a:t>5</a:t>
            </a:fld>
            <a:endParaRPr lang="en-US"/>
          </a:p>
        </p:txBody>
      </p:sp>
    </p:spTree>
    <p:extLst>
      <p:ext uri="{BB962C8B-B14F-4D97-AF65-F5344CB8AC3E}">
        <p14:creationId xmlns:p14="http://schemas.microsoft.com/office/powerpoint/2010/main" val="119281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96AE2-CC77-4A5D-A7DF-38B9EE42D9E1}" type="slidenum">
              <a:rPr lang="en-US" smtClean="0"/>
              <a:t>17</a:t>
            </a:fld>
            <a:endParaRPr lang="en-US"/>
          </a:p>
        </p:txBody>
      </p:sp>
    </p:spTree>
    <p:extLst>
      <p:ext uri="{BB962C8B-B14F-4D97-AF65-F5344CB8AC3E}">
        <p14:creationId xmlns:p14="http://schemas.microsoft.com/office/powerpoint/2010/main" val="3590118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96AE2-CC77-4A5D-A7DF-38B9EE42D9E1}" type="slidenum">
              <a:rPr lang="en-US" smtClean="0"/>
              <a:t>19</a:t>
            </a:fld>
            <a:endParaRPr lang="en-US"/>
          </a:p>
        </p:txBody>
      </p:sp>
    </p:spTree>
    <p:extLst>
      <p:ext uri="{BB962C8B-B14F-4D97-AF65-F5344CB8AC3E}">
        <p14:creationId xmlns:p14="http://schemas.microsoft.com/office/powerpoint/2010/main" val="388103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906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906" y="6053328"/>
            <a:ext cx="2436876"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5748" y="6044184"/>
            <a:ext cx="73502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559050" y="4038600"/>
            <a:ext cx="701675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559050" y="6050037"/>
            <a:ext cx="72644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82550" y="6068699"/>
            <a:ext cx="2228850" cy="685800"/>
          </a:xfrm>
        </p:spPr>
        <p:txBody>
          <a:bodyPr>
            <a:noAutofit/>
          </a:bodyPr>
          <a:lstStyle>
            <a:lvl1pPr algn="ctr">
              <a:defRPr sz="2000">
                <a:solidFill>
                  <a:srgbClr val="FFFFFF"/>
                </a:solidFill>
              </a:defRPr>
            </a:lvl1pPr>
          </a:lstStyle>
          <a:p>
            <a:fld id="{615C473C-16A7-4147-A75D-772AB83901D7}" type="datetimeFigureOut">
              <a:rPr lang="en-US" smtClean="0"/>
              <a:t>5/6/2014</a:t>
            </a:fld>
            <a:endParaRPr lang="en-US"/>
          </a:p>
        </p:txBody>
      </p:sp>
      <p:sp>
        <p:nvSpPr>
          <p:cNvPr id="17" name="Footer Placeholder 16"/>
          <p:cNvSpPr>
            <a:spLocks noGrp="1"/>
          </p:cNvSpPr>
          <p:nvPr>
            <p:ph type="ftr" sz="quarter" idx="11"/>
          </p:nvPr>
        </p:nvSpPr>
        <p:spPr>
          <a:xfrm>
            <a:off x="2259176" y="236539"/>
            <a:ext cx="635635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667750" y="228600"/>
            <a:ext cx="908050" cy="381000"/>
          </a:xfrm>
        </p:spPr>
        <p:txBody>
          <a:bodyPr/>
          <a:lstStyle>
            <a:lvl1pPr>
              <a:defRPr>
                <a:solidFill>
                  <a:schemeClr val="tx2"/>
                </a:solidFill>
              </a:defRPr>
            </a:lvl1pPr>
          </a:lstStyle>
          <a:p>
            <a:fld id="{17E0B3B0-DC2D-4E31-B62C-05A7B6BC1100}"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15C473C-16A7-4147-A75D-772AB83901D7}" type="datetimeFigureOut">
              <a:rPr lang="en-US" smtClean="0"/>
              <a:t>5/6/2014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0B3B0-DC2D-4E31-B62C-05A7B6BC1100}"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9300" y="609601"/>
            <a:ext cx="222885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95300" y="609600"/>
            <a:ext cx="602615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7099300" y="6248403"/>
            <a:ext cx="2393950" cy="365125"/>
          </a:xfrm>
        </p:spPr>
        <p:txBody>
          <a:bodyPr/>
          <a:lstStyle/>
          <a:p>
            <a:fld id="{615C473C-16A7-4147-A75D-772AB83901D7}" type="datetimeFigureOut">
              <a:rPr lang="en-US" smtClean="0"/>
              <a:t>5/6/2014</a:t>
            </a:fld>
            <a:endParaRPr lang="en-US"/>
          </a:p>
        </p:txBody>
      </p:sp>
      <p:sp>
        <p:nvSpPr>
          <p:cNvPr id="5" name="Footer Placeholder 4"/>
          <p:cNvSpPr>
            <a:spLocks noGrp="1"/>
          </p:cNvSpPr>
          <p:nvPr>
            <p:ph type="ftr" sz="quarter" idx="11"/>
          </p:nvPr>
        </p:nvSpPr>
        <p:spPr>
          <a:xfrm>
            <a:off x="495302" y="6248208"/>
            <a:ext cx="6037940" cy="365125"/>
          </a:xfrm>
        </p:spPr>
        <p:txBody>
          <a:bodyPr/>
          <a:lstStyle/>
          <a:p>
            <a:endParaRPr lang="en-US"/>
          </a:p>
        </p:txBody>
      </p:sp>
      <p:sp>
        <p:nvSpPr>
          <p:cNvPr id="7" name="Rectangle 6"/>
          <p:cNvSpPr/>
          <p:nvPr/>
        </p:nvSpPr>
        <p:spPr bwMode="white">
          <a:xfrm>
            <a:off x="6604345" y="0"/>
            <a:ext cx="34671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653875" y="609600"/>
            <a:ext cx="24765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653875" y="0"/>
            <a:ext cx="24765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6511000" y="134276"/>
            <a:ext cx="533400" cy="264849"/>
          </a:xfrm>
        </p:spPr>
        <p:txBody>
          <a:bodyPr/>
          <a:lstStyle/>
          <a:p>
            <a:fld id="{17E0B3B0-DC2D-4E31-B62C-05A7B6BC1100}"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3702" y="228600"/>
            <a:ext cx="883285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15C473C-16A7-4147-A75D-772AB83901D7}" type="datetimeFigureOut">
              <a:rPr lang="en-US" smtClean="0"/>
              <a:t>5/6/2014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7E0B3B0-DC2D-4E31-B62C-05A7B6BC1100}" type="slidenum">
              <a:rPr lang="en-US" smtClean="0"/>
              <a:t>‹#›</a:t>
            </a:fld>
            <a:endParaRPr lang="en-US"/>
          </a:p>
        </p:txBody>
      </p:sp>
      <p:sp>
        <p:nvSpPr>
          <p:cNvPr id="8" name="Content Placeholder 7"/>
          <p:cNvSpPr>
            <a:spLocks noGrp="1"/>
          </p:cNvSpPr>
          <p:nvPr>
            <p:ph sz="quarter" idx="1"/>
          </p:nvPr>
        </p:nvSpPr>
        <p:spPr>
          <a:xfrm>
            <a:off x="663702" y="1600200"/>
            <a:ext cx="883285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5900" y="2743200"/>
            <a:ext cx="7716706"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906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40335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485900" y="1600200"/>
            <a:ext cx="84201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485900" y="1600200"/>
            <a:ext cx="8255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15C473C-16A7-4147-A75D-772AB83901D7}" type="datetimeFigureOut">
              <a:rPr lang="en-US" smtClean="0"/>
              <a:t>5/6/2014</a:t>
            </a:fld>
            <a:endParaRPr lang="en-US"/>
          </a:p>
        </p:txBody>
      </p:sp>
      <p:sp>
        <p:nvSpPr>
          <p:cNvPr id="13" name="Slide Number Placeholder 12"/>
          <p:cNvSpPr>
            <a:spLocks noGrp="1"/>
          </p:cNvSpPr>
          <p:nvPr>
            <p:ph type="sldNum" sz="quarter" idx="11"/>
          </p:nvPr>
        </p:nvSpPr>
        <p:spPr>
          <a:xfrm>
            <a:off x="0" y="1752600"/>
            <a:ext cx="1403350" cy="701676"/>
          </a:xfrm>
        </p:spPr>
        <p:txBody>
          <a:bodyPr>
            <a:noAutofit/>
          </a:bodyPr>
          <a:lstStyle>
            <a:lvl1pPr>
              <a:defRPr sz="2400">
                <a:solidFill>
                  <a:srgbClr val="FFFFFF"/>
                </a:solidFill>
              </a:defRPr>
            </a:lvl1pPr>
          </a:lstStyle>
          <a:p>
            <a:fld id="{17E0B3B0-DC2D-4E31-B62C-05A7B6BC1100}"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60400" y="1589567"/>
            <a:ext cx="421005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248643" y="1589567"/>
            <a:ext cx="421005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15C473C-16A7-4147-A75D-772AB83901D7}" type="datetimeFigureOut">
              <a:rPr lang="en-US" smtClean="0"/>
              <a:t>5/6/2014</a:t>
            </a:fld>
            <a:endParaRPr lang="en-US"/>
          </a:p>
        </p:txBody>
      </p:sp>
      <p:sp>
        <p:nvSpPr>
          <p:cNvPr id="10" name="Slide Number Placeholder 9"/>
          <p:cNvSpPr>
            <a:spLocks noGrp="1"/>
          </p:cNvSpPr>
          <p:nvPr>
            <p:ph type="sldNum" sz="quarter" idx="16"/>
          </p:nvPr>
        </p:nvSpPr>
        <p:spPr/>
        <p:txBody>
          <a:bodyPr rtlCol="0"/>
          <a:lstStyle/>
          <a:p>
            <a:fld id="{17E0B3B0-DC2D-4E31-B62C-05A7B6BC1100}"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7850" y="273050"/>
            <a:ext cx="883285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60400" y="2438400"/>
            <a:ext cx="421005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5200650" y="2438400"/>
            <a:ext cx="421005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15C473C-16A7-4147-A75D-772AB83901D7}" type="datetimeFigureOut">
              <a:rPr lang="en-US" smtClean="0"/>
              <a:t>5/6/2014</a:t>
            </a:fld>
            <a:endParaRPr lang="en-US"/>
          </a:p>
        </p:txBody>
      </p:sp>
      <p:sp>
        <p:nvSpPr>
          <p:cNvPr id="12" name="Slide Number Placeholder 11"/>
          <p:cNvSpPr>
            <a:spLocks noGrp="1"/>
          </p:cNvSpPr>
          <p:nvPr>
            <p:ph type="sldNum" sz="quarter" idx="16"/>
          </p:nvPr>
        </p:nvSpPr>
        <p:spPr/>
        <p:txBody>
          <a:bodyPr rtlCol="0"/>
          <a:lstStyle/>
          <a:p>
            <a:fld id="{17E0B3B0-DC2D-4E31-B62C-05A7B6BC1100}"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60400" y="1752600"/>
            <a:ext cx="421005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5200650" y="1752600"/>
            <a:ext cx="421005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15C473C-16A7-4147-A75D-772AB83901D7}" type="datetimeFigureOut">
              <a:rPr lang="en-US" smtClean="0"/>
              <a:t>5/6/2014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7E0B3B0-DC2D-4E31-B62C-05A7B6BC1100}"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5C473C-16A7-4147-A75D-772AB83901D7}" type="datetimeFigureOut">
              <a:rPr lang="en-US" smtClean="0"/>
              <a:t>5/6/2014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77850" cy="381000"/>
          </a:xfrm>
        </p:spPr>
        <p:txBody>
          <a:bodyPr/>
          <a:lstStyle>
            <a:lvl1pPr>
              <a:defRPr>
                <a:solidFill>
                  <a:schemeClr val="tx2"/>
                </a:solidFill>
              </a:defRPr>
            </a:lvl1pPr>
          </a:lstStyle>
          <a:p>
            <a:fld id="{17E0B3B0-DC2D-4E31-B62C-05A7B6BC1100}"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0" y="273050"/>
            <a:ext cx="87503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15C473C-16A7-4147-A75D-772AB83901D7}" type="datetimeFigureOut">
              <a:rPr lang="en-US" smtClean="0"/>
              <a:t>5/6/2014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7E0B3B0-DC2D-4E31-B62C-05A7B6BC1100}" type="slidenum">
              <a:rPr lang="en-US" smtClean="0"/>
              <a:t>‹#›</a:t>
            </a:fld>
            <a:endParaRPr lang="en-US"/>
          </a:p>
        </p:txBody>
      </p:sp>
      <p:sp>
        <p:nvSpPr>
          <p:cNvPr id="3" name="Text Placeholder 2"/>
          <p:cNvSpPr>
            <a:spLocks noGrp="1"/>
          </p:cNvSpPr>
          <p:nvPr>
            <p:ph type="body" idx="2"/>
          </p:nvPr>
        </p:nvSpPr>
        <p:spPr>
          <a:xfrm>
            <a:off x="660400" y="1752600"/>
            <a:ext cx="173355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559050" y="1752600"/>
            <a:ext cx="69342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33550" y="5486400"/>
            <a:ext cx="79248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906" y="4572000"/>
            <a:ext cx="9906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906" y="4663440"/>
            <a:ext cx="158496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674114" y="4654296"/>
            <a:ext cx="8231886"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733550" y="4648200"/>
            <a:ext cx="79248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568450" y="0"/>
            <a:ext cx="108966"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769100" y="6248401"/>
            <a:ext cx="2889250" cy="365125"/>
          </a:xfrm>
        </p:spPr>
        <p:txBody>
          <a:bodyPr rtlCol="0"/>
          <a:lstStyle/>
          <a:p>
            <a:fld id="{615C473C-16A7-4147-A75D-772AB83901D7}" type="datetimeFigureOut">
              <a:rPr lang="en-US" smtClean="0"/>
              <a:t>5/6/2014</a:t>
            </a:fld>
            <a:endParaRPr lang="en-US"/>
          </a:p>
        </p:txBody>
      </p:sp>
      <p:sp>
        <p:nvSpPr>
          <p:cNvPr id="13" name="Slide Number Placeholder 12"/>
          <p:cNvSpPr>
            <a:spLocks noGrp="1"/>
          </p:cNvSpPr>
          <p:nvPr>
            <p:ph type="sldNum" sz="quarter" idx="11"/>
          </p:nvPr>
        </p:nvSpPr>
        <p:spPr>
          <a:xfrm>
            <a:off x="0" y="4667249"/>
            <a:ext cx="1568450" cy="663578"/>
          </a:xfrm>
        </p:spPr>
        <p:txBody>
          <a:bodyPr rtlCol="0"/>
          <a:lstStyle>
            <a:lvl1pPr>
              <a:defRPr sz="2800"/>
            </a:lvl1pPr>
          </a:lstStyle>
          <a:p>
            <a:fld id="{17E0B3B0-DC2D-4E31-B62C-05A7B6BC1100}" type="slidenum">
              <a:rPr lang="en-US" smtClean="0"/>
              <a:t>‹#›</a:t>
            </a:fld>
            <a:endParaRPr lang="en-US"/>
          </a:p>
        </p:txBody>
      </p:sp>
      <p:sp>
        <p:nvSpPr>
          <p:cNvPr id="14" name="Footer Placeholder 13"/>
          <p:cNvSpPr>
            <a:spLocks noGrp="1"/>
          </p:cNvSpPr>
          <p:nvPr>
            <p:ph type="ftr" sz="quarter" idx="12"/>
          </p:nvPr>
        </p:nvSpPr>
        <p:spPr>
          <a:xfrm>
            <a:off x="1733550" y="6248207"/>
            <a:ext cx="4953000" cy="365125"/>
          </a:xfrm>
        </p:spPr>
        <p:txBody>
          <a:bodyPr rtlCol="0"/>
          <a:lstStyle/>
          <a:p>
            <a:endParaRPr lang="en-US"/>
          </a:p>
        </p:txBody>
      </p:sp>
      <p:sp>
        <p:nvSpPr>
          <p:cNvPr id="3" name="Picture Placeholder 2"/>
          <p:cNvSpPr>
            <a:spLocks noGrp="1"/>
          </p:cNvSpPr>
          <p:nvPr>
            <p:ph type="pic" idx="1"/>
          </p:nvPr>
        </p:nvSpPr>
        <p:spPr>
          <a:xfrm>
            <a:off x="1690624" y="0"/>
            <a:ext cx="8215376"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60400" y="228600"/>
            <a:ext cx="883285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63702" y="1600200"/>
            <a:ext cx="883285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604000" y="6248401"/>
            <a:ext cx="2889250" cy="365125"/>
          </a:xfrm>
          <a:prstGeom prst="rect">
            <a:avLst/>
          </a:prstGeom>
        </p:spPr>
        <p:txBody>
          <a:bodyPr vert="horz" anchor="ctr" anchorCtr="0"/>
          <a:lstStyle>
            <a:lvl1pPr algn="l" eaLnBrk="1" latinLnBrk="0" hangingPunct="1">
              <a:defRPr kumimoji="0" sz="1400">
                <a:solidFill>
                  <a:schemeClr val="tx2"/>
                </a:solidFill>
              </a:defRPr>
            </a:lvl1pPr>
          </a:lstStyle>
          <a:p>
            <a:fld id="{615C473C-16A7-4147-A75D-772AB83901D7}" type="datetimeFigureOut">
              <a:rPr lang="en-US" smtClean="0"/>
              <a:t>5/6/2014</a:t>
            </a:fld>
            <a:endParaRPr lang="en-US"/>
          </a:p>
        </p:txBody>
      </p:sp>
      <p:sp>
        <p:nvSpPr>
          <p:cNvPr id="3" name="Footer Placeholder 2"/>
          <p:cNvSpPr>
            <a:spLocks noGrp="1"/>
          </p:cNvSpPr>
          <p:nvPr>
            <p:ph type="ftr" sz="quarter" idx="3"/>
          </p:nvPr>
        </p:nvSpPr>
        <p:spPr>
          <a:xfrm>
            <a:off x="660401" y="6248207"/>
            <a:ext cx="5872840"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906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7785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39762" y="1280160"/>
            <a:ext cx="9266238"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7785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17E0B3B0-DC2D-4E31-B62C-05A7B6BC110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7.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jpe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22.jpeg"/><Relationship Id="rId4" Type="http://schemas.openxmlformats.org/officeDocument/2006/relationships/image" Target="../media/image19.jpeg"/><Relationship Id="rId9" Type="http://schemas.microsoft.com/office/2007/relationships/hdphoto" Target="../media/hdphoto12.wdp"/></Relationships>
</file>

<file path=ppt/slides/_rels/slide26.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6.jpeg"/><Relationship Id="rId12" Type="http://schemas.microsoft.com/office/2007/relationships/hdphoto" Target="../media/hdphoto18.wdp"/><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28.jpeg"/><Relationship Id="rId5" Type="http://schemas.openxmlformats.org/officeDocument/2006/relationships/image" Target="../media/image25.jpe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27.jpeg"/><Relationship Id="rId14" Type="http://schemas.microsoft.com/office/2007/relationships/hdphoto" Target="../media/hdphoto19.wdp"/></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32.jpeg"/><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13" Type="http://schemas.microsoft.com/office/2007/relationships/hdphoto" Target="../media/hdphoto26.wdp"/><Relationship Id="rId3" Type="http://schemas.microsoft.com/office/2007/relationships/hdphoto" Target="../media/hdphoto21.wdp"/><Relationship Id="rId7" Type="http://schemas.microsoft.com/office/2007/relationships/hdphoto" Target="../media/hdphoto23.wdp"/><Relationship Id="rId12"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jpeg"/><Relationship Id="rId11" Type="http://schemas.microsoft.com/office/2007/relationships/hdphoto" Target="../media/hdphoto25.wdp"/><Relationship Id="rId5" Type="http://schemas.microsoft.com/office/2007/relationships/hdphoto" Target="../media/hdphoto22.wdp"/><Relationship Id="rId15" Type="http://schemas.microsoft.com/office/2007/relationships/hdphoto" Target="../media/hdphoto27.wdp"/><Relationship Id="rId10" Type="http://schemas.openxmlformats.org/officeDocument/2006/relationships/image" Target="../media/image37.jpeg"/><Relationship Id="rId4" Type="http://schemas.openxmlformats.org/officeDocument/2006/relationships/image" Target="../media/image34.jpeg"/><Relationship Id="rId9" Type="http://schemas.microsoft.com/office/2007/relationships/hdphoto" Target="../media/hdphoto24.wdp"/><Relationship Id="rId1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image" Target="../media/image42.jpeg"/><Relationship Id="rId3" Type="http://schemas.microsoft.com/office/2007/relationships/hdphoto" Target="../media/hdphoto9.wdp"/><Relationship Id="rId7" Type="http://schemas.microsoft.com/office/2007/relationships/hdphoto" Target="../media/hdphoto29.wdp"/><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1.jpeg"/><Relationship Id="rId11" Type="http://schemas.microsoft.com/office/2007/relationships/hdphoto" Target="../media/hdphoto31.wdp"/><Relationship Id="rId5" Type="http://schemas.microsoft.com/office/2007/relationships/hdphoto" Target="../media/hdphoto28.wdp"/><Relationship Id="rId10" Type="http://schemas.openxmlformats.org/officeDocument/2006/relationships/image" Target="../media/image43.jpeg"/><Relationship Id="rId4" Type="http://schemas.openxmlformats.org/officeDocument/2006/relationships/image" Target="../media/image40.jpeg"/><Relationship Id="rId9" Type="http://schemas.microsoft.com/office/2007/relationships/hdphoto" Target="../media/hdphoto30.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13" Type="http://schemas.microsoft.com/office/2007/relationships/hdphoto" Target="../media/hdphoto36.wdp"/><Relationship Id="rId3" Type="http://schemas.microsoft.com/office/2007/relationships/hdphoto" Target="../media/hdphoto9.wdp"/><Relationship Id="rId7" Type="http://schemas.microsoft.com/office/2007/relationships/hdphoto" Target="../media/hdphoto33.wdp"/><Relationship Id="rId12" Type="http://schemas.openxmlformats.org/officeDocument/2006/relationships/image" Target="../media/image48.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5.jpeg"/><Relationship Id="rId11" Type="http://schemas.microsoft.com/office/2007/relationships/hdphoto" Target="../media/hdphoto35.wdp"/><Relationship Id="rId5" Type="http://schemas.microsoft.com/office/2007/relationships/hdphoto" Target="../media/hdphoto32.wdp"/><Relationship Id="rId10" Type="http://schemas.openxmlformats.org/officeDocument/2006/relationships/image" Target="../media/image47.jpeg"/><Relationship Id="rId4" Type="http://schemas.openxmlformats.org/officeDocument/2006/relationships/image" Target="../media/image44.jpeg"/><Relationship Id="rId9" Type="http://schemas.microsoft.com/office/2007/relationships/hdphoto" Target="../media/hdphoto34.wdp"/></Relationships>
</file>

<file path=ppt/slides/_rels/slide31.xml.rels><?xml version="1.0" encoding="UTF-8" standalone="yes"?>
<Relationships xmlns="http://schemas.openxmlformats.org/package/2006/relationships"><Relationship Id="rId3" Type="http://schemas.microsoft.com/office/2007/relationships/hdphoto" Target="../media/hdphoto37.wdp"/><Relationship Id="rId7" Type="http://schemas.microsoft.com/office/2007/relationships/hdphoto" Target="../media/hdphoto9.wdp"/><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31.jpeg"/><Relationship Id="rId5" Type="http://schemas.microsoft.com/office/2007/relationships/hdphoto" Target="../media/hdphoto38.wdp"/><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microsoft.com/office/2007/relationships/hdphoto" Target="../media/hdphoto39.wdp"/><Relationship Id="rId7" Type="http://schemas.microsoft.com/office/2007/relationships/hdphoto" Target="../media/hdphoto41.wdp"/><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3.jpeg"/><Relationship Id="rId5" Type="http://schemas.microsoft.com/office/2007/relationships/hdphoto" Target="../media/hdphoto40.wdp"/><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970674" y="598972"/>
            <a:ext cx="2084388" cy="1888680"/>
          </a:xfrm>
          <a:prstGeom prst="ellipse">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81200" y="2743200"/>
            <a:ext cx="7016750" cy="1118255"/>
          </a:xfrm>
          <a:prstGeom prst="rect">
            <a:avLst/>
          </a:prstGeom>
          <a:noFill/>
        </p:spPr>
        <p:txBody>
          <a:bodyPr wrap="square" rtlCol="0">
            <a:spAutoFit/>
          </a:bodyPr>
          <a:lstStyle/>
          <a:p>
            <a:pPr algn="ctr"/>
            <a:r>
              <a:rPr lang="fa-IR" sz="4000" dirty="0" smtClean="0">
                <a:solidFill>
                  <a:schemeClr val="tx2">
                    <a:lumMod val="75000"/>
                    <a:lumOff val="25000"/>
                  </a:schemeClr>
                </a:solidFill>
                <a:cs typeface="B Jadid" pitchFamily="2" charset="-78"/>
              </a:rPr>
              <a:t>تأسیسات و زیرساخت شهری</a:t>
            </a:r>
            <a:r>
              <a:rPr lang="fa-IR" sz="4000" baseline="-25000" dirty="0" smtClean="0">
                <a:solidFill>
                  <a:schemeClr val="tx2">
                    <a:lumMod val="75000"/>
                    <a:lumOff val="25000"/>
                  </a:schemeClr>
                </a:solidFill>
                <a:cs typeface="B Jadid" pitchFamily="2" charset="-78"/>
              </a:rPr>
              <a:t> </a:t>
            </a:r>
          </a:p>
          <a:p>
            <a:pPr algn="ctr"/>
            <a:r>
              <a:rPr lang="fa-IR" sz="4000" baseline="-25000" dirty="0" smtClean="0">
                <a:solidFill>
                  <a:schemeClr val="tx2">
                    <a:lumMod val="75000"/>
                    <a:lumOff val="25000"/>
                  </a:schemeClr>
                </a:solidFill>
                <a:cs typeface="B Jadid" pitchFamily="2" charset="-78"/>
              </a:rPr>
              <a:t>( آرامستان ها )</a:t>
            </a:r>
            <a:endParaRPr lang="en-US" sz="4000" baseline="-25000" dirty="0">
              <a:solidFill>
                <a:schemeClr val="tx2">
                  <a:lumMod val="75000"/>
                  <a:lumOff val="25000"/>
                </a:schemeClr>
              </a:solidFill>
              <a:cs typeface="B Jadid" pitchFamily="2" charset="-78"/>
            </a:endParaRPr>
          </a:p>
        </p:txBody>
      </p:sp>
      <p:sp>
        <p:nvSpPr>
          <p:cNvPr id="23" name="TextBox 22"/>
          <p:cNvSpPr txBox="1"/>
          <p:nvPr/>
        </p:nvSpPr>
        <p:spPr>
          <a:xfrm>
            <a:off x="3962401" y="285563"/>
            <a:ext cx="3136900" cy="646331"/>
          </a:xfrm>
          <a:prstGeom prst="rect">
            <a:avLst/>
          </a:prstGeom>
          <a:noFill/>
        </p:spPr>
        <p:txBody>
          <a:bodyPr wrap="square" rtlCol="0">
            <a:spAutoFit/>
          </a:bodyPr>
          <a:lstStyle/>
          <a:p>
            <a:r>
              <a:rPr lang="fa-IR" sz="3600" dirty="0">
                <a:solidFill>
                  <a:schemeClr val="bg2">
                    <a:lumMod val="50000"/>
                  </a:schemeClr>
                </a:solidFill>
                <a:cs typeface="B Arshia" pitchFamily="2" charset="-78"/>
              </a:rPr>
              <a:t>به</a:t>
            </a:r>
            <a:r>
              <a:rPr lang="fa-IR" sz="3600" dirty="0" smtClean="0">
                <a:solidFill>
                  <a:schemeClr val="bg2">
                    <a:lumMod val="50000"/>
                  </a:schemeClr>
                </a:solidFill>
                <a:cs typeface="B Arshia" pitchFamily="2" charset="-78"/>
              </a:rPr>
              <a:t> نام طراح و معمار هستی...</a:t>
            </a:r>
            <a:endParaRPr lang="en-US" sz="3600" dirty="0">
              <a:solidFill>
                <a:schemeClr val="bg2">
                  <a:lumMod val="50000"/>
                </a:schemeClr>
              </a:solidFill>
              <a:cs typeface="B Arshia" pitchFamily="2" charset="-78"/>
            </a:endParaRPr>
          </a:p>
        </p:txBody>
      </p:sp>
      <p:sp>
        <p:nvSpPr>
          <p:cNvPr id="27" name="Rectangle 26"/>
          <p:cNvSpPr/>
          <p:nvPr/>
        </p:nvSpPr>
        <p:spPr>
          <a:xfrm flipH="1">
            <a:off x="1898650" y="0"/>
            <a:ext cx="82550" cy="686482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flipH="1">
            <a:off x="1238250" y="0"/>
            <a:ext cx="1651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flipH="1">
            <a:off x="742950" y="0"/>
            <a:ext cx="3302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H="1">
            <a:off x="1568450" y="0"/>
            <a:ext cx="1651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81200" y="4724401"/>
            <a:ext cx="4183981" cy="523220"/>
          </a:xfrm>
          <a:prstGeom prst="rect">
            <a:avLst/>
          </a:prstGeom>
          <a:noFill/>
          <a:effectLst>
            <a:glow rad="228600">
              <a:schemeClr val="accent4">
                <a:satMod val="175000"/>
                <a:alpha val="40000"/>
              </a:schemeClr>
            </a:glow>
          </a:effectLst>
        </p:spPr>
        <p:txBody>
          <a:bodyPr wrap="square" rtlCol="0">
            <a:spAutoFit/>
          </a:bodyPr>
          <a:lstStyle/>
          <a:p>
            <a:r>
              <a:rPr lang="fa-IR" sz="2800" b="1" dirty="0" smtClean="0">
                <a:solidFill>
                  <a:schemeClr val="bg1"/>
                </a:solidFill>
                <a:cs typeface="B Jadid" pitchFamily="2" charset="-78"/>
              </a:rPr>
              <a:t> بررسی موردی : شهر قزوین</a:t>
            </a:r>
            <a:endParaRPr lang="en-US" dirty="0">
              <a:solidFill>
                <a:schemeClr val="bg1"/>
              </a:solidFill>
              <a:cs typeface="B Jadid" pitchFamily="2" charset="-78"/>
            </a:endParaRPr>
          </a:p>
        </p:txBody>
      </p:sp>
      <p:sp>
        <p:nvSpPr>
          <p:cNvPr id="2" name="TextBox 1"/>
          <p:cNvSpPr txBox="1"/>
          <p:nvPr/>
        </p:nvSpPr>
        <p:spPr>
          <a:xfrm>
            <a:off x="1568451" y="5554394"/>
            <a:ext cx="4146549" cy="1077218"/>
          </a:xfrm>
          <a:prstGeom prst="rect">
            <a:avLst/>
          </a:prstGeom>
          <a:noFill/>
        </p:spPr>
        <p:txBody>
          <a:bodyPr wrap="square" rtlCol="0">
            <a:spAutoFit/>
          </a:bodyPr>
          <a:lstStyle/>
          <a:p>
            <a:pPr algn="r" rtl="1"/>
            <a:r>
              <a:rPr lang="fa-IR" sz="1600" dirty="0" smtClean="0">
                <a:solidFill>
                  <a:schemeClr val="bg2">
                    <a:lumMod val="50000"/>
                  </a:schemeClr>
                </a:solidFill>
                <a:cs typeface="B Jadid" pitchFamily="2" charset="-78"/>
              </a:rPr>
              <a:t>ارائه دهندگان:   فروزان رحمانی</a:t>
            </a:r>
          </a:p>
          <a:p>
            <a:pPr algn="r" rtl="1"/>
            <a:r>
              <a:rPr lang="fa-IR" sz="1600" dirty="0" smtClean="0">
                <a:solidFill>
                  <a:schemeClr val="bg2">
                    <a:lumMod val="50000"/>
                  </a:schemeClr>
                </a:solidFill>
                <a:cs typeface="B Jadid" pitchFamily="2" charset="-78"/>
              </a:rPr>
              <a:t>                         فاطمه </a:t>
            </a:r>
            <a:r>
              <a:rPr lang="fa-IR" sz="1600" dirty="0">
                <a:solidFill>
                  <a:schemeClr val="bg2">
                    <a:lumMod val="50000"/>
                  </a:schemeClr>
                </a:solidFill>
                <a:cs typeface="B Jadid" pitchFamily="2" charset="-78"/>
              </a:rPr>
              <a:t>پهلوان</a:t>
            </a:r>
            <a:r>
              <a:rPr lang="fa-IR" sz="1600" dirty="0" smtClean="0">
                <a:solidFill>
                  <a:schemeClr val="bg2">
                    <a:lumMod val="50000"/>
                  </a:schemeClr>
                </a:solidFill>
                <a:cs typeface="B Jadid" pitchFamily="2" charset="-78"/>
              </a:rPr>
              <a:t> </a:t>
            </a:r>
          </a:p>
          <a:p>
            <a:pPr algn="r" rtl="1"/>
            <a:r>
              <a:rPr lang="fa-IR" sz="1600" dirty="0">
                <a:solidFill>
                  <a:schemeClr val="bg2">
                    <a:lumMod val="50000"/>
                  </a:schemeClr>
                </a:solidFill>
                <a:cs typeface="B Jadid" pitchFamily="2" charset="-78"/>
              </a:rPr>
              <a:t> </a:t>
            </a:r>
            <a:r>
              <a:rPr lang="fa-IR" sz="1600" dirty="0" smtClean="0">
                <a:solidFill>
                  <a:schemeClr val="bg2">
                    <a:lumMod val="50000"/>
                  </a:schemeClr>
                </a:solidFill>
                <a:cs typeface="B Jadid" pitchFamily="2" charset="-78"/>
              </a:rPr>
              <a:t>                        فرزانه سادات حسینی</a:t>
            </a:r>
          </a:p>
          <a:p>
            <a:pPr algn="r" rtl="1"/>
            <a:r>
              <a:rPr lang="fa-IR" sz="1600" dirty="0" smtClean="0">
                <a:solidFill>
                  <a:schemeClr val="bg2">
                    <a:lumMod val="50000"/>
                  </a:schemeClr>
                </a:solidFill>
                <a:cs typeface="B Jadid" pitchFamily="2" charset="-78"/>
              </a:rPr>
              <a:t>                        جمشید حق وردی             </a:t>
            </a:r>
            <a:endParaRPr lang="en-US" sz="1600" dirty="0">
              <a:solidFill>
                <a:schemeClr val="bg2">
                  <a:lumMod val="50000"/>
                </a:schemeClr>
              </a:solidFill>
              <a:cs typeface="B Jadid" pitchFamily="2" charset="-78"/>
            </a:endParaRPr>
          </a:p>
        </p:txBody>
      </p:sp>
      <p:sp>
        <p:nvSpPr>
          <p:cNvPr id="3" name="Rectangle 2"/>
          <p:cNvSpPr/>
          <p:nvPr/>
        </p:nvSpPr>
        <p:spPr>
          <a:xfrm>
            <a:off x="5791200" y="5549091"/>
            <a:ext cx="2563522" cy="369332"/>
          </a:xfrm>
          <a:prstGeom prst="rect">
            <a:avLst/>
          </a:prstGeom>
        </p:spPr>
        <p:txBody>
          <a:bodyPr wrap="none">
            <a:spAutoFit/>
          </a:bodyPr>
          <a:lstStyle/>
          <a:p>
            <a:pPr algn="r" rtl="1"/>
            <a:r>
              <a:rPr lang="fa-IR" dirty="0">
                <a:solidFill>
                  <a:schemeClr val="bg2">
                    <a:lumMod val="50000"/>
                  </a:schemeClr>
                </a:solidFill>
                <a:cs typeface="B Jadid" pitchFamily="2" charset="-78"/>
              </a:rPr>
              <a:t>استاد راهنما: مهندس افروز</a:t>
            </a:r>
          </a:p>
        </p:txBody>
      </p:sp>
    </p:spTree>
    <p:extLst>
      <p:ext uri="{BB962C8B-B14F-4D97-AF65-F5344CB8AC3E}">
        <p14:creationId xmlns:p14="http://schemas.microsoft.com/office/powerpoint/2010/main" val="398784735"/>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Arrow 2"/>
          <p:cNvSpPr/>
          <p:nvPr/>
        </p:nvSpPr>
        <p:spPr>
          <a:xfrm>
            <a:off x="6369262" y="3222759"/>
            <a:ext cx="2783489" cy="1839213"/>
          </a:xfrm>
          <a:prstGeom prst="leftArrow">
            <a:avLst>
              <a:gd name="adj1" fmla="val 50000"/>
              <a:gd name="adj2" fmla="val 16703"/>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5400000">
            <a:off x="6037631" y="760334"/>
            <a:ext cx="1319485" cy="138805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517446" y="771866"/>
            <a:ext cx="2971800" cy="2554545"/>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گورستان به دلایل گوناگونی باید دور از بافت شهری، مکانیابی شود، از نظر فقهی : </a:t>
            </a:r>
          </a:p>
          <a:p>
            <a:pPr marL="285750" indent="-28575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حداکثر فاصله گورستان از شهر باید به اندازه ای باشد که موجب شکسته شدن نماز و باطل شدن روزه نگردد. </a:t>
            </a:r>
          </a:p>
          <a:p>
            <a:pPr marL="285750" indent="-28575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از سوی دیگر، از آنجا که مسلمانان در فواصل زمان معینی</a:t>
            </a:r>
            <a:r>
              <a:rPr lang="fa-IR" sz="1600" dirty="0">
                <a:solidFill>
                  <a:schemeClr val="tx2">
                    <a:lumMod val="90000"/>
                    <a:lumOff val="10000"/>
                  </a:schemeClr>
                </a:solidFill>
                <a:cs typeface="B Nazanin" pitchFamily="2" charset="-78"/>
              </a:rPr>
              <a:t> </a:t>
            </a:r>
            <a:r>
              <a:rPr lang="fa-IR" sz="1600" dirty="0" smtClean="0">
                <a:solidFill>
                  <a:schemeClr val="tx2">
                    <a:lumMod val="90000"/>
                    <a:lumOff val="10000"/>
                  </a:schemeClr>
                </a:solidFill>
                <a:cs typeface="B Nazanin" pitchFamily="2" charset="-78"/>
              </a:rPr>
              <a:t>(تقریبا هر هفته) به فاتحه خوانی برای اهل قبور می روند، فاصله گورستان نباید در حدی باشد که موجب به زحمت افتادن شهروندان شود. </a:t>
            </a:r>
          </a:p>
        </p:txBody>
      </p:sp>
      <p:sp>
        <p:nvSpPr>
          <p:cNvPr id="65" name="Rectangle 64"/>
          <p:cNvSpPr/>
          <p:nvPr/>
        </p:nvSpPr>
        <p:spPr>
          <a:xfrm>
            <a:off x="1121601" y="3473108"/>
            <a:ext cx="981849" cy="338489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51323" y="0"/>
            <a:ext cx="9854677" cy="6858000"/>
            <a:chOff x="51323" y="0"/>
            <a:chExt cx="9854677" cy="6858000"/>
          </a:xfrm>
        </p:grpSpPr>
        <p:sp>
          <p:nvSpPr>
            <p:cNvPr id="36" name="Rectangle 35"/>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063751" y="296004"/>
              <a:ext cx="7800974"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900474" y="6469040"/>
              <a:ext cx="3005525"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409551" y="6210300"/>
              <a:ext cx="3496449"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065820" y="5962650"/>
              <a:ext cx="384018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0" name="Rectangle 49"/>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1" name="Rectangle 50"/>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3" name="Rectangle 52"/>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4" name="Rectangle 53"/>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8" name="Rectangle 57"/>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9" name="Rectangle 58"/>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0" name="Rectangle 59"/>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61" name="Chevron 60"/>
          <p:cNvSpPr/>
          <p:nvPr/>
        </p:nvSpPr>
        <p:spPr>
          <a:xfrm>
            <a:off x="1066800" y="1905000"/>
            <a:ext cx="2202164" cy="596379"/>
          </a:xfrm>
          <a:prstGeom prst="chevron">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447973" y="2033912"/>
            <a:ext cx="1439818" cy="338554"/>
          </a:xfrm>
          <a:prstGeom prst="rect">
            <a:avLst/>
          </a:prstGeom>
          <a:noFill/>
        </p:spPr>
        <p:txBody>
          <a:bodyPr wrap="none">
            <a:spAutoFit/>
          </a:bodyPr>
          <a:lstStyle/>
          <a:p>
            <a:pPr algn="r" rtl="1">
              <a:buClr>
                <a:schemeClr val="bg2">
                  <a:lumMod val="50000"/>
                </a:schemeClr>
              </a:buClr>
            </a:pPr>
            <a:r>
              <a:rPr lang="fa-IR" sz="1600" b="1" dirty="0">
                <a:solidFill>
                  <a:schemeClr val="bg2">
                    <a:lumMod val="50000"/>
                  </a:schemeClr>
                </a:solidFill>
                <a:effectLst>
                  <a:outerShdw blurRad="38100" dist="38100" dir="2700000" algn="tl">
                    <a:srgbClr val="000000">
                      <a:alpha val="43137"/>
                    </a:srgbClr>
                  </a:outerShdw>
                </a:effectLst>
                <a:cs typeface="B Nazanin" pitchFamily="2" charset="-78"/>
              </a:rPr>
              <a:t>الف. فاصله از شهر</a:t>
            </a:r>
          </a:p>
        </p:txBody>
      </p:sp>
      <p:sp>
        <p:nvSpPr>
          <p:cNvPr id="30" name="TextBox 29"/>
          <p:cNvSpPr txBox="1"/>
          <p:nvPr/>
        </p:nvSpPr>
        <p:spPr>
          <a:xfrm>
            <a:off x="927903" y="3410226"/>
            <a:ext cx="5166498" cy="3293209"/>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1.انتقال انواع آلودگی ها </a:t>
            </a:r>
            <a:r>
              <a:rPr lang="fa-IR" sz="1600" dirty="0" smtClean="0">
                <a:solidFill>
                  <a:schemeClr val="tx2">
                    <a:lumMod val="90000"/>
                    <a:lumOff val="10000"/>
                  </a:schemeClr>
                </a:solidFill>
                <a:cs typeface="B Nazanin" pitchFamily="2" charset="-78"/>
              </a:rPr>
              <a:t>شامل : آلودگی ناشی از سوزاندن لباس مردگان و فعل و انفعالات ناشی از تجزیه اجساد، آلودگی آب ناشی از دفن جسد در خاک، آلودگی صوتی ناشی از انتشار صدای عزاداری و شیون بازماندگان به اطراف.</a:t>
            </a:r>
          </a:p>
          <a:p>
            <a:pPr algn="justLow" rtl="1">
              <a:buClr>
                <a:schemeClr val="bg2">
                  <a:lumMod val="50000"/>
                </a:schemeClr>
              </a:buClr>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2.افسردگی مردم </a:t>
            </a:r>
            <a:r>
              <a:rPr lang="fa-IR" sz="1600" dirty="0" smtClean="0">
                <a:solidFill>
                  <a:schemeClr val="tx2">
                    <a:lumMod val="90000"/>
                    <a:lumOff val="10000"/>
                  </a:schemeClr>
                </a:solidFill>
                <a:cs typeface="B Nazanin" pitchFamily="2" charset="-78"/>
              </a:rPr>
              <a:t>به ویژه کودکانی که در اطراف زندگی می کنندو هر روز با صحنه دلخراش شیون و زاری مواجه می شوند.</a:t>
            </a:r>
          </a:p>
          <a:p>
            <a:pPr algn="justLow" rtl="1">
              <a:buClr>
                <a:schemeClr val="bg2">
                  <a:lumMod val="50000"/>
                </a:schemeClr>
              </a:buClr>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3.ایجاد ترافیک </a:t>
            </a:r>
            <a:r>
              <a:rPr lang="fa-IR" sz="1600" dirty="0" smtClean="0">
                <a:solidFill>
                  <a:schemeClr val="tx2">
                    <a:lumMod val="90000"/>
                    <a:lumOff val="10000"/>
                  </a:schemeClr>
                </a:solidFill>
                <a:cs typeface="B Nazanin" pitchFamily="2" charset="-78"/>
              </a:rPr>
              <a:t>بر اثر حرکت دسته جمعی تشییع جنازه در اطراف گورستان</a:t>
            </a:r>
          </a:p>
          <a:p>
            <a:pPr algn="justLow" rtl="1">
              <a:buClr>
                <a:schemeClr val="bg2">
                  <a:lumMod val="50000"/>
                </a:schemeClr>
              </a:buClr>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4.اشغال فضای شهری</a:t>
            </a:r>
            <a:r>
              <a:rPr lang="fa-IR" sz="1600" dirty="0" smtClean="0">
                <a:solidFill>
                  <a:schemeClr val="tx2">
                    <a:lumMod val="90000"/>
                    <a:lumOff val="10000"/>
                  </a:schemeClr>
                </a:solidFill>
                <a:cs typeface="B Nazanin" pitchFamily="2" charset="-78"/>
              </a:rPr>
              <a:t>، احداث گورستان در داخل شهر موجب اشغال پهنه هایی گسترده از اراضی شهری می شود که برای خدمات دیگر مناسب هستند.</a:t>
            </a:r>
          </a:p>
          <a:p>
            <a:pPr algn="justLow" rtl="1">
              <a:buClr>
                <a:schemeClr val="bg2">
                  <a:lumMod val="50000"/>
                </a:schemeClr>
              </a:buClr>
            </a:pP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5.جلوگیری از اجرای طرح های عمرانی و خدماتی، </a:t>
            </a:r>
            <a:r>
              <a:rPr lang="fa-IR" sz="1600" dirty="0">
                <a:solidFill>
                  <a:schemeClr val="tx2">
                    <a:lumMod val="90000"/>
                    <a:lumOff val="10000"/>
                  </a:schemeClr>
                </a:solidFill>
                <a:cs typeface="B Nazanin" pitchFamily="2" charset="-78"/>
              </a:rPr>
              <a:t>گورستان ها به جهت احترام نزد مردم، جلوی توسعه طرح های عمرانی را می گیرند. راه ها و بزرگراه های نوساز را به بن بست می کشانند و کار احداث شبکه های آب و فاضلاب را با دشواری مواجه می سازند.</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sp>
        <p:nvSpPr>
          <p:cNvPr id="63" name="Chevron 62"/>
          <p:cNvSpPr/>
          <p:nvPr/>
        </p:nvSpPr>
        <p:spPr>
          <a:xfrm>
            <a:off x="3028235" y="19050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hevron 63"/>
          <p:cNvSpPr/>
          <p:nvPr/>
        </p:nvSpPr>
        <p:spPr>
          <a:xfrm>
            <a:off x="3354927" y="19050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697373" y="3646944"/>
            <a:ext cx="2455378" cy="1015663"/>
          </a:xfrm>
          <a:prstGeom prst="rect">
            <a:avLst/>
          </a:prstGeom>
        </p:spPr>
        <p:txBody>
          <a:bodyPr wrap="square">
            <a:spAutoFit/>
          </a:bodyPr>
          <a:lstStyle/>
          <a:p>
            <a:pPr algn="justLow" rtl="1">
              <a:buClr>
                <a:schemeClr val="bg2">
                  <a:lumMod val="50000"/>
                </a:schemeClr>
              </a:buClr>
            </a:pPr>
            <a:r>
              <a:rPr lang="fa-IR" sz="1500" dirty="0">
                <a:solidFill>
                  <a:schemeClr val="tx2">
                    <a:lumMod val="90000"/>
                    <a:lumOff val="10000"/>
                  </a:schemeClr>
                </a:solidFill>
                <a:cs typeface="B Nazanin" pitchFamily="2" charset="-78"/>
              </a:rPr>
              <a:t>اما در هر حال برای رعایت اصول شهرسازی، وجود فاصله بین گورستان و شهر ضروری است. در غیر این صورت مشکلات </a:t>
            </a:r>
            <a:r>
              <a:rPr lang="fa-IR" sz="1500" dirty="0" smtClean="0">
                <a:solidFill>
                  <a:schemeClr val="tx2">
                    <a:lumMod val="90000"/>
                    <a:lumOff val="10000"/>
                  </a:schemeClr>
                </a:solidFill>
                <a:cs typeface="B Nazanin" pitchFamily="2" charset="-78"/>
              </a:rPr>
              <a:t>رو به رو  </a:t>
            </a:r>
            <a:r>
              <a:rPr lang="fa-IR" sz="1500" dirty="0">
                <a:solidFill>
                  <a:schemeClr val="tx2">
                    <a:lumMod val="90000"/>
                    <a:lumOff val="10000"/>
                  </a:schemeClr>
                </a:solidFill>
                <a:cs typeface="B Nazanin" pitchFamily="2" charset="-78"/>
              </a:rPr>
              <a:t>به وجود می آید:</a:t>
            </a:r>
          </a:p>
        </p:txBody>
      </p:sp>
      <p:sp>
        <p:nvSpPr>
          <p:cNvPr id="52" name="Rectangle 51"/>
          <p:cNvSpPr/>
          <p:nvPr/>
        </p:nvSpPr>
        <p:spPr>
          <a:xfrm>
            <a:off x="533400" y="6248400"/>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
        <p:nvSpPr>
          <p:cNvPr id="62" name="Rectangle 61"/>
          <p:cNvSpPr/>
          <p:nvPr/>
        </p:nvSpPr>
        <p:spPr>
          <a:xfrm>
            <a:off x="539750" y="6519446"/>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رساله عملیه</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1015130894"/>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rot="16200000">
            <a:off x="2677280" y="2772408"/>
            <a:ext cx="1461691" cy="468264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988751" y="552033"/>
            <a:ext cx="2583249" cy="2800767"/>
          </a:xfrm>
          <a:prstGeom prst="rect">
            <a:avLst/>
          </a:prstGeom>
          <a:noFill/>
        </p:spPr>
        <p:txBody>
          <a:bodyPr wrap="square" rtlCol="0">
            <a:spAutoFit/>
          </a:bodyPr>
          <a:lstStyle/>
          <a:p>
            <a:pPr marL="342900" indent="-342900" algn="justLow" rtl="1">
              <a:buClr>
                <a:schemeClr val="bg2">
                  <a:lumMod val="50000"/>
                </a:schemeClr>
              </a:buClr>
              <a:buFont typeface="Wingdings" pitchFamily="2" charset="2"/>
              <a:buChar char="q"/>
            </a:pPr>
            <a:endParaRPr lang="fa-IR" sz="1600" dirty="0">
              <a:solidFill>
                <a:schemeClr val="tx2">
                  <a:lumMod val="90000"/>
                  <a:lumOff val="10000"/>
                </a:schemeClr>
              </a:solidFill>
              <a:cs typeface="B Nazanin" pitchFamily="2" charset="-78"/>
            </a:endParaRPr>
          </a:p>
          <a:p>
            <a:pPr algn="justLow" rtl="1">
              <a:buClr>
                <a:schemeClr val="bg2">
                  <a:lumMod val="50000"/>
                </a:schemeClr>
              </a:buClr>
            </a:pPr>
            <a:r>
              <a:rPr lang="fa-IR" sz="1600" dirty="0" smtClean="0">
                <a:solidFill>
                  <a:schemeClr val="tx2">
                    <a:lumMod val="90000"/>
                    <a:lumOff val="10000"/>
                  </a:schemeClr>
                </a:solidFill>
                <a:cs typeface="B Nazanin" pitchFamily="2" charset="-78"/>
              </a:rPr>
              <a:t>گورستان باید در جهتی مکانیابی شود که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امکان توسعه شهر </a:t>
            </a:r>
            <a:r>
              <a:rPr lang="fa-IR" sz="1600" dirty="0" smtClean="0">
                <a:solidFill>
                  <a:schemeClr val="tx2">
                    <a:lumMod val="90000"/>
                    <a:lumOff val="10000"/>
                  </a:schemeClr>
                </a:solidFill>
                <a:cs typeface="B Nazanin" pitchFamily="2" charset="-78"/>
              </a:rPr>
              <a:t>در آن جهت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نباشد</a:t>
            </a:r>
            <a:r>
              <a:rPr lang="fa-IR" sz="1600" dirty="0" smtClean="0">
                <a:solidFill>
                  <a:schemeClr val="tx2">
                    <a:lumMod val="90000"/>
                    <a:lumOff val="10000"/>
                  </a:schemeClr>
                </a:solidFill>
                <a:cs typeface="B Nazanin" pitchFamily="2" charset="-78"/>
              </a:rPr>
              <a:t>، یا این که به هر دلیل در طرح توسعه کالبدی شهر، در گستره نوسعه آتی قرار نگیرد. بنابراین، بهتراست گورستان ها در جهاتی که عواملی مانند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کوه</a:t>
            </a:r>
            <a:r>
              <a:rPr lang="fa-IR" sz="1600" dirty="0" smtClean="0">
                <a:solidFill>
                  <a:schemeClr val="tx2">
                    <a:lumMod val="90000"/>
                    <a:lumOff val="10000"/>
                  </a:schemeClr>
                </a:solidFill>
                <a:cs typeface="B Nazanin" pitchFamily="2" charset="-78"/>
              </a:rPr>
              <a:t>،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جنگل</a:t>
            </a:r>
            <a:r>
              <a:rPr lang="fa-IR" sz="1600" dirty="0" smtClean="0">
                <a:solidFill>
                  <a:schemeClr val="tx2">
                    <a:lumMod val="90000"/>
                    <a:lumOff val="10000"/>
                  </a:schemeClr>
                </a:solidFill>
                <a:cs typeface="B Nazanin" pitchFamily="2" charset="-78"/>
              </a:rPr>
              <a:t> و موانعی از این دست که از توسعه شهری جلوگیری می کنند ، مکانیابی شوند.</a:t>
            </a:r>
          </a:p>
          <a:p>
            <a:pPr marL="800100" lvl="1" indent="-342900" algn="justLow" rtl="1">
              <a:buClr>
                <a:schemeClr val="bg2">
                  <a:lumMod val="50000"/>
                </a:schemeClr>
              </a:buClr>
              <a:buFont typeface="Wingdings" pitchFamily="2" charset="2"/>
              <a:buChar char="Ø"/>
            </a:pPr>
            <a:endParaRPr lang="fa-IR" sz="1600" dirty="0" smtClean="0">
              <a:solidFill>
                <a:schemeClr val="tx2">
                  <a:lumMod val="90000"/>
                  <a:lumOff val="10000"/>
                </a:schemeClr>
              </a:solidFill>
              <a:cs typeface="B Nazanin" pitchFamily="2" charset="-78"/>
            </a:endParaRPr>
          </a:p>
        </p:txBody>
      </p:sp>
      <p:sp>
        <p:nvSpPr>
          <p:cNvPr id="30" name="Rectangle 29"/>
          <p:cNvSpPr/>
          <p:nvPr/>
        </p:nvSpPr>
        <p:spPr>
          <a:xfrm>
            <a:off x="4724400" y="2887527"/>
            <a:ext cx="2639071" cy="2800767"/>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از سوی دیگر، از آن جا که مردم اغلب از همجواری با گورستان پرهیز می کنند، با مطالعه و پیش بینی لازم می توان از </a:t>
            </a:r>
            <a:r>
              <a:rPr lang="fa-IR" sz="1600" dirty="0" smtClean="0">
                <a:solidFill>
                  <a:schemeClr val="tx2">
                    <a:lumMod val="90000"/>
                    <a:lumOff val="10000"/>
                  </a:schemeClr>
                </a:solidFill>
                <a:cs typeface="B Nazanin" pitchFamily="2" charset="-78"/>
              </a:rPr>
              <a:t>گورستان به </a:t>
            </a:r>
            <a:r>
              <a:rPr lang="fa-IR" sz="1600" dirty="0">
                <a:solidFill>
                  <a:schemeClr val="tx2">
                    <a:lumMod val="90000"/>
                    <a:lumOff val="10000"/>
                  </a:schemeClr>
                </a:solidFill>
                <a:cs typeface="B Nazanin" pitchFamily="2" charset="-78"/>
              </a:rPr>
              <a:t>عنوان عاملی برای مهار توسعه خارج از برنامه شهر استفاده نمود. بدین ترتیب که گورستان را در جهتی که امکان توسعه خارج از برنامه وجود دارد،قرار داد. این پیشنهاد ممکن است در شرایطی </a:t>
            </a:r>
            <a:r>
              <a:rPr lang="fa-IR" sz="1600" dirty="0" smtClean="0">
                <a:solidFill>
                  <a:schemeClr val="tx2">
                    <a:lumMod val="90000"/>
                    <a:lumOff val="10000"/>
                  </a:schemeClr>
                </a:solidFill>
                <a:cs typeface="B Nazanin" pitchFamily="2" charset="-78"/>
              </a:rPr>
              <a:t>نه </a:t>
            </a:r>
            <a:r>
              <a:rPr lang="fa-IR" sz="1600" dirty="0">
                <a:solidFill>
                  <a:schemeClr val="tx2">
                    <a:lumMod val="90000"/>
                    <a:lumOff val="10000"/>
                  </a:schemeClr>
                </a:solidFill>
                <a:cs typeface="B Nazanin" pitchFamily="2" charset="-78"/>
              </a:rPr>
              <a:t>تنها مانع توسعه نشده، بلکه اسکان بی رویه را دامن زند، بنابر این باید با مطالعه کافی انجام پذیرد.</a:t>
            </a:r>
          </a:p>
        </p:txBody>
      </p:sp>
      <p:pic>
        <p:nvPicPr>
          <p:cNvPr id="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4555745" y="1384461"/>
            <a:ext cx="2879212" cy="69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p:cNvGrpSpPr/>
          <p:nvPr/>
        </p:nvGrpSpPr>
        <p:grpSpPr>
          <a:xfrm>
            <a:off x="51323" y="0"/>
            <a:ext cx="9854677" cy="6858000"/>
            <a:chOff x="51323" y="0"/>
            <a:chExt cx="9854677" cy="6858000"/>
          </a:xfrm>
        </p:grpSpPr>
        <p:sp>
          <p:nvSpPr>
            <p:cNvPr id="44" name="Rectangle 43"/>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8" name="Rectangle 57"/>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9" name="Rectangle 58"/>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61" name="Rectangle 60"/>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62" name="Rectangle 61"/>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66" name="Rectangle 65"/>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7" name="Rectangle 66"/>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8" name="Rectangle 67"/>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35" name="Rectangle 34"/>
          <p:cNvSpPr/>
          <p:nvPr/>
        </p:nvSpPr>
        <p:spPr>
          <a:xfrm>
            <a:off x="5517798" y="1524000"/>
            <a:ext cx="1645002" cy="338554"/>
          </a:xfrm>
          <a:prstGeom prst="rect">
            <a:avLst/>
          </a:prstGeom>
        </p:spPr>
        <p:txBody>
          <a:bodyPr wrap="none">
            <a:spAutoFit/>
          </a:bodyPr>
          <a:lstStyle/>
          <a:p>
            <a:pPr algn="r" rtl="1">
              <a:buClr>
                <a:schemeClr val="bg2">
                  <a:lumMod val="50000"/>
                </a:schemeClr>
              </a:buClr>
            </a:pPr>
            <a:r>
              <a:rPr lang="fa-IR" sz="1600" b="1" dirty="0">
                <a:solidFill>
                  <a:schemeClr val="bg2">
                    <a:lumMod val="50000"/>
                  </a:schemeClr>
                </a:solidFill>
                <a:effectLst>
                  <a:outerShdw blurRad="38100" dist="38100" dir="2700000" algn="tl">
                    <a:srgbClr val="000000">
                      <a:alpha val="43137"/>
                    </a:srgbClr>
                  </a:outerShdw>
                </a:effectLst>
                <a:cs typeface="B Nazanin" pitchFamily="2" charset="-78"/>
              </a:rPr>
              <a:t>ب. جهت توسعه شهر</a:t>
            </a:r>
          </a:p>
        </p:txBody>
      </p:sp>
      <p:sp>
        <p:nvSpPr>
          <p:cNvPr id="32" name="Rectangle 31"/>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658972503"/>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rot="16200000">
            <a:off x="7040927" y="3032489"/>
            <a:ext cx="933833" cy="351678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125364" y="3429000"/>
            <a:ext cx="981849" cy="340846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409550" y="794615"/>
            <a:ext cx="981849" cy="26343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517172" y="1485900"/>
            <a:ext cx="2734449" cy="2062103"/>
          </a:xfrm>
          <a:prstGeom prst="rect">
            <a:avLst/>
          </a:prstGeom>
          <a:noFill/>
          <a:ln>
            <a:noFill/>
          </a:ln>
        </p:spPr>
        <p:txBody>
          <a:bodyPr wrap="square" rtlCol="0">
            <a:spAutoFit/>
          </a:bodyPr>
          <a:lstStyle/>
          <a:p>
            <a:pPr algn="justLow" rtl="1">
              <a:buClr>
                <a:schemeClr val="bg2">
                  <a:lumMod val="50000"/>
                </a:schemeClr>
              </a:buClr>
            </a:pPr>
            <a:r>
              <a:rPr lang="fa-IR" sz="1600" u="sng"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فضاهای باز </a:t>
            </a:r>
            <a:r>
              <a:rPr lang="fa-IR" sz="1600" dirty="0" smtClean="0">
                <a:solidFill>
                  <a:schemeClr val="tx2">
                    <a:lumMod val="90000"/>
                    <a:lumOff val="10000"/>
                  </a:schemeClr>
                </a:solidFill>
                <a:cs typeface="B Nazanin" pitchFamily="2" charset="-78"/>
              </a:rPr>
              <a:t>خواه درخت دار و سرسبز، خواه خاکی و صحرایی –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همجواری های  مناسب</a:t>
            </a:r>
            <a:r>
              <a:rPr lang="fa-IR" sz="1600" dirty="0" smtClean="0">
                <a:solidFill>
                  <a:schemeClr val="tx2">
                    <a:lumMod val="90000"/>
                    <a:lumOff val="10000"/>
                  </a:schemeClr>
                </a:solidFill>
                <a:cs typeface="B Nazanin" pitchFamily="2" charset="-78"/>
              </a:rPr>
              <a:t> گورستان هاستندکه به عنوان حریم گورستان عمل می کند. سایر همجواری ها به ویژه همجواری با مراکز آموزشی، صنعتی، نظامی و ...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نا مناسب </a:t>
            </a:r>
            <a:r>
              <a:rPr lang="fa-IR" sz="1600" dirty="0" smtClean="0">
                <a:solidFill>
                  <a:schemeClr val="tx2">
                    <a:lumMod val="90000"/>
                    <a:lumOff val="10000"/>
                  </a:schemeClr>
                </a:solidFill>
                <a:cs typeface="B Nazanin" pitchFamily="2" charset="-78"/>
              </a:rPr>
              <a:t>هستند</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sp>
        <p:nvSpPr>
          <p:cNvPr id="30" name="Rectangle 29"/>
          <p:cNvSpPr/>
          <p:nvPr/>
        </p:nvSpPr>
        <p:spPr>
          <a:xfrm>
            <a:off x="1213787" y="4038600"/>
            <a:ext cx="3575050" cy="1323439"/>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همچنین با توجه به علاقه ای که بخشی از مردم ما به دفن مردگان خود در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جوار اماکن مذهبی و مقابر مقدس </a:t>
            </a:r>
            <a:r>
              <a:rPr lang="fa-IR" sz="1600" dirty="0">
                <a:solidFill>
                  <a:schemeClr val="tx2">
                    <a:lumMod val="90000"/>
                    <a:lumOff val="10000"/>
                  </a:schemeClr>
                </a:solidFill>
                <a:cs typeface="B Nazanin" pitchFamily="2" charset="-78"/>
              </a:rPr>
              <a:t>نظیر: امام زاده ها، </a:t>
            </a:r>
            <a:r>
              <a:rPr lang="fa-IR" sz="1600" dirty="0" smtClean="0">
                <a:solidFill>
                  <a:schemeClr val="tx2">
                    <a:lumMod val="90000"/>
                    <a:lumOff val="10000"/>
                  </a:schemeClr>
                </a:solidFill>
                <a:cs typeface="B Nazanin" pitchFamily="2" charset="-78"/>
              </a:rPr>
              <a:t>مقدسات و </a:t>
            </a:r>
            <a:r>
              <a:rPr lang="fa-IR" sz="1600" dirty="0">
                <a:solidFill>
                  <a:schemeClr val="tx2">
                    <a:lumMod val="90000"/>
                    <a:lumOff val="10000"/>
                  </a:schemeClr>
                </a:solidFill>
                <a:cs typeface="B Nazanin" pitchFamily="2" charset="-78"/>
              </a:rPr>
              <a:t>... دارند، توصیه می شود این نوع همجواری ها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خیلی کم </a:t>
            </a:r>
            <a:r>
              <a:rPr lang="fa-IR" sz="1600" dirty="0">
                <a:solidFill>
                  <a:schemeClr val="tx2">
                    <a:lumMod val="90000"/>
                    <a:lumOff val="10000"/>
                  </a:schemeClr>
                </a:solidFill>
                <a:cs typeface="B Nazanin" pitchFamily="2" charset="-78"/>
              </a:rPr>
              <a:t>و با توجه به شرایط دیگر انجام گیرد.</a:t>
            </a:r>
          </a:p>
        </p:txBody>
      </p:sp>
      <p:sp>
        <p:nvSpPr>
          <p:cNvPr id="31" name="Chevron 30"/>
          <p:cNvSpPr/>
          <p:nvPr/>
        </p:nvSpPr>
        <p:spPr>
          <a:xfrm>
            <a:off x="1066800" y="1905000"/>
            <a:ext cx="2202164" cy="596379"/>
          </a:xfrm>
          <a:prstGeom prst="chevron">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616289" y="2033912"/>
            <a:ext cx="1271502" cy="338554"/>
          </a:xfrm>
          <a:prstGeom prst="rect">
            <a:avLst/>
          </a:prstGeom>
          <a:noFill/>
        </p:spPr>
        <p:txBody>
          <a:bodyPr wrap="none">
            <a:spAutoFit/>
          </a:bodyPr>
          <a:lstStyle/>
          <a:p>
            <a:pPr algn="r" rtl="1">
              <a:buClr>
                <a:schemeClr val="bg2">
                  <a:lumMod val="50000"/>
                </a:schemeClr>
              </a:buClr>
            </a:pPr>
            <a:r>
              <a:rPr lang="fa-IR" sz="1600" b="1" dirty="0" smtClean="0">
                <a:solidFill>
                  <a:schemeClr val="bg2">
                    <a:lumMod val="50000"/>
                  </a:schemeClr>
                </a:solidFill>
                <a:effectLst>
                  <a:outerShdw blurRad="38100" dist="38100" dir="2700000" algn="tl">
                    <a:srgbClr val="000000">
                      <a:alpha val="43137"/>
                    </a:srgbClr>
                  </a:outerShdw>
                </a:effectLst>
                <a:cs typeface="B Nazanin" pitchFamily="2" charset="-78"/>
              </a:rPr>
              <a:t>پ. همجواری ها</a:t>
            </a:r>
            <a:endParaRPr lang="fa-IR" sz="1600" b="1" dirty="0">
              <a:solidFill>
                <a:schemeClr val="bg2">
                  <a:lumMod val="50000"/>
                </a:schemeClr>
              </a:solidFill>
              <a:effectLst>
                <a:outerShdw blurRad="38100" dist="38100" dir="2700000" algn="tl">
                  <a:srgbClr val="000000">
                    <a:alpha val="43137"/>
                  </a:srgbClr>
                </a:outerShdw>
              </a:effectLst>
              <a:cs typeface="B Nazanin" pitchFamily="2" charset="-78"/>
            </a:endParaRPr>
          </a:p>
        </p:txBody>
      </p:sp>
      <p:sp>
        <p:nvSpPr>
          <p:cNvPr id="33" name="Chevron 32"/>
          <p:cNvSpPr/>
          <p:nvPr/>
        </p:nvSpPr>
        <p:spPr>
          <a:xfrm>
            <a:off x="3028235" y="19050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evron 33"/>
          <p:cNvSpPr/>
          <p:nvPr/>
        </p:nvSpPr>
        <p:spPr>
          <a:xfrm>
            <a:off x="3354927" y="19050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51323" y="0"/>
            <a:ext cx="9854677" cy="6858000"/>
            <a:chOff x="51323" y="0"/>
            <a:chExt cx="9854677" cy="6858000"/>
          </a:xfrm>
        </p:grpSpPr>
        <p:sp>
          <p:nvSpPr>
            <p:cNvPr id="38" name="Rectangle 37"/>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2" name="Rectangle 51"/>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3" name="Rectangle 52"/>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5" name="Rectangle 54"/>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6" name="Rectangle 55"/>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60" name="Rectangle 59"/>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1" name="Rectangle 6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2" name="Rectangle 61"/>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pic>
        <p:nvPicPr>
          <p:cNvPr id="65" name="Picture 64"/>
          <p:cNvPicPr/>
          <p:nvPr/>
        </p:nvPicPr>
        <p:blipFill rotWithShape="1">
          <a:blip r:embed="rId2">
            <a:extLst>
              <a:ext uri="{28A0092B-C50C-407E-A947-70E740481C1C}">
                <a14:useLocalDpi xmlns:a14="http://schemas.microsoft.com/office/drawing/2010/main" val="0"/>
              </a:ext>
            </a:extLst>
          </a:blip>
          <a:srcRect l="3069" t="1801" r="2715" b="14808"/>
          <a:stretch/>
        </p:blipFill>
        <p:spPr>
          <a:xfrm>
            <a:off x="6409550" y="3970268"/>
            <a:ext cx="2774455" cy="1706380"/>
          </a:xfrm>
          <a:prstGeom prst="rect">
            <a:avLst/>
          </a:prstGeom>
        </p:spPr>
      </p:pic>
      <p:sp>
        <p:nvSpPr>
          <p:cNvPr id="37" name="Rectangle 36"/>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645340884"/>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1066800" y="2259559"/>
            <a:ext cx="981849" cy="395074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409550" y="794615"/>
            <a:ext cx="981849" cy="19485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029200" y="794615"/>
            <a:ext cx="2362200" cy="3785652"/>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بر اثر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فعل و انفعالات شیمیایی </a:t>
            </a:r>
            <a:r>
              <a:rPr lang="fa-IR" sz="1600" dirty="0" smtClean="0">
                <a:solidFill>
                  <a:schemeClr val="tx2">
                    <a:lumMod val="90000"/>
                    <a:lumOff val="10000"/>
                  </a:schemeClr>
                </a:solidFill>
                <a:cs typeface="B Nazanin" pitchFamily="2" charset="-78"/>
              </a:rPr>
              <a:t>ناشی از تجزیه اجساد، هم چنین سوزاندن لباس های مردگان، معمولا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هوای گورستان </a:t>
            </a:r>
            <a:r>
              <a:rPr lang="fa-IR" sz="1600" dirty="0" smtClean="0">
                <a:solidFill>
                  <a:schemeClr val="tx2">
                    <a:lumMod val="90000"/>
                    <a:lumOff val="10000"/>
                  </a:schemeClr>
                </a:solidFill>
                <a:cs typeface="B Nazanin" pitchFamily="2" charset="-78"/>
              </a:rPr>
              <a:t>پاکیزه نیست. از سوی دیگر از نظر اجتماعی نیز قرار گرفتن مجتمع های زیستی در معرض باد گورستان،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نامطلوب </a:t>
            </a:r>
            <a:r>
              <a:rPr lang="fa-IR" sz="1600" dirty="0" smtClean="0">
                <a:solidFill>
                  <a:schemeClr val="tx2">
                    <a:lumMod val="90000"/>
                    <a:lumOff val="10000"/>
                  </a:schemeClr>
                </a:solidFill>
                <a:cs typeface="B Nazanin" pitchFamily="2" charset="-78"/>
              </a:rPr>
              <a:t>است. بنابراین جهت وزش باد غالب باید از سوی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شهر به سوی گورستان</a:t>
            </a:r>
            <a:r>
              <a:rPr lang="fa-IR" sz="1600" dirty="0" smtClean="0">
                <a:solidFill>
                  <a:schemeClr val="tx2">
                    <a:lumMod val="90000"/>
                    <a:lumOff val="10000"/>
                  </a:schemeClr>
                </a:solidFill>
                <a:cs typeface="B Nazanin" pitchFamily="2" charset="-78"/>
              </a:rPr>
              <a:t> باشدو در صورت قرارگیری گورستان در مسیر بادی که به طرف شهر می وزد، بهتر است</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 پیرامون </a:t>
            </a:r>
            <a:r>
              <a:rPr lang="fa-IR" sz="1600" dirty="0" smtClean="0">
                <a:solidFill>
                  <a:schemeClr val="tx2">
                    <a:lumMod val="90000"/>
                    <a:lumOff val="10000"/>
                  </a:schemeClr>
                </a:solidFill>
                <a:cs typeface="B Nazanin" pitchFamily="2" charset="-78"/>
              </a:rPr>
              <a:t>گورستان با درختان بلند و پرشاخ و برگ محصور گردد.</a:t>
            </a:r>
          </a:p>
        </p:txBody>
      </p:sp>
      <p:sp>
        <p:nvSpPr>
          <p:cNvPr id="30" name="TextBox 29"/>
          <p:cNvSpPr txBox="1"/>
          <p:nvPr/>
        </p:nvSpPr>
        <p:spPr>
          <a:xfrm>
            <a:off x="1066800" y="2286000"/>
            <a:ext cx="2583249" cy="3785652"/>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معمولا رفت و آمد به گورستان به صورت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دسته جمعی </a:t>
            </a:r>
            <a:r>
              <a:rPr lang="fa-IR" sz="1600" dirty="0" smtClean="0">
                <a:solidFill>
                  <a:schemeClr val="tx2">
                    <a:lumMod val="90000"/>
                    <a:lumOff val="10000"/>
                  </a:schemeClr>
                </a:solidFill>
                <a:cs typeface="B Nazanin" pitchFamily="2" charset="-78"/>
              </a:rPr>
              <a:t>انجام می گیرد و در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ایام خاصی </a:t>
            </a:r>
            <a:r>
              <a:rPr lang="fa-IR" sz="1600" dirty="0" smtClean="0">
                <a:solidFill>
                  <a:schemeClr val="tx2">
                    <a:lumMod val="90000"/>
                    <a:lumOff val="10000"/>
                  </a:schemeClr>
                </a:solidFill>
                <a:cs typeface="B Nazanin" pitchFamily="2" charset="-78"/>
              </a:rPr>
              <a:t>نظیر: شب های جمعه و برخی از مناسبت های مذهبی و ملی جمعیت زیادی به گورستان روی می آورند. بنابراین</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 دسترسی مناسب و ایمن به گورستان</a:t>
            </a:r>
            <a:r>
              <a:rPr lang="fa-IR" sz="1600" dirty="0" smtClean="0">
                <a:solidFill>
                  <a:schemeClr val="tx2">
                    <a:lumMod val="90000"/>
                    <a:lumOff val="10000"/>
                  </a:schemeClr>
                </a:solidFill>
                <a:cs typeface="B Nazanin" pitchFamily="2" charset="-78"/>
              </a:rPr>
              <a:t> اهمیت خاصی دارد. این نکته نباید از نظر دور بماند که گاهی تشییع کنندگان به دلیل تألمات روحی کاملا منطقی عمل نمی کنند. چنانچه مسیر دسترسی به گورستان خارج از شهر و دارای تقاطع های فراوان باشد و یا به هر ترتیبی ایمنی لازم را نداشته باشد،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امکان بروز خطر </a:t>
            </a:r>
            <a:r>
              <a:rPr lang="fa-IR" sz="1600" dirty="0" smtClean="0">
                <a:solidFill>
                  <a:schemeClr val="tx2">
                    <a:lumMod val="90000"/>
                    <a:lumOff val="10000"/>
                  </a:schemeClr>
                </a:solidFill>
                <a:cs typeface="B Nazanin" pitchFamily="2" charset="-78"/>
              </a:rPr>
              <a:t>افزایش می یابد. </a:t>
            </a:r>
          </a:p>
        </p:txBody>
      </p:sp>
      <p:sp>
        <p:nvSpPr>
          <p:cNvPr id="31" name="Chevron 30"/>
          <p:cNvSpPr/>
          <p:nvPr/>
        </p:nvSpPr>
        <p:spPr>
          <a:xfrm>
            <a:off x="2097748" y="914400"/>
            <a:ext cx="2202164" cy="596379"/>
          </a:xfrm>
          <a:prstGeom prst="chevron">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369668" y="1033046"/>
            <a:ext cx="1821332" cy="338554"/>
          </a:xfrm>
          <a:prstGeom prst="rect">
            <a:avLst/>
          </a:prstGeom>
          <a:noFill/>
        </p:spPr>
        <p:txBody>
          <a:bodyPr wrap="none">
            <a:spAutoFit/>
          </a:bodyPr>
          <a:lstStyle/>
          <a:p>
            <a:pPr algn="r" rtl="1">
              <a:buClr>
                <a:schemeClr val="bg2">
                  <a:lumMod val="50000"/>
                </a:schemeClr>
              </a:buClr>
            </a:pPr>
            <a:r>
              <a:rPr lang="fa-IR" sz="1600" b="1" dirty="0" smtClean="0">
                <a:solidFill>
                  <a:schemeClr val="bg2">
                    <a:lumMod val="50000"/>
                  </a:schemeClr>
                </a:solidFill>
                <a:effectLst>
                  <a:outerShdw blurRad="38100" dist="38100" dir="2700000" algn="tl">
                    <a:srgbClr val="000000">
                      <a:alpha val="43137"/>
                    </a:srgbClr>
                  </a:outerShdw>
                </a:effectLst>
                <a:cs typeface="B Nazanin" pitchFamily="2" charset="-78"/>
              </a:rPr>
              <a:t>ت. جهت وزش باد غالب</a:t>
            </a:r>
            <a:endParaRPr lang="fa-IR" sz="1600" b="1" dirty="0">
              <a:solidFill>
                <a:schemeClr val="bg2">
                  <a:lumMod val="50000"/>
                </a:schemeClr>
              </a:solidFill>
              <a:effectLst>
                <a:outerShdw blurRad="38100" dist="38100" dir="2700000" algn="tl">
                  <a:srgbClr val="000000">
                    <a:alpha val="43137"/>
                  </a:srgbClr>
                </a:outerShdw>
              </a:effectLst>
              <a:cs typeface="B Nazanin" pitchFamily="2" charset="-78"/>
            </a:endParaRPr>
          </a:p>
        </p:txBody>
      </p:sp>
      <p:sp>
        <p:nvSpPr>
          <p:cNvPr id="33" name="Chevron 32"/>
          <p:cNvSpPr/>
          <p:nvPr/>
        </p:nvSpPr>
        <p:spPr>
          <a:xfrm>
            <a:off x="4059183" y="9144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evron 33"/>
          <p:cNvSpPr/>
          <p:nvPr/>
        </p:nvSpPr>
        <p:spPr>
          <a:xfrm>
            <a:off x="4385875" y="914400"/>
            <a:ext cx="591085" cy="596379"/>
          </a:xfrm>
          <a:prstGeom prst="chevron">
            <a:avLst>
              <a:gd name="adj" fmla="val 60595"/>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51323" y="0"/>
            <a:ext cx="9854677" cy="6858000"/>
            <a:chOff x="51323" y="0"/>
            <a:chExt cx="9854677" cy="6858000"/>
          </a:xfrm>
        </p:grpSpPr>
        <p:sp>
          <p:nvSpPr>
            <p:cNvPr id="38" name="Rectangle 37"/>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61845" y="482617"/>
              <a:ext cx="7702880"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2" name="Rectangle 51"/>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3" name="Rectangle 52"/>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5" name="Rectangle 54"/>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6" name="Rectangle 55"/>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60" name="Rectangle 59"/>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1" name="Rectangle 6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2" name="Rectangle 61"/>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pic>
        <p:nvPicPr>
          <p:cNvPr id="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3657600" y="5253628"/>
            <a:ext cx="2879212" cy="69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841875" y="5393167"/>
            <a:ext cx="1071127" cy="338554"/>
          </a:xfrm>
          <a:prstGeom prst="rect">
            <a:avLst/>
          </a:prstGeom>
        </p:spPr>
        <p:txBody>
          <a:bodyPr wrap="none">
            <a:spAutoFit/>
          </a:bodyPr>
          <a:lstStyle/>
          <a:p>
            <a:pPr algn="r" rtl="1">
              <a:buClr>
                <a:schemeClr val="bg2">
                  <a:lumMod val="50000"/>
                </a:schemeClr>
              </a:buClr>
            </a:pPr>
            <a:r>
              <a:rPr lang="fa-IR" sz="1600" b="1" dirty="0" smtClean="0">
                <a:solidFill>
                  <a:schemeClr val="bg2">
                    <a:lumMod val="50000"/>
                  </a:schemeClr>
                </a:solidFill>
                <a:effectLst>
                  <a:outerShdw blurRad="38100" dist="38100" dir="2700000" algn="tl">
                    <a:srgbClr val="000000">
                      <a:alpha val="43137"/>
                    </a:srgbClr>
                  </a:outerShdw>
                </a:effectLst>
                <a:cs typeface="B Nazanin" pitchFamily="2" charset="-78"/>
              </a:rPr>
              <a:t>ث. دسترسی</a:t>
            </a:r>
            <a:endParaRPr lang="fa-IR" sz="1600" b="1" dirty="0">
              <a:solidFill>
                <a:schemeClr val="bg2">
                  <a:lumMod val="50000"/>
                </a:schemeClr>
              </a:solidFill>
              <a:effectLst>
                <a:outerShdw blurRad="38100" dist="38100" dir="2700000" algn="tl">
                  <a:srgbClr val="000000">
                    <a:alpha val="43137"/>
                  </a:srgbClr>
                </a:outerShdw>
              </a:effectLst>
              <a:cs typeface="B Nazanin" pitchFamily="2" charset="-78"/>
            </a:endParaRPr>
          </a:p>
        </p:txBody>
      </p:sp>
      <p:sp>
        <p:nvSpPr>
          <p:cNvPr id="37" name="Rectangle 36"/>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439178238"/>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rot="5400000" flipV="1">
            <a:off x="7045369" y="2108873"/>
            <a:ext cx="540000" cy="365726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5400000" flipV="1">
            <a:off x="2748944" y="1952653"/>
            <a:ext cx="540000" cy="396971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034086" y="3668273"/>
            <a:ext cx="3995114" cy="2800767"/>
          </a:xfrm>
          <a:prstGeom prst="rect">
            <a:avLst/>
          </a:prstGeom>
          <a:noFill/>
        </p:spPr>
        <p:txBody>
          <a:bodyPr wrap="square" rtlCol="0">
            <a:spAutoFit/>
          </a:bodyPr>
          <a:lstStyle/>
          <a:p>
            <a:pPr marL="342900" indent="-342900" algn="justLow" rtl="1">
              <a:buClr>
                <a:schemeClr val="bg2">
                  <a:lumMod val="50000"/>
                </a:schemeClr>
              </a:buClr>
              <a:buFont typeface="Wingdings" pitchFamily="2" charset="2"/>
              <a:buChar char="q"/>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زمین هایی که به عنوان بستر گورستان انتخاب می شوند،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باید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دارای ویژگی های زیر باشند </a:t>
            </a:r>
            <a:r>
              <a:rPr lang="fa-IR" sz="1600" dirty="0" smtClean="0">
                <a:solidFill>
                  <a:schemeClr val="tx2">
                    <a:lumMod val="90000"/>
                    <a:lumOff val="10000"/>
                  </a:schemeClr>
                </a:solidFill>
                <a:cs typeface="B Nazanin" pitchFamily="2" charset="-78"/>
              </a:rPr>
              <a:t>:</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متخلخل باشند به گونه ای که هوا برا تجزیه جسد در جریان باشد</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 قابلیت خروج گازها را داشته باشند، به گونه ای که به صورت فیلتر عمل کنند.</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آب پذیری و نفوذپذیری آن ها زیاد نباشد.</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نسبتا خشک باشد.</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نسبتا نرم باشند</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دارای ترکیباتی از سیلیس باشند.</a:t>
            </a:r>
          </a:p>
          <a:p>
            <a:pPr lvl="1"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sp>
        <p:nvSpPr>
          <p:cNvPr id="30" name="TextBox 29"/>
          <p:cNvSpPr txBox="1"/>
          <p:nvPr/>
        </p:nvSpPr>
        <p:spPr>
          <a:xfrm>
            <a:off x="5486732" y="3682186"/>
            <a:ext cx="3657268" cy="2185214"/>
          </a:xfrm>
          <a:prstGeom prst="rect">
            <a:avLst/>
          </a:prstGeom>
          <a:noFill/>
        </p:spPr>
        <p:txBody>
          <a:bodyPr wrap="square" rtlCol="0">
            <a:spAutoFit/>
          </a:bodyPr>
          <a:lstStyle/>
          <a:p>
            <a:pPr marL="342900" indent="-342900" algn="justLow" rtl="1">
              <a:buClr>
                <a:schemeClr val="bg2">
                  <a:lumMod val="50000"/>
                </a:schemeClr>
              </a:buClr>
              <a:buFont typeface="Wingdings" pitchFamily="2" charset="2"/>
              <a:buChar char="q"/>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زمین های زیر برای احداث گورستان مناسب نیستند </a:t>
            </a:r>
            <a:r>
              <a:rPr lang="fa-IR" sz="1600" dirty="0" smtClean="0">
                <a:solidFill>
                  <a:schemeClr val="tx2">
                    <a:lumMod val="90000"/>
                    <a:lumOff val="10000"/>
                  </a:schemeClr>
                </a:solidFill>
                <a:cs typeface="B Nazanin" pitchFamily="2" charset="-78"/>
              </a:rPr>
              <a:t>:</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زمین های «دج» سخت و متوسط</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زمین های رسی</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زمین های شنی</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بستر رودخانه و زمین های باتلاقی </a:t>
            </a:r>
          </a:p>
          <a:p>
            <a:pPr marL="800100" lvl="1" indent="-342900" algn="justLow" rtl="1">
              <a:buClr>
                <a:schemeClr val="bg2">
                  <a:lumMod val="50000"/>
                </a:schemeClr>
              </a:buClr>
              <a:buFont typeface="Arial" pitchFamily="34" charset="0"/>
              <a:buChar char="•"/>
            </a:pPr>
            <a:r>
              <a:rPr lang="fa-IR" sz="1600" dirty="0" smtClean="0">
                <a:solidFill>
                  <a:schemeClr val="tx2">
                    <a:lumMod val="90000"/>
                    <a:lumOff val="10000"/>
                  </a:schemeClr>
                </a:solidFill>
                <a:cs typeface="B Nazanin" pitchFamily="2" charset="-78"/>
              </a:rPr>
              <a:t>زمین های صخره ای و سنگی</a:t>
            </a:r>
          </a:p>
          <a:p>
            <a:pPr lvl="1" algn="justLow" rtl="1">
              <a:buClr>
                <a:schemeClr val="bg2">
                  <a:lumMod val="50000"/>
                </a:schemeClr>
              </a:buClr>
            </a:pPr>
            <a:endParaRPr lang="fa-IR" sz="2400" dirty="0" smtClean="0">
              <a:solidFill>
                <a:schemeClr val="tx2">
                  <a:lumMod val="90000"/>
                  <a:lumOff val="10000"/>
                </a:schemeClr>
              </a:solidFill>
              <a:cs typeface="B Nazanin" pitchFamily="2" charset="-78"/>
            </a:endParaRPr>
          </a:p>
        </p:txBody>
      </p:sp>
      <p:sp>
        <p:nvSpPr>
          <p:cNvPr id="64" name="Rectangle 63"/>
          <p:cNvSpPr/>
          <p:nvPr/>
        </p:nvSpPr>
        <p:spPr>
          <a:xfrm>
            <a:off x="6409551" y="800719"/>
            <a:ext cx="981849" cy="262828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106047" y="800719"/>
            <a:ext cx="3285354" cy="2554545"/>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جنس خاک در فعل و انفعالات شیمیایی روی جسد بسیار موثر است. ترکیباتی که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جاذب شدید آب </a:t>
            </a:r>
            <a:r>
              <a:rPr lang="fa-IR" sz="1600" dirty="0" smtClean="0">
                <a:solidFill>
                  <a:schemeClr val="tx2">
                    <a:lumMod val="90000"/>
                    <a:lumOff val="10000"/>
                  </a:schemeClr>
                </a:solidFill>
                <a:cs typeface="B Nazanin" pitchFamily="2" charset="-78"/>
              </a:rPr>
              <a:t>هستند و یا جذب آب آن ها بسیار کم است، موجب باقی ماندن جسد به مدت طولانی می گردند و باعث </a:t>
            </a:r>
            <a:r>
              <a:rPr lang="fa-IR" sz="1600" dirty="0" smtClean="0">
                <a:solidFill>
                  <a:schemeClr val="tx2">
                    <a:lumMod val="90000"/>
                    <a:lumOff val="10000"/>
                  </a:schemeClr>
                </a:solidFill>
                <a:cs typeface="B Nazanin" pitchFamily="2" charset="-78"/>
              </a:rPr>
              <a:t>عدم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بهداشت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محیط </a:t>
            </a:r>
            <a:r>
              <a:rPr lang="fa-IR" sz="1600" dirty="0" smtClean="0">
                <a:solidFill>
                  <a:schemeClr val="tx2">
                    <a:lumMod val="90000"/>
                    <a:lumOff val="10000"/>
                  </a:schemeClr>
                </a:solidFill>
                <a:cs typeface="B Nazanin" pitchFamily="2" charset="-78"/>
              </a:rPr>
              <a:t>می شوند. بنابراین،جنس خاک و ترکیبات آن باید به گونه ای باشد که موجب </a:t>
            </a:r>
            <a:r>
              <a:rPr lang="fa-IR" sz="1600" dirty="0" smtClean="0">
                <a:solidFill>
                  <a:schemeClr val="tx2">
                    <a:lumMod val="90000"/>
                    <a:lumOff val="10000"/>
                  </a:schemeClr>
                </a:solidFill>
                <a:cs typeface="B Nazanin" pitchFamily="2" charset="-78"/>
              </a:rPr>
              <a:t>اختلال </a:t>
            </a:r>
            <a:r>
              <a:rPr lang="fa-IR" sz="1600" dirty="0" smtClean="0">
                <a:solidFill>
                  <a:schemeClr val="tx2">
                    <a:lumMod val="90000"/>
                    <a:lumOff val="10000"/>
                  </a:schemeClr>
                </a:solidFill>
                <a:cs typeface="B Nazanin" pitchFamily="2" charset="-78"/>
              </a:rPr>
              <a:t>در امر تجزیه جسد نگردد.</a:t>
            </a:r>
            <a:endParaRPr lang="fa-IR" sz="1600" dirty="0">
              <a:solidFill>
                <a:schemeClr val="tx2">
                  <a:lumMod val="90000"/>
                  <a:lumOff val="10000"/>
                </a:schemeClr>
              </a:solidFill>
              <a:cs typeface="B Nazanin" pitchFamily="2" charset="-78"/>
            </a:endParaRPr>
          </a:p>
          <a:p>
            <a:pPr algn="justLow" rtl="1">
              <a:buClr>
                <a:schemeClr val="bg2">
                  <a:lumMod val="50000"/>
                </a:schemeClr>
              </a:buClr>
            </a:pPr>
            <a:r>
              <a:rPr lang="fa-IR" sz="1600" dirty="0" smtClean="0">
                <a:solidFill>
                  <a:schemeClr val="tx2">
                    <a:lumMod val="90000"/>
                    <a:lumOff val="10000"/>
                  </a:schemeClr>
                </a:solidFill>
                <a:cs typeface="B Nazanin" pitchFamily="2" charset="-78"/>
              </a:rPr>
              <a:t>از سوی دیگر احداث فضای سبز به خاک مناسب نیاز دارد، بنابراین، خاک سطح زمین باید قابلیت رشد گیاهان را داشته باشد.</a:t>
            </a:r>
          </a:p>
        </p:txBody>
      </p:sp>
      <p:grpSp>
        <p:nvGrpSpPr>
          <p:cNvPr id="33" name="Group 32"/>
          <p:cNvGrpSpPr/>
          <p:nvPr/>
        </p:nvGrpSpPr>
        <p:grpSpPr>
          <a:xfrm>
            <a:off x="51323" y="0"/>
            <a:ext cx="9854677" cy="6858000"/>
            <a:chOff x="51323" y="0"/>
            <a:chExt cx="9854677" cy="6858000"/>
          </a:xfrm>
        </p:grpSpPr>
        <p:sp>
          <p:nvSpPr>
            <p:cNvPr id="35" name="Rectangle 3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9" name="Rectangle 48"/>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0" name="Rectangle 49"/>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2" name="Rectangle 51"/>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3" name="Rectangle 5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7" name="Rectangle 56"/>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8" name="Rectangle 5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59" name="Rectangle 58"/>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60" name="Chevron 59"/>
          <p:cNvSpPr/>
          <p:nvPr/>
        </p:nvSpPr>
        <p:spPr>
          <a:xfrm>
            <a:off x="1034086" y="1887387"/>
            <a:ext cx="2394912" cy="596379"/>
          </a:xfrm>
          <a:prstGeom prst="chevron">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271127" y="2006033"/>
            <a:ext cx="2048959" cy="338554"/>
          </a:xfrm>
          <a:prstGeom prst="rect">
            <a:avLst/>
          </a:prstGeom>
          <a:noFill/>
        </p:spPr>
        <p:txBody>
          <a:bodyPr wrap="none">
            <a:spAutoFit/>
          </a:bodyPr>
          <a:lstStyle/>
          <a:p>
            <a:pPr algn="r" rtl="1">
              <a:buClr>
                <a:schemeClr val="bg2">
                  <a:lumMod val="50000"/>
                </a:schemeClr>
              </a:buClr>
            </a:pPr>
            <a:r>
              <a:rPr lang="fa-IR" sz="1600" b="1" dirty="0" smtClean="0">
                <a:solidFill>
                  <a:schemeClr val="bg1"/>
                </a:solidFill>
                <a:effectLst>
                  <a:outerShdw blurRad="38100" dist="38100" dir="2700000" algn="tl">
                    <a:srgbClr val="000000">
                      <a:alpha val="43137"/>
                    </a:srgbClr>
                  </a:outerShdw>
                </a:effectLst>
                <a:cs typeface="B Nazanin" pitchFamily="2" charset="-78"/>
              </a:rPr>
              <a:t>الف. جنس و ترکیبات خاک</a:t>
            </a:r>
            <a:endParaRPr lang="fa-IR" sz="1600" b="1" dirty="0">
              <a:solidFill>
                <a:schemeClr val="bg1"/>
              </a:solidFill>
              <a:effectLst>
                <a:outerShdw blurRad="38100" dist="38100" dir="2700000" algn="tl">
                  <a:srgbClr val="000000">
                    <a:alpha val="43137"/>
                  </a:srgbClr>
                </a:outerShdw>
              </a:effectLst>
              <a:cs typeface="B Nazanin" pitchFamily="2" charset="-78"/>
            </a:endParaRPr>
          </a:p>
        </p:txBody>
      </p:sp>
      <p:sp>
        <p:nvSpPr>
          <p:cNvPr id="62" name="Chevron 61"/>
          <p:cNvSpPr/>
          <p:nvPr/>
        </p:nvSpPr>
        <p:spPr>
          <a:xfrm>
            <a:off x="3188269" y="1887387"/>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hevron 62"/>
          <p:cNvSpPr/>
          <p:nvPr/>
        </p:nvSpPr>
        <p:spPr>
          <a:xfrm>
            <a:off x="3514961" y="1887387"/>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721965734"/>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1066800" y="2667001"/>
            <a:ext cx="956547" cy="368046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183168" y="2747624"/>
            <a:ext cx="3467100" cy="3785652"/>
          </a:xfrm>
          <a:prstGeom prst="rect">
            <a:avLst/>
          </a:prstGeom>
        </p:spPr>
        <p:txBody>
          <a:bodyPr wrap="square">
            <a:spAutoFit/>
          </a:bodyPr>
          <a:lstStyle/>
          <a:p>
            <a:pPr algn="just" rtl="1">
              <a:buClr>
                <a:schemeClr val="bg2">
                  <a:lumMod val="50000"/>
                </a:schemeClr>
              </a:buClr>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توپوگرافی</a:t>
            </a:r>
            <a:r>
              <a:rPr lang="fa-IR" sz="1600" dirty="0" smtClean="0">
                <a:solidFill>
                  <a:schemeClr val="tx2">
                    <a:lumMod val="90000"/>
                    <a:lumOff val="10000"/>
                  </a:schemeClr>
                </a:solidFill>
                <a:cs typeface="B Nazanin" pitchFamily="2" charset="-78"/>
              </a:rPr>
              <a:t> </a:t>
            </a:r>
            <a:r>
              <a:rPr lang="fa-IR" sz="1600" dirty="0">
                <a:solidFill>
                  <a:schemeClr val="tx2">
                    <a:lumMod val="90000"/>
                    <a:lumOff val="10000"/>
                  </a:schemeClr>
                </a:solidFill>
                <a:cs typeface="B Nazanin" pitchFamily="2" charset="-78"/>
              </a:rPr>
              <a:t>گورستان باید شیب مناسبی برای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تخلیه سریع و روان </a:t>
            </a:r>
            <a:r>
              <a:rPr lang="fa-IR" sz="1600" dirty="0">
                <a:solidFill>
                  <a:schemeClr val="tx2">
                    <a:lumMod val="90000"/>
                    <a:lumOff val="10000"/>
                  </a:schemeClr>
                </a:solidFill>
                <a:cs typeface="B Nazanin" pitchFamily="2" charset="-78"/>
              </a:rPr>
              <a:t>آب های سطحی داشته باشد، تا بدین ترتیب آب ناشی از ریزش برف و باران در سطح گورستان باقی</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 نماند</a:t>
            </a:r>
            <a:r>
              <a:rPr lang="fa-IR" sz="1600" dirty="0">
                <a:solidFill>
                  <a:schemeClr val="tx2">
                    <a:lumMod val="90000"/>
                    <a:lumOff val="10000"/>
                  </a:schemeClr>
                </a:solidFill>
                <a:cs typeface="B Nazanin" pitchFamily="2" charset="-78"/>
              </a:rPr>
              <a:t>. البته در کنار شیب مناسب باید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شبکه تخلیه آب های سطحی </a:t>
            </a:r>
            <a:r>
              <a:rPr lang="fa-IR" sz="1600" dirty="0">
                <a:solidFill>
                  <a:schemeClr val="tx2">
                    <a:lumMod val="90000"/>
                    <a:lumOff val="10000"/>
                  </a:schemeClr>
                </a:solidFill>
                <a:cs typeface="B Nazanin" pitchFamily="2" charset="-78"/>
              </a:rPr>
              <a:t>نیز طراحی شود. در غیر این صورت باقی ماندن آب سطحی در کف گورستان ایجاد خرابی کرده و آب های زیرزمینی را نیز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آلوده</a:t>
            </a:r>
            <a:r>
              <a:rPr lang="fa-IR" sz="1600" dirty="0">
                <a:solidFill>
                  <a:schemeClr val="tx2">
                    <a:lumMod val="90000"/>
                    <a:lumOff val="10000"/>
                  </a:schemeClr>
                </a:solidFill>
                <a:cs typeface="B Nazanin" pitchFamily="2" charset="-78"/>
              </a:rPr>
              <a:t> می کند</a:t>
            </a:r>
            <a:r>
              <a:rPr lang="fa-IR" sz="1600" dirty="0" smtClean="0">
                <a:solidFill>
                  <a:schemeClr val="tx2">
                    <a:lumMod val="90000"/>
                    <a:lumOff val="10000"/>
                  </a:schemeClr>
                </a:solidFill>
                <a:cs typeface="B Nazanin" pitchFamily="2" charset="-78"/>
              </a:rPr>
              <a:t>.</a:t>
            </a:r>
          </a:p>
          <a:p>
            <a:pPr algn="just" rtl="1">
              <a:buClr>
                <a:schemeClr val="bg2">
                  <a:lumMod val="50000"/>
                </a:schemeClr>
              </a:buClr>
            </a:pPr>
            <a:r>
              <a:rPr lang="fa-IR" sz="1600" dirty="0">
                <a:solidFill>
                  <a:schemeClr val="tx2">
                    <a:lumMod val="90000"/>
                    <a:lumOff val="10000"/>
                  </a:schemeClr>
                </a:solidFill>
                <a:cs typeface="B Nazanin" pitchFamily="2" charset="-78"/>
              </a:rPr>
              <a:t>البته روشن است که گورستان نباید در اراضی سیل گیر احداث شود. هم چنین در صورتی که گورستان و مجتمع زیستی همجوار در یک شیب قرار گرفته باشند، گورستان باید در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ارتفاع پایین تر </a:t>
            </a:r>
            <a:r>
              <a:rPr lang="fa-IR" sz="1600" dirty="0">
                <a:solidFill>
                  <a:schemeClr val="tx2">
                    <a:lumMod val="90000"/>
                    <a:lumOff val="10000"/>
                  </a:schemeClr>
                </a:solidFill>
                <a:cs typeface="B Nazanin" pitchFamily="2" charset="-78"/>
              </a:rPr>
              <a:t>از مجتمع زیستی </a:t>
            </a:r>
            <a:r>
              <a:rPr lang="fa-IR" sz="1600" dirty="0" smtClean="0">
                <a:solidFill>
                  <a:schemeClr val="tx2">
                    <a:lumMod val="90000"/>
                    <a:lumOff val="10000"/>
                  </a:schemeClr>
                </a:solidFill>
                <a:cs typeface="B Nazanin" pitchFamily="2" charset="-78"/>
              </a:rPr>
              <a:t>قرار </a:t>
            </a:r>
            <a:r>
              <a:rPr lang="fa-IR" sz="1600" dirty="0">
                <a:solidFill>
                  <a:schemeClr val="tx2">
                    <a:lumMod val="90000"/>
                    <a:lumOff val="10000"/>
                  </a:schemeClr>
                </a:solidFill>
                <a:cs typeface="B Nazanin" pitchFamily="2" charset="-78"/>
              </a:rPr>
              <a:t>گیرد تا آب های آلوده از سمت گورستان به سوی شهر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جریان نیابد</a:t>
            </a:r>
            <a:r>
              <a:rPr lang="fa-IR" sz="1600" dirty="0">
                <a:solidFill>
                  <a:schemeClr val="tx2">
                    <a:lumMod val="90000"/>
                    <a:lumOff val="10000"/>
                  </a:schemeClr>
                </a:solidFill>
                <a:cs typeface="B Nazanin" pitchFamily="2" charset="-78"/>
              </a:rPr>
              <a:t>.</a:t>
            </a:r>
          </a:p>
          <a:p>
            <a:pPr algn="justLow" rtl="1">
              <a:buClr>
                <a:schemeClr val="bg2">
                  <a:lumMod val="50000"/>
                </a:schemeClr>
              </a:buClr>
            </a:pPr>
            <a:endParaRPr lang="fa-IR" sz="1600" dirty="0">
              <a:solidFill>
                <a:schemeClr val="tx2">
                  <a:lumMod val="90000"/>
                  <a:lumOff val="10000"/>
                </a:schemeClr>
              </a:solidFill>
              <a:cs typeface="B Nazanin" pitchFamily="2" charset="-78"/>
            </a:endParaRPr>
          </a:p>
        </p:txBody>
      </p:sp>
      <p:sp>
        <p:nvSpPr>
          <p:cNvPr id="66" name="Rectangle 65"/>
          <p:cNvSpPr/>
          <p:nvPr/>
        </p:nvSpPr>
        <p:spPr>
          <a:xfrm>
            <a:off x="6409551" y="789466"/>
            <a:ext cx="981849" cy="94408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994275" y="794615"/>
            <a:ext cx="2353449" cy="2308324"/>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زمین گورستان باید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مقاومت معینی </a:t>
            </a:r>
            <a:r>
              <a:rPr lang="fa-IR" sz="1600" dirty="0" smtClean="0">
                <a:solidFill>
                  <a:schemeClr val="tx2">
                    <a:lumMod val="90000"/>
                    <a:lumOff val="10000"/>
                  </a:schemeClr>
                </a:solidFill>
                <a:cs typeface="B Nazanin" pitchFamily="2" charset="-78"/>
              </a:rPr>
              <a:t>در برابر نشست، لغزش و ریزش خاک داشته باشد، زیرا رانش زمین، افزون بر ایجاد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نابسامانی </a:t>
            </a:r>
            <a:r>
              <a:rPr lang="fa-IR" sz="1600" dirty="0" smtClean="0">
                <a:solidFill>
                  <a:schemeClr val="tx2">
                    <a:lumMod val="90000"/>
                    <a:lumOff val="10000"/>
                  </a:schemeClr>
                </a:solidFill>
                <a:cs typeface="B Nazanin" pitchFamily="2" charset="-78"/>
              </a:rPr>
              <a:t>در محوطه گورستان، از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لحاظ اجتماعی </a:t>
            </a:r>
            <a:r>
              <a:rPr lang="fa-IR" sz="1600" dirty="0" smtClean="0">
                <a:solidFill>
                  <a:schemeClr val="tx2">
                    <a:lumMod val="90000"/>
                    <a:lumOff val="10000"/>
                  </a:schemeClr>
                </a:solidFill>
                <a:cs typeface="B Nazanin" pitchFamily="2" charset="-78"/>
              </a:rPr>
              <a:t>نیز باعث می شود، مردم مردگان خود را در گورستانی که چنین پدیده هایی مشاهده می شود دفن نکنند.</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grpSp>
        <p:nvGrpSpPr>
          <p:cNvPr id="31" name="Group 30"/>
          <p:cNvGrpSpPr/>
          <p:nvPr/>
        </p:nvGrpSpPr>
        <p:grpSpPr>
          <a:xfrm>
            <a:off x="51323" y="0"/>
            <a:ext cx="9854677" cy="6858000"/>
            <a:chOff x="51323" y="0"/>
            <a:chExt cx="9854677" cy="6858000"/>
          </a:xfrm>
        </p:grpSpPr>
        <p:sp>
          <p:nvSpPr>
            <p:cNvPr id="33" name="Rectangle 3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7" name="Rectangle 46"/>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8" name="Rectangle 47"/>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0" name="Rectangle 49"/>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1" name="Rectangle 50"/>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5" name="Rectangle 54"/>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6" name="Rectangle 55"/>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57" name="Rectangle 56"/>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59" name="Chevron 58"/>
          <p:cNvSpPr/>
          <p:nvPr/>
        </p:nvSpPr>
        <p:spPr>
          <a:xfrm>
            <a:off x="2063750" y="914400"/>
            <a:ext cx="2236161" cy="596379"/>
          </a:xfrm>
          <a:prstGeom prst="chevron">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551264" y="1010477"/>
            <a:ext cx="1321196" cy="338554"/>
          </a:xfrm>
          <a:prstGeom prst="rect">
            <a:avLst/>
          </a:prstGeom>
          <a:noFill/>
        </p:spPr>
        <p:txBody>
          <a:bodyPr wrap="none">
            <a:spAutoFit/>
          </a:bodyPr>
          <a:lstStyle/>
          <a:p>
            <a:pPr algn="r" rtl="1">
              <a:buClr>
                <a:schemeClr val="bg2">
                  <a:lumMod val="50000"/>
                </a:schemeClr>
              </a:buClr>
            </a:pPr>
            <a:r>
              <a:rPr lang="fa-IR" sz="1600" b="1" dirty="0" smtClean="0">
                <a:solidFill>
                  <a:schemeClr val="bg1"/>
                </a:solidFill>
                <a:effectLst>
                  <a:outerShdw blurRad="38100" dist="38100" dir="2700000" algn="tl">
                    <a:srgbClr val="000000">
                      <a:alpha val="43137"/>
                    </a:srgbClr>
                  </a:outerShdw>
                </a:effectLst>
                <a:cs typeface="B Nazanin" pitchFamily="2" charset="-78"/>
              </a:rPr>
              <a:t>ب.مکانیک خاک</a:t>
            </a:r>
            <a:endParaRPr lang="fa-IR" sz="1600" b="1" dirty="0">
              <a:solidFill>
                <a:schemeClr val="bg1"/>
              </a:solidFill>
              <a:effectLst>
                <a:outerShdw blurRad="38100" dist="38100" dir="2700000" algn="tl">
                  <a:srgbClr val="000000">
                    <a:alpha val="43137"/>
                  </a:srgbClr>
                </a:outerShdw>
              </a:effectLst>
              <a:cs typeface="B Nazanin" pitchFamily="2" charset="-78"/>
            </a:endParaRPr>
          </a:p>
        </p:txBody>
      </p:sp>
      <p:sp>
        <p:nvSpPr>
          <p:cNvPr id="61" name="Chevron 60"/>
          <p:cNvSpPr/>
          <p:nvPr/>
        </p:nvSpPr>
        <p:spPr>
          <a:xfrm>
            <a:off x="4059183" y="914400"/>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hevron 61"/>
          <p:cNvSpPr/>
          <p:nvPr/>
        </p:nvSpPr>
        <p:spPr>
          <a:xfrm>
            <a:off x="4385875" y="914400"/>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994275" y="4309998"/>
            <a:ext cx="30114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6236916" y="4491559"/>
            <a:ext cx="1194558" cy="338554"/>
          </a:xfrm>
          <a:prstGeom prst="rect">
            <a:avLst/>
          </a:prstGeom>
          <a:noFill/>
        </p:spPr>
        <p:txBody>
          <a:bodyPr wrap="none">
            <a:spAutoFit/>
          </a:bodyPr>
          <a:lstStyle/>
          <a:p>
            <a:pPr algn="r" rtl="1">
              <a:buClr>
                <a:schemeClr val="bg2">
                  <a:lumMod val="50000"/>
                </a:schemeClr>
              </a:buClr>
            </a:pPr>
            <a:r>
              <a:rPr lang="fa-IR" sz="1600" b="1" dirty="0" smtClean="0">
                <a:solidFill>
                  <a:schemeClr val="bg1"/>
                </a:solidFill>
                <a:effectLst>
                  <a:outerShdw blurRad="38100" dist="38100" dir="2700000" algn="tl">
                    <a:srgbClr val="000000">
                      <a:alpha val="43137"/>
                    </a:srgbClr>
                  </a:outerShdw>
                </a:effectLst>
                <a:cs typeface="B Nazanin" pitchFamily="2" charset="-78"/>
              </a:rPr>
              <a:t>پ. شیب زمین</a:t>
            </a:r>
            <a:endParaRPr lang="fa-IR" sz="1600" b="1" dirty="0">
              <a:solidFill>
                <a:schemeClr val="bg1"/>
              </a:solidFill>
              <a:effectLst>
                <a:outerShdw blurRad="38100" dist="38100" dir="2700000" algn="tl">
                  <a:srgbClr val="000000">
                    <a:alpha val="43137"/>
                  </a:srgbClr>
                </a:outerShdw>
              </a:effectLst>
              <a:cs typeface="B Nazanin" pitchFamily="2" charset="-78"/>
            </a:endParaRPr>
          </a:p>
        </p:txBody>
      </p:sp>
      <p:sp>
        <p:nvSpPr>
          <p:cNvPr id="49" name="Rectangle 48"/>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524697255"/>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4318639" y="4961949"/>
            <a:ext cx="675636" cy="77441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554613" y="2971800"/>
            <a:ext cx="675636" cy="77441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192839" y="769215"/>
            <a:ext cx="675636" cy="77441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51323" y="0"/>
            <a:ext cx="9854677" cy="6858000"/>
            <a:chOff x="51323" y="0"/>
            <a:chExt cx="9854677" cy="6858000"/>
          </a:xfrm>
        </p:grpSpPr>
        <p:sp>
          <p:nvSpPr>
            <p:cNvPr id="42" name="Rectangle 41"/>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6" name="Rectangle 55"/>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7" name="Rectangle 56"/>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9" name="Rectangle 58"/>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60" name="Rectangle 59"/>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64" name="Rectangle 63"/>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5" name="Rectangle 64"/>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6" name="Rectangle 65"/>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30" name="TextBox 29"/>
          <p:cNvSpPr txBox="1"/>
          <p:nvPr/>
        </p:nvSpPr>
        <p:spPr>
          <a:xfrm>
            <a:off x="2063751" y="762000"/>
            <a:ext cx="2889249" cy="2923877"/>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بر اساس احکام اسلامی، اجساد باید در خاک دفن شوند. بنابراین، با توجه به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عمق قبر و سطح آب های زیرزمینی</a:t>
            </a:r>
            <a:r>
              <a:rPr lang="fa-IR" sz="1600" dirty="0" smtClean="0">
                <a:solidFill>
                  <a:schemeClr val="tx2">
                    <a:lumMod val="90000"/>
                    <a:lumOff val="10000"/>
                  </a:schemeClr>
                </a:solidFill>
                <a:cs typeface="B Nazanin" pitchFamily="2" charset="-78"/>
              </a:rPr>
              <a:t> ، مکان گورستان باید به نحوی تعیین شود که آب های زیرزمینی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آلوده نشوند</a:t>
            </a:r>
            <a:r>
              <a:rPr lang="fa-IR" sz="1600" dirty="0" smtClean="0">
                <a:solidFill>
                  <a:schemeClr val="tx2">
                    <a:lumMod val="90000"/>
                    <a:lumOff val="10000"/>
                  </a:schemeClr>
                </a:solidFill>
                <a:cs typeface="B Nazanin" pitchFamily="2" charset="-78"/>
              </a:rPr>
              <a:t>. بر اساس دستورالعمل 45-40 سازمان حفاظت محیط زیست، در خصوص مکان و موقعیت گورستان، سطح سفره های آب زیرزمینی در محدوده گورستان باید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حداقل 5 متر پایین تر </a:t>
            </a:r>
            <a:r>
              <a:rPr lang="fa-IR" sz="1600" dirty="0" smtClean="0">
                <a:solidFill>
                  <a:schemeClr val="tx2">
                    <a:lumMod val="90000"/>
                    <a:lumOff val="10000"/>
                  </a:schemeClr>
                </a:solidFill>
                <a:cs typeface="B Nazanin" pitchFamily="2" charset="-78"/>
              </a:rPr>
              <a:t>از کف قبور باشد.</a:t>
            </a:r>
          </a:p>
          <a:p>
            <a:pPr marL="800100" lvl="1" indent="-342900" algn="justLow" rtl="1">
              <a:buClr>
                <a:schemeClr val="bg2">
                  <a:lumMod val="50000"/>
                </a:schemeClr>
              </a:buClr>
              <a:buFont typeface="Wingdings" pitchFamily="2" charset="2"/>
              <a:buChar char="Ø"/>
            </a:pPr>
            <a:endParaRPr lang="fa-IR" sz="2400" dirty="0" smtClean="0">
              <a:solidFill>
                <a:schemeClr val="tx2">
                  <a:lumMod val="90000"/>
                  <a:lumOff val="10000"/>
                </a:schemeClr>
              </a:solidFill>
              <a:cs typeface="B Nazanin" pitchFamily="2" charset="-78"/>
            </a:endParaRPr>
          </a:p>
        </p:txBody>
      </p:sp>
      <p:sp>
        <p:nvSpPr>
          <p:cNvPr id="31" name="TextBox 30"/>
          <p:cNvSpPr txBox="1"/>
          <p:nvPr/>
        </p:nvSpPr>
        <p:spPr>
          <a:xfrm>
            <a:off x="5037951" y="2895600"/>
            <a:ext cx="2201049" cy="2554545"/>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گورستان نباید در مجاورت رودخانه، چشمه و قنات مکانیابی شود، زیرا فاضلاب گورستان و از جمله فاضلاب غسالخانه بسیار آلوده است و به هیچ وجه نباید پیش از تصفیه دفع گردد. حتی نباید با آب های جاری مصرفی انسان، دام یا کشاورزی تماس پیدا کند.</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sp>
        <p:nvSpPr>
          <p:cNvPr id="2" name="Rectangle 1"/>
          <p:cNvSpPr/>
          <p:nvPr/>
        </p:nvSpPr>
        <p:spPr>
          <a:xfrm>
            <a:off x="2496347" y="4961949"/>
            <a:ext cx="2594930" cy="1077218"/>
          </a:xfrm>
          <a:prstGeom prst="rect">
            <a:avLst/>
          </a:prstGeom>
        </p:spPr>
        <p:txBody>
          <a:bodyPr wrap="square">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مکانی </a:t>
            </a:r>
            <a:r>
              <a:rPr lang="fa-IR" sz="1600" dirty="0">
                <a:solidFill>
                  <a:schemeClr val="tx2">
                    <a:lumMod val="90000"/>
                    <a:lumOff val="10000"/>
                  </a:schemeClr>
                </a:solidFill>
                <a:cs typeface="B Nazanin" pitchFamily="2" charset="-78"/>
              </a:rPr>
              <a:t>که برای گورستان انتخاب می شود، باید امکان توسعه برای </a:t>
            </a:r>
            <a:r>
              <a:rPr lang="fa-IR" sz="1600" dirty="0" smtClean="0">
                <a:solidFill>
                  <a:schemeClr val="tx2">
                    <a:lumMod val="90000"/>
                    <a:lumOff val="10000"/>
                  </a:schemeClr>
                </a:solidFill>
                <a:cs typeface="B Nazanin" pitchFamily="2" charset="-78"/>
              </a:rPr>
              <a:t>بهره برداری </a:t>
            </a:r>
            <a:r>
              <a:rPr lang="fa-IR" sz="1600" dirty="0">
                <a:solidFill>
                  <a:schemeClr val="tx2">
                    <a:lumMod val="90000"/>
                    <a:lumOff val="10000"/>
                  </a:schemeClr>
                </a:solidFill>
                <a:cs typeface="B Nazanin" pitchFamily="2" charset="-78"/>
              </a:rPr>
              <a:t>در سال های آتی را، داشته باشد.</a:t>
            </a:r>
          </a:p>
        </p:txBody>
      </p:sp>
      <p:pic>
        <p:nvPicPr>
          <p:cNvPr id="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029200" y="838200"/>
            <a:ext cx="2201049"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435" y="5099307"/>
            <a:ext cx="1619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39000" y="3657600"/>
            <a:ext cx="177559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728607" y="896649"/>
            <a:ext cx="1356461" cy="584775"/>
          </a:xfrm>
          <a:prstGeom prst="rect">
            <a:avLst/>
          </a:prstGeom>
        </p:spPr>
        <p:txBody>
          <a:bodyPr wrap="none">
            <a:spAutoFit/>
          </a:bodyPr>
          <a:lstStyle/>
          <a:p>
            <a:pPr algn="ctr" rtl="1">
              <a:buClr>
                <a:schemeClr val="bg2">
                  <a:lumMod val="50000"/>
                </a:schemeClr>
              </a:buClr>
            </a:pPr>
            <a:r>
              <a:rPr lang="fa-IR" sz="1600" dirty="0" smtClean="0">
                <a:solidFill>
                  <a:schemeClr val="bg1"/>
                </a:solidFill>
                <a:effectLst>
                  <a:outerShdw blurRad="38100" dist="38100" dir="2700000" algn="tl">
                    <a:srgbClr val="000000">
                      <a:alpha val="43137"/>
                    </a:srgbClr>
                  </a:outerShdw>
                </a:effectLst>
                <a:cs typeface="B Nazanin" pitchFamily="2" charset="-78"/>
              </a:rPr>
              <a:t>پ. عمق</a:t>
            </a:r>
          </a:p>
          <a:p>
            <a:pPr algn="ctr" rtl="1">
              <a:buClr>
                <a:schemeClr val="bg2">
                  <a:lumMod val="50000"/>
                </a:schemeClr>
              </a:buClr>
            </a:pPr>
            <a:r>
              <a:rPr lang="fa-IR" sz="1600" dirty="0" smtClean="0">
                <a:solidFill>
                  <a:schemeClr val="bg1"/>
                </a:solidFill>
                <a:effectLst>
                  <a:outerShdw blurRad="38100" dist="38100" dir="2700000" algn="tl">
                    <a:srgbClr val="000000">
                      <a:alpha val="43137"/>
                    </a:srgbClr>
                  </a:outerShdw>
                </a:effectLst>
                <a:cs typeface="B Nazanin" pitchFamily="2" charset="-78"/>
              </a:rPr>
              <a:t> </a:t>
            </a:r>
            <a:r>
              <a:rPr lang="fa-IR" sz="1600" dirty="0">
                <a:solidFill>
                  <a:schemeClr val="bg1"/>
                </a:solidFill>
                <a:effectLst>
                  <a:outerShdw blurRad="38100" dist="38100" dir="2700000" algn="tl">
                    <a:srgbClr val="000000">
                      <a:alpha val="43137"/>
                    </a:srgbClr>
                  </a:outerShdw>
                </a:effectLst>
                <a:cs typeface="B Nazanin" pitchFamily="2" charset="-78"/>
              </a:rPr>
              <a:t>آب های زیرزمینی</a:t>
            </a:r>
          </a:p>
        </p:txBody>
      </p:sp>
      <p:sp>
        <p:nvSpPr>
          <p:cNvPr id="36" name="Rectangle 35"/>
          <p:cNvSpPr/>
          <p:nvPr/>
        </p:nvSpPr>
        <p:spPr>
          <a:xfrm>
            <a:off x="7710832" y="3733800"/>
            <a:ext cx="1653017" cy="584775"/>
          </a:xfrm>
          <a:prstGeom prst="rect">
            <a:avLst/>
          </a:prstGeom>
        </p:spPr>
        <p:txBody>
          <a:bodyPr wrap="none">
            <a:spAutoFit/>
          </a:bodyPr>
          <a:lstStyle/>
          <a:p>
            <a:pPr lvl="1" algn="ctr" rtl="1">
              <a:buClr>
                <a:schemeClr val="bg2">
                  <a:lumMod val="50000"/>
                </a:schemeClr>
              </a:buClr>
            </a:pPr>
            <a:r>
              <a:rPr lang="fa-IR" sz="1600" dirty="0">
                <a:solidFill>
                  <a:schemeClr val="bg1"/>
                </a:solidFill>
                <a:effectLst>
                  <a:outerShdw blurRad="38100" dist="38100" dir="2700000" algn="tl">
                    <a:srgbClr val="000000">
                      <a:alpha val="43137"/>
                    </a:srgbClr>
                  </a:outerShdw>
                </a:effectLst>
                <a:cs typeface="B Nazanin" pitchFamily="2" charset="-78"/>
              </a:rPr>
              <a:t>ث. محل </a:t>
            </a:r>
            <a:endParaRPr lang="fa-IR" sz="1600" dirty="0" smtClean="0">
              <a:solidFill>
                <a:schemeClr val="bg1"/>
              </a:solidFill>
              <a:effectLst>
                <a:outerShdw blurRad="38100" dist="38100" dir="2700000" algn="tl">
                  <a:srgbClr val="000000">
                    <a:alpha val="43137"/>
                  </a:srgbClr>
                </a:outerShdw>
              </a:effectLst>
              <a:cs typeface="B Nazanin" pitchFamily="2" charset="-78"/>
            </a:endParaRPr>
          </a:p>
          <a:p>
            <a:pPr lvl="1" algn="ctr" rtl="1">
              <a:buClr>
                <a:schemeClr val="bg2">
                  <a:lumMod val="50000"/>
                </a:schemeClr>
              </a:buClr>
            </a:pPr>
            <a:r>
              <a:rPr lang="fa-IR" sz="1600" dirty="0" smtClean="0">
                <a:solidFill>
                  <a:schemeClr val="bg1"/>
                </a:solidFill>
                <a:effectLst>
                  <a:outerShdw blurRad="38100" dist="38100" dir="2700000" algn="tl">
                    <a:srgbClr val="000000">
                      <a:alpha val="43137"/>
                    </a:srgbClr>
                  </a:outerShdw>
                </a:effectLst>
                <a:cs typeface="B Nazanin" pitchFamily="2" charset="-78"/>
              </a:rPr>
              <a:t>آب </a:t>
            </a:r>
            <a:r>
              <a:rPr lang="fa-IR" sz="1600" dirty="0">
                <a:solidFill>
                  <a:schemeClr val="bg1"/>
                </a:solidFill>
                <a:effectLst>
                  <a:outerShdw blurRad="38100" dist="38100" dir="2700000" algn="tl">
                    <a:srgbClr val="000000">
                      <a:alpha val="43137"/>
                    </a:srgbClr>
                  </a:outerShdw>
                </a:effectLst>
                <a:cs typeface="B Nazanin" pitchFamily="2" charset="-78"/>
              </a:rPr>
              <a:t>های سطحی</a:t>
            </a:r>
          </a:p>
        </p:txBody>
      </p:sp>
      <p:sp>
        <p:nvSpPr>
          <p:cNvPr id="37" name="Rectangle 36"/>
          <p:cNvSpPr/>
          <p:nvPr/>
        </p:nvSpPr>
        <p:spPr>
          <a:xfrm>
            <a:off x="994559" y="5200332"/>
            <a:ext cx="939680" cy="584775"/>
          </a:xfrm>
          <a:prstGeom prst="rect">
            <a:avLst/>
          </a:prstGeom>
        </p:spPr>
        <p:txBody>
          <a:bodyPr wrap="none">
            <a:spAutoFit/>
          </a:bodyPr>
          <a:lstStyle/>
          <a:p>
            <a:pPr algn="ctr" rtl="1">
              <a:buClr>
                <a:schemeClr val="bg2">
                  <a:lumMod val="50000"/>
                </a:schemeClr>
              </a:buClr>
            </a:pPr>
            <a:r>
              <a:rPr lang="fa-IR" sz="1600" dirty="0">
                <a:solidFill>
                  <a:schemeClr val="bg1"/>
                </a:solidFill>
                <a:effectLst>
                  <a:outerShdw blurRad="38100" dist="38100" dir="2700000" algn="tl">
                    <a:srgbClr val="000000">
                      <a:alpha val="43137"/>
                    </a:srgbClr>
                  </a:outerShdw>
                </a:effectLst>
                <a:cs typeface="B Nazanin" pitchFamily="2" charset="-78"/>
              </a:rPr>
              <a:t>ج. </a:t>
            </a:r>
            <a:r>
              <a:rPr lang="fa-IR" sz="1600" dirty="0" smtClean="0">
                <a:solidFill>
                  <a:schemeClr val="bg1"/>
                </a:solidFill>
                <a:effectLst>
                  <a:outerShdw blurRad="38100" dist="38100" dir="2700000" algn="tl">
                    <a:srgbClr val="000000">
                      <a:alpha val="43137"/>
                    </a:srgbClr>
                  </a:outerShdw>
                </a:effectLst>
                <a:cs typeface="B Nazanin" pitchFamily="2" charset="-78"/>
              </a:rPr>
              <a:t>چگونگی </a:t>
            </a:r>
          </a:p>
          <a:p>
            <a:pPr algn="ctr" rtl="1">
              <a:buClr>
                <a:schemeClr val="bg2">
                  <a:lumMod val="50000"/>
                </a:schemeClr>
              </a:buClr>
            </a:pPr>
            <a:r>
              <a:rPr lang="fa-IR" sz="1600" dirty="0" smtClean="0">
                <a:solidFill>
                  <a:schemeClr val="bg1"/>
                </a:solidFill>
                <a:effectLst>
                  <a:outerShdw blurRad="38100" dist="38100" dir="2700000" algn="tl">
                    <a:srgbClr val="000000">
                      <a:alpha val="43137"/>
                    </a:srgbClr>
                  </a:outerShdw>
                </a:effectLst>
                <a:cs typeface="B Nazanin" pitchFamily="2" charset="-78"/>
              </a:rPr>
              <a:t>توسعه </a:t>
            </a:r>
            <a:r>
              <a:rPr lang="fa-IR" sz="1600" dirty="0">
                <a:solidFill>
                  <a:schemeClr val="bg1"/>
                </a:solidFill>
                <a:effectLst>
                  <a:outerShdw blurRad="38100" dist="38100" dir="2700000" algn="tl">
                    <a:srgbClr val="000000">
                      <a:alpha val="43137"/>
                    </a:srgbClr>
                  </a:outerShdw>
                </a:effectLst>
                <a:cs typeface="B Nazanin" pitchFamily="2" charset="-78"/>
              </a:rPr>
              <a:t>آتی</a:t>
            </a:r>
          </a:p>
        </p:txBody>
      </p:sp>
      <p:sp>
        <p:nvSpPr>
          <p:cNvPr id="39" name="Rectangle 38"/>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913988661"/>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34863" y="2010538"/>
            <a:ext cx="2957636" cy="3046988"/>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زمین محل احداث گورستان نباید : غصبی، موقوفه امر خاص (غیر از گورستان) و بلاتکلیف باشد. بر اساس مسئله 622 «رساله امام خمینی (ره)» میت را نباید در جای غصبی دفن کنند و دفن کردن در جایی که برای غیر دفن کردن وقف شده و در مسجد اگر موجب وهن به مسلمانان باشد یا مزاحم نمازشان باشد جایز نیست، بلکه احتیاط واجب آن است که اصلا در مسجد دفن نکنند و در زمینی که مثل مسجد برای غیر دفن کردن وقف شده، جایز نیست.</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sp>
        <p:nvSpPr>
          <p:cNvPr id="30" name="Rectangle 29"/>
          <p:cNvSpPr/>
          <p:nvPr/>
        </p:nvSpPr>
        <p:spPr>
          <a:xfrm>
            <a:off x="1066800" y="4648200"/>
            <a:ext cx="2479527" cy="1569660"/>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هم چنین به موجب مسئله 621 : «دفن مسلمان در جایی که بی احترامی به او </a:t>
            </a:r>
            <a:r>
              <a:rPr lang="fa-IR" sz="1600" dirty="0" smtClean="0">
                <a:solidFill>
                  <a:schemeClr val="tx2">
                    <a:lumMod val="90000"/>
                    <a:lumOff val="10000"/>
                  </a:schemeClr>
                </a:solidFill>
                <a:cs typeface="B Nazanin" pitchFamily="2" charset="-78"/>
              </a:rPr>
              <a:t>باشد</a:t>
            </a:r>
            <a:r>
              <a:rPr lang="fa-IR" sz="1600" dirty="0">
                <a:solidFill>
                  <a:schemeClr val="tx2">
                    <a:lumMod val="90000"/>
                    <a:lumOff val="10000"/>
                  </a:schemeClr>
                </a:solidFill>
                <a:cs typeface="B Nazanin" pitchFamily="2" charset="-78"/>
              </a:rPr>
              <a:t>، مانند جایی که خاکروبه و کثافت می ریزند، جایز نیست.</a:t>
            </a:r>
          </a:p>
          <a:p>
            <a:pPr algn="justLow" rtl="1">
              <a:buClr>
                <a:schemeClr val="bg2">
                  <a:lumMod val="50000"/>
                </a:schemeClr>
              </a:buClr>
            </a:pPr>
            <a:endParaRPr lang="fa-IR" sz="1600" dirty="0">
              <a:solidFill>
                <a:schemeClr val="tx2">
                  <a:lumMod val="90000"/>
                  <a:lumOff val="10000"/>
                </a:schemeClr>
              </a:solidFill>
              <a:cs typeface="B Nazanin" pitchFamily="2" charset="-78"/>
            </a:endParaRPr>
          </a:p>
        </p:txBody>
      </p:sp>
      <p:grpSp>
        <p:nvGrpSpPr>
          <p:cNvPr id="32" name="Group 31"/>
          <p:cNvGrpSpPr/>
          <p:nvPr/>
        </p:nvGrpSpPr>
        <p:grpSpPr>
          <a:xfrm>
            <a:off x="51323" y="0"/>
            <a:ext cx="9854677" cy="6858000"/>
            <a:chOff x="51323" y="0"/>
            <a:chExt cx="9854677" cy="6858000"/>
          </a:xfrm>
        </p:grpSpPr>
        <p:sp>
          <p:nvSpPr>
            <p:cNvPr id="34" name="Rectangle 33"/>
            <p:cNvSpPr/>
            <p:nvPr/>
          </p:nvSpPr>
          <p:spPr>
            <a:xfrm>
              <a:off x="2276743"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8" name="Rectangle 47"/>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9" name="Rectangle 48"/>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1" name="Rectangle 50"/>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2" name="Rectangle 51"/>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6" name="Rectangle 55"/>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7" name="Rectangle 56"/>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58" name="Rectangle 57"/>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60" name="Chevron 59"/>
          <p:cNvSpPr/>
          <p:nvPr/>
        </p:nvSpPr>
        <p:spPr>
          <a:xfrm flipH="1">
            <a:off x="4520719" y="1091695"/>
            <a:ext cx="2236161" cy="596379"/>
          </a:xfrm>
          <a:prstGeom prst="chevron">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hevron 60"/>
          <p:cNvSpPr/>
          <p:nvPr/>
        </p:nvSpPr>
        <p:spPr>
          <a:xfrm flipH="1">
            <a:off x="6516152" y="1091695"/>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hevron 61"/>
          <p:cNvSpPr/>
          <p:nvPr/>
        </p:nvSpPr>
        <p:spPr>
          <a:xfrm flipH="1">
            <a:off x="6842844" y="1091695"/>
            <a:ext cx="591085" cy="596379"/>
          </a:xfrm>
          <a:prstGeom prst="chevron">
            <a:avLst>
              <a:gd name="adj" fmla="val 60595"/>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789575" y="1204806"/>
            <a:ext cx="1696298" cy="338554"/>
          </a:xfrm>
          <a:prstGeom prst="rect">
            <a:avLst/>
          </a:prstGeom>
        </p:spPr>
        <p:txBody>
          <a:bodyPr wrap="none">
            <a:spAutoFit/>
          </a:bodyPr>
          <a:lstStyle/>
          <a:p>
            <a:pPr algn="ctr" rtl="1">
              <a:buClr>
                <a:schemeClr val="bg2">
                  <a:lumMod val="50000"/>
                </a:schemeClr>
              </a:buClr>
            </a:pPr>
            <a:r>
              <a:rPr lang="fa-IR" sz="1600" dirty="0" smtClean="0">
                <a:solidFill>
                  <a:schemeClr val="bg1"/>
                </a:solidFill>
                <a:effectLst>
                  <a:outerShdw blurRad="38100" dist="38100" dir="2700000" algn="tl">
                    <a:srgbClr val="000000">
                      <a:alpha val="43137"/>
                    </a:srgbClr>
                  </a:outerShdw>
                </a:effectLst>
                <a:cs typeface="B Nazanin" pitchFamily="2" charset="-78"/>
              </a:rPr>
              <a:t>د. رعایت </a:t>
            </a:r>
            <a:r>
              <a:rPr lang="fa-IR" sz="1600" dirty="0">
                <a:solidFill>
                  <a:schemeClr val="bg1"/>
                </a:solidFill>
                <a:effectLst>
                  <a:outerShdw blurRad="38100" dist="38100" dir="2700000" algn="tl">
                    <a:srgbClr val="000000">
                      <a:alpha val="43137"/>
                    </a:srgbClr>
                  </a:outerShdw>
                </a:effectLst>
                <a:cs typeface="B Nazanin" pitchFamily="2" charset="-78"/>
              </a:rPr>
              <a:t>موازین شرعی :</a:t>
            </a:r>
          </a:p>
        </p:txBody>
      </p:sp>
      <p:sp>
        <p:nvSpPr>
          <p:cNvPr id="65" name="Rectangle 64"/>
          <p:cNvSpPr/>
          <p:nvPr/>
        </p:nvSpPr>
        <p:spPr>
          <a:xfrm>
            <a:off x="6586150" y="2121187"/>
            <a:ext cx="314326" cy="260321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576637" y="4724401"/>
            <a:ext cx="314326" cy="1066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38200" y="6481453"/>
            <a:ext cx="236220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رساله عملیه امام خمینی (ره).</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4194187938"/>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Diagram 58"/>
          <p:cNvGraphicFramePr/>
          <p:nvPr>
            <p:extLst>
              <p:ext uri="{D42A27DB-BD31-4B8C-83A1-F6EECF244321}">
                <p14:modId xmlns:p14="http://schemas.microsoft.com/office/powerpoint/2010/main" val="3069976379"/>
              </p:ext>
            </p:extLst>
          </p:nvPr>
        </p:nvGraphicFramePr>
        <p:xfrm>
          <a:off x="988958" y="1219200"/>
          <a:ext cx="6383337" cy="4362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 name="Striped Right Arrow 60"/>
          <p:cNvSpPr/>
          <p:nvPr/>
        </p:nvSpPr>
        <p:spPr>
          <a:xfrm rot="5400000">
            <a:off x="1276684" y="2789058"/>
            <a:ext cx="580050" cy="840563"/>
          </a:xfrm>
          <a:prstGeom prst="stripedRightArrow">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51323" y="0"/>
            <a:ext cx="9854677" cy="6858000"/>
            <a:chOff x="51323" y="0"/>
            <a:chExt cx="9854677" cy="6858000"/>
          </a:xfrm>
        </p:grpSpPr>
        <p:sp>
          <p:nvSpPr>
            <p:cNvPr id="33" name="Rectangle 32"/>
            <p:cNvSpPr/>
            <p:nvPr/>
          </p:nvSpPr>
          <p:spPr>
            <a:xfrm>
              <a:off x="2276744"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161845" y="482617"/>
              <a:ext cx="7744154"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7" name="Rectangle 46"/>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8" name="Rectangle 47"/>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0" name="Rectangle 49"/>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1" name="Rectangle 50"/>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5" name="Rectangle 54"/>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6" name="Rectangle 55"/>
            <p:cNvSpPr/>
            <p:nvPr/>
          </p:nvSpPr>
          <p:spPr>
            <a:xfrm>
              <a:off x="7552551" y="2259558"/>
              <a:ext cx="2103240" cy="4836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معیارهای برنامه ریزی</a:t>
              </a:r>
              <a:endParaRPr lang="en-US" sz="1600" dirty="0">
                <a:cs typeface="B Jadid" pitchFamily="2" charset="-78"/>
              </a:endParaRPr>
            </a:p>
          </p:txBody>
        </p:sp>
        <p:sp>
          <p:nvSpPr>
            <p:cNvPr id="57" name="Rectangle 56"/>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58" name="Rectangle 57"/>
          <p:cNvSpPr/>
          <p:nvPr/>
        </p:nvSpPr>
        <p:spPr>
          <a:xfrm>
            <a:off x="4224347" y="794615"/>
            <a:ext cx="3126177" cy="369332"/>
          </a:xfrm>
          <a:prstGeom prst="rect">
            <a:avLst/>
          </a:prstGeom>
        </p:spPr>
        <p:txBody>
          <a:bodyPr wrap="none">
            <a:spAutoFit/>
          </a:bodyPr>
          <a:lstStyle/>
          <a:p>
            <a:pPr algn="justLow" rtl="1">
              <a:buClr>
                <a:schemeClr val="bg2">
                  <a:lumMod val="50000"/>
                </a:schemeClr>
              </a:buClr>
            </a:pPr>
            <a:r>
              <a:rPr lang="fa-IR" b="1" dirty="0">
                <a:solidFill>
                  <a:schemeClr val="tx2">
                    <a:lumMod val="90000"/>
                    <a:lumOff val="10000"/>
                  </a:schemeClr>
                </a:solidFill>
                <a:effectLst>
                  <a:outerShdw blurRad="38100" dist="38100" dir="2700000" algn="tl">
                    <a:srgbClr val="000000">
                      <a:alpha val="43137"/>
                    </a:srgbClr>
                  </a:outerShdw>
                </a:effectLst>
                <a:cs typeface="B Nazanin" pitchFamily="2" charset="-78"/>
              </a:rPr>
              <a:t>3-1-1معیارهای برنامه ریزی گورستان</a:t>
            </a:r>
          </a:p>
        </p:txBody>
      </p:sp>
      <p:sp>
        <p:nvSpPr>
          <p:cNvPr id="60" name="Rectangle 59"/>
          <p:cNvSpPr/>
          <p:nvPr/>
        </p:nvSpPr>
        <p:spPr>
          <a:xfrm>
            <a:off x="1394226" y="3004206"/>
            <a:ext cx="344966" cy="461665"/>
          </a:xfrm>
          <a:prstGeom prst="rect">
            <a:avLst/>
          </a:prstGeom>
        </p:spPr>
        <p:txBody>
          <a:bodyPr wrap="none">
            <a:spAutoFit/>
          </a:bodyPr>
          <a:lstStyle/>
          <a:p>
            <a:pPr algn="ctr" rtl="1"/>
            <a:r>
              <a:rPr lang="fa-IR" sz="2400" dirty="0" smtClean="0">
                <a:solidFill>
                  <a:schemeClr val="bg1"/>
                </a:solidFill>
                <a:effectLst>
                  <a:outerShdw blurRad="38100" dist="38100" dir="2700000" algn="tl">
                    <a:srgbClr val="000000">
                      <a:alpha val="43137"/>
                    </a:srgbClr>
                  </a:outerShdw>
                </a:effectLst>
                <a:cs typeface="B Jadid" pitchFamily="2" charset="-78"/>
              </a:rPr>
              <a:t>5</a:t>
            </a:r>
            <a:endParaRPr lang="en-US" sz="2400" dirty="0">
              <a:solidFill>
                <a:schemeClr val="bg1"/>
              </a:solidFill>
              <a:effectLst>
                <a:outerShdw blurRad="38100" dist="38100" dir="2700000" algn="tl">
                  <a:srgbClr val="000000">
                    <a:alpha val="43137"/>
                  </a:srgbClr>
                </a:outerShdw>
              </a:effectLst>
              <a:cs typeface="B Jadid" pitchFamily="2" charset="-78"/>
            </a:endParaRPr>
          </a:p>
        </p:txBody>
      </p:sp>
      <p:sp>
        <p:nvSpPr>
          <p:cNvPr id="68" name="Striped Right Arrow 67"/>
          <p:cNvSpPr/>
          <p:nvPr/>
        </p:nvSpPr>
        <p:spPr>
          <a:xfrm rot="5400000">
            <a:off x="2532568" y="2441494"/>
            <a:ext cx="580050" cy="840563"/>
          </a:xfrm>
          <a:prstGeom prst="stripedRightArrow">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648507" y="2656642"/>
            <a:ext cx="348173" cy="461665"/>
          </a:xfrm>
          <a:prstGeom prst="rect">
            <a:avLst/>
          </a:prstGeom>
        </p:spPr>
        <p:txBody>
          <a:bodyPr wrap="none">
            <a:spAutoFit/>
          </a:bodyPr>
          <a:lstStyle/>
          <a:p>
            <a:pPr algn="ctr" rtl="1"/>
            <a:r>
              <a:rPr lang="fa-IR" sz="2400" dirty="0" smtClean="0">
                <a:solidFill>
                  <a:schemeClr val="bg1"/>
                </a:solidFill>
                <a:effectLst>
                  <a:outerShdw blurRad="38100" dist="38100" dir="2700000" algn="tl">
                    <a:srgbClr val="000000">
                      <a:alpha val="43137"/>
                    </a:srgbClr>
                  </a:outerShdw>
                </a:effectLst>
                <a:cs typeface="B Jadid" pitchFamily="2" charset="-78"/>
              </a:rPr>
              <a:t>4</a:t>
            </a:r>
            <a:endParaRPr lang="en-US" sz="2400" dirty="0">
              <a:solidFill>
                <a:schemeClr val="bg1"/>
              </a:solidFill>
              <a:effectLst>
                <a:outerShdw blurRad="38100" dist="38100" dir="2700000" algn="tl">
                  <a:srgbClr val="000000">
                    <a:alpha val="43137"/>
                  </a:srgbClr>
                </a:outerShdw>
              </a:effectLst>
              <a:cs typeface="B Jadid" pitchFamily="2" charset="-78"/>
            </a:endParaRPr>
          </a:p>
        </p:txBody>
      </p:sp>
      <p:sp>
        <p:nvSpPr>
          <p:cNvPr id="70" name="Striped Right Arrow 69"/>
          <p:cNvSpPr/>
          <p:nvPr/>
        </p:nvSpPr>
        <p:spPr>
          <a:xfrm rot="5400000">
            <a:off x="3864056" y="2151469"/>
            <a:ext cx="580050" cy="840563"/>
          </a:xfrm>
          <a:prstGeom prst="stripedRightArrow">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979994" y="2366617"/>
            <a:ext cx="348173" cy="461665"/>
          </a:xfrm>
          <a:prstGeom prst="rect">
            <a:avLst/>
          </a:prstGeom>
        </p:spPr>
        <p:txBody>
          <a:bodyPr wrap="none">
            <a:spAutoFit/>
          </a:bodyPr>
          <a:lstStyle/>
          <a:p>
            <a:pPr algn="ctr" rtl="1"/>
            <a:r>
              <a:rPr lang="fa-IR" sz="2400" dirty="0" smtClean="0">
                <a:solidFill>
                  <a:schemeClr val="bg1"/>
                </a:solidFill>
                <a:effectLst>
                  <a:outerShdw blurRad="38100" dist="38100" dir="2700000" algn="tl">
                    <a:srgbClr val="000000">
                      <a:alpha val="43137"/>
                    </a:srgbClr>
                  </a:outerShdw>
                </a:effectLst>
                <a:cs typeface="B Jadid" pitchFamily="2" charset="-78"/>
              </a:rPr>
              <a:t>3</a:t>
            </a:r>
            <a:endParaRPr lang="en-US" sz="2400" dirty="0">
              <a:solidFill>
                <a:schemeClr val="bg1"/>
              </a:solidFill>
              <a:effectLst>
                <a:outerShdw blurRad="38100" dist="38100" dir="2700000" algn="tl">
                  <a:srgbClr val="000000">
                    <a:alpha val="43137"/>
                  </a:srgbClr>
                </a:outerShdw>
              </a:effectLst>
              <a:cs typeface="B Jadid" pitchFamily="2" charset="-78"/>
            </a:endParaRPr>
          </a:p>
        </p:txBody>
      </p:sp>
      <p:sp>
        <p:nvSpPr>
          <p:cNvPr id="72" name="Striped Right Arrow 71"/>
          <p:cNvSpPr/>
          <p:nvPr/>
        </p:nvSpPr>
        <p:spPr>
          <a:xfrm rot="5400000">
            <a:off x="5191209" y="1755694"/>
            <a:ext cx="580050" cy="840563"/>
          </a:xfrm>
          <a:prstGeom prst="stripedRightArrow">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314360" y="1970842"/>
            <a:ext cx="333746" cy="461665"/>
          </a:xfrm>
          <a:prstGeom prst="rect">
            <a:avLst/>
          </a:prstGeom>
        </p:spPr>
        <p:txBody>
          <a:bodyPr wrap="none">
            <a:spAutoFit/>
          </a:bodyPr>
          <a:lstStyle/>
          <a:p>
            <a:pPr algn="ctr" rtl="1"/>
            <a:r>
              <a:rPr lang="fa-IR" sz="2400" dirty="0" smtClean="0">
                <a:solidFill>
                  <a:schemeClr val="bg1"/>
                </a:solidFill>
                <a:effectLst>
                  <a:outerShdw blurRad="38100" dist="38100" dir="2700000" algn="tl">
                    <a:srgbClr val="000000">
                      <a:alpha val="43137"/>
                    </a:srgbClr>
                  </a:outerShdw>
                </a:effectLst>
                <a:cs typeface="B Jadid" pitchFamily="2" charset="-78"/>
              </a:rPr>
              <a:t>2</a:t>
            </a:r>
            <a:endParaRPr lang="en-US" sz="2400" dirty="0">
              <a:solidFill>
                <a:schemeClr val="bg1"/>
              </a:solidFill>
              <a:effectLst>
                <a:outerShdw blurRad="38100" dist="38100" dir="2700000" algn="tl">
                  <a:srgbClr val="000000">
                    <a:alpha val="43137"/>
                  </a:srgbClr>
                </a:outerShdw>
              </a:effectLst>
              <a:cs typeface="B Jadid" pitchFamily="2" charset="-78"/>
            </a:endParaRPr>
          </a:p>
        </p:txBody>
      </p:sp>
      <p:sp>
        <p:nvSpPr>
          <p:cNvPr id="74" name="Striped Right Arrow 73"/>
          <p:cNvSpPr/>
          <p:nvPr/>
        </p:nvSpPr>
        <p:spPr>
          <a:xfrm rot="5400000">
            <a:off x="6539808" y="1479404"/>
            <a:ext cx="580050" cy="840563"/>
          </a:xfrm>
          <a:prstGeom prst="stripedRightArrow">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677387" y="1694552"/>
            <a:ext cx="304892" cy="461665"/>
          </a:xfrm>
          <a:prstGeom prst="rect">
            <a:avLst/>
          </a:prstGeom>
        </p:spPr>
        <p:txBody>
          <a:bodyPr wrap="none">
            <a:spAutoFit/>
          </a:bodyPr>
          <a:lstStyle/>
          <a:p>
            <a:pPr algn="ctr" rtl="1"/>
            <a:r>
              <a:rPr lang="fa-IR" sz="2400" dirty="0" smtClean="0">
                <a:solidFill>
                  <a:schemeClr val="bg1"/>
                </a:solidFill>
                <a:effectLst>
                  <a:outerShdw blurRad="38100" dist="38100" dir="2700000" algn="tl">
                    <a:srgbClr val="000000">
                      <a:alpha val="43137"/>
                    </a:srgbClr>
                  </a:outerShdw>
                </a:effectLst>
                <a:cs typeface="B Jadid" pitchFamily="2" charset="-78"/>
              </a:rPr>
              <a:t>1</a:t>
            </a:r>
            <a:endParaRPr lang="en-US" sz="2400" dirty="0">
              <a:solidFill>
                <a:schemeClr val="bg1"/>
              </a:solidFill>
              <a:effectLst>
                <a:outerShdw blurRad="38100" dist="38100" dir="2700000" algn="tl">
                  <a:srgbClr val="000000">
                    <a:alpha val="43137"/>
                  </a:srgbClr>
                </a:outerShdw>
              </a:effectLst>
              <a:cs typeface="B Jadid" pitchFamily="2" charset="-78"/>
            </a:endParaRPr>
          </a:p>
        </p:txBody>
      </p:sp>
      <p:sp>
        <p:nvSpPr>
          <p:cNvPr id="62" name="L-Shape 61"/>
          <p:cNvSpPr/>
          <p:nvPr/>
        </p:nvSpPr>
        <p:spPr>
          <a:xfrm rot="16200000">
            <a:off x="6525497" y="3701154"/>
            <a:ext cx="707290" cy="1176915"/>
          </a:xfrm>
          <a:prstGeom prst="corner">
            <a:avLst>
              <a:gd name="adj1" fmla="val 16120"/>
              <a:gd name="adj2" fmla="val 16110"/>
            </a:avLst>
          </a:prstGeom>
          <a:scene3d>
            <a:camera prst="orthographicFront"/>
            <a:lightRig rig="chilly" dir="t"/>
          </a:scene3d>
          <a:sp3d prstMaterial="translucentPowder">
            <a:bevelT w="127000" h="25400" prst="softRound"/>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L-Shape 62"/>
          <p:cNvSpPr/>
          <p:nvPr/>
        </p:nvSpPr>
        <p:spPr>
          <a:xfrm rot="16200000">
            <a:off x="5222656" y="4032388"/>
            <a:ext cx="707290" cy="1176915"/>
          </a:xfrm>
          <a:prstGeom prst="corner">
            <a:avLst>
              <a:gd name="adj1" fmla="val 16120"/>
              <a:gd name="adj2" fmla="val 16110"/>
            </a:avLst>
          </a:prstGeom>
          <a:scene3d>
            <a:camera prst="orthographicFront"/>
            <a:lightRig rig="chilly" dir="t"/>
          </a:scene3d>
          <a:sp3d prstMaterial="translucentPowder">
            <a:bevelT w="127000" h="25400" prst="softRound"/>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L-Shape 63"/>
          <p:cNvSpPr/>
          <p:nvPr/>
        </p:nvSpPr>
        <p:spPr>
          <a:xfrm rot="16200000">
            <a:off x="3934697" y="4239497"/>
            <a:ext cx="707290" cy="1176915"/>
          </a:xfrm>
          <a:prstGeom prst="corner">
            <a:avLst>
              <a:gd name="adj1" fmla="val 16120"/>
              <a:gd name="adj2" fmla="val 16110"/>
            </a:avLst>
          </a:prstGeom>
          <a:scene3d>
            <a:camera prst="orthographicFront"/>
            <a:lightRig rig="chilly" dir="t"/>
          </a:scene3d>
          <a:sp3d prstMaterial="translucentPowder">
            <a:bevelT w="127000" h="25400" prst="softRound"/>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L-Shape 64"/>
          <p:cNvSpPr/>
          <p:nvPr/>
        </p:nvSpPr>
        <p:spPr>
          <a:xfrm rot="16200000">
            <a:off x="2597013" y="4459244"/>
            <a:ext cx="707290" cy="1176915"/>
          </a:xfrm>
          <a:prstGeom prst="corner">
            <a:avLst>
              <a:gd name="adj1" fmla="val 16120"/>
              <a:gd name="adj2" fmla="val 16110"/>
            </a:avLst>
          </a:prstGeom>
          <a:scene3d>
            <a:camera prst="orthographicFront"/>
            <a:lightRig rig="chilly" dir="t"/>
          </a:scene3d>
          <a:sp3d prstMaterial="translucentPowder">
            <a:bevelT w="127000" h="25400" prst="softRound"/>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L-Shape 65"/>
          <p:cNvSpPr/>
          <p:nvPr/>
        </p:nvSpPr>
        <p:spPr>
          <a:xfrm rot="16200000">
            <a:off x="1343897" y="4631241"/>
            <a:ext cx="707290" cy="1176915"/>
          </a:xfrm>
          <a:prstGeom prst="corner">
            <a:avLst>
              <a:gd name="adj1" fmla="val 16120"/>
              <a:gd name="adj2" fmla="val 16110"/>
            </a:avLst>
          </a:prstGeom>
          <a:scene3d>
            <a:camera prst="orthographicFront"/>
            <a:lightRig rig="chilly" dir="t"/>
          </a:scene3d>
          <a:sp3d prstMaterial="translucentPowder">
            <a:bevelT w="127000" h="25400" prst="softRound"/>
          </a:sp3d>
        </p:spPr>
        <p:style>
          <a:lnRef idx="1">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ectangle 48"/>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1509281918"/>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1719582" y="1752600"/>
            <a:ext cx="2572486" cy="100280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719582" y="1742182"/>
            <a:ext cx="2572486" cy="1077218"/>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سازمان تفصیلی شهرداری ها و از جمله، سازمان گورستان های تمام شهرها،از سوی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وزارت کشور </a:t>
            </a:r>
            <a:r>
              <a:rPr lang="fa-IR" sz="1600" dirty="0">
                <a:solidFill>
                  <a:schemeClr val="tx2">
                    <a:lumMod val="90000"/>
                    <a:lumOff val="10000"/>
                  </a:schemeClr>
                </a:solidFill>
                <a:cs typeface="B Nazanin" pitchFamily="2" charset="-78"/>
              </a:rPr>
              <a:t>به آن ها ابلاغ شده است</a:t>
            </a:r>
            <a:r>
              <a:rPr lang="fa-IR" sz="1600" dirty="0" smtClean="0">
                <a:solidFill>
                  <a:schemeClr val="tx2">
                    <a:lumMod val="90000"/>
                    <a:lumOff val="10000"/>
                  </a:schemeClr>
                </a:solidFill>
                <a:cs typeface="B Nazanin" pitchFamily="2" charset="-78"/>
              </a:rPr>
              <a:t>.</a:t>
            </a:r>
            <a:endParaRPr lang="fa-IR" sz="1600" dirty="0">
              <a:solidFill>
                <a:schemeClr val="tx2">
                  <a:lumMod val="90000"/>
                  <a:lumOff val="10000"/>
                </a:schemeClr>
              </a:solidFill>
              <a:cs typeface="B Nazanin" pitchFamily="2" charset="-78"/>
            </a:endParaRPr>
          </a:p>
        </p:txBody>
      </p:sp>
      <p:sp>
        <p:nvSpPr>
          <p:cNvPr id="89" name="Rectangle 88"/>
          <p:cNvSpPr/>
          <p:nvPr/>
        </p:nvSpPr>
        <p:spPr>
          <a:xfrm>
            <a:off x="1719582" y="3098508"/>
            <a:ext cx="2572486" cy="51391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3" name="Diagram 82"/>
          <p:cNvGraphicFramePr/>
          <p:nvPr>
            <p:extLst>
              <p:ext uri="{D42A27DB-BD31-4B8C-83A1-F6EECF244321}">
                <p14:modId xmlns:p14="http://schemas.microsoft.com/office/powerpoint/2010/main" val="810621028"/>
              </p:ext>
            </p:extLst>
          </p:nvPr>
        </p:nvGraphicFramePr>
        <p:xfrm>
          <a:off x="1170653" y="3590652"/>
          <a:ext cx="3248947" cy="2886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Rectangle 29"/>
          <p:cNvSpPr/>
          <p:nvPr/>
        </p:nvSpPr>
        <p:spPr>
          <a:xfrm>
            <a:off x="4927264" y="795886"/>
            <a:ext cx="2464136" cy="369332"/>
          </a:xfrm>
          <a:prstGeom prst="rect">
            <a:avLst/>
          </a:prstGeom>
        </p:spPr>
        <p:txBody>
          <a:bodyPr wrap="none">
            <a:spAutoFit/>
          </a:bodyPr>
          <a:lstStyle/>
          <a:p>
            <a:pPr algn="justLow" rtl="1">
              <a:buClr>
                <a:schemeClr val="bg2">
                  <a:lumMod val="50000"/>
                </a:schemeClr>
              </a:buClr>
            </a:pPr>
            <a:r>
              <a:rPr lang="fa-IR" b="1" dirty="0">
                <a:solidFill>
                  <a:schemeClr val="tx2">
                    <a:lumMod val="90000"/>
                    <a:lumOff val="10000"/>
                  </a:schemeClr>
                </a:solidFill>
                <a:cs typeface="B Nazanin" pitchFamily="2" charset="-78"/>
              </a:rPr>
              <a:t>4-1-اصول مدیریت گورستان</a:t>
            </a:r>
          </a:p>
        </p:txBody>
      </p:sp>
      <p:grpSp>
        <p:nvGrpSpPr>
          <p:cNvPr id="32" name="Group 31"/>
          <p:cNvGrpSpPr/>
          <p:nvPr/>
        </p:nvGrpSpPr>
        <p:grpSpPr>
          <a:xfrm>
            <a:off x="51323" y="0"/>
            <a:ext cx="9854677" cy="6858000"/>
            <a:chOff x="51323" y="0"/>
            <a:chExt cx="9854677" cy="6858000"/>
          </a:xfrm>
        </p:grpSpPr>
        <p:sp>
          <p:nvSpPr>
            <p:cNvPr id="34" name="Rectangle 33"/>
            <p:cNvSpPr/>
            <p:nvPr/>
          </p:nvSpPr>
          <p:spPr>
            <a:xfrm>
              <a:off x="2276743"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8" name="Rectangle 47"/>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9" name="Rectangle 48"/>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1" name="Rectangle 50"/>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2" name="Rectangle 51"/>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6" name="Rectangle 55"/>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7" name="Rectangle 56"/>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معیارهای برنامه ریزی</a:t>
              </a:r>
              <a:endParaRPr lang="en-US" sz="1600" dirty="0">
                <a:cs typeface="B Jadid" pitchFamily="2" charset="-78"/>
              </a:endParaRPr>
            </a:p>
          </p:txBody>
        </p:sp>
        <p:sp>
          <p:nvSpPr>
            <p:cNvPr id="58" name="Rectangle 57"/>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اصول مدیریت</a:t>
              </a:r>
              <a:endParaRPr lang="en-US" sz="1600" dirty="0">
                <a:cs typeface="B Jadid" pitchFamily="2" charset="-78"/>
              </a:endParaRPr>
            </a:p>
          </p:txBody>
        </p:sp>
      </p:grpSp>
      <p:grpSp>
        <p:nvGrpSpPr>
          <p:cNvPr id="2" name="Group 1"/>
          <p:cNvGrpSpPr/>
          <p:nvPr/>
        </p:nvGrpSpPr>
        <p:grpSpPr>
          <a:xfrm>
            <a:off x="5334000" y="1245274"/>
            <a:ext cx="1997883" cy="1061942"/>
            <a:chOff x="5063029" y="1233972"/>
            <a:chExt cx="2328371" cy="1237607"/>
          </a:xfrm>
        </p:grpSpPr>
        <p:sp>
          <p:nvSpPr>
            <p:cNvPr id="68" name="Rounded Rectangle 67"/>
            <p:cNvSpPr/>
            <p:nvPr/>
          </p:nvSpPr>
          <p:spPr>
            <a:xfrm>
              <a:off x="5063029" y="1233972"/>
              <a:ext cx="1786845" cy="39725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r>
                <a:rPr lang="fa-IR" dirty="0" smtClean="0">
                  <a:solidFill>
                    <a:schemeClr val="bg1"/>
                  </a:solidFill>
                  <a:effectLst>
                    <a:outerShdw blurRad="38100" dist="38100" dir="2700000" algn="tl">
                      <a:srgbClr val="000000">
                        <a:alpha val="43137"/>
                      </a:srgbClr>
                    </a:outerShdw>
                  </a:effectLst>
                  <a:cs typeface="B Nazanin" pitchFamily="2" charset="-78"/>
                </a:rPr>
                <a:t>شهرهای </a:t>
              </a:r>
              <a:r>
                <a:rPr lang="fa-IR" dirty="0">
                  <a:solidFill>
                    <a:schemeClr val="bg1"/>
                  </a:solidFill>
                  <a:effectLst>
                    <a:outerShdw blurRad="38100" dist="38100" dir="2700000" algn="tl">
                      <a:srgbClr val="000000">
                        <a:alpha val="43137"/>
                      </a:srgbClr>
                    </a:outerShdw>
                  </a:effectLst>
                  <a:cs typeface="B Nazanin" pitchFamily="2" charset="-78"/>
                </a:rPr>
                <a:t>بزرگ</a:t>
              </a:r>
              <a:endParaRPr lang="en-US" dirty="0">
                <a:solidFill>
                  <a:schemeClr val="bg1"/>
                </a:solidFill>
              </a:endParaRPr>
            </a:p>
          </p:txBody>
        </p:sp>
        <p:sp>
          <p:nvSpPr>
            <p:cNvPr id="70" name="Chevron 69"/>
            <p:cNvSpPr/>
            <p:nvPr/>
          </p:nvSpPr>
          <p:spPr>
            <a:xfrm rot="5400000">
              <a:off x="6917338" y="1262121"/>
              <a:ext cx="490924" cy="457200"/>
            </a:xfrm>
            <a:prstGeom prst="chevro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Rounded Rectangle 72"/>
            <p:cNvSpPr/>
            <p:nvPr/>
          </p:nvSpPr>
          <p:spPr>
            <a:xfrm>
              <a:off x="7048178" y="1933454"/>
              <a:ext cx="228600" cy="22860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7048178" y="2242979"/>
              <a:ext cx="228600" cy="22860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4433172" y="1753439"/>
            <a:ext cx="2517775" cy="338554"/>
          </a:xfrm>
          <a:prstGeom prst="rect">
            <a:avLst/>
          </a:prstGeom>
        </p:spPr>
        <p:txBody>
          <a:bodyPr wrap="square">
            <a:spAutoFit/>
          </a:bodyPr>
          <a:lstStyle/>
          <a:p>
            <a:pPr lvl="0" algn="r" rtl="1"/>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سازمانی وابسته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به شهرداری</a:t>
            </a:r>
            <a:endParaRPr lang="en-US" sz="1600" dirty="0">
              <a:effectLst>
                <a:outerShdw blurRad="38100" dist="38100" dir="2700000" algn="tl">
                  <a:srgbClr val="000000">
                    <a:alpha val="43137"/>
                  </a:srgbClr>
                </a:outerShdw>
              </a:effectLst>
            </a:endParaRPr>
          </a:p>
        </p:txBody>
      </p:sp>
      <p:sp>
        <p:nvSpPr>
          <p:cNvPr id="76" name="Rectangle 75"/>
          <p:cNvSpPr/>
          <p:nvPr/>
        </p:nvSpPr>
        <p:spPr>
          <a:xfrm>
            <a:off x="5740607" y="2061746"/>
            <a:ext cx="1184940" cy="338554"/>
          </a:xfrm>
          <a:prstGeom prst="rect">
            <a:avLst/>
          </a:prstGeom>
        </p:spPr>
        <p:txBody>
          <a:bodyPr wrap="none">
            <a:spAutoFit/>
          </a:bodyPr>
          <a:lstStyle/>
          <a:p>
            <a:pPr lvl="0" algn="r" rtl="1"/>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هیأت مدیره ای</a:t>
            </a:r>
            <a:r>
              <a:rPr lang="fa-IR" sz="1600" dirty="0">
                <a:solidFill>
                  <a:schemeClr val="tx2">
                    <a:lumMod val="90000"/>
                    <a:lumOff val="10000"/>
                  </a:schemeClr>
                </a:solidFill>
                <a:cs typeface="B Nazanin" pitchFamily="2" charset="-78"/>
              </a:rPr>
              <a:t> </a:t>
            </a:r>
            <a:endParaRPr lang="en-US" sz="1600" dirty="0"/>
          </a:p>
        </p:txBody>
      </p:sp>
      <p:grpSp>
        <p:nvGrpSpPr>
          <p:cNvPr id="3" name="Group 2"/>
          <p:cNvGrpSpPr/>
          <p:nvPr/>
        </p:nvGrpSpPr>
        <p:grpSpPr>
          <a:xfrm>
            <a:off x="5330825" y="2598003"/>
            <a:ext cx="1984375" cy="1169628"/>
            <a:chOff x="5063029" y="2910372"/>
            <a:chExt cx="2328371" cy="1372385"/>
          </a:xfrm>
        </p:grpSpPr>
        <p:sp>
          <p:nvSpPr>
            <p:cNvPr id="77" name="Rounded Rectangle 76"/>
            <p:cNvSpPr/>
            <p:nvPr/>
          </p:nvSpPr>
          <p:spPr>
            <a:xfrm>
              <a:off x="5063029" y="2910372"/>
              <a:ext cx="1786845" cy="397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endParaRPr lang="fa-IR" sz="1400" dirty="0">
                <a:solidFill>
                  <a:schemeClr val="bg1"/>
                </a:solidFill>
                <a:effectLst>
                  <a:outerShdw blurRad="38100" dist="38100" dir="2700000" algn="tl">
                    <a:srgbClr val="000000">
                      <a:alpha val="43137"/>
                    </a:srgbClr>
                  </a:outerShdw>
                </a:effectLst>
                <a:cs typeface="B Nazanin" pitchFamily="2" charset="-78"/>
              </a:endParaRPr>
            </a:p>
          </p:txBody>
        </p:sp>
        <p:sp>
          <p:nvSpPr>
            <p:cNvPr id="78" name="Chevron 77"/>
            <p:cNvSpPr/>
            <p:nvPr/>
          </p:nvSpPr>
          <p:spPr>
            <a:xfrm rot="5400000">
              <a:off x="6917338" y="2938521"/>
              <a:ext cx="490924" cy="457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Rounded Rectangle 78"/>
            <p:cNvSpPr/>
            <p:nvPr/>
          </p:nvSpPr>
          <p:spPr>
            <a:xfrm>
              <a:off x="7048178" y="3536238"/>
              <a:ext cx="228600" cy="228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7048178" y="4054157"/>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p:cNvSpPr/>
          <p:nvPr/>
        </p:nvSpPr>
        <p:spPr>
          <a:xfrm>
            <a:off x="4876800" y="3080028"/>
            <a:ext cx="2129329" cy="584775"/>
          </a:xfrm>
          <a:prstGeom prst="rect">
            <a:avLst/>
          </a:prstGeom>
        </p:spPr>
        <p:txBody>
          <a:bodyPr wrap="square">
            <a:spAutoFit/>
          </a:bodyPr>
          <a:lstStyle/>
          <a:p>
            <a:pPr lvl="0" algn="justLow" rtl="1"/>
            <a:r>
              <a:rPr lang="fa-IR" sz="1600" dirty="0">
                <a:solidFill>
                  <a:schemeClr val="tx2">
                    <a:lumMod val="90000"/>
                    <a:lumOff val="10000"/>
                  </a:schemeClr>
                </a:solidFill>
                <a:cs typeface="B Nazanin" pitchFamily="2" charset="-78"/>
              </a:rPr>
              <a:t>گورستان دارای سازمان</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 مستقل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نیست.</a:t>
            </a:r>
            <a:endParaRPr lang="en-US" sz="1600" dirty="0">
              <a:effectLst>
                <a:outerShdw blurRad="38100" dist="38100" dir="2700000" algn="tl">
                  <a:srgbClr val="000000">
                    <a:alpha val="43137"/>
                  </a:srgbClr>
                </a:outerShdw>
              </a:effectLst>
            </a:endParaRPr>
          </a:p>
        </p:txBody>
      </p:sp>
      <p:sp>
        <p:nvSpPr>
          <p:cNvPr id="82" name="Rectangle 81"/>
          <p:cNvSpPr/>
          <p:nvPr/>
        </p:nvSpPr>
        <p:spPr>
          <a:xfrm>
            <a:off x="4927264" y="3512403"/>
            <a:ext cx="2061063" cy="830997"/>
          </a:xfrm>
          <a:prstGeom prst="rect">
            <a:avLst/>
          </a:prstGeom>
        </p:spPr>
        <p:txBody>
          <a:bodyPr wrap="square">
            <a:spAutoFit/>
          </a:bodyPr>
          <a:lstStyle/>
          <a:p>
            <a:pPr lvl="0" algn="justLow" rtl="1"/>
            <a:r>
              <a:rPr lang="fa-IR" sz="1600" dirty="0">
                <a:solidFill>
                  <a:schemeClr val="tx2">
                    <a:lumMod val="90000"/>
                    <a:lumOff val="10000"/>
                  </a:schemeClr>
                </a:solidFill>
                <a:cs typeface="B Nazanin" pitchFamily="2" charset="-78"/>
              </a:rPr>
              <a:t>به وسیله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واحدی از قسمت خدمات شهرداری</a:t>
            </a:r>
            <a:r>
              <a:rPr lang="fa-IR" sz="1600" dirty="0">
                <a:solidFill>
                  <a:schemeClr val="tx2">
                    <a:lumMod val="90000"/>
                    <a:lumOff val="10000"/>
                  </a:schemeClr>
                </a:solidFill>
                <a:cs typeface="B Nazanin" pitchFamily="2" charset="-78"/>
              </a:rPr>
              <a:t> انجام می شود.</a:t>
            </a:r>
            <a:endParaRPr lang="en-US" sz="1600" dirty="0"/>
          </a:p>
        </p:txBody>
      </p:sp>
      <p:sp>
        <p:nvSpPr>
          <p:cNvPr id="84" name="Rectangle 83"/>
          <p:cNvSpPr/>
          <p:nvPr/>
        </p:nvSpPr>
        <p:spPr>
          <a:xfrm>
            <a:off x="1066800" y="3162354"/>
            <a:ext cx="3259420" cy="338554"/>
          </a:xfrm>
          <a:prstGeom prst="rect">
            <a:avLst/>
          </a:prstGeom>
        </p:spPr>
        <p:txBody>
          <a:bodyPr wrap="square">
            <a:spAutoFit/>
          </a:bodyPr>
          <a:lstStyle/>
          <a:p>
            <a:pPr algn="r"/>
            <a:r>
              <a:rPr lang="fa-IR" sz="1600" dirty="0" smtClean="0">
                <a:solidFill>
                  <a:schemeClr val="bg1"/>
                </a:solidFill>
                <a:cs typeface="B Nazanin" pitchFamily="2" charset="-78"/>
              </a:rPr>
              <a:t>4-2-صرف نظر از نوع مدیریت گورستان</a:t>
            </a:r>
            <a:endParaRPr lang="en-US" sz="1600" dirty="0">
              <a:solidFill>
                <a:schemeClr val="bg1"/>
              </a:solidFill>
            </a:endParaRPr>
          </a:p>
        </p:txBody>
      </p:sp>
      <p:sp>
        <p:nvSpPr>
          <p:cNvPr id="4" name="Rectangle 3"/>
          <p:cNvSpPr/>
          <p:nvPr/>
        </p:nvSpPr>
        <p:spPr>
          <a:xfrm>
            <a:off x="5332479" y="2613395"/>
            <a:ext cx="1601721" cy="307777"/>
          </a:xfrm>
          <a:prstGeom prst="rect">
            <a:avLst/>
          </a:prstGeom>
        </p:spPr>
        <p:txBody>
          <a:bodyPr wrap="none">
            <a:spAutoFit/>
          </a:bodyPr>
          <a:lstStyle/>
          <a:p>
            <a:pPr lvl="0" algn="ctr" rtl="1"/>
            <a:r>
              <a:rPr lang="fa-IR" sz="1400" dirty="0">
                <a:solidFill>
                  <a:schemeClr val="bg1"/>
                </a:solidFill>
                <a:cs typeface="B Nazanin" pitchFamily="2" charset="-78"/>
              </a:rPr>
              <a:t>شهرهای متوسط و کوچک</a:t>
            </a:r>
          </a:p>
        </p:txBody>
      </p:sp>
      <p:sp>
        <p:nvSpPr>
          <p:cNvPr id="50" name="Rectangle 49"/>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701651892"/>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6096000" y="820587"/>
            <a:ext cx="2982796" cy="1066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p:cNvPicPr>
            <a:picLocks noGrp="1" noChangeAspect="1"/>
          </p:cNvPicPr>
          <p:nvPr>
            <p:ph sz="quarter" idx="4294967295"/>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00400" y="4267200"/>
            <a:ext cx="5943600" cy="1524000"/>
          </a:xfrm>
          <a:ln>
            <a:solidFill>
              <a:schemeClr val="bg2">
                <a:lumMod val="50000"/>
              </a:schemeClr>
            </a:solidFill>
          </a:ln>
          <a:scene3d>
            <a:camera prst="orthographicFront"/>
            <a:lightRig rig="threePt" dir="t"/>
          </a:scene3d>
          <a:sp3d>
            <a:bevelT/>
          </a:sp3d>
        </p:spPr>
      </p:pic>
      <p:sp>
        <p:nvSpPr>
          <p:cNvPr id="3" name="TextBox 2"/>
          <p:cNvSpPr txBox="1"/>
          <p:nvPr/>
        </p:nvSpPr>
        <p:spPr>
          <a:xfrm>
            <a:off x="2161845" y="990600"/>
            <a:ext cx="6950948" cy="2529923"/>
          </a:xfrm>
          <a:prstGeom prst="rect">
            <a:avLst/>
          </a:prstGeom>
          <a:noFill/>
          <a:scene3d>
            <a:camera prst="orthographicFront"/>
            <a:lightRig rig="threePt" dir="t"/>
          </a:scene3d>
          <a:sp3d>
            <a:bevelT/>
          </a:sp3d>
        </p:spPr>
        <p:txBody>
          <a:bodyPr wrap="square" rtlCol="0">
            <a:spAutoFit/>
          </a:bodyPr>
          <a:lstStyle/>
          <a:p>
            <a:pPr marL="285750" indent="-285750" algn="r" rtl="1">
              <a:lnSpc>
                <a:spcPct val="110000"/>
              </a:lnSpc>
              <a:buFont typeface="Wingdings" pitchFamily="2" charset="2"/>
              <a:buChar char="q"/>
            </a:pPr>
            <a:r>
              <a:rPr lang="fa-IR" dirty="0" smtClean="0">
                <a:solidFill>
                  <a:schemeClr val="bg2">
                    <a:lumMod val="50000"/>
                  </a:schemeClr>
                </a:solidFill>
                <a:cs typeface="B Jadid" pitchFamily="2" charset="-78"/>
              </a:rPr>
              <a:t>مقدمه   ......................................................................................... 3</a:t>
            </a:r>
          </a:p>
          <a:p>
            <a:pPr marL="285750" indent="-285750" algn="r" rtl="1">
              <a:lnSpc>
                <a:spcPct val="110000"/>
              </a:lnSpc>
              <a:buFont typeface="Wingdings" pitchFamily="2" charset="2"/>
              <a:buChar char="q"/>
            </a:pPr>
            <a:r>
              <a:rPr lang="fa-IR" dirty="0" smtClean="0">
                <a:solidFill>
                  <a:schemeClr val="bg2">
                    <a:lumMod val="50000"/>
                  </a:schemeClr>
                </a:solidFill>
                <a:cs typeface="B Jadid" pitchFamily="2" charset="-78"/>
              </a:rPr>
              <a:t>فصل اول . مبانی نظری  ............................................................ 4</a:t>
            </a:r>
          </a:p>
          <a:p>
            <a:pPr marL="742950" lvl="1" indent="-285750" algn="r" rtl="1">
              <a:lnSpc>
                <a:spcPct val="110000"/>
              </a:lnSpc>
              <a:buFont typeface="Wingdings" pitchFamily="2" charset="2"/>
              <a:buChar char="§"/>
            </a:pPr>
            <a:r>
              <a:rPr lang="fa-IR" dirty="0" smtClean="0">
                <a:solidFill>
                  <a:schemeClr val="bg2">
                    <a:lumMod val="50000"/>
                  </a:schemeClr>
                </a:solidFill>
                <a:cs typeface="B Jadid" pitchFamily="2" charset="-78"/>
              </a:rPr>
              <a:t>مشخصات گورستانها بر حسب مقیاس  ......................... 4</a:t>
            </a:r>
          </a:p>
          <a:p>
            <a:pPr marL="742950" lvl="1" indent="-285750" algn="r" rtl="1">
              <a:lnSpc>
                <a:spcPct val="110000"/>
              </a:lnSpc>
              <a:buFont typeface="Wingdings" pitchFamily="2" charset="2"/>
              <a:buChar char="§"/>
            </a:pPr>
            <a:r>
              <a:rPr lang="fa-IR" dirty="0" smtClean="0">
                <a:solidFill>
                  <a:schemeClr val="bg2">
                    <a:lumMod val="50000"/>
                  </a:schemeClr>
                </a:solidFill>
                <a:cs typeface="B Jadid" pitchFamily="2" charset="-78"/>
              </a:rPr>
              <a:t>ضوابط مکانیابی  ............................................................... 8</a:t>
            </a:r>
          </a:p>
          <a:p>
            <a:pPr marL="742950" lvl="1" indent="-285750" algn="r" rtl="1">
              <a:lnSpc>
                <a:spcPct val="110000"/>
              </a:lnSpc>
              <a:buFont typeface="Wingdings" pitchFamily="2" charset="2"/>
              <a:buChar char="§"/>
            </a:pPr>
            <a:r>
              <a:rPr lang="fa-IR" dirty="0" smtClean="0">
                <a:solidFill>
                  <a:schemeClr val="bg2">
                    <a:lumMod val="50000"/>
                  </a:schemeClr>
                </a:solidFill>
                <a:cs typeface="B Jadid" pitchFamily="2" charset="-78"/>
              </a:rPr>
              <a:t>معیارهای برنامه ریزی  ................................................... 18</a:t>
            </a:r>
          </a:p>
          <a:p>
            <a:pPr marL="742950" lvl="1" indent="-285750" algn="r" rtl="1">
              <a:lnSpc>
                <a:spcPct val="110000"/>
              </a:lnSpc>
              <a:buFont typeface="Wingdings" pitchFamily="2" charset="2"/>
              <a:buChar char="§"/>
            </a:pPr>
            <a:r>
              <a:rPr lang="fa-IR" dirty="0" smtClean="0">
                <a:solidFill>
                  <a:schemeClr val="bg2">
                    <a:lumMod val="50000"/>
                  </a:schemeClr>
                </a:solidFill>
                <a:cs typeface="B Jadid" pitchFamily="2" charset="-78"/>
              </a:rPr>
              <a:t>اصول مدیریت  ................................................................. 19</a:t>
            </a:r>
          </a:p>
          <a:p>
            <a:pPr marL="285750" indent="-285750" algn="r" rtl="1">
              <a:lnSpc>
                <a:spcPct val="110000"/>
              </a:lnSpc>
              <a:buFont typeface="Wingdings" pitchFamily="2" charset="2"/>
              <a:buChar char="q"/>
            </a:pPr>
            <a:r>
              <a:rPr lang="fa-IR" dirty="0" smtClean="0">
                <a:solidFill>
                  <a:schemeClr val="bg2">
                    <a:lumMod val="50000"/>
                  </a:schemeClr>
                </a:solidFill>
                <a:cs typeface="B Jadid" pitchFamily="2" charset="-78"/>
              </a:rPr>
              <a:t>فصل دوم . بررسی موردی  ...................................................... 21</a:t>
            </a:r>
          </a:p>
          <a:p>
            <a:pPr marL="285750" indent="-285750" algn="r" rtl="1">
              <a:lnSpc>
                <a:spcPct val="110000"/>
              </a:lnSpc>
              <a:buFont typeface="Wingdings" pitchFamily="2" charset="2"/>
              <a:buChar char="q"/>
            </a:pPr>
            <a:r>
              <a:rPr lang="fa-IR" dirty="0" smtClean="0">
                <a:solidFill>
                  <a:schemeClr val="bg2">
                    <a:lumMod val="50000"/>
                  </a:schemeClr>
                </a:solidFill>
                <a:cs typeface="B Jadid" pitchFamily="2" charset="-78"/>
              </a:rPr>
              <a:t>منابع  ............................................................................................ 32</a:t>
            </a:r>
          </a:p>
        </p:txBody>
      </p:sp>
      <p:grpSp>
        <p:nvGrpSpPr>
          <p:cNvPr id="9" name="Group 8"/>
          <p:cNvGrpSpPr/>
          <p:nvPr/>
        </p:nvGrpSpPr>
        <p:grpSpPr>
          <a:xfrm>
            <a:off x="51323" y="0"/>
            <a:ext cx="9854677" cy="6858000"/>
            <a:chOff x="51323" y="0"/>
            <a:chExt cx="9854677" cy="6858000"/>
          </a:xfrm>
        </p:grpSpPr>
        <p:grpSp>
          <p:nvGrpSpPr>
            <p:cNvPr id="10" name="Group 9"/>
            <p:cNvGrpSpPr/>
            <p:nvPr/>
          </p:nvGrpSpPr>
          <p:grpSpPr>
            <a:xfrm>
              <a:off x="51323" y="0"/>
              <a:ext cx="9854677" cy="6858000"/>
              <a:chOff x="51323" y="0"/>
              <a:chExt cx="9854677" cy="6858000"/>
            </a:xfrm>
          </p:grpSpPr>
          <p:sp>
            <p:nvSpPr>
              <p:cNvPr id="12" name="Rectangle 11"/>
              <p:cNvSpPr/>
              <p:nvPr/>
            </p:nvSpPr>
            <p:spPr>
              <a:xfrm>
                <a:off x="2276744" y="563881"/>
                <a:ext cx="694541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61845" y="482617"/>
                <a:ext cx="7080197"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63751" y="296004"/>
                <a:ext cx="7202486"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8707978" y="211009"/>
              <a:ext cx="93557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فهرست</a:t>
              </a:r>
              <a:endParaRPr lang="en-US" sz="1600" dirty="0">
                <a:cs typeface="B Jadid" pitchFamily="2" charset="-78"/>
              </a:endParaRPr>
            </a:p>
          </p:txBody>
        </p:sp>
      </p:grpSp>
      <p:sp>
        <p:nvSpPr>
          <p:cNvPr id="4" name="Rectangle 3"/>
          <p:cNvSpPr/>
          <p:nvPr/>
        </p:nvSpPr>
        <p:spPr>
          <a:xfrm>
            <a:off x="1421477" y="1887386"/>
            <a:ext cx="1397923" cy="390381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598821" y="209888"/>
            <a:ext cx="93557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عنوان</a:t>
            </a:r>
            <a:endParaRPr lang="en-US" sz="1600" dirty="0">
              <a:cs typeface="B Jadid" pitchFamily="2" charset="-78"/>
            </a:endParaRPr>
          </a:p>
        </p:txBody>
      </p:sp>
      <p:sp>
        <p:nvSpPr>
          <p:cNvPr id="38" name="Rectangle 37"/>
          <p:cNvSpPr/>
          <p:nvPr/>
        </p:nvSpPr>
        <p:spPr>
          <a:xfrm>
            <a:off x="3200400" y="228600"/>
            <a:ext cx="93557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صفحه</a:t>
            </a:r>
            <a:endParaRPr lang="en-US" sz="1600" dirty="0">
              <a:cs typeface="B Jadid" pitchFamily="2" charset="-78"/>
            </a:endParaRPr>
          </a:p>
        </p:txBody>
      </p:sp>
    </p:spTree>
    <p:extLst>
      <p:ext uri="{BB962C8B-B14F-4D97-AF65-F5344CB8AC3E}">
        <p14:creationId xmlns:p14="http://schemas.microsoft.com/office/powerpoint/2010/main" val="3054373961"/>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3102749" y="3962400"/>
            <a:ext cx="838200" cy="74067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102749" y="2307330"/>
            <a:ext cx="838200" cy="74067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962025" y="3886200"/>
            <a:ext cx="2932925" cy="2062103"/>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بخش عمومی شامل</a:t>
            </a:r>
            <a:r>
              <a:rPr lang="fa-IR" sz="1600" dirty="0" smtClean="0">
                <a:solidFill>
                  <a:schemeClr val="tx2">
                    <a:lumMod val="90000"/>
                    <a:lumOff val="10000"/>
                  </a:schemeClr>
                </a:solidFill>
                <a:cs typeface="B Nazanin" pitchFamily="2" charset="-78"/>
              </a:rPr>
              <a:t>:</a:t>
            </a:r>
          </a:p>
          <a:p>
            <a:pPr marL="285750" indent="-285750" algn="justLow" rtl="1">
              <a:buClr>
                <a:schemeClr val="bg2">
                  <a:lumMod val="50000"/>
                </a:schemeClr>
              </a:buClr>
              <a:buFont typeface="Wingdings" pitchFamily="2" charset="2"/>
              <a:buChar char="Ø"/>
            </a:pP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عملیات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موتوری </a:t>
            </a:r>
            <a:r>
              <a:rPr lang="fa-IR" sz="1600" dirty="0">
                <a:solidFill>
                  <a:schemeClr val="tx2">
                    <a:lumMod val="90000"/>
                    <a:lumOff val="10000"/>
                  </a:schemeClr>
                </a:solidFill>
                <a:cs typeface="B Nazanin" pitchFamily="2" charset="-78"/>
              </a:rPr>
              <a:t>: حمل و نقل جنازه، تنظیم برنامه رانندگان و...</a:t>
            </a:r>
          </a:p>
          <a:p>
            <a:pPr marL="285750" indent="-285750" algn="justLow" rtl="1">
              <a:buClr>
                <a:schemeClr val="bg2">
                  <a:lumMod val="50000"/>
                </a:schemeClr>
              </a:buClr>
              <a:buFont typeface="Wingdings" pitchFamily="2" charset="2"/>
              <a:buChar char="Ø"/>
            </a:pPr>
            <a:r>
              <a:rPr lang="fa-IR" sz="1600" dirty="0">
                <a:solidFill>
                  <a:schemeClr val="tx2">
                    <a:lumMod val="90000"/>
                    <a:lumOff val="10000"/>
                  </a:schemeClr>
                </a:solidFill>
                <a:cs typeface="B Nazanin" pitchFamily="2" charset="-78"/>
              </a:rPr>
              <a:t>عملیات مربوط به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تولید گل و گیاه</a:t>
            </a:r>
            <a:r>
              <a:rPr lang="fa-IR" sz="1600" dirty="0">
                <a:solidFill>
                  <a:schemeClr val="tx2">
                    <a:lumMod val="90000"/>
                    <a:lumOff val="10000"/>
                  </a:schemeClr>
                </a:solidFill>
                <a:cs typeface="B Nazanin" pitchFamily="2" charset="-78"/>
              </a:rPr>
              <a:t> و نگهداری فضای سبز و آبیاری</a:t>
            </a:r>
          </a:p>
          <a:p>
            <a:pPr marL="285750" indent="-285750" algn="justLow" rtl="1">
              <a:buClr>
                <a:schemeClr val="bg2">
                  <a:lumMod val="50000"/>
                </a:schemeClr>
              </a:buClr>
              <a:buFont typeface="Wingdings" pitchFamily="2" charset="2"/>
              <a:buChar char="Ø"/>
            </a:pP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نگهداری تاسیسات و تجهیزات</a:t>
            </a:r>
            <a:r>
              <a:rPr lang="fa-IR" sz="1600" dirty="0">
                <a:solidFill>
                  <a:schemeClr val="tx2">
                    <a:lumMod val="90000"/>
                    <a:lumOff val="10000"/>
                  </a:schemeClr>
                </a:solidFill>
                <a:cs typeface="B Nazanin" pitchFamily="2" charset="-78"/>
              </a:rPr>
              <a:t> موجود و مدیریت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خدمات زیربنایی </a:t>
            </a:r>
            <a:r>
              <a:rPr lang="fa-IR" sz="1600" dirty="0">
                <a:solidFill>
                  <a:schemeClr val="tx2">
                    <a:lumMod val="90000"/>
                    <a:lumOff val="10000"/>
                  </a:schemeClr>
                </a:solidFill>
                <a:cs typeface="B Nazanin" pitchFamily="2" charset="-78"/>
              </a:rPr>
              <a:t>آب، برق، گاز و تلفن</a:t>
            </a:r>
          </a:p>
        </p:txBody>
      </p:sp>
      <p:sp>
        <p:nvSpPr>
          <p:cNvPr id="2" name="Rectangle 1"/>
          <p:cNvSpPr/>
          <p:nvPr/>
        </p:nvSpPr>
        <p:spPr>
          <a:xfrm>
            <a:off x="1752600" y="2316540"/>
            <a:ext cx="2201050" cy="1569660"/>
          </a:xfrm>
          <a:prstGeom prst="rect">
            <a:avLst/>
          </a:prstGeom>
        </p:spPr>
        <p:txBody>
          <a:bodyPr wrap="square">
            <a:spAutoFit/>
          </a:bodyPr>
          <a:lstStyle/>
          <a:p>
            <a:pPr algn="justLow" rtl="1">
              <a:buClr>
                <a:schemeClr val="bg2">
                  <a:lumMod val="50000"/>
                </a:schemeClr>
              </a:buClr>
            </a:pPr>
            <a:r>
              <a:rPr lang="fa-IR" sz="1600" dirty="0">
                <a:solidFill>
                  <a:schemeClr val="tx2">
                    <a:lumMod val="90000"/>
                    <a:lumOff val="10000"/>
                  </a:schemeClr>
                </a:solidFill>
                <a:cs typeface="B Nazanin" pitchFamily="2" charset="-78"/>
              </a:rPr>
              <a:t>فعالیت بخش خدمات، ماهیتی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صفی</a:t>
            </a:r>
            <a:r>
              <a:rPr lang="fa-IR" sz="1600" dirty="0">
                <a:solidFill>
                  <a:schemeClr val="tx2">
                    <a:lumMod val="90000"/>
                    <a:lumOff val="10000"/>
                  </a:schemeClr>
                </a:solidFill>
                <a:cs typeface="B Nazanin" pitchFamily="2" charset="-78"/>
              </a:rPr>
              <a:t>» دارد و مستقیما به تحقق وظایف سازمان اقدام می کند. فعالیت های خدماتی به دو بخش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عمومی</a:t>
            </a:r>
            <a:r>
              <a:rPr lang="fa-IR" sz="1600" dirty="0">
                <a:solidFill>
                  <a:schemeClr val="tx2">
                    <a:lumMod val="90000"/>
                    <a:lumOff val="10000"/>
                  </a:schemeClr>
                </a:solidFill>
                <a:cs typeface="B Nazanin" pitchFamily="2" charset="-78"/>
              </a:rPr>
              <a:t> و </a:t>
            </a:r>
            <a:r>
              <a:rPr lang="fa-IR" sz="1600" dirty="0">
                <a:solidFill>
                  <a:schemeClr val="tx2">
                    <a:lumMod val="90000"/>
                    <a:lumOff val="10000"/>
                  </a:schemeClr>
                </a:solidFill>
                <a:effectLst>
                  <a:outerShdw blurRad="38100" dist="38100" dir="2700000" algn="tl">
                    <a:srgbClr val="000000">
                      <a:alpha val="43137"/>
                    </a:srgbClr>
                  </a:outerShdw>
                </a:effectLst>
                <a:cs typeface="B Nazanin" pitchFamily="2" charset="-78"/>
              </a:rPr>
              <a:t>اجتماعی</a:t>
            </a:r>
            <a:r>
              <a:rPr lang="fa-IR" sz="1600" dirty="0">
                <a:solidFill>
                  <a:schemeClr val="tx2">
                    <a:lumMod val="90000"/>
                    <a:lumOff val="10000"/>
                  </a:schemeClr>
                </a:solidFill>
                <a:cs typeface="B Nazanin" pitchFamily="2" charset="-78"/>
              </a:rPr>
              <a:t> تقسیم می </a:t>
            </a:r>
            <a:r>
              <a:rPr lang="fa-IR" sz="1600" dirty="0" smtClean="0">
                <a:solidFill>
                  <a:schemeClr val="tx2">
                    <a:lumMod val="90000"/>
                    <a:lumOff val="10000"/>
                  </a:schemeClr>
                </a:solidFill>
                <a:cs typeface="B Nazanin" pitchFamily="2" charset="-78"/>
              </a:rPr>
              <a:t>شود</a:t>
            </a:r>
            <a:r>
              <a:rPr lang="fa-IR" sz="1600" dirty="0">
                <a:solidFill>
                  <a:schemeClr val="tx2">
                    <a:lumMod val="90000"/>
                    <a:lumOff val="10000"/>
                  </a:schemeClr>
                </a:solidFill>
                <a:cs typeface="B Nazanin" pitchFamily="2" charset="-78"/>
              </a:rPr>
              <a:t>.</a:t>
            </a:r>
          </a:p>
        </p:txBody>
      </p:sp>
      <p:sp>
        <p:nvSpPr>
          <p:cNvPr id="69" name="Rectangle 68"/>
          <p:cNvSpPr/>
          <p:nvPr/>
        </p:nvSpPr>
        <p:spPr>
          <a:xfrm>
            <a:off x="5733694" y="1485679"/>
            <a:ext cx="838200" cy="74067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06456" y="1371600"/>
            <a:ext cx="2201049" cy="2800767"/>
          </a:xfrm>
          <a:prstGeom prst="rect">
            <a:avLst/>
          </a:prstGeom>
          <a:noFill/>
        </p:spPr>
        <p:txBody>
          <a:bodyPr wrap="square" rtlCol="0">
            <a:spAutoFit/>
          </a:bodyPr>
          <a:lstStyle/>
          <a:p>
            <a:pPr algn="justLow" rtl="1">
              <a:buClr>
                <a:schemeClr val="bg2">
                  <a:lumMod val="50000"/>
                </a:schemeClr>
              </a:buClr>
            </a:pPr>
            <a:r>
              <a:rPr lang="fa-IR" sz="1600" dirty="0" smtClean="0">
                <a:solidFill>
                  <a:schemeClr val="tx2">
                    <a:lumMod val="90000"/>
                    <a:lumOff val="10000"/>
                  </a:schemeClr>
                </a:solidFill>
                <a:cs typeface="B Nazanin" pitchFamily="2" charset="-78"/>
              </a:rPr>
              <a:t>در حوزه مالی-اداری، بسته به میزان استقلال واحد اداره کننده گورستان، </a:t>
            </a:r>
            <a:r>
              <a:rPr lang="fa-IR" sz="1600"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فعالیت های ستادی </a:t>
            </a:r>
            <a:r>
              <a:rPr lang="fa-IR" sz="1600" dirty="0" smtClean="0">
                <a:solidFill>
                  <a:schemeClr val="tx2">
                    <a:lumMod val="90000"/>
                    <a:lumOff val="10000"/>
                  </a:schemeClr>
                </a:solidFill>
                <a:cs typeface="B Nazanin" pitchFamily="2" charset="-78"/>
              </a:rPr>
              <a:t>نظیر: بایگانی، کارگزینی و رفاه و حسابداری، تنظیم امور مالی انجام می شود. فعالیت هایی نظیر: صدور فیش فروش قبور، اجاره سالن های عزاداری و تنظیم دفتر درآمدها از فعالیت ها این بخش است</a:t>
            </a:r>
          </a:p>
          <a:p>
            <a:pPr algn="justLow" rtl="1">
              <a:buClr>
                <a:schemeClr val="bg2">
                  <a:lumMod val="50000"/>
                </a:schemeClr>
              </a:buClr>
            </a:pPr>
            <a:endParaRPr lang="fa-IR" sz="1600" dirty="0" smtClean="0">
              <a:solidFill>
                <a:schemeClr val="tx2">
                  <a:lumMod val="90000"/>
                  <a:lumOff val="10000"/>
                </a:schemeClr>
              </a:solidFill>
              <a:cs typeface="B Nazanin" pitchFamily="2" charset="-78"/>
            </a:endParaRPr>
          </a:p>
        </p:txBody>
      </p:sp>
      <p:grpSp>
        <p:nvGrpSpPr>
          <p:cNvPr id="32" name="Group 31"/>
          <p:cNvGrpSpPr/>
          <p:nvPr/>
        </p:nvGrpSpPr>
        <p:grpSpPr>
          <a:xfrm>
            <a:off x="51323" y="0"/>
            <a:ext cx="9854677" cy="6858000"/>
            <a:chOff x="51323" y="0"/>
            <a:chExt cx="9854677" cy="6858000"/>
          </a:xfrm>
        </p:grpSpPr>
        <p:sp>
          <p:nvSpPr>
            <p:cNvPr id="34" name="Rectangle 33"/>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063750" y="296004"/>
              <a:ext cx="7842249" cy="13716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8" name="Rectangle 47"/>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9" name="Rectangle 48"/>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1" name="Rectangle 50"/>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2" name="Rectangle 51"/>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6" name="Rectangle 55"/>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7" name="Rectangle 56"/>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معیارهای برنامه ریزی</a:t>
              </a:r>
              <a:endParaRPr lang="en-US" sz="1600" dirty="0">
                <a:cs typeface="B Jadid" pitchFamily="2" charset="-78"/>
              </a:endParaRPr>
            </a:p>
          </p:txBody>
        </p:sp>
        <p:sp>
          <p:nvSpPr>
            <p:cNvPr id="58" name="Rectangle 57"/>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اصول مدیریت</a:t>
              </a:r>
              <a:endParaRPr lang="en-US" sz="1600" dirty="0">
                <a:cs typeface="B Jadid" pitchFamily="2" charset="-78"/>
              </a:endParaRPr>
            </a:p>
          </p:txBody>
        </p:sp>
      </p:grpSp>
      <p:sp>
        <p:nvSpPr>
          <p:cNvPr id="59" name="Chevron 58"/>
          <p:cNvSpPr/>
          <p:nvPr/>
        </p:nvSpPr>
        <p:spPr>
          <a:xfrm rot="5400000">
            <a:off x="6610292" y="901700"/>
            <a:ext cx="841375" cy="714375"/>
          </a:xfrm>
          <a:prstGeom prst="chevron">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Rectangle 59"/>
          <p:cNvSpPr/>
          <p:nvPr/>
        </p:nvSpPr>
        <p:spPr>
          <a:xfrm>
            <a:off x="4406456" y="858353"/>
            <a:ext cx="2201049" cy="4603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529031" y="889555"/>
            <a:ext cx="1947969" cy="369332"/>
          </a:xfrm>
          <a:prstGeom prst="rect">
            <a:avLst/>
          </a:prstGeom>
        </p:spPr>
        <p:txBody>
          <a:bodyPr wrap="none">
            <a:spAutoFit/>
          </a:bodyPr>
          <a:lstStyle/>
          <a:p>
            <a:pPr algn="justLow" rtl="1">
              <a:buClr>
                <a:schemeClr val="bg2">
                  <a:lumMod val="50000"/>
                </a:schemeClr>
              </a:buClr>
            </a:pPr>
            <a:r>
              <a:rPr lang="fa-IR" dirty="0" smtClean="0">
                <a:solidFill>
                  <a:schemeClr val="bg1"/>
                </a:solidFill>
                <a:effectLst>
                  <a:outerShdw blurRad="38100" dist="38100" dir="2700000" algn="tl">
                    <a:srgbClr val="000000">
                      <a:alpha val="43137"/>
                    </a:srgbClr>
                  </a:outerShdw>
                </a:effectLst>
                <a:cs typeface="B Nazanin" pitchFamily="2" charset="-78"/>
              </a:rPr>
              <a:t>فعالیت حوزه مالی- اداری</a:t>
            </a:r>
            <a:endParaRPr lang="fa-IR" dirty="0">
              <a:solidFill>
                <a:schemeClr val="bg1"/>
              </a:solidFill>
              <a:effectLst>
                <a:outerShdw blurRad="38100" dist="38100" dir="2700000" algn="tl">
                  <a:srgbClr val="000000">
                    <a:alpha val="43137"/>
                  </a:srgbClr>
                </a:outerShdw>
              </a:effectLst>
              <a:cs typeface="B Nazanin" pitchFamily="2" charset="-78"/>
            </a:endParaRPr>
          </a:p>
        </p:txBody>
      </p:sp>
      <p:sp>
        <p:nvSpPr>
          <p:cNvPr id="62" name="Chevron 61"/>
          <p:cNvSpPr/>
          <p:nvPr/>
        </p:nvSpPr>
        <p:spPr>
          <a:xfrm rot="5400000">
            <a:off x="898525" y="1843465"/>
            <a:ext cx="841375" cy="714375"/>
          </a:xfrm>
          <a:prstGeom prst="chevron">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Rectangle 62"/>
          <p:cNvSpPr/>
          <p:nvPr/>
        </p:nvSpPr>
        <p:spPr>
          <a:xfrm>
            <a:off x="1752600" y="1779965"/>
            <a:ext cx="2201049" cy="4603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981200" y="1825486"/>
            <a:ext cx="1665841" cy="369332"/>
          </a:xfrm>
          <a:prstGeom prst="rect">
            <a:avLst/>
          </a:prstGeom>
        </p:spPr>
        <p:txBody>
          <a:bodyPr wrap="none">
            <a:spAutoFit/>
          </a:bodyPr>
          <a:lstStyle/>
          <a:p>
            <a:pPr algn="justLow" rtl="1">
              <a:buClr>
                <a:schemeClr val="bg2">
                  <a:lumMod val="50000"/>
                </a:schemeClr>
              </a:buClr>
            </a:pPr>
            <a:r>
              <a:rPr lang="fa-IR" dirty="0" smtClean="0">
                <a:solidFill>
                  <a:schemeClr val="bg1"/>
                </a:solidFill>
                <a:effectLst>
                  <a:outerShdw blurRad="38100" dist="38100" dir="2700000" algn="tl">
                    <a:srgbClr val="000000">
                      <a:alpha val="43137"/>
                    </a:srgbClr>
                  </a:outerShdw>
                </a:effectLst>
                <a:cs typeface="B Nazanin" pitchFamily="2" charset="-78"/>
              </a:rPr>
              <a:t>فعالیت حوزه خدماتی</a:t>
            </a:r>
            <a:endParaRPr lang="fa-IR" dirty="0">
              <a:solidFill>
                <a:schemeClr val="bg1"/>
              </a:solidFill>
              <a:effectLst>
                <a:outerShdw blurRad="38100" dist="38100" dir="2700000" algn="tl">
                  <a:srgbClr val="000000">
                    <a:alpha val="43137"/>
                  </a:srgbClr>
                </a:outerShdw>
              </a:effectLst>
              <a:cs typeface="B Nazanin" pitchFamily="2" charset="-78"/>
            </a:endParaRPr>
          </a:p>
        </p:txBody>
      </p:sp>
      <p:sp>
        <p:nvSpPr>
          <p:cNvPr id="67" name="Rectangle 66"/>
          <p:cNvSpPr/>
          <p:nvPr/>
        </p:nvSpPr>
        <p:spPr>
          <a:xfrm>
            <a:off x="5867400" y="4114800"/>
            <a:ext cx="3388292" cy="121045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32362" y="3680072"/>
            <a:ext cx="2611638" cy="1958728"/>
          </a:xfrm>
          <a:prstGeom prst="rect">
            <a:avLst/>
          </a:prstGeom>
        </p:spPr>
      </p:pic>
      <p:sp>
        <p:nvSpPr>
          <p:cNvPr id="50" name="Rectangle 49"/>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995838084"/>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437066" y="3533889"/>
            <a:ext cx="589853" cy="3324111"/>
            <a:chOff x="1437066" y="3533889"/>
            <a:chExt cx="589853" cy="3324111"/>
          </a:xfrm>
        </p:grpSpPr>
        <p:sp>
          <p:nvSpPr>
            <p:cNvPr id="40" name="Rectangle 39"/>
            <p:cNvSpPr/>
            <p:nvPr/>
          </p:nvSpPr>
          <p:spPr>
            <a:xfrm rot="5400000">
              <a:off x="-88335" y="5060986"/>
              <a:ext cx="3310090" cy="25928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5400000">
              <a:off x="185133" y="5138133"/>
              <a:ext cx="3310090" cy="12964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349015" y="5166074"/>
              <a:ext cx="3310090" cy="4571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6172200" y="794614"/>
            <a:ext cx="1219200" cy="49965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4"/>
          <p:cNvSpPr txBox="1">
            <a:spLocks/>
          </p:cNvSpPr>
          <p:nvPr/>
        </p:nvSpPr>
        <p:spPr>
          <a:xfrm>
            <a:off x="5029200" y="794615"/>
            <a:ext cx="2362200" cy="3886200"/>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justLow" rtl="1">
              <a:buClr>
                <a:schemeClr val="tx2">
                  <a:lumMod val="90000"/>
                  <a:lumOff val="10000"/>
                </a:schemeClr>
              </a:buClr>
              <a:buNone/>
            </a:pPr>
            <a:r>
              <a:rPr lang="fa-IR" sz="1600" dirty="0" smtClean="0">
                <a:solidFill>
                  <a:schemeClr val="accent1">
                    <a:lumMod val="50000"/>
                  </a:schemeClr>
                </a:solidFill>
                <a:cs typeface="B Nazanin" pitchFamily="2" charset="-78"/>
              </a:rPr>
              <a:t>در پهنه جنوبی رشته کوه البرز سرزمینی خود نمایی می کندکه امروزه قزوین نامیده می شود.</a:t>
            </a:r>
          </a:p>
          <a:p>
            <a:pPr marL="0" indent="0" algn="justLow" rtl="1">
              <a:buClr>
                <a:schemeClr val="tx2">
                  <a:lumMod val="90000"/>
                  <a:lumOff val="10000"/>
                </a:schemeClr>
              </a:buClr>
              <a:buNone/>
            </a:pPr>
            <a:r>
              <a:rPr lang="fa-IR" sz="1600" dirty="0" smtClean="0">
                <a:solidFill>
                  <a:schemeClr val="accent1">
                    <a:lumMod val="50000"/>
                  </a:schemeClr>
                </a:solidFill>
                <a:cs typeface="B Nazanin" pitchFamily="2" charset="-78"/>
              </a:rPr>
              <a:t>این سرزمین سابقه ای شش هزار ساله در تمدن بشری را داراست.</a:t>
            </a:r>
          </a:p>
          <a:p>
            <a:pPr marL="0" indent="0" algn="justLow" rtl="1">
              <a:buClr>
                <a:schemeClr val="tx2">
                  <a:lumMod val="90000"/>
                  <a:lumOff val="10000"/>
                </a:schemeClr>
              </a:buClr>
              <a:buNone/>
            </a:pPr>
            <a:r>
              <a:rPr lang="fa-IR" sz="1600" dirty="0" smtClean="0">
                <a:solidFill>
                  <a:schemeClr val="accent1">
                    <a:lumMod val="50000"/>
                  </a:schemeClr>
                </a:solidFill>
                <a:cs typeface="B Nazanin" pitchFamily="2" charset="-78"/>
              </a:rPr>
              <a:t>در طول تاریخ،این شهر به اسامی مختلفی نامیده می شده که از جمله ی آنها می توان به «آرساسیا» و «راژیا» اشاره کرد. در برخی متون نام این شهر "قسوین" (یعنی شهری که مردمی پر صلابت و استوار دارد) ذکر شده‌است. به هر روی مورخان و باستان شناسان عصر حاضر قزوین را عربی شده "کاسپین" می دانند.</a:t>
            </a:r>
          </a:p>
          <a:p>
            <a:pPr marL="0" indent="0" algn="justLow" rtl="1">
              <a:buClr>
                <a:schemeClr val="tx2">
                  <a:lumMod val="90000"/>
                  <a:lumOff val="10000"/>
                </a:schemeClr>
              </a:buClr>
              <a:buNone/>
            </a:pPr>
            <a:endParaRPr lang="en-US" sz="1600" dirty="0">
              <a:solidFill>
                <a:schemeClr val="accent1">
                  <a:lumMod val="50000"/>
                </a:schemeClr>
              </a:solidFill>
              <a:cs typeface="B Nazanin" pitchFamily="2" charset="-78"/>
            </a:endParaRPr>
          </a:p>
        </p:txBody>
      </p:sp>
      <p:sp>
        <p:nvSpPr>
          <p:cNvPr id="31" name="Rectangle 30"/>
          <p:cNvSpPr/>
          <p:nvPr/>
        </p:nvSpPr>
        <p:spPr>
          <a:xfrm>
            <a:off x="1371600" y="3625956"/>
            <a:ext cx="2362200" cy="3046988"/>
          </a:xfrm>
          <a:prstGeom prst="rect">
            <a:avLst/>
          </a:prstGeom>
        </p:spPr>
        <p:txBody>
          <a:bodyPr wrap="square">
            <a:spAutoFit/>
          </a:bodyPr>
          <a:lstStyle/>
          <a:p>
            <a:pPr algn="justLow" rtl="1">
              <a:buClr>
                <a:schemeClr val="tx2">
                  <a:lumMod val="90000"/>
                  <a:lumOff val="10000"/>
                </a:schemeClr>
              </a:buClr>
            </a:pPr>
            <a:r>
              <a:rPr lang="fa-IR" sz="1600" dirty="0">
                <a:solidFill>
                  <a:schemeClr val="accent1">
                    <a:lumMod val="50000"/>
                  </a:schemeClr>
                </a:solidFill>
                <a:cs typeface="B Nazanin" pitchFamily="2" charset="-78"/>
              </a:rPr>
              <a:t>موقعیت ژئوپولتیک و استثنایی قزوین و هم چنین قرار گرفتن در مسیر جاده ابریشم،اهمیت دو چندانی را در طول تاریخ به آن بخشیده است.</a:t>
            </a:r>
          </a:p>
          <a:p>
            <a:pPr algn="justLow" rtl="1">
              <a:buClr>
                <a:schemeClr val="tx2">
                  <a:lumMod val="90000"/>
                  <a:lumOff val="10000"/>
                </a:schemeClr>
              </a:buClr>
            </a:pPr>
            <a:r>
              <a:rPr lang="fa-IR" sz="1600" dirty="0">
                <a:solidFill>
                  <a:schemeClr val="accent1">
                    <a:lumMod val="50000"/>
                  </a:schemeClr>
                </a:solidFill>
                <a:cs typeface="B Nazanin" pitchFamily="2" charset="-78"/>
              </a:rPr>
              <a:t>اوج شکوفایی قزوین که به دروازه بهشت معروف است به روزگاری باز می گردد که حاکمان سلسله صفویه بر پهنه ایران حکم می راندند.</a:t>
            </a:r>
          </a:p>
          <a:p>
            <a:pPr algn="justLow" rtl="1">
              <a:buClr>
                <a:schemeClr val="tx2">
                  <a:lumMod val="90000"/>
                  <a:lumOff val="10000"/>
                </a:schemeClr>
              </a:buClr>
            </a:pPr>
            <a:r>
              <a:rPr lang="fa-IR" sz="1600" dirty="0">
                <a:solidFill>
                  <a:schemeClr val="accent1">
                    <a:lumMod val="50000"/>
                  </a:schemeClr>
                </a:solidFill>
                <a:cs typeface="B Nazanin" pitchFamily="2" charset="-78"/>
              </a:rPr>
              <a:t>دراین دوره قزوین به پایتختی ایران برگزیده وکاخ ها ، مساجد و آب انبارها از یادگاران این دوره است.</a:t>
            </a:r>
          </a:p>
        </p:txBody>
      </p:sp>
      <p:grpSp>
        <p:nvGrpSpPr>
          <p:cNvPr id="45" name="Group 44"/>
          <p:cNvGrpSpPr/>
          <p:nvPr/>
        </p:nvGrpSpPr>
        <p:grpSpPr>
          <a:xfrm>
            <a:off x="1566710" y="1226612"/>
            <a:ext cx="3310090" cy="594463"/>
            <a:chOff x="1566710" y="1226612"/>
            <a:chExt cx="3310090" cy="594463"/>
          </a:xfrm>
        </p:grpSpPr>
        <p:sp>
          <p:nvSpPr>
            <p:cNvPr id="37" name="Rectangle 36"/>
            <p:cNvSpPr/>
            <p:nvPr/>
          </p:nvSpPr>
          <p:spPr>
            <a:xfrm>
              <a:off x="1566710" y="1226612"/>
              <a:ext cx="3310090" cy="25928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66710" y="1546756"/>
              <a:ext cx="3310090" cy="12964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566710" y="1775356"/>
              <a:ext cx="3310090" cy="4571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371600" y="1045007"/>
            <a:ext cx="2362200" cy="2383993"/>
            <a:chOff x="3124200" y="1845984"/>
            <a:chExt cx="5231179" cy="4581999"/>
          </a:xfrm>
        </p:grpSpPr>
        <p:pic>
          <p:nvPicPr>
            <p:cNvPr id="33" name="Picture 32" descr="DSC00367.JPG"/>
            <p:cNvPicPr>
              <a:picLocks noChangeAspect="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rcRect r="2918"/>
            <a:stretch>
              <a:fillRect/>
            </a:stretch>
          </p:blipFill>
          <p:spPr>
            <a:xfrm>
              <a:off x="3124200" y="4191000"/>
              <a:ext cx="2895600" cy="2236983"/>
            </a:xfrm>
            <a:prstGeom prst="rect">
              <a:avLst/>
            </a:prstGeom>
            <a:ln>
              <a:noFill/>
            </a:ln>
            <a:effectLst>
              <a:softEdge rad="112500"/>
            </a:effectLst>
          </p:spPr>
        </p:pic>
        <p:pic>
          <p:nvPicPr>
            <p:cNvPr id="34" name="Picture 33" descr="20120509024.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4831" t="20524" r="8994" b="27208"/>
            <a:stretch/>
          </p:blipFill>
          <p:spPr>
            <a:xfrm>
              <a:off x="4214446" y="1845984"/>
              <a:ext cx="3305908" cy="3024555"/>
            </a:xfrm>
            <a:prstGeom prst="rect">
              <a:avLst/>
            </a:prstGeom>
            <a:ln>
              <a:noFill/>
            </a:ln>
          </p:spPr>
        </p:pic>
        <p:pic>
          <p:nvPicPr>
            <p:cNvPr id="35" name="Picture 2" descr="C:\Documents and Settings\Jahan\My Documents\FORUZAN\tarh shahri\pic.linch\pic.linch3\نشانه\20117294185.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2049" t="10432" r="22376" b="21104"/>
            <a:stretch/>
          </p:blipFill>
          <p:spPr bwMode="auto">
            <a:xfrm>
              <a:off x="5867400" y="4267200"/>
              <a:ext cx="2487979" cy="19106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51323" y="0"/>
            <a:ext cx="9854677" cy="6858000"/>
            <a:chOff x="51323" y="0"/>
            <a:chExt cx="9854677" cy="6858000"/>
          </a:xfrm>
        </p:grpSpPr>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22" name="Rectangle 21"/>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تاریخچه شهر</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2551" y="2259558"/>
                <a:ext cx="2103240" cy="4836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وجه تسمیه</a:t>
                </a:r>
                <a:endParaRPr lang="en-US" sz="1600" dirty="0">
                  <a:cs typeface="B Jadid" pitchFamily="2" charset="-78"/>
                </a:endParaRPr>
              </a:p>
            </p:txBody>
          </p:sp>
          <p:sp>
            <p:nvSpPr>
              <p:cNvPr id="29" name="Rectangle 28"/>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موقعیت</a:t>
                </a:r>
                <a:endParaRPr lang="en-US" sz="1600" dirty="0">
                  <a:cs typeface="B Jadid" pitchFamily="2" charset="-78"/>
                </a:endParaRPr>
              </a:p>
            </p:txBody>
          </p:sp>
        </p:grpSp>
        <p:sp>
          <p:nvSpPr>
            <p:cNvPr id="46" name="Rectangle 45"/>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7" name="Rectangle 46"/>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48" name="Rectangle 47"/>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49" name="Rectangle 48"/>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grpSp>
    </p:spTree>
    <p:extLst>
      <p:ext uri="{BB962C8B-B14F-4D97-AF65-F5344CB8AC3E}">
        <p14:creationId xmlns:p14="http://schemas.microsoft.com/office/powerpoint/2010/main" val="2559010137"/>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rot="16200000">
            <a:off x="1255150" y="4121327"/>
            <a:ext cx="1765651" cy="220979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2751951" y="762000"/>
            <a:ext cx="4639449" cy="1018650"/>
            <a:chOff x="1566710" y="1226612"/>
            <a:chExt cx="3310090" cy="594463"/>
          </a:xfrm>
        </p:grpSpPr>
        <p:sp>
          <p:nvSpPr>
            <p:cNvPr id="36" name="Rectangle 35"/>
            <p:cNvSpPr/>
            <p:nvPr/>
          </p:nvSpPr>
          <p:spPr>
            <a:xfrm>
              <a:off x="1566710" y="1226612"/>
              <a:ext cx="3310090" cy="25928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66710" y="1546756"/>
              <a:ext cx="3310090" cy="12964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66710" y="1775356"/>
              <a:ext cx="3310090" cy="4571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22" name="Rectangle 2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تاریخچه شهر</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وجه تسمیه</a:t>
              </a:r>
              <a:endParaRPr lang="en-US" sz="1600" dirty="0">
                <a:cs typeface="B Jadid" pitchFamily="2" charset="-78"/>
              </a:endParaRPr>
            </a:p>
          </p:txBody>
        </p:sp>
        <p:sp>
          <p:nvSpPr>
            <p:cNvPr id="29" name="Rectangle 28"/>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موقعیت</a:t>
              </a:r>
              <a:endParaRPr lang="en-US" sz="1600" dirty="0">
                <a:cs typeface="B Jadid" pitchFamily="2" charset="-78"/>
              </a:endParaRPr>
            </a:p>
          </p:txBody>
        </p:sp>
      </p:grpSp>
      <p:sp>
        <p:nvSpPr>
          <p:cNvPr id="30" name="Rectangle 29"/>
          <p:cNvSpPr/>
          <p:nvPr/>
        </p:nvSpPr>
        <p:spPr>
          <a:xfrm>
            <a:off x="5029200" y="794615"/>
            <a:ext cx="2362200" cy="3293209"/>
          </a:xfrm>
          <a:prstGeom prst="rect">
            <a:avLst/>
          </a:prstGeom>
        </p:spPr>
        <p:txBody>
          <a:bodyPr wrap="square">
            <a:spAutoFit/>
          </a:bodyPr>
          <a:lstStyle/>
          <a:p>
            <a:pPr algn="justLow" rtl="1"/>
            <a:r>
              <a:rPr lang="fa-IR" sz="1600" dirty="0">
                <a:solidFill>
                  <a:schemeClr val="accent1">
                    <a:lumMod val="50000"/>
                  </a:schemeClr>
                </a:solidFill>
                <a:cs typeface="B Nazanin" pitchFamily="2" charset="-78"/>
              </a:rPr>
              <a:t>شهر قزوين مركز شهرستان قزوين </a:t>
            </a:r>
            <a:r>
              <a:rPr lang="fa-IR" sz="1600" dirty="0" smtClean="0">
                <a:solidFill>
                  <a:schemeClr val="accent1">
                    <a:lumMod val="50000"/>
                  </a:schemeClr>
                </a:solidFill>
                <a:cs typeface="B Nazanin" pitchFamily="2" charset="-78"/>
              </a:rPr>
              <a:t>است که شهرستان </a:t>
            </a:r>
            <a:r>
              <a:rPr lang="fa-IR" sz="1600" dirty="0">
                <a:solidFill>
                  <a:schemeClr val="accent1">
                    <a:lumMod val="50000"/>
                  </a:schemeClr>
                </a:solidFill>
                <a:cs typeface="B Nazanin" pitchFamily="2" charset="-78"/>
              </a:rPr>
              <a:t>بوئين زهرا در جنوب ، شهرستان تاكستان در جنوب غرب، استان تهران در شرق، استان زنجان در غرب و استان گيلان و مازندران در شمال آن قرارگرفته اند. موقعيت حوزه استحفاظي شهر قزوين در′55 ˚49 تا ′10 ˚50 طول شرقي و 00 ˚36 تا ′22 ˚36 عرض شمالي واقع شده است . اتوبان تهران – زنجان از شمـال شهر و راه آهن تهران – زنجان نيز از جنوب شهر مي گذرد. </a:t>
            </a:r>
            <a:endParaRPr lang="en-US" sz="1600" dirty="0">
              <a:solidFill>
                <a:schemeClr val="accent1">
                  <a:lumMod val="50000"/>
                </a:schemeClr>
              </a:solidFill>
              <a:cs typeface="B Nazanin" pitchFamily="2" charset="-78"/>
            </a:endParaRPr>
          </a:p>
        </p:txBody>
      </p:sp>
      <p:grpSp>
        <p:nvGrpSpPr>
          <p:cNvPr id="1027" name="Group 1026"/>
          <p:cNvGrpSpPr/>
          <p:nvPr/>
        </p:nvGrpSpPr>
        <p:grpSpPr>
          <a:xfrm>
            <a:off x="1169864" y="990600"/>
            <a:ext cx="3006201" cy="3200400"/>
            <a:chOff x="1066800" y="2286000"/>
            <a:chExt cx="4056743" cy="4318806"/>
          </a:xfrm>
        </p:grpSpPr>
        <p:pic>
          <p:nvPicPr>
            <p:cNvPr id="1026" name="Picture 20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286000"/>
              <a:ext cx="314960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 name="Picture 1023"/>
            <p:cNvPicPr>
              <a:picLocks noChangeAspect="1"/>
            </p:cNvPicPr>
            <p:nvPr/>
          </p:nvPicPr>
          <p:blipFill rotWithShape="1">
            <a:blip r:embed="rId3" cstate="print">
              <a:extLst>
                <a:ext uri="{28A0092B-C50C-407E-A947-70E740481C1C}">
                  <a14:useLocalDpi xmlns:a14="http://schemas.microsoft.com/office/drawing/2010/main" val="0"/>
                </a:ext>
              </a:extLst>
            </a:blip>
            <a:srcRect l="20834" r="34616" b="4465"/>
            <a:stretch/>
          </p:blipFill>
          <p:spPr>
            <a:xfrm>
              <a:off x="3022459" y="3817257"/>
              <a:ext cx="2101084" cy="2787549"/>
            </a:xfrm>
            <a:prstGeom prst="rect">
              <a:avLst/>
            </a:prstGeom>
            <a:effectLst>
              <a:outerShdw blurRad="76200" dir="18900000" sy="23000" kx="-1200000" algn="bl" rotWithShape="0">
                <a:prstClr val="black">
                  <a:alpha val="20000"/>
                </a:prstClr>
              </a:outerShdw>
            </a:effectLst>
          </p:spPr>
        </p:pic>
        <p:sp>
          <p:nvSpPr>
            <p:cNvPr id="1025" name="Freeform 1024"/>
            <p:cNvSpPr/>
            <p:nvPr/>
          </p:nvSpPr>
          <p:spPr>
            <a:xfrm>
              <a:off x="2989943" y="3817257"/>
              <a:ext cx="2133600" cy="2787549"/>
            </a:xfrm>
            <a:custGeom>
              <a:avLst/>
              <a:gdLst>
                <a:gd name="connsiteX0" fmla="*/ 2133600 w 2133600"/>
                <a:gd name="connsiteY0" fmla="*/ 2656114 h 2656114"/>
                <a:gd name="connsiteX1" fmla="*/ 29028 w 2133600"/>
                <a:gd name="connsiteY1" fmla="*/ 2656114 h 2656114"/>
                <a:gd name="connsiteX2" fmla="*/ 0 w 2133600"/>
                <a:gd name="connsiteY2" fmla="*/ 0 h 2656114"/>
                <a:gd name="connsiteX3" fmla="*/ 1451428 w 2133600"/>
                <a:gd name="connsiteY3" fmla="*/ 0 h 2656114"/>
              </a:gdLst>
              <a:ahLst/>
              <a:cxnLst>
                <a:cxn ang="0">
                  <a:pos x="connsiteX0" y="connsiteY0"/>
                </a:cxn>
                <a:cxn ang="0">
                  <a:pos x="connsiteX1" y="connsiteY1"/>
                </a:cxn>
                <a:cxn ang="0">
                  <a:pos x="connsiteX2" y="connsiteY2"/>
                </a:cxn>
                <a:cxn ang="0">
                  <a:pos x="connsiteX3" y="connsiteY3"/>
                </a:cxn>
              </a:cxnLst>
              <a:rect l="l" t="t" r="r" b="b"/>
              <a:pathLst>
                <a:path w="2133600" h="2656114">
                  <a:moveTo>
                    <a:pt x="2133600" y="2656114"/>
                  </a:moveTo>
                  <a:lnTo>
                    <a:pt x="29028" y="2656114"/>
                  </a:lnTo>
                  <a:lnTo>
                    <a:pt x="0" y="0"/>
                  </a:lnTo>
                  <a:lnTo>
                    <a:pt x="1451428"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8191500" y="4289613"/>
            <a:ext cx="884686" cy="150158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69864" y="4343400"/>
            <a:ext cx="3706935" cy="1815882"/>
          </a:xfrm>
          <a:prstGeom prst="rect">
            <a:avLst/>
          </a:prstGeom>
          <a:noFill/>
        </p:spPr>
        <p:txBody>
          <a:bodyPr wrap="square" rtlCol="0">
            <a:spAutoFit/>
          </a:bodyPr>
          <a:lstStyle/>
          <a:p>
            <a:pPr algn="justLow" rtl="1"/>
            <a:r>
              <a:rPr lang="fa-IR" sz="1600" dirty="0" smtClean="0">
                <a:solidFill>
                  <a:schemeClr val="accent1">
                    <a:lumMod val="50000"/>
                  </a:schemeClr>
                </a:solidFill>
                <a:cs typeface="B Nazanin" pitchFamily="2" charset="-78"/>
              </a:rPr>
              <a:t>بر اساس اطلاعات وضع موجود شهر قزوین از نظر برخی تأسیسات و تجهیزات و امکانات شهری در مضیغه به سر می برد و از نظر برخی از امکانات توزیع متعادل در سراسر شهر صورت پذیرفته است.</a:t>
            </a:r>
          </a:p>
          <a:p>
            <a:pPr algn="justLow" rtl="1"/>
            <a:r>
              <a:rPr lang="fa-IR" sz="1600" dirty="0" smtClean="0">
                <a:solidFill>
                  <a:schemeClr val="accent1">
                    <a:lumMod val="50000"/>
                  </a:schemeClr>
                </a:solidFill>
                <a:cs typeface="B Nazanin" pitchFamily="2" charset="-78"/>
              </a:rPr>
              <a:t>شهر در آینده و بر اساس نقش و جایگاه خود و به ویژه اگر توسعه پایدار شهری مدنظر باشد نیاز به تأسیسات و تجهیزات و خدمات شهری پیشرفته و کارآمدتری دارد.</a:t>
            </a:r>
            <a:endParaRPr lang="en-US" sz="1600" dirty="0">
              <a:solidFill>
                <a:schemeClr val="accent1">
                  <a:lumMod val="50000"/>
                </a:schemeClr>
              </a:solidFill>
              <a:cs typeface="B Nazanin" pitchFamily="2" charset="-78"/>
            </a:endParaRPr>
          </a:p>
        </p:txBody>
      </p:sp>
      <p:sp>
        <p:nvSpPr>
          <p:cNvPr id="43" name="Rectangle 42"/>
          <p:cNvSpPr/>
          <p:nvPr/>
        </p:nvSpPr>
        <p:spPr>
          <a:xfrm>
            <a:off x="7558667" y="36576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تأسیات شهری</a:t>
            </a:r>
            <a:endParaRPr lang="en-US" sz="1600" dirty="0">
              <a:cs typeface="B Jadid" pitchFamily="2" charset="-78"/>
            </a:endParaRPr>
          </a:p>
        </p:txBody>
      </p:sp>
      <p:sp>
        <p:nvSpPr>
          <p:cNvPr id="44" name="Rectangle 43"/>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5" name="Rectangle 44"/>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46" name="Rectangle 45"/>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47" name="Rectangle 46"/>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
        <p:nvSpPr>
          <p:cNvPr id="40" name="Rectangle 39"/>
          <p:cNvSpPr/>
          <p:nvPr/>
        </p:nvSpPr>
        <p:spPr>
          <a:xfrm>
            <a:off x="-1143000" y="6481453"/>
            <a:ext cx="4953000" cy="338554"/>
          </a:xfrm>
          <a:prstGeom prst="rect">
            <a:avLst/>
          </a:prstGeom>
        </p:spPr>
        <p:txBody>
          <a:bodyPr>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برنامه </a:t>
            </a:r>
            <a:r>
              <a:rPr lang="fa-IR" sz="1600" dirty="0">
                <a:solidFill>
                  <a:schemeClr val="tx1">
                    <a:lumMod val="95000"/>
                    <a:lumOff val="5000"/>
                  </a:schemeClr>
                </a:solidFill>
                <a:cs typeface="B Nazanin" pitchFamily="2" charset="-78"/>
              </a:rPr>
              <a:t>توسعه راهبردی شهر قزوین</a:t>
            </a:r>
            <a:r>
              <a:rPr lang="fa-IR" sz="1600" dirty="0" smtClean="0">
                <a:solidFill>
                  <a:schemeClr val="tx1">
                    <a:lumMod val="95000"/>
                    <a:lumOff val="5000"/>
                  </a:schemeClr>
                </a:solidFill>
                <a:cs typeface="B Nazanin" pitchFamily="2" charset="-78"/>
              </a:rPr>
              <a:t>،</a:t>
            </a:r>
            <a:r>
              <a:rPr lang="fa-IR" sz="1600" dirty="0">
                <a:solidFill>
                  <a:schemeClr val="tx1">
                    <a:lumMod val="95000"/>
                    <a:lumOff val="5000"/>
                  </a:schemeClr>
                </a:solidFill>
                <a:cs typeface="B Nazanin" pitchFamily="2" charset="-78"/>
              </a:rPr>
              <a:t> </a:t>
            </a:r>
            <a:r>
              <a:rPr lang="fa-IR" sz="1600" dirty="0" smtClean="0">
                <a:solidFill>
                  <a:schemeClr val="tx1">
                    <a:lumMod val="95000"/>
                    <a:lumOff val="5000"/>
                  </a:schemeClr>
                </a:solidFill>
                <a:cs typeface="B Nazanin" pitchFamily="2" charset="-78"/>
              </a:rPr>
              <a:t>1389</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146076203"/>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rot="5400000">
            <a:off x="2533231" y="486165"/>
            <a:ext cx="884686" cy="150158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492786" y="776786"/>
            <a:ext cx="884686" cy="265221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158156" y="3827307"/>
            <a:ext cx="807416" cy="303069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990600" y="3065464"/>
            <a:ext cx="4854891" cy="3030536"/>
            <a:chOff x="2231709" y="1184924"/>
            <a:chExt cx="5410200" cy="3377173"/>
          </a:xfrm>
        </p:grpSpPr>
        <p:grpSp>
          <p:nvGrpSpPr>
            <p:cNvPr id="36" name="Group 35"/>
            <p:cNvGrpSpPr/>
            <p:nvPr/>
          </p:nvGrpSpPr>
          <p:grpSpPr>
            <a:xfrm>
              <a:off x="2231709" y="1184924"/>
              <a:ext cx="5410200" cy="2957413"/>
              <a:chOff x="1066800" y="1447800"/>
              <a:chExt cx="7776411" cy="4250871"/>
            </a:xfrm>
          </p:grpSpPr>
          <p:grpSp>
            <p:nvGrpSpPr>
              <p:cNvPr id="2" name="Group 1"/>
              <p:cNvGrpSpPr/>
              <p:nvPr/>
            </p:nvGrpSpPr>
            <p:grpSpPr>
              <a:xfrm>
                <a:off x="3848100" y="1828800"/>
                <a:ext cx="2209800" cy="3448050"/>
                <a:chOff x="0" y="0"/>
                <a:chExt cx="2209800" cy="3695700"/>
              </a:xfrm>
              <a:effectLst>
                <a:outerShdw blurRad="76200" dir="18900000" sy="23000" kx="-1200000" algn="bl" rotWithShape="0">
                  <a:prstClr val="black">
                    <a:alpha val="20000"/>
                  </a:prstClr>
                </a:outerShdw>
              </a:effectLst>
            </p:grpSpPr>
            <p:grpSp>
              <p:nvGrpSpPr>
                <p:cNvPr id="3" name="Group 2"/>
                <p:cNvGrpSpPr/>
                <p:nvPr/>
              </p:nvGrpSpPr>
              <p:grpSpPr>
                <a:xfrm>
                  <a:off x="0" y="0"/>
                  <a:ext cx="2209800" cy="3695700"/>
                  <a:chOff x="0" y="0"/>
                  <a:chExt cx="2209800" cy="3695700"/>
                </a:xfrm>
              </p:grpSpPr>
              <p:pic>
                <p:nvPicPr>
                  <p:cNvPr id="5" name="Picture 4"/>
                  <p:cNvPicPr>
                    <a:picLocks noChangeAspect="1"/>
                  </p:cNvPicPr>
                  <p:nvPr/>
                </p:nvPicPr>
                <p:blipFill rotWithShape="1">
                  <a:blip r:embed="rId2" cstate="print">
                    <a:grayscl/>
                    <a:extLst>
                      <a:ext uri="{28A0092B-C50C-407E-A947-70E740481C1C}">
                        <a14:useLocalDpi xmlns:a14="http://schemas.microsoft.com/office/drawing/2010/main" val="0"/>
                      </a:ext>
                    </a:extLst>
                  </a:blip>
                  <a:srcRect l="19870" t="1101" r="10881" b="16729"/>
                  <a:stretch/>
                </p:blipFill>
                <p:spPr bwMode="auto">
                  <a:xfrm>
                    <a:off x="0" y="0"/>
                    <a:ext cx="2209800" cy="3695700"/>
                  </a:xfrm>
                  <a:prstGeom prst="rect">
                    <a:avLst/>
                  </a:prstGeom>
                  <a:noFill/>
                  <a:ln w="101600" cap="flat" cmpd="tri" algn="ctr">
                    <a:noFill/>
                    <a:prstDash val="solid"/>
                    <a:miter lim="800000"/>
                    <a:headEnd type="none" w="med" len="med"/>
                    <a:tailEnd type="none" w="med" len="med"/>
                  </a:ln>
                  <a:effectLst/>
                  <a:extLst>
                    <a:ext uri="{53640926-AAD7-44D8-BBD7-CCE9431645EC}">
                      <a14:shadowObscured xmlns:a14="http://schemas.microsoft.com/office/drawing/2010/main"/>
                    </a:ext>
                  </a:extLst>
                </p:spPr>
              </p:pic>
              <p:sp>
                <p:nvSpPr>
                  <p:cNvPr id="6" name="Freeform 5"/>
                  <p:cNvSpPr/>
                  <p:nvPr/>
                </p:nvSpPr>
                <p:spPr>
                  <a:xfrm>
                    <a:off x="123825" y="28575"/>
                    <a:ext cx="1971675" cy="1390650"/>
                  </a:xfrm>
                  <a:custGeom>
                    <a:avLst/>
                    <a:gdLst>
                      <a:gd name="connsiteX0" fmla="*/ 47625 w 1971675"/>
                      <a:gd name="connsiteY0" fmla="*/ 123825 h 1390650"/>
                      <a:gd name="connsiteX1" fmla="*/ 257175 w 1971675"/>
                      <a:gd name="connsiteY1" fmla="*/ 9525 h 1390650"/>
                      <a:gd name="connsiteX2" fmla="*/ 371475 w 1971675"/>
                      <a:gd name="connsiteY2" fmla="*/ 0 h 1390650"/>
                      <a:gd name="connsiteX3" fmla="*/ 809625 w 1971675"/>
                      <a:gd name="connsiteY3" fmla="*/ 133350 h 1390650"/>
                      <a:gd name="connsiteX4" fmla="*/ 1390650 w 1971675"/>
                      <a:gd name="connsiteY4" fmla="*/ 333375 h 1390650"/>
                      <a:gd name="connsiteX5" fmla="*/ 1781175 w 1971675"/>
                      <a:gd name="connsiteY5" fmla="*/ 476250 h 1390650"/>
                      <a:gd name="connsiteX6" fmla="*/ 1971675 w 1971675"/>
                      <a:gd name="connsiteY6" fmla="*/ 600075 h 1390650"/>
                      <a:gd name="connsiteX7" fmla="*/ 1876425 w 1971675"/>
                      <a:gd name="connsiteY7" fmla="*/ 819150 h 1390650"/>
                      <a:gd name="connsiteX8" fmla="*/ 1743075 w 1971675"/>
                      <a:gd name="connsiteY8" fmla="*/ 1038225 h 1390650"/>
                      <a:gd name="connsiteX9" fmla="*/ 1685925 w 1971675"/>
                      <a:gd name="connsiteY9" fmla="*/ 1114425 h 1390650"/>
                      <a:gd name="connsiteX10" fmla="*/ 1609725 w 1971675"/>
                      <a:gd name="connsiteY10" fmla="*/ 1228725 h 1390650"/>
                      <a:gd name="connsiteX11" fmla="*/ 1571625 w 1971675"/>
                      <a:gd name="connsiteY11" fmla="*/ 1390650 h 1390650"/>
                      <a:gd name="connsiteX12" fmla="*/ 1428750 w 1971675"/>
                      <a:gd name="connsiteY12" fmla="*/ 1247775 h 1390650"/>
                      <a:gd name="connsiteX13" fmla="*/ 1314450 w 1971675"/>
                      <a:gd name="connsiteY13" fmla="*/ 1152525 h 1390650"/>
                      <a:gd name="connsiteX14" fmla="*/ 990600 w 1971675"/>
                      <a:gd name="connsiteY14" fmla="*/ 1152525 h 1390650"/>
                      <a:gd name="connsiteX15" fmla="*/ 714375 w 1971675"/>
                      <a:gd name="connsiteY15" fmla="*/ 1219200 h 1390650"/>
                      <a:gd name="connsiteX16" fmla="*/ 523875 w 1971675"/>
                      <a:gd name="connsiteY16" fmla="*/ 1114425 h 1390650"/>
                      <a:gd name="connsiteX17" fmla="*/ 409575 w 1971675"/>
                      <a:gd name="connsiteY17" fmla="*/ 1076325 h 1390650"/>
                      <a:gd name="connsiteX18" fmla="*/ 257175 w 1971675"/>
                      <a:gd name="connsiteY18" fmla="*/ 1123950 h 1390650"/>
                      <a:gd name="connsiteX19" fmla="*/ 228600 w 1971675"/>
                      <a:gd name="connsiteY19" fmla="*/ 1200150 h 1390650"/>
                      <a:gd name="connsiteX20" fmla="*/ 152400 w 1971675"/>
                      <a:gd name="connsiteY20" fmla="*/ 1076325 h 1390650"/>
                      <a:gd name="connsiteX21" fmla="*/ 85725 w 1971675"/>
                      <a:gd name="connsiteY21" fmla="*/ 942975 h 1390650"/>
                      <a:gd name="connsiteX22" fmla="*/ 104775 w 1971675"/>
                      <a:gd name="connsiteY22" fmla="*/ 828675 h 1390650"/>
                      <a:gd name="connsiteX23" fmla="*/ 104775 w 1971675"/>
                      <a:gd name="connsiteY23" fmla="*/ 628650 h 1390650"/>
                      <a:gd name="connsiteX24" fmla="*/ 85725 w 1971675"/>
                      <a:gd name="connsiteY24" fmla="*/ 428625 h 1390650"/>
                      <a:gd name="connsiteX25" fmla="*/ 57150 w 1971675"/>
                      <a:gd name="connsiteY25" fmla="*/ 266700 h 1390650"/>
                      <a:gd name="connsiteX26" fmla="*/ 0 w 1971675"/>
                      <a:gd name="connsiteY26" fmla="*/ 142875 h 1390650"/>
                      <a:gd name="connsiteX27" fmla="*/ 47625 w 1971675"/>
                      <a:gd name="connsiteY27" fmla="*/ 123825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1675" h="1390650">
                        <a:moveTo>
                          <a:pt x="47625" y="123825"/>
                        </a:moveTo>
                        <a:lnTo>
                          <a:pt x="257175" y="9525"/>
                        </a:lnTo>
                        <a:lnTo>
                          <a:pt x="371475" y="0"/>
                        </a:lnTo>
                        <a:lnTo>
                          <a:pt x="809625" y="133350"/>
                        </a:lnTo>
                        <a:lnTo>
                          <a:pt x="1390650" y="333375"/>
                        </a:lnTo>
                        <a:lnTo>
                          <a:pt x="1781175" y="476250"/>
                        </a:lnTo>
                        <a:lnTo>
                          <a:pt x="1971675" y="600075"/>
                        </a:lnTo>
                        <a:lnTo>
                          <a:pt x="1876425" y="819150"/>
                        </a:lnTo>
                        <a:lnTo>
                          <a:pt x="1743075" y="1038225"/>
                        </a:lnTo>
                        <a:lnTo>
                          <a:pt x="1685925" y="1114425"/>
                        </a:lnTo>
                        <a:lnTo>
                          <a:pt x="1609725" y="1228725"/>
                        </a:lnTo>
                        <a:lnTo>
                          <a:pt x="1571625" y="1390650"/>
                        </a:lnTo>
                        <a:lnTo>
                          <a:pt x="1428750" y="1247775"/>
                        </a:lnTo>
                        <a:lnTo>
                          <a:pt x="1314450" y="1152525"/>
                        </a:lnTo>
                        <a:lnTo>
                          <a:pt x="990600" y="1152525"/>
                        </a:lnTo>
                        <a:lnTo>
                          <a:pt x="714375" y="1219200"/>
                        </a:lnTo>
                        <a:lnTo>
                          <a:pt x="523875" y="1114425"/>
                        </a:lnTo>
                        <a:lnTo>
                          <a:pt x="409575" y="1076325"/>
                        </a:lnTo>
                        <a:lnTo>
                          <a:pt x="257175" y="1123950"/>
                        </a:lnTo>
                        <a:lnTo>
                          <a:pt x="228600" y="1200150"/>
                        </a:lnTo>
                        <a:lnTo>
                          <a:pt x="152400" y="1076325"/>
                        </a:lnTo>
                        <a:lnTo>
                          <a:pt x="85725" y="942975"/>
                        </a:lnTo>
                        <a:lnTo>
                          <a:pt x="104775" y="828675"/>
                        </a:lnTo>
                        <a:lnTo>
                          <a:pt x="104775" y="628650"/>
                        </a:lnTo>
                        <a:lnTo>
                          <a:pt x="85725" y="428625"/>
                        </a:lnTo>
                        <a:lnTo>
                          <a:pt x="57150" y="266700"/>
                        </a:lnTo>
                        <a:lnTo>
                          <a:pt x="0" y="142875"/>
                        </a:lnTo>
                        <a:lnTo>
                          <a:pt x="47625" y="123825"/>
                        </a:lnTo>
                        <a:close/>
                      </a:path>
                    </a:pathLst>
                  </a:cu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Freeform 6"/>
                  <p:cNvSpPr/>
                  <p:nvPr/>
                </p:nvSpPr>
                <p:spPr>
                  <a:xfrm>
                    <a:off x="304800" y="2152650"/>
                    <a:ext cx="1085850" cy="1504950"/>
                  </a:xfrm>
                  <a:custGeom>
                    <a:avLst/>
                    <a:gdLst>
                      <a:gd name="connsiteX0" fmla="*/ 142875 w 1085850"/>
                      <a:gd name="connsiteY0" fmla="*/ 0 h 1504950"/>
                      <a:gd name="connsiteX1" fmla="*/ 190500 w 1085850"/>
                      <a:gd name="connsiteY1" fmla="*/ 114300 h 1504950"/>
                      <a:gd name="connsiteX2" fmla="*/ 447675 w 1085850"/>
                      <a:gd name="connsiteY2" fmla="*/ 219075 h 1504950"/>
                      <a:gd name="connsiteX3" fmla="*/ 428625 w 1085850"/>
                      <a:gd name="connsiteY3" fmla="*/ 361950 h 1504950"/>
                      <a:gd name="connsiteX4" fmla="*/ 1085850 w 1085850"/>
                      <a:gd name="connsiteY4" fmla="*/ 552450 h 1504950"/>
                      <a:gd name="connsiteX5" fmla="*/ 1000125 w 1085850"/>
                      <a:gd name="connsiteY5" fmla="*/ 695325 h 1504950"/>
                      <a:gd name="connsiteX6" fmla="*/ 1000125 w 1085850"/>
                      <a:gd name="connsiteY6" fmla="*/ 695325 h 1504950"/>
                      <a:gd name="connsiteX7" fmla="*/ 923925 w 1085850"/>
                      <a:gd name="connsiteY7" fmla="*/ 866775 h 1504950"/>
                      <a:gd name="connsiteX8" fmla="*/ 904875 w 1085850"/>
                      <a:gd name="connsiteY8" fmla="*/ 1000125 h 1504950"/>
                      <a:gd name="connsiteX9" fmla="*/ 866775 w 1085850"/>
                      <a:gd name="connsiteY9" fmla="*/ 1076325 h 1504950"/>
                      <a:gd name="connsiteX10" fmla="*/ 781050 w 1085850"/>
                      <a:gd name="connsiteY10" fmla="*/ 1114425 h 1504950"/>
                      <a:gd name="connsiteX11" fmla="*/ 666750 w 1085850"/>
                      <a:gd name="connsiteY11" fmla="*/ 1133475 h 1504950"/>
                      <a:gd name="connsiteX12" fmla="*/ 666750 w 1085850"/>
                      <a:gd name="connsiteY12" fmla="*/ 1209675 h 1504950"/>
                      <a:gd name="connsiteX13" fmla="*/ 742950 w 1085850"/>
                      <a:gd name="connsiteY13" fmla="*/ 1238250 h 1504950"/>
                      <a:gd name="connsiteX14" fmla="*/ 828675 w 1085850"/>
                      <a:gd name="connsiteY14" fmla="*/ 1314450 h 1504950"/>
                      <a:gd name="connsiteX15" fmla="*/ 847725 w 1085850"/>
                      <a:gd name="connsiteY15" fmla="*/ 1400175 h 1504950"/>
                      <a:gd name="connsiteX16" fmla="*/ 533400 w 1085850"/>
                      <a:gd name="connsiteY16" fmla="*/ 1504950 h 1504950"/>
                      <a:gd name="connsiteX17" fmla="*/ 495300 w 1085850"/>
                      <a:gd name="connsiteY17" fmla="*/ 1409700 h 1504950"/>
                      <a:gd name="connsiteX18" fmla="*/ 485775 w 1085850"/>
                      <a:gd name="connsiteY18" fmla="*/ 1304925 h 1504950"/>
                      <a:gd name="connsiteX19" fmla="*/ 476250 w 1085850"/>
                      <a:gd name="connsiteY19" fmla="*/ 1209675 h 1504950"/>
                      <a:gd name="connsiteX20" fmla="*/ 400050 w 1085850"/>
                      <a:gd name="connsiteY20" fmla="*/ 1104900 h 1504950"/>
                      <a:gd name="connsiteX21" fmla="*/ 238125 w 1085850"/>
                      <a:gd name="connsiteY21" fmla="*/ 1009650 h 1504950"/>
                      <a:gd name="connsiteX22" fmla="*/ 161925 w 1085850"/>
                      <a:gd name="connsiteY22" fmla="*/ 885825 h 1504950"/>
                      <a:gd name="connsiteX23" fmla="*/ 66675 w 1085850"/>
                      <a:gd name="connsiteY23" fmla="*/ 866775 h 1504950"/>
                      <a:gd name="connsiteX24" fmla="*/ 28575 w 1085850"/>
                      <a:gd name="connsiteY24" fmla="*/ 790575 h 1504950"/>
                      <a:gd name="connsiteX25" fmla="*/ 19050 w 1085850"/>
                      <a:gd name="connsiteY25" fmla="*/ 704850 h 1504950"/>
                      <a:gd name="connsiteX26" fmla="*/ 38100 w 1085850"/>
                      <a:gd name="connsiteY26" fmla="*/ 590550 h 1504950"/>
                      <a:gd name="connsiteX27" fmla="*/ 0 w 1085850"/>
                      <a:gd name="connsiteY27" fmla="*/ 514350 h 1504950"/>
                      <a:gd name="connsiteX28" fmla="*/ 28575 w 1085850"/>
                      <a:gd name="connsiteY28" fmla="*/ 333375 h 1504950"/>
                      <a:gd name="connsiteX29" fmla="*/ 95250 w 1085850"/>
                      <a:gd name="connsiteY29" fmla="*/ 190500 h 1504950"/>
                      <a:gd name="connsiteX30" fmla="*/ 114300 w 1085850"/>
                      <a:gd name="connsiteY30" fmla="*/ 47625 h 1504950"/>
                      <a:gd name="connsiteX31" fmla="*/ 142875 w 1085850"/>
                      <a:gd name="connsiteY31"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5850" h="1504950">
                        <a:moveTo>
                          <a:pt x="142875" y="0"/>
                        </a:moveTo>
                        <a:lnTo>
                          <a:pt x="190500" y="114300"/>
                        </a:lnTo>
                        <a:lnTo>
                          <a:pt x="447675" y="219075"/>
                        </a:lnTo>
                        <a:lnTo>
                          <a:pt x="428625" y="361950"/>
                        </a:lnTo>
                        <a:lnTo>
                          <a:pt x="1085850" y="552450"/>
                        </a:lnTo>
                        <a:lnTo>
                          <a:pt x="1000125" y="695325"/>
                        </a:lnTo>
                        <a:lnTo>
                          <a:pt x="1000125" y="695325"/>
                        </a:lnTo>
                        <a:lnTo>
                          <a:pt x="923925" y="866775"/>
                        </a:lnTo>
                        <a:lnTo>
                          <a:pt x="904875" y="1000125"/>
                        </a:lnTo>
                        <a:lnTo>
                          <a:pt x="866775" y="1076325"/>
                        </a:lnTo>
                        <a:lnTo>
                          <a:pt x="781050" y="1114425"/>
                        </a:lnTo>
                        <a:lnTo>
                          <a:pt x="666750" y="1133475"/>
                        </a:lnTo>
                        <a:lnTo>
                          <a:pt x="666750" y="1209675"/>
                        </a:lnTo>
                        <a:lnTo>
                          <a:pt x="742950" y="1238250"/>
                        </a:lnTo>
                        <a:lnTo>
                          <a:pt x="828675" y="1314450"/>
                        </a:lnTo>
                        <a:lnTo>
                          <a:pt x="847725" y="1400175"/>
                        </a:lnTo>
                        <a:lnTo>
                          <a:pt x="533400" y="1504950"/>
                        </a:lnTo>
                        <a:lnTo>
                          <a:pt x="495300" y="1409700"/>
                        </a:lnTo>
                        <a:lnTo>
                          <a:pt x="485775" y="1304925"/>
                        </a:lnTo>
                        <a:lnTo>
                          <a:pt x="476250" y="1209675"/>
                        </a:lnTo>
                        <a:lnTo>
                          <a:pt x="400050" y="1104900"/>
                        </a:lnTo>
                        <a:lnTo>
                          <a:pt x="238125" y="1009650"/>
                        </a:lnTo>
                        <a:lnTo>
                          <a:pt x="161925" y="885825"/>
                        </a:lnTo>
                        <a:lnTo>
                          <a:pt x="66675" y="866775"/>
                        </a:lnTo>
                        <a:lnTo>
                          <a:pt x="28575" y="790575"/>
                        </a:lnTo>
                        <a:lnTo>
                          <a:pt x="19050" y="704850"/>
                        </a:lnTo>
                        <a:lnTo>
                          <a:pt x="38100" y="590550"/>
                        </a:lnTo>
                        <a:lnTo>
                          <a:pt x="0" y="514350"/>
                        </a:lnTo>
                        <a:lnTo>
                          <a:pt x="28575" y="333375"/>
                        </a:lnTo>
                        <a:lnTo>
                          <a:pt x="95250" y="190500"/>
                        </a:lnTo>
                        <a:lnTo>
                          <a:pt x="114300" y="47625"/>
                        </a:lnTo>
                        <a:lnTo>
                          <a:pt x="142875" y="0"/>
                        </a:lnTo>
                        <a:close/>
                      </a:path>
                    </a:pathLst>
                  </a:cu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 name="Freeform 3"/>
                <p:cNvSpPr/>
                <p:nvPr/>
              </p:nvSpPr>
              <p:spPr>
                <a:xfrm>
                  <a:off x="371475" y="1133475"/>
                  <a:ext cx="1295400" cy="1524000"/>
                </a:xfrm>
                <a:custGeom>
                  <a:avLst/>
                  <a:gdLst>
                    <a:gd name="connsiteX0" fmla="*/ 0 w 1295400"/>
                    <a:gd name="connsiteY0" fmla="*/ 104775 h 1524000"/>
                    <a:gd name="connsiteX1" fmla="*/ 38100 w 1295400"/>
                    <a:gd name="connsiteY1" fmla="*/ 38100 h 1524000"/>
                    <a:gd name="connsiteX2" fmla="*/ 161925 w 1295400"/>
                    <a:gd name="connsiteY2" fmla="*/ 0 h 1524000"/>
                    <a:gd name="connsiteX3" fmla="*/ 381000 w 1295400"/>
                    <a:gd name="connsiteY3" fmla="*/ 104775 h 1524000"/>
                    <a:gd name="connsiteX4" fmla="*/ 466725 w 1295400"/>
                    <a:gd name="connsiteY4" fmla="*/ 152400 h 1524000"/>
                    <a:gd name="connsiteX5" fmla="*/ 657225 w 1295400"/>
                    <a:gd name="connsiteY5" fmla="*/ 104775 h 1524000"/>
                    <a:gd name="connsiteX6" fmla="*/ 752475 w 1295400"/>
                    <a:gd name="connsiteY6" fmla="*/ 76200 h 1524000"/>
                    <a:gd name="connsiteX7" fmla="*/ 1057275 w 1295400"/>
                    <a:gd name="connsiteY7" fmla="*/ 76200 h 1524000"/>
                    <a:gd name="connsiteX8" fmla="*/ 1295400 w 1295400"/>
                    <a:gd name="connsiteY8" fmla="*/ 304800 h 1524000"/>
                    <a:gd name="connsiteX9" fmla="*/ 1181100 w 1295400"/>
                    <a:gd name="connsiteY9" fmla="*/ 361950 h 1524000"/>
                    <a:gd name="connsiteX10" fmla="*/ 1123950 w 1295400"/>
                    <a:gd name="connsiteY10" fmla="*/ 514350 h 1524000"/>
                    <a:gd name="connsiteX11" fmla="*/ 1085850 w 1295400"/>
                    <a:gd name="connsiteY11" fmla="*/ 657225 h 1524000"/>
                    <a:gd name="connsiteX12" fmla="*/ 1066800 w 1295400"/>
                    <a:gd name="connsiteY12" fmla="*/ 790575 h 1524000"/>
                    <a:gd name="connsiteX13" fmla="*/ 1181100 w 1295400"/>
                    <a:gd name="connsiteY13" fmla="*/ 962025 h 1524000"/>
                    <a:gd name="connsiteX14" fmla="*/ 1190625 w 1295400"/>
                    <a:gd name="connsiteY14" fmla="*/ 1162050 h 1524000"/>
                    <a:gd name="connsiteX15" fmla="*/ 1171575 w 1295400"/>
                    <a:gd name="connsiteY15" fmla="*/ 1333500 h 1524000"/>
                    <a:gd name="connsiteX16" fmla="*/ 1085850 w 1295400"/>
                    <a:gd name="connsiteY16" fmla="*/ 1438275 h 1524000"/>
                    <a:gd name="connsiteX17" fmla="*/ 1028700 w 1295400"/>
                    <a:gd name="connsiteY17" fmla="*/ 1524000 h 1524000"/>
                    <a:gd name="connsiteX18" fmla="*/ 676275 w 1295400"/>
                    <a:gd name="connsiteY18" fmla="*/ 1428750 h 1524000"/>
                    <a:gd name="connsiteX19" fmla="*/ 409575 w 1295400"/>
                    <a:gd name="connsiteY19" fmla="*/ 1352550 h 1524000"/>
                    <a:gd name="connsiteX20" fmla="*/ 438150 w 1295400"/>
                    <a:gd name="connsiteY20" fmla="*/ 1219200 h 1524000"/>
                    <a:gd name="connsiteX21" fmla="*/ 142875 w 1295400"/>
                    <a:gd name="connsiteY21" fmla="*/ 1104900 h 1524000"/>
                    <a:gd name="connsiteX22" fmla="*/ 95250 w 1295400"/>
                    <a:gd name="connsiteY22" fmla="*/ 895350 h 1524000"/>
                    <a:gd name="connsiteX23" fmla="*/ 104775 w 1295400"/>
                    <a:gd name="connsiteY23" fmla="*/ 733425 h 1524000"/>
                    <a:gd name="connsiteX24" fmla="*/ 85725 w 1295400"/>
                    <a:gd name="connsiteY24" fmla="*/ 581025 h 1524000"/>
                    <a:gd name="connsiteX25" fmla="*/ 38100 w 1295400"/>
                    <a:gd name="connsiteY25" fmla="*/ 381000 h 1524000"/>
                    <a:gd name="connsiteX26" fmla="*/ 0 w 1295400"/>
                    <a:gd name="connsiteY26" fmla="*/ 10477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95400" h="1524000">
                      <a:moveTo>
                        <a:pt x="0" y="104775"/>
                      </a:moveTo>
                      <a:lnTo>
                        <a:pt x="38100" y="38100"/>
                      </a:lnTo>
                      <a:lnTo>
                        <a:pt x="161925" y="0"/>
                      </a:lnTo>
                      <a:lnTo>
                        <a:pt x="381000" y="104775"/>
                      </a:lnTo>
                      <a:lnTo>
                        <a:pt x="466725" y="152400"/>
                      </a:lnTo>
                      <a:lnTo>
                        <a:pt x="657225" y="104775"/>
                      </a:lnTo>
                      <a:lnTo>
                        <a:pt x="752475" y="76200"/>
                      </a:lnTo>
                      <a:lnTo>
                        <a:pt x="1057275" y="76200"/>
                      </a:lnTo>
                      <a:lnTo>
                        <a:pt x="1295400" y="304800"/>
                      </a:lnTo>
                      <a:lnTo>
                        <a:pt x="1181100" y="361950"/>
                      </a:lnTo>
                      <a:lnTo>
                        <a:pt x="1123950" y="514350"/>
                      </a:lnTo>
                      <a:lnTo>
                        <a:pt x="1085850" y="657225"/>
                      </a:lnTo>
                      <a:lnTo>
                        <a:pt x="1066800" y="790575"/>
                      </a:lnTo>
                      <a:lnTo>
                        <a:pt x="1181100" y="962025"/>
                      </a:lnTo>
                      <a:lnTo>
                        <a:pt x="1190625" y="1162050"/>
                      </a:lnTo>
                      <a:lnTo>
                        <a:pt x="1171575" y="1333500"/>
                      </a:lnTo>
                      <a:lnTo>
                        <a:pt x="1085850" y="1438275"/>
                      </a:lnTo>
                      <a:lnTo>
                        <a:pt x="1028700" y="1524000"/>
                      </a:lnTo>
                      <a:lnTo>
                        <a:pt x="676275" y="1428750"/>
                      </a:lnTo>
                      <a:lnTo>
                        <a:pt x="409575" y="1352550"/>
                      </a:lnTo>
                      <a:lnTo>
                        <a:pt x="438150" y="1219200"/>
                      </a:lnTo>
                      <a:lnTo>
                        <a:pt x="142875" y="1104900"/>
                      </a:lnTo>
                      <a:lnTo>
                        <a:pt x="95250" y="895350"/>
                      </a:lnTo>
                      <a:lnTo>
                        <a:pt x="104775" y="733425"/>
                      </a:lnTo>
                      <a:lnTo>
                        <a:pt x="85725" y="581025"/>
                      </a:lnTo>
                      <a:lnTo>
                        <a:pt x="38100" y="381000"/>
                      </a:lnTo>
                      <a:lnTo>
                        <a:pt x="0" y="104775"/>
                      </a:lnTo>
                      <a:close/>
                    </a:path>
                  </a:pathLst>
                </a:cu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4" name="Freeform 13"/>
              <p:cNvSpPr/>
              <p:nvPr/>
            </p:nvSpPr>
            <p:spPr>
              <a:xfrm flipV="1">
                <a:off x="5214257" y="2895600"/>
                <a:ext cx="2830286" cy="642257"/>
              </a:xfrm>
              <a:custGeom>
                <a:avLst/>
                <a:gdLst>
                  <a:gd name="connsiteX0" fmla="*/ 0 w 2830286"/>
                  <a:gd name="connsiteY0" fmla="*/ 0 h 642257"/>
                  <a:gd name="connsiteX1" fmla="*/ 1077686 w 2830286"/>
                  <a:gd name="connsiteY1" fmla="*/ 642257 h 642257"/>
                  <a:gd name="connsiteX2" fmla="*/ 2830286 w 2830286"/>
                  <a:gd name="connsiteY2" fmla="*/ 642257 h 642257"/>
                </a:gdLst>
                <a:ahLst/>
                <a:cxnLst>
                  <a:cxn ang="0">
                    <a:pos x="connsiteX0" y="connsiteY0"/>
                  </a:cxn>
                  <a:cxn ang="0">
                    <a:pos x="connsiteX1" y="connsiteY1"/>
                  </a:cxn>
                  <a:cxn ang="0">
                    <a:pos x="connsiteX2" y="connsiteY2"/>
                  </a:cxn>
                </a:cxnLst>
                <a:rect l="l" t="t" r="r" b="b"/>
                <a:pathLst>
                  <a:path w="2830286" h="642257">
                    <a:moveTo>
                      <a:pt x="0" y="0"/>
                    </a:moveTo>
                    <a:lnTo>
                      <a:pt x="1077686" y="642257"/>
                    </a:lnTo>
                    <a:lnTo>
                      <a:pt x="2830286" y="642257"/>
                    </a:lnTo>
                  </a:path>
                </a:pathLst>
              </a:custGeom>
              <a:no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582886" y="4648200"/>
                <a:ext cx="3407228" cy="816429"/>
              </a:xfrm>
              <a:custGeom>
                <a:avLst/>
                <a:gdLst>
                  <a:gd name="connsiteX0" fmla="*/ 0 w 3407228"/>
                  <a:gd name="connsiteY0" fmla="*/ 0 h 816429"/>
                  <a:gd name="connsiteX1" fmla="*/ 1719943 w 3407228"/>
                  <a:gd name="connsiteY1" fmla="*/ 816429 h 816429"/>
                  <a:gd name="connsiteX2" fmla="*/ 3407228 w 3407228"/>
                  <a:gd name="connsiteY2" fmla="*/ 816429 h 816429"/>
                </a:gdLst>
                <a:ahLst/>
                <a:cxnLst>
                  <a:cxn ang="0">
                    <a:pos x="connsiteX0" y="connsiteY0"/>
                  </a:cxn>
                  <a:cxn ang="0">
                    <a:pos x="connsiteX1" y="connsiteY1"/>
                  </a:cxn>
                  <a:cxn ang="0">
                    <a:pos x="connsiteX2" y="connsiteY2"/>
                  </a:cxn>
                </a:cxnLst>
                <a:rect l="l" t="t" r="r" b="b"/>
                <a:pathLst>
                  <a:path w="3407228" h="816429">
                    <a:moveTo>
                      <a:pt x="0" y="0"/>
                    </a:moveTo>
                    <a:lnTo>
                      <a:pt x="1719943" y="816429"/>
                    </a:lnTo>
                    <a:lnTo>
                      <a:pt x="3407228" y="816429"/>
                    </a:lnTo>
                  </a:path>
                </a:pathLst>
              </a:custGeom>
              <a:no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144486" y="4191000"/>
                <a:ext cx="2242457" cy="424543"/>
              </a:xfrm>
              <a:custGeom>
                <a:avLst/>
                <a:gdLst>
                  <a:gd name="connsiteX0" fmla="*/ 2242457 w 2242457"/>
                  <a:gd name="connsiteY0" fmla="*/ 424543 h 424543"/>
                  <a:gd name="connsiteX1" fmla="*/ 1491343 w 2242457"/>
                  <a:gd name="connsiteY1" fmla="*/ 0 h 424543"/>
                  <a:gd name="connsiteX2" fmla="*/ 0 w 2242457"/>
                  <a:gd name="connsiteY2" fmla="*/ 0 h 424543"/>
                </a:gdLst>
                <a:ahLst/>
                <a:cxnLst>
                  <a:cxn ang="0">
                    <a:pos x="connsiteX0" y="connsiteY0"/>
                  </a:cxn>
                  <a:cxn ang="0">
                    <a:pos x="connsiteX1" y="connsiteY1"/>
                  </a:cxn>
                  <a:cxn ang="0">
                    <a:pos x="connsiteX2" y="connsiteY2"/>
                  </a:cxn>
                </a:cxnLst>
                <a:rect l="l" t="t" r="r" b="b"/>
                <a:pathLst>
                  <a:path w="2242457" h="424543">
                    <a:moveTo>
                      <a:pt x="2242457" y="424543"/>
                    </a:moveTo>
                    <a:lnTo>
                      <a:pt x="1491343" y="0"/>
                    </a:lnTo>
                    <a:lnTo>
                      <a:pt x="0" y="0"/>
                    </a:lnTo>
                  </a:path>
                </a:pathLst>
              </a:custGeom>
              <a:no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100943" y="4735286"/>
                <a:ext cx="2362200" cy="696685"/>
              </a:xfrm>
              <a:custGeom>
                <a:avLst/>
                <a:gdLst>
                  <a:gd name="connsiteX0" fmla="*/ 2362200 w 2362200"/>
                  <a:gd name="connsiteY0" fmla="*/ 0 h 696685"/>
                  <a:gd name="connsiteX1" fmla="*/ 1545771 w 2362200"/>
                  <a:gd name="connsiteY1" fmla="*/ 696685 h 696685"/>
                  <a:gd name="connsiteX2" fmla="*/ 0 w 2362200"/>
                  <a:gd name="connsiteY2" fmla="*/ 696685 h 696685"/>
                </a:gdLst>
                <a:ahLst/>
                <a:cxnLst>
                  <a:cxn ang="0">
                    <a:pos x="connsiteX0" y="connsiteY0"/>
                  </a:cxn>
                  <a:cxn ang="0">
                    <a:pos x="connsiteX1" y="connsiteY1"/>
                  </a:cxn>
                  <a:cxn ang="0">
                    <a:pos x="connsiteX2" y="connsiteY2"/>
                  </a:cxn>
                </a:cxnLst>
                <a:rect l="l" t="t" r="r" b="b"/>
                <a:pathLst>
                  <a:path w="2362200" h="696685">
                    <a:moveTo>
                      <a:pt x="2362200" y="0"/>
                    </a:moveTo>
                    <a:lnTo>
                      <a:pt x="1545771" y="696685"/>
                    </a:lnTo>
                    <a:lnTo>
                      <a:pt x="0" y="696685"/>
                    </a:lnTo>
                  </a:path>
                </a:pathLst>
              </a:custGeom>
              <a:no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010400" y="2599815"/>
                <a:ext cx="1828801" cy="533400"/>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600" dirty="0" smtClean="0">
                    <a:solidFill>
                      <a:schemeClr val="bg1"/>
                    </a:solidFill>
                    <a:effectLst>
                      <a:outerShdw blurRad="38100" dist="38100" dir="2700000" algn="tl">
                        <a:srgbClr val="000000">
                          <a:alpha val="43137"/>
                        </a:srgbClr>
                      </a:outerShdw>
                    </a:effectLst>
                    <a:cs typeface="B Nazanin" pitchFamily="2" charset="-78"/>
                  </a:rPr>
                  <a:t>قبرستان ارامنه</a:t>
                </a:r>
                <a:endParaRPr lang="en-US" sz="1600" dirty="0">
                  <a:solidFill>
                    <a:schemeClr val="bg1"/>
                  </a:solidFill>
                  <a:effectLst>
                    <a:outerShdw blurRad="38100" dist="38100" dir="2700000" algn="tl">
                      <a:srgbClr val="000000">
                        <a:alpha val="43137"/>
                      </a:srgbClr>
                    </a:outerShdw>
                  </a:effectLst>
                  <a:cs typeface="B Nazanin" pitchFamily="2" charset="-78"/>
                </a:endParaRPr>
              </a:p>
            </p:txBody>
          </p:sp>
          <p:sp>
            <p:nvSpPr>
              <p:cNvPr id="19" name="Oval 18"/>
              <p:cNvSpPr/>
              <p:nvPr/>
            </p:nvSpPr>
            <p:spPr>
              <a:xfrm>
                <a:off x="5108121" y="3412671"/>
                <a:ext cx="212272" cy="212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60373" y="3461657"/>
                <a:ext cx="114300" cy="1143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294414" y="4518932"/>
                <a:ext cx="212272" cy="212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57007" y="4629150"/>
                <a:ext cx="212272" cy="212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24375" y="4597309"/>
                <a:ext cx="114300" cy="1143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476750" y="4539251"/>
                <a:ext cx="212272" cy="212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43400" y="4567918"/>
                <a:ext cx="114300" cy="1143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10075" y="4675958"/>
                <a:ext cx="114300" cy="1143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014411" y="5165271"/>
                <a:ext cx="1828800" cy="533400"/>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600" dirty="0" smtClean="0">
                    <a:solidFill>
                      <a:schemeClr val="bg1"/>
                    </a:solidFill>
                    <a:effectLst>
                      <a:outerShdw blurRad="38100" dist="38100" dir="2700000" algn="tl">
                        <a:srgbClr val="000000">
                          <a:alpha val="43137"/>
                        </a:srgbClr>
                      </a:outerShdw>
                    </a:effectLst>
                    <a:cs typeface="B Nazanin" pitchFamily="2" charset="-78"/>
                  </a:rPr>
                  <a:t>گلزار شهدا</a:t>
                </a:r>
                <a:endParaRPr lang="en-US" sz="1600" dirty="0">
                  <a:solidFill>
                    <a:schemeClr val="bg1"/>
                  </a:solidFill>
                  <a:effectLst>
                    <a:outerShdw blurRad="38100" dist="38100" dir="2700000" algn="tl">
                      <a:srgbClr val="000000">
                        <a:alpha val="43137"/>
                      </a:srgbClr>
                    </a:outerShdw>
                  </a:effectLst>
                  <a:cs typeface="B Nazanin" pitchFamily="2" charset="-78"/>
                </a:endParaRPr>
              </a:p>
            </p:txBody>
          </p:sp>
          <p:sp>
            <p:nvSpPr>
              <p:cNvPr id="25" name="Rounded Rectangle 24"/>
              <p:cNvSpPr/>
              <p:nvPr/>
            </p:nvSpPr>
            <p:spPr>
              <a:xfrm>
                <a:off x="1066800" y="3869871"/>
                <a:ext cx="1828800" cy="533400"/>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600" dirty="0" smtClean="0">
                    <a:solidFill>
                      <a:schemeClr val="bg1"/>
                    </a:solidFill>
                    <a:effectLst>
                      <a:outerShdw blurRad="38100" dist="38100" dir="2700000" algn="tl">
                        <a:srgbClr val="000000">
                          <a:alpha val="43137"/>
                        </a:srgbClr>
                      </a:outerShdw>
                    </a:effectLst>
                    <a:cs typeface="B Nazanin" pitchFamily="2" charset="-78"/>
                  </a:rPr>
                  <a:t>بهشت صدر</a:t>
                </a:r>
                <a:endParaRPr lang="en-US" sz="1600" dirty="0">
                  <a:solidFill>
                    <a:schemeClr val="bg1"/>
                  </a:solidFill>
                  <a:effectLst>
                    <a:outerShdw blurRad="38100" dist="38100" dir="2700000" algn="tl">
                      <a:srgbClr val="000000">
                        <a:alpha val="43137"/>
                      </a:srgbClr>
                    </a:outerShdw>
                  </a:effectLst>
                  <a:cs typeface="B Nazanin" pitchFamily="2" charset="-78"/>
                </a:endParaRPr>
              </a:p>
            </p:txBody>
          </p:sp>
          <p:sp>
            <p:nvSpPr>
              <p:cNvPr id="26" name="Rounded Rectangle 25"/>
              <p:cNvSpPr/>
              <p:nvPr/>
            </p:nvSpPr>
            <p:spPr>
              <a:xfrm>
                <a:off x="1066800" y="5162254"/>
                <a:ext cx="1828800" cy="533400"/>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600" dirty="0" smtClean="0">
                    <a:solidFill>
                      <a:schemeClr val="bg1"/>
                    </a:solidFill>
                    <a:effectLst>
                      <a:outerShdw blurRad="38100" dist="38100" dir="2700000" algn="tl">
                        <a:srgbClr val="000000">
                          <a:alpha val="43137"/>
                        </a:srgbClr>
                      </a:outerShdw>
                    </a:effectLst>
                    <a:cs typeface="B Nazanin" pitchFamily="2" charset="-78"/>
                  </a:rPr>
                  <a:t>بهشت حسینی</a:t>
                </a:r>
                <a:endParaRPr lang="en-US" sz="1600" dirty="0">
                  <a:solidFill>
                    <a:schemeClr val="bg1"/>
                  </a:solidFill>
                  <a:effectLst>
                    <a:outerShdw blurRad="38100" dist="38100" dir="2700000" algn="tl">
                      <a:srgbClr val="000000">
                        <a:alpha val="43137"/>
                      </a:srgbClr>
                    </a:outerShdw>
                  </a:effectLst>
                  <a:cs typeface="B Nazanin" pitchFamily="2" charset="-78"/>
                </a:endParaRPr>
              </a:p>
            </p:txBody>
          </p:sp>
          <p:sp>
            <p:nvSpPr>
              <p:cNvPr id="27" name="Freeform 26"/>
              <p:cNvSpPr/>
              <p:nvPr/>
            </p:nvSpPr>
            <p:spPr>
              <a:xfrm>
                <a:off x="3850105" y="1812758"/>
                <a:ext cx="2197769" cy="2277979"/>
              </a:xfrm>
              <a:custGeom>
                <a:avLst/>
                <a:gdLst>
                  <a:gd name="connsiteX0" fmla="*/ 2197769 w 2197769"/>
                  <a:gd name="connsiteY0" fmla="*/ 0 h 2277979"/>
                  <a:gd name="connsiteX1" fmla="*/ 0 w 2197769"/>
                  <a:gd name="connsiteY1" fmla="*/ 0 h 2277979"/>
                  <a:gd name="connsiteX2" fmla="*/ 0 w 2197769"/>
                  <a:gd name="connsiteY2" fmla="*/ 2277979 h 2277979"/>
                </a:gdLst>
                <a:ahLst/>
                <a:cxnLst>
                  <a:cxn ang="0">
                    <a:pos x="connsiteX0" y="connsiteY0"/>
                  </a:cxn>
                  <a:cxn ang="0">
                    <a:pos x="connsiteX1" y="connsiteY1"/>
                  </a:cxn>
                  <a:cxn ang="0">
                    <a:pos x="connsiteX2" y="connsiteY2"/>
                  </a:cxn>
                </a:cxnLst>
                <a:rect l="l" t="t" r="r" b="b"/>
                <a:pathLst>
                  <a:path w="2197769" h="2277979">
                    <a:moveTo>
                      <a:pt x="2197769" y="0"/>
                    </a:moveTo>
                    <a:lnTo>
                      <a:pt x="0" y="0"/>
                    </a:lnTo>
                    <a:lnTo>
                      <a:pt x="0" y="2277979"/>
                    </a:lnTo>
                  </a:path>
                </a:pathLst>
              </a:custGeom>
              <a:noFill/>
              <a:ln w="3810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3505200" y="1600200"/>
                <a:ext cx="1733550" cy="0"/>
              </a:xfrm>
              <a:prstGeom prst="line">
                <a:avLst/>
              </a:prstGeom>
              <a:noFill/>
              <a:ln w="571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p:cNvCxnSpPr/>
              <p:nvPr/>
            </p:nvCxnSpPr>
            <p:spPr>
              <a:xfrm>
                <a:off x="3657600" y="1447800"/>
                <a:ext cx="0" cy="1685415"/>
              </a:xfrm>
              <a:prstGeom prst="line">
                <a:avLst/>
              </a:prstGeom>
              <a:noFill/>
              <a:ln w="571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1" name="Freeform 40"/>
            <p:cNvSpPr/>
            <p:nvPr/>
          </p:nvSpPr>
          <p:spPr>
            <a:xfrm>
              <a:off x="4424363" y="3695700"/>
              <a:ext cx="1976437" cy="690563"/>
            </a:xfrm>
            <a:custGeom>
              <a:avLst/>
              <a:gdLst>
                <a:gd name="connsiteX0" fmla="*/ 0 w 1976437"/>
                <a:gd name="connsiteY0" fmla="*/ 0 h 690563"/>
                <a:gd name="connsiteX1" fmla="*/ 1443037 w 1976437"/>
                <a:gd name="connsiteY1" fmla="*/ 690563 h 690563"/>
                <a:gd name="connsiteX2" fmla="*/ 1976437 w 1976437"/>
                <a:gd name="connsiteY2" fmla="*/ 690563 h 690563"/>
              </a:gdLst>
              <a:ahLst/>
              <a:cxnLst>
                <a:cxn ang="0">
                  <a:pos x="connsiteX0" y="connsiteY0"/>
                </a:cxn>
                <a:cxn ang="0">
                  <a:pos x="connsiteX1" y="connsiteY1"/>
                </a:cxn>
                <a:cxn ang="0">
                  <a:pos x="connsiteX2" y="connsiteY2"/>
                </a:cxn>
              </a:cxnLst>
              <a:rect l="l" t="t" r="r" b="b"/>
              <a:pathLst>
                <a:path w="1976437" h="690563">
                  <a:moveTo>
                    <a:pt x="0" y="0"/>
                  </a:moveTo>
                  <a:lnTo>
                    <a:pt x="1443037" y="690563"/>
                  </a:lnTo>
                  <a:lnTo>
                    <a:pt x="1976437" y="690563"/>
                  </a:lnTo>
                </a:path>
              </a:pathLst>
            </a:custGeom>
            <a:no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385394" y="3655745"/>
              <a:ext cx="79521" cy="7952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6369577" y="4191000"/>
              <a:ext cx="1272332" cy="371097"/>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1600" dirty="0" smtClean="0">
                  <a:solidFill>
                    <a:schemeClr val="bg1"/>
                  </a:solidFill>
                  <a:effectLst>
                    <a:outerShdw blurRad="38100" dist="38100" dir="2700000" algn="tl">
                      <a:srgbClr val="000000">
                        <a:alpha val="43137"/>
                      </a:srgbClr>
                    </a:outerShdw>
                  </a:effectLst>
                  <a:cs typeface="B Nazanin" pitchFamily="2" charset="-78"/>
                </a:rPr>
                <a:t>بهشت فاطمه</a:t>
              </a:r>
              <a:endParaRPr lang="en-US" sz="1600" dirty="0">
                <a:solidFill>
                  <a:schemeClr val="bg1"/>
                </a:solidFill>
                <a:effectLst>
                  <a:outerShdw blurRad="38100" dist="38100" dir="2700000" algn="tl">
                    <a:srgbClr val="000000">
                      <a:alpha val="43137"/>
                    </a:srgbClr>
                  </a:outerShdw>
                </a:effectLst>
                <a:cs typeface="B Nazanin" pitchFamily="2" charset="-78"/>
              </a:endParaRPr>
            </a:p>
          </p:txBody>
        </p:sp>
        <p:sp>
          <p:nvSpPr>
            <p:cNvPr id="39" name="Oval 38"/>
            <p:cNvSpPr/>
            <p:nvPr/>
          </p:nvSpPr>
          <p:spPr>
            <a:xfrm>
              <a:off x="4349041" y="3621665"/>
              <a:ext cx="147682" cy="1476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51323" y="0"/>
            <a:ext cx="9854677" cy="6858000"/>
            <a:chOff x="51323" y="0"/>
            <a:chExt cx="9854677" cy="6858000"/>
          </a:xfrm>
        </p:grpSpPr>
        <p:sp>
          <p:nvSpPr>
            <p:cNvPr id="47" name="Rectangle 46"/>
            <p:cNvSpPr/>
            <p:nvPr/>
          </p:nvSpPr>
          <p:spPr>
            <a:xfrm>
              <a:off x="2276743"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161845" y="482617"/>
              <a:ext cx="7702880"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64" name="Rectangle 63"/>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65" name="Rectangle 64"/>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7552551" y="2259558"/>
              <a:ext cx="2103240" cy="4836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71" name="Rectangle 70"/>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73" name="TextBox 72"/>
          <p:cNvSpPr txBox="1"/>
          <p:nvPr/>
        </p:nvSpPr>
        <p:spPr>
          <a:xfrm>
            <a:off x="5029200" y="776787"/>
            <a:ext cx="2362200" cy="3046988"/>
          </a:xfrm>
          <a:prstGeom prst="rect">
            <a:avLst/>
          </a:prstGeom>
          <a:noFill/>
        </p:spPr>
        <p:txBody>
          <a:bodyPr wrap="square" rtlCol="0">
            <a:spAutoFit/>
          </a:bodyPr>
          <a:lstStyle/>
          <a:p>
            <a:pPr algn="justLow" rtl="1"/>
            <a:r>
              <a:rPr lang="fa-IR" sz="1600" dirty="0" smtClean="0">
                <a:solidFill>
                  <a:schemeClr val="accent1">
                    <a:lumMod val="50000"/>
                  </a:schemeClr>
                </a:solidFill>
                <a:cs typeface="B Nazanin" pitchFamily="2" charset="-78"/>
              </a:rPr>
              <a:t>شهر قزوین در شرایط موجود دارای چهار گورستان است. از این چهار مورد سه گورستان داخل محدوده شهری و چهارمی در خارج از محدوده قرار دارد. گورستان اصلی داخل شهر گلزار شهدا (در اطراف مقبره شاهزاده حسین(ع)) است که در جبهه ی شمالی بلوار جمهوری اسلامی واقع شده است. دو گورستان درون شهری دیگر گلزار بهشت حسینی و صدر هستند که در ابتدای جاده فارسیان قرار دارند.</a:t>
            </a:r>
            <a:endParaRPr lang="en-US" sz="1600" dirty="0">
              <a:solidFill>
                <a:schemeClr val="accent1">
                  <a:lumMod val="50000"/>
                </a:schemeClr>
              </a:solidFill>
              <a:cs typeface="B Nazanin" pitchFamily="2" charset="-78"/>
            </a:endParaRPr>
          </a:p>
        </p:txBody>
      </p:sp>
      <p:sp>
        <p:nvSpPr>
          <p:cNvPr id="75" name="TextBox 74"/>
          <p:cNvSpPr txBox="1"/>
          <p:nvPr/>
        </p:nvSpPr>
        <p:spPr>
          <a:xfrm>
            <a:off x="2523391" y="802187"/>
            <a:ext cx="2363883" cy="1815882"/>
          </a:xfrm>
          <a:prstGeom prst="rect">
            <a:avLst/>
          </a:prstGeom>
          <a:noFill/>
        </p:spPr>
        <p:txBody>
          <a:bodyPr wrap="square" rtlCol="0">
            <a:spAutoFit/>
          </a:bodyPr>
          <a:lstStyle/>
          <a:p>
            <a:pPr algn="justLow" rtl="1"/>
            <a:r>
              <a:rPr lang="fa-IR" sz="1600" dirty="0" smtClean="0">
                <a:solidFill>
                  <a:schemeClr val="accent1">
                    <a:lumMod val="50000"/>
                  </a:schemeClr>
                </a:solidFill>
                <a:cs typeface="B Nazanin" pitchFamily="2" charset="-78"/>
              </a:rPr>
              <a:t>گورستان بهشت فاطمه در کیلو متر 5 جاده فارسیان در خارج از محدوده (واقع در باغستان های جنوب غربی شهر) برای رفع مسائل و مشکلات موجود مکان یابی شده و پس از آماده سازی مورد بهره برداری قرار گرفته است.</a:t>
            </a:r>
            <a:endParaRPr lang="en-US" sz="1600" dirty="0">
              <a:solidFill>
                <a:schemeClr val="accent1">
                  <a:lumMod val="50000"/>
                </a:schemeClr>
              </a:solidFill>
              <a:cs typeface="B Nazanin" pitchFamily="2" charset="-78"/>
            </a:endParaRPr>
          </a:p>
        </p:txBody>
      </p:sp>
      <p:sp>
        <p:nvSpPr>
          <p:cNvPr id="79" name="Rectangle 78"/>
          <p:cNvSpPr/>
          <p:nvPr/>
        </p:nvSpPr>
        <p:spPr>
          <a:xfrm>
            <a:off x="7552551" y="4938327"/>
            <a:ext cx="1525068" cy="90251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80" name="Rectangle 79"/>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81" name="Rectangle 80"/>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82" name="Rectangle 81"/>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
        <p:nvSpPr>
          <p:cNvPr id="68" name="Rectangle 67"/>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
        <p:nvSpPr>
          <p:cNvPr id="69" name="Rectangle 68"/>
          <p:cNvSpPr/>
          <p:nvPr/>
        </p:nvSpPr>
        <p:spPr>
          <a:xfrm>
            <a:off x="-1066800" y="6481453"/>
            <a:ext cx="4953000" cy="338554"/>
          </a:xfrm>
          <a:prstGeom prst="rect">
            <a:avLst/>
          </a:prstGeom>
        </p:spPr>
        <p:txBody>
          <a:bodyPr>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برنامه </a:t>
            </a:r>
            <a:r>
              <a:rPr lang="fa-IR" sz="1600" dirty="0">
                <a:solidFill>
                  <a:schemeClr val="tx1">
                    <a:lumMod val="95000"/>
                    <a:lumOff val="5000"/>
                  </a:schemeClr>
                </a:solidFill>
                <a:cs typeface="B Nazanin" pitchFamily="2" charset="-78"/>
              </a:rPr>
              <a:t>توسعه راهبردی شهر قزوین</a:t>
            </a:r>
            <a:r>
              <a:rPr lang="fa-IR" sz="1600" dirty="0" smtClean="0">
                <a:solidFill>
                  <a:schemeClr val="tx1">
                    <a:lumMod val="95000"/>
                    <a:lumOff val="5000"/>
                  </a:schemeClr>
                </a:solidFill>
                <a:cs typeface="B Nazanin" pitchFamily="2" charset="-78"/>
              </a:rPr>
              <a:t>،</a:t>
            </a:r>
            <a:r>
              <a:rPr lang="fa-IR" sz="1600" dirty="0">
                <a:solidFill>
                  <a:schemeClr val="tx1">
                    <a:lumMod val="95000"/>
                    <a:lumOff val="5000"/>
                  </a:schemeClr>
                </a:solidFill>
                <a:cs typeface="B Nazanin" pitchFamily="2" charset="-78"/>
              </a:rPr>
              <a:t> </a:t>
            </a:r>
            <a:r>
              <a:rPr lang="fa-IR" sz="1600" dirty="0" smtClean="0">
                <a:solidFill>
                  <a:schemeClr val="tx1">
                    <a:lumMod val="95000"/>
                    <a:lumOff val="5000"/>
                  </a:schemeClr>
                </a:solidFill>
                <a:cs typeface="B Nazanin" pitchFamily="2" charset="-78"/>
              </a:rPr>
              <a:t>1389</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656733969"/>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rot="5400000">
            <a:off x="1969471" y="4247377"/>
            <a:ext cx="1090527" cy="32766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409551" y="796615"/>
            <a:ext cx="981849" cy="352735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213786" y="3581400"/>
            <a:ext cx="1090527" cy="32766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22" name="Rectangle 2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9" name="Rectangle 28"/>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43" name="Rectangle 4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4" name="Rectangle 4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45" name="Rectangle 4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46" name="Rectangle 4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
        <p:nvSpPr>
          <p:cNvPr id="4" name="Rectangle 3"/>
          <p:cNvSpPr/>
          <p:nvPr/>
        </p:nvSpPr>
        <p:spPr>
          <a:xfrm>
            <a:off x="2751950" y="796615"/>
            <a:ext cx="4626749" cy="954107"/>
          </a:xfrm>
          <a:prstGeom prst="rect">
            <a:avLst/>
          </a:prstGeom>
        </p:spPr>
        <p:txBody>
          <a:bodyPr wrap="square">
            <a:spAutoFit/>
          </a:bodyPr>
          <a:lstStyle/>
          <a:p>
            <a:pPr algn="justLow" rtl="1"/>
            <a:r>
              <a:rPr lang="ar-SA" sz="1400" dirty="0">
                <a:solidFill>
                  <a:srgbClr val="000000"/>
                </a:solidFill>
                <a:latin typeface="Tahoma"/>
                <a:ea typeface="Times New Roman"/>
                <a:cs typeface="B Nazanin" pitchFamily="2" charset="-78"/>
              </a:rPr>
              <a:t>آرامستان بهشت فاطمه (س) کنوني در زميني به مساحت 20 هکتار واقع شده است که در همان اوايل سالهاي پيروزي انقلاب زمينهاي مربوط به اين گورستان تفکيک شده ، بطوريکه حصار دور زمين اختصاصي ديوار چيني شد و در سالهاي بعد تعداد محدودي نيز حجره ساخته شد</a:t>
            </a:r>
            <a:r>
              <a:rPr lang="en-US" sz="1400" dirty="0">
                <a:solidFill>
                  <a:srgbClr val="000000"/>
                </a:solidFill>
                <a:latin typeface="Tahoma"/>
                <a:ea typeface="Times New Roman"/>
                <a:cs typeface="B Nazanin" pitchFamily="2" charset="-78"/>
              </a:rPr>
              <a:t> .</a:t>
            </a:r>
            <a:endParaRPr lang="en-US" sz="1400" dirty="0">
              <a:cs typeface="B Nazanin" pitchFamily="2" charset="-78"/>
            </a:endParaRPr>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24072" y="4027887"/>
            <a:ext cx="2261167" cy="2584833"/>
          </a:xfrm>
          <a:prstGeom prst="rect">
            <a:avLst/>
          </a:prstGeom>
          <a:ln>
            <a:noFill/>
            <a:prstDash val="sysDash"/>
          </a:ln>
          <a:scene3d>
            <a:camera prst="orthographicFront"/>
            <a:lightRig rig="threePt" dir="t"/>
          </a:scene3d>
          <a:sp3d>
            <a:bevelT/>
          </a:sp3d>
        </p:spPr>
      </p:pic>
      <p:sp>
        <p:nvSpPr>
          <p:cNvPr id="19" name="Rectangle 18"/>
          <p:cNvSpPr/>
          <p:nvPr/>
        </p:nvSpPr>
        <p:spPr>
          <a:xfrm>
            <a:off x="2727341" y="1988988"/>
            <a:ext cx="4664059" cy="2246769"/>
          </a:xfrm>
          <a:prstGeom prst="rect">
            <a:avLst/>
          </a:prstGeom>
        </p:spPr>
        <p:txBody>
          <a:bodyPr wrap="square">
            <a:spAutoFit/>
          </a:bodyPr>
          <a:lstStyle/>
          <a:p>
            <a:pPr algn="justLow" rtl="1"/>
            <a:r>
              <a:rPr lang="ar-SA" sz="1400" dirty="0" smtClean="0">
                <a:solidFill>
                  <a:srgbClr val="000000"/>
                </a:solidFill>
                <a:latin typeface="Tahoma"/>
                <a:ea typeface="Times New Roman"/>
                <a:cs typeface="B Nazanin" pitchFamily="2" charset="-78"/>
              </a:rPr>
              <a:t>در سال 1368 ساخت ساختمان غسالخانه نيز در اين گورستان به اتمام رسيده و غسالخانه و خدمات مربوط به امور متوفيات از محل فبلي واقع در ضلع شرقي شاهزاده حسين</a:t>
            </a:r>
            <a:r>
              <a:rPr lang="en-US" sz="1400" dirty="0" smtClean="0">
                <a:solidFill>
                  <a:srgbClr val="000000"/>
                </a:solidFill>
                <a:latin typeface="Tahoma"/>
                <a:ea typeface="Times New Roman"/>
                <a:cs typeface="B Nazanin" pitchFamily="2" charset="-78"/>
              </a:rPr>
              <a:t> ( </a:t>
            </a:r>
            <a:r>
              <a:rPr lang="ar-SA" sz="1400" dirty="0" smtClean="0">
                <a:solidFill>
                  <a:srgbClr val="000000"/>
                </a:solidFill>
                <a:latin typeface="Tahoma"/>
                <a:ea typeface="Times New Roman"/>
                <a:cs typeface="B Nazanin" pitchFamily="2" charset="-78"/>
              </a:rPr>
              <a:t>اجرائيات فعلي شهرداري ) به اين مکان انتقال يافت و شهرداري قزوين ، خدمات امور متوفيات را در آرامستان بهشت فاطمه (س) از سال 1368 آغاز نموده است و با عنايت به تنظيم اساسنامه سازمان و تصويب آن از سوي وزارت محترم کشور ، نهايتاً در دي ماه سال 1377 سازمان بهشت فاطمه (س) تأسيس و با انتخاب اعضاء محترم شورا و هيئت مديره و مدير عامل کار خود را آغاز نمود و به حول و قوه الهي عملکرد چند ساله آن نشانگر فعاليتهاي پرسنل ساعي و پرتلاش سازمان </a:t>
            </a:r>
            <a:r>
              <a:rPr lang="fa-IR" sz="1400" dirty="0" smtClean="0">
                <a:solidFill>
                  <a:srgbClr val="000000"/>
                </a:solidFill>
                <a:latin typeface="Tahoma"/>
                <a:ea typeface="Times New Roman"/>
                <a:cs typeface="B Nazanin" pitchFamily="2" charset="-78"/>
              </a:rPr>
              <a:t>است </a:t>
            </a:r>
            <a:r>
              <a:rPr lang="ar-SA" sz="1400" dirty="0" smtClean="0">
                <a:solidFill>
                  <a:srgbClr val="000000"/>
                </a:solidFill>
                <a:latin typeface="Tahoma"/>
                <a:ea typeface="Times New Roman"/>
                <a:cs typeface="B Nazanin" pitchFamily="2" charset="-78"/>
              </a:rPr>
              <a:t>به طوريکه امروز ، بهشت فاطمه (س) </a:t>
            </a:r>
            <a:r>
              <a:rPr lang="ar-SA" sz="1400" dirty="0">
                <a:solidFill>
                  <a:srgbClr val="000000"/>
                </a:solidFill>
                <a:latin typeface="Tahoma"/>
                <a:ea typeface="Times New Roman"/>
                <a:cs typeface="B Nazanin" pitchFamily="2" charset="-78"/>
              </a:rPr>
              <a:t>بعنوان يکي از زيبا ترين آرامستانهاي کشور شهرت يافته است</a:t>
            </a:r>
            <a:r>
              <a:rPr lang="en-US" sz="1400" dirty="0">
                <a:solidFill>
                  <a:srgbClr val="000000"/>
                </a:solidFill>
                <a:latin typeface="Tahoma"/>
                <a:ea typeface="Times New Roman"/>
                <a:cs typeface="B Zar"/>
              </a:rPr>
              <a:t> .</a:t>
            </a:r>
            <a:endParaRPr lang="en-US" sz="1400" dirty="0"/>
          </a:p>
        </p:txBody>
      </p:sp>
      <p:sp>
        <p:nvSpPr>
          <p:cNvPr id="2" name="Rectangle 1"/>
          <p:cNvSpPr/>
          <p:nvPr/>
        </p:nvSpPr>
        <p:spPr>
          <a:xfrm>
            <a:off x="3323339" y="6304943"/>
            <a:ext cx="2834765" cy="307777"/>
          </a:xfrm>
          <a:prstGeom prst="rect">
            <a:avLst/>
          </a:prstGeom>
        </p:spPr>
        <p:txBody>
          <a:bodyPr wrap="square">
            <a:spAutoFit/>
          </a:bodyPr>
          <a:lstStyle/>
          <a:p>
            <a:r>
              <a:rPr lang="fa-IR" sz="1400" b="1" dirty="0" smtClean="0">
                <a:solidFill>
                  <a:schemeClr val="accent1">
                    <a:lumMod val="50000"/>
                  </a:schemeClr>
                </a:solidFill>
                <a:latin typeface="Tahoma"/>
                <a:cs typeface="B Nazanin" pitchFamily="2" charset="-78"/>
              </a:rPr>
              <a:t>تصویر هوایی-آرامستان بهشت فاطمه</a:t>
            </a:r>
            <a:endParaRPr lang="en-US" sz="1400" b="1" dirty="0">
              <a:solidFill>
                <a:schemeClr val="accent1">
                  <a:lumMod val="50000"/>
                </a:schemeClr>
              </a:solidFill>
            </a:endParaRPr>
          </a:p>
        </p:txBody>
      </p:sp>
      <p:sp>
        <p:nvSpPr>
          <p:cNvPr id="35" name="Rectangle 34"/>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Tree>
    <p:extLst>
      <p:ext uri="{BB962C8B-B14F-4D97-AF65-F5344CB8AC3E}">
        <p14:creationId xmlns:p14="http://schemas.microsoft.com/office/powerpoint/2010/main" val="4175052642"/>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7" name="Picture 26"/>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08216" y="1370640"/>
            <a:ext cx="2261167" cy="2584833"/>
          </a:xfrm>
          <a:prstGeom prst="rect">
            <a:avLst/>
          </a:prstGeom>
          <a:ln>
            <a:noFill/>
            <a:prstDash val="sysDash"/>
          </a:ln>
          <a:scene3d>
            <a:camera prst="orthographicFront"/>
            <a:lightRig rig="threePt" dir="t"/>
          </a:scene3d>
          <a:sp3d>
            <a:bevelT/>
          </a:sp3d>
        </p:spPr>
      </p:pic>
      <p:pic>
        <p:nvPicPr>
          <p:cNvPr id="28" name="Picture 2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47801" y="3048000"/>
            <a:ext cx="2057986" cy="1543490"/>
          </a:xfrm>
          <a:prstGeom prst="rect">
            <a:avLst/>
          </a:prstGeom>
          <a:ln w="28575">
            <a:solidFill>
              <a:srgbClr val="FFC000"/>
            </a:solidFill>
          </a:ln>
          <a:scene3d>
            <a:camera prst="orthographicFront"/>
            <a:lightRig rig="threePt" dir="t"/>
          </a:scene3d>
          <a:sp3d>
            <a:bevelT/>
          </a:sp3d>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47801" y="1351800"/>
            <a:ext cx="2057986" cy="1543490"/>
          </a:xfrm>
          <a:prstGeom prst="rect">
            <a:avLst/>
          </a:prstGeom>
          <a:ln w="28575">
            <a:solidFill>
              <a:srgbClr val="FF0000"/>
            </a:solidFill>
          </a:ln>
          <a:scene3d>
            <a:camera prst="orthographicFront"/>
            <a:lightRig rig="threePt" dir="t"/>
          </a:scene3d>
          <a:sp3d>
            <a:bevelT/>
          </a:sp3d>
        </p:spPr>
      </p:pic>
      <p:pic>
        <p:nvPicPr>
          <p:cNvPr id="32" name="Picture 31"/>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447800" y="4724400"/>
            <a:ext cx="2057987" cy="1543490"/>
          </a:xfrm>
          <a:prstGeom prst="rect">
            <a:avLst/>
          </a:prstGeom>
          <a:ln w="38100">
            <a:solidFill>
              <a:srgbClr val="92D050"/>
            </a:solidFill>
          </a:ln>
          <a:scene3d>
            <a:camera prst="orthographicFront"/>
            <a:lightRig rig="threePt" dir="t"/>
          </a:scene3d>
          <a:sp3d>
            <a:bevelT/>
          </a:sp3d>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241312" y="4724400"/>
            <a:ext cx="2092550" cy="1569413"/>
          </a:xfrm>
          <a:prstGeom prst="rect">
            <a:avLst/>
          </a:prstGeom>
          <a:ln w="28575">
            <a:solidFill>
              <a:srgbClr val="FFFF00"/>
            </a:solidFill>
          </a:ln>
          <a:scene3d>
            <a:camera prst="orthographicFront"/>
            <a:lightRig rig="threePt" dir="t"/>
          </a:scene3d>
          <a:sp3d>
            <a:bevelT/>
          </a:sp3d>
        </p:spPr>
      </p:pic>
      <p:sp>
        <p:nvSpPr>
          <p:cNvPr id="58" name="Rectangle 57"/>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
        <p:nvSpPr>
          <p:cNvPr id="59" name="Rectangle 58"/>
          <p:cNvSpPr/>
          <p:nvPr/>
        </p:nvSpPr>
        <p:spPr>
          <a:xfrm>
            <a:off x="3568133" y="1351800"/>
            <a:ext cx="352923" cy="1543490"/>
          </a:xfrm>
          <a:prstGeom prst="rect">
            <a:avLst/>
          </a:prstGeom>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سردر ورودی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60" name="Rectangle 59"/>
          <p:cNvSpPr/>
          <p:nvPr/>
        </p:nvSpPr>
        <p:spPr>
          <a:xfrm>
            <a:off x="3581400" y="3048000"/>
            <a:ext cx="352923" cy="1543490"/>
          </a:xfrm>
          <a:prstGeom prst="rect">
            <a:avLst/>
          </a:prstGeom>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گل فروشی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61" name="Rectangle 60"/>
          <p:cNvSpPr/>
          <p:nvPr/>
        </p:nvSpPr>
        <p:spPr>
          <a:xfrm>
            <a:off x="3581400" y="4724400"/>
            <a:ext cx="352923" cy="1543490"/>
          </a:xfrm>
          <a:prstGeom prst="rect">
            <a:avLst/>
          </a:prstGeom>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sz="1400" dirty="0" smtClean="0">
                <a:solidFill>
                  <a:schemeClr val="bg1"/>
                </a:solidFill>
                <a:effectLst>
                  <a:outerShdw blurRad="38100" dist="38100" dir="2700000" algn="tl">
                    <a:srgbClr val="000000">
                      <a:alpha val="43137"/>
                    </a:srgbClr>
                  </a:outerShdw>
                </a:effectLst>
                <a:cs typeface="B Nazanin" pitchFamily="2" charset="-78"/>
              </a:rPr>
              <a:t>حجره های سرپوشیده قبور</a:t>
            </a:r>
            <a:endParaRPr lang="en-US" sz="1400" dirty="0">
              <a:solidFill>
                <a:schemeClr val="bg1"/>
              </a:solidFill>
              <a:effectLst>
                <a:outerShdw blurRad="38100" dist="38100" dir="2700000" algn="tl">
                  <a:srgbClr val="000000">
                    <a:alpha val="43137"/>
                  </a:srgbClr>
                </a:outerShdw>
              </a:effectLst>
              <a:cs typeface="B Nazanin" pitchFamily="2" charset="-78"/>
            </a:endParaRPr>
          </a:p>
        </p:txBody>
      </p:sp>
      <p:sp>
        <p:nvSpPr>
          <p:cNvPr id="62" name="Rectangle 61"/>
          <p:cNvSpPr/>
          <p:nvPr/>
        </p:nvSpPr>
        <p:spPr>
          <a:xfrm>
            <a:off x="6403134" y="4737361"/>
            <a:ext cx="352923" cy="1543490"/>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ساختمان مرکزی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67" name="Oval 66"/>
          <p:cNvSpPr/>
          <p:nvPr/>
        </p:nvSpPr>
        <p:spPr>
          <a:xfrm>
            <a:off x="5506921" y="1405200"/>
            <a:ext cx="288000" cy="2880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899045">
            <a:off x="4804730" y="2170647"/>
            <a:ext cx="325229" cy="1020302"/>
          </a:xfrm>
          <a:prstGeom prst="ellipse">
            <a:avLst/>
          </a:pr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619919" y="1651585"/>
            <a:ext cx="288000" cy="28800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331919" y="1659201"/>
            <a:ext cx="288000" cy="288000"/>
          </a:xfrm>
          <a:prstGeom prst="ellipse">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369747"/>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5475" y="794615"/>
            <a:ext cx="1945925" cy="2224467"/>
          </a:xfrm>
          <a:prstGeom prst="rect">
            <a:avLst/>
          </a:prstGeom>
          <a:ln>
            <a:noFill/>
            <a:prstDash val="sysDash"/>
          </a:ln>
          <a:scene3d>
            <a:camera prst="orthographicFront"/>
            <a:lightRig rig="threePt" dir="t"/>
          </a:scene3d>
          <a:sp3d>
            <a:bevelT/>
          </a:sp3d>
        </p:spPr>
      </p:pic>
      <p:pic>
        <p:nvPicPr>
          <p:cNvPr id="28" name="Picture 27"/>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895600" y="4724400"/>
            <a:ext cx="1945925" cy="1459444"/>
          </a:xfrm>
          <a:prstGeom prst="rect">
            <a:avLst/>
          </a:prstGeom>
          <a:ln w="28575">
            <a:solidFill>
              <a:srgbClr val="92D050"/>
            </a:solidFill>
          </a:ln>
          <a:scene3d>
            <a:camera prst="orthographicFront"/>
            <a:lightRig rig="threePt" dir="t"/>
          </a:scene3d>
          <a:sp3d>
            <a:bevelT/>
          </a:sp3d>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914400" y="4724400"/>
            <a:ext cx="1945924" cy="1459444"/>
          </a:xfrm>
          <a:prstGeom prst="rect">
            <a:avLst/>
          </a:prstGeom>
          <a:ln w="28575">
            <a:solidFill>
              <a:srgbClr val="92D050"/>
            </a:solidFill>
          </a:ln>
          <a:scene3d>
            <a:camera prst="orthographicFront"/>
            <a:lightRig rig="threePt" dir="t"/>
          </a:scene3d>
          <a:sp3d>
            <a:bevelT/>
          </a:sp3d>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12761" y="1469364"/>
            <a:ext cx="1945925" cy="1459444"/>
          </a:xfrm>
          <a:prstGeom prst="rect">
            <a:avLst/>
          </a:prstGeom>
          <a:ln w="28575">
            <a:solidFill>
              <a:srgbClr val="FF0000"/>
            </a:solidFill>
          </a:ln>
          <a:scene3d>
            <a:camera prst="orthographicFront"/>
            <a:lightRig rig="threePt" dir="t"/>
          </a:scene3d>
          <a:sp3d>
            <a:bevelT/>
          </a:sp3d>
        </p:spPr>
      </p:pic>
      <p:pic>
        <p:nvPicPr>
          <p:cNvPr id="34" name="Picture 33"/>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1912762" y="3200400"/>
            <a:ext cx="1945924" cy="1459444"/>
          </a:xfrm>
          <a:prstGeom prst="rect">
            <a:avLst/>
          </a:prstGeom>
          <a:ln w="28575">
            <a:solidFill>
              <a:srgbClr val="92D050"/>
            </a:solidFill>
          </a:ln>
          <a:scene3d>
            <a:camera prst="orthographicFront"/>
            <a:lightRig rig="threePt" dir="t"/>
          </a:scene3d>
          <a:sp3d>
            <a:bevelT/>
          </a:sp3d>
        </p:spPr>
      </p:pic>
      <p:pic>
        <p:nvPicPr>
          <p:cNvPr id="35" name="Picture 34"/>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5029200" y="3205800"/>
            <a:ext cx="1938725" cy="1454044"/>
          </a:xfrm>
          <a:prstGeom prst="rect">
            <a:avLst/>
          </a:prstGeom>
          <a:ln w="28575">
            <a:solidFill>
              <a:srgbClr val="FFFF00"/>
            </a:solidFill>
          </a:ln>
          <a:scene3d>
            <a:camera prst="orthographicFront"/>
            <a:lightRig rig="threePt" dir="t"/>
          </a:scene3d>
          <a:sp3d>
            <a:bevelT/>
          </a:sp3d>
        </p:spPr>
      </p:pic>
      <p:pic>
        <p:nvPicPr>
          <p:cNvPr id="36" name="Picture 35"/>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5922363" y="4727100"/>
            <a:ext cx="1938725" cy="1454044"/>
          </a:xfrm>
          <a:prstGeom prst="rect">
            <a:avLst/>
          </a:prstGeom>
          <a:ln w="28575">
            <a:solidFill>
              <a:srgbClr val="FFFF00"/>
            </a:solidFill>
          </a:ln>
          <a:scene3d>
            <a:camera prst="orthographicFront"/>
            <a:lightRig rig="threePt" dir="t"/>
          </a:scene3d>
          <a:sp3d>
            <a:bevelT/>
          </a:sp3d>
        </p:spPr>
      </p:pic>
      <p:sp>
        <p:nvSpPr>
          <p:cNvPr id="37" name="Rectangle 36"/>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
        <p:nvSpPr>
          <p:cNvPr id="45" name="Oval 44"/>
          <p:cNvSpPr/>
          <p:nvPr/>
        </p:nvSpPr>
        <p:spPr>
          <a:xfrm>
            <a:off x="6938211" y="1142400"/>
            <a:ext cx="288000" cy="2880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400858" y="1090202"/>
            <a:ext cx="288000" cy="28800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794211" y="1192216"/>
            <a:ext cx="288000" cy="288000"/>
          </a:xfrm>
          <a:prstGeom prst="ellipse">
            <a:avLst/>
          </a:pr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938412" y="1469364"/>
            <a:ext cx="352923" cy="1459444"/>
          </a:xfrm>
          <a:prstGeom prst="rect">
            <a:avLst/>
          </a:prstGeom>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واحد خدمات</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50" name="Rectangle 49"/>
          <p:cNvSpPr/>
          <p:nvPr/>
        </p:nvSpPr>
        <p:spPr>
          <a:xfrm>
            <a:off x="3938412" y="3205800"/>
            <a:ext cx="352923" cy="1459444"/>
          </a:xfrm>
          <a:prstGeom prst="rect">
            <a:avLst/>
          </a:prstGeom>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تأسیسات زیرزمینی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51" name="Rectangle 50"/>
          <p:cNvSpPr/>
          <p:nvPr/>
        </p:nvSpPr>
        <p:spPr>
          <a:xfrm>
            <a:off x="7038477" y="3200400"/>
            <a:ext cx="352923" cy="1459444"/>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تأسیسات</a:t>
            </a:r>
            <a:endParaRPr lang="en-US" dirty="0">
              <a:solidFill>
                <a:schemeClr val="bg1"/>
              </a:solidFill>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1251878928"/>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rot="5400000">
            <a:off x="2801269" y="2799567"/>
            <a:ext cx="1120944" cy="497061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409551" y="796615"/>
            <a:ext cx="981849" cy="118458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158156" y="1887387"/>
            <a:ext cx="807416" cy="497061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22" name="Rectangle 2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9" name="Rectangle 28"/>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43" name="Rectangle 4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4" name="Rectangle 4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45" name="Rectangle 4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46" name="Rectangle 4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
        <p:nvSpPr>
          <p:cNvPr id="30" name="Rectangle 29"/>
          <p:cNvSpPr/>
          <p:nvPr/>
        </p:nvSpPr>
        <p:spPr>
          <a:xfrm>
            <a:off x="2751950" y="881993"/>
            <a:ext cx="4639449" cy="1384995"/>
          </a:xfrm>
          <a:prstGeom prst="rect">
            <a:avLst/>
          </a:prstGeom>
        </p:spPr>
        <p:txBody>
          <a:bodyPr wrap="square">
            <a:spAutoFit/>
          </a:bodyPr>
          <a:lstStyle/>
          <a:p>
            <a:pPr algn="justLow" rtl="1"/>
            <a:r>
              <a:rPr lang="ar-SA" sz="1400" dirty="0">
                <a:solidFill>
                  <a:srgbClr val="000000"/>
                </a:solidFill>
                <a:latin typeface="Tahoma"/>
                <a:ea typeface="Times New Roman"/>
                <a:cs typeface="B Nazanin" pitchFamily="2" charset="-78"/>
              </a:rPr>
              <a:t>با توجه به رشد جمعيت و مهاجر پذير بودن منطقه و جلوگيري از شيوع بيماريها و ارائه خدمات بهتر جهت انجام تشريفات مذهبي در تير ماه 1386 پروژه احداث ساختمان جديد متوفيات و غسالخانه شروع شد ، اين پروژه با طراحي مهندسي نوين و بر اساس آخرين تکنولوژي روز و با تأسيسات و تجهيزات مدرن در زميني به مساحت 1700 متر مربع و اعتباري بالغ بر هشت ميليارد ريال با امکانات </a:t>
            </a:r>
            <a:r>
              <a:rPr lang="ar-SA" sz="1400" dirty="0" smtClean="0">
                <a:solidFill>
                  <a:srgbClr val="000000"/>
                </a:solidFill>
                <a:latin typeface="Tahoma"/>
                <a:ea typeface="Times New Roman"/>
                <a:cs typeface="B Nazanin" pitchFamily="2" charset="-78"/>
              </a:rPr>
              <a:t>ذيل</a:t>
            </a:r>
            <a:r>
              <a:rPr lang="fa-IR" sz="1400" dirty="0" smtClean="0">
                <a:solidFill>
                  <a:srgbClr val="000000"/>
                </a:solidFill>
                <a:latin typeface="Tahoma"/>
                <a:ea typeface="Times New Roman"/>
                <a:cs typeface="B Nazanin" pitchFamily="2" charset="-78"/>
              </a:rPr>
              <a:t>  </a:t>
            </a:r>
            <a:r>
              <a:rPr lang="ar-SA" sz="1400" dirty="0" smtClean="0">
                <a:solidFill>
                  <a:srgbClr val="000000"/>
                </a:solidFill>
                <a:latin typeface="Tahoma"/>
                <a:ea typeface="Times New Roman"/>
                <a:cs typeface="B Nazanin" pitchFamily="2" charset="-78"/>
              </a:rPr>
              <a:t> </a:t>
            </a:r>
            <a:r>
              <a:rPr lang="ar-SA" sz="1400" dirty="0">
                <a:solidFill>
                  <a:srgbClr val="000000"/>
                </a:solidFill>
                <a:latin typeface="Tahoma"/>
                <a:ea typeface="Times New Roman"/>
                <a:cs typeface="B Nazanin" pitchFamily="2" charset="-78"/>
              </a:rPr>
              <a:t>برنامه ريزي </a:t>
            </a:r>
            <a:r>
              <a:rPr lang="ar-SA" sz="1400" dirty="0" smtClean="0">
                <a:solidFill>
                  <a:srgbClr val="000000"/>
                </a:solidFill>
                <a:latin typeface="Tahoma"/>
                <a:ea typeface="Times New Roman"/>
                <a:cs typeface="B Nazanin" pitchFamily="2" charset="-78"/>
              </a:rPr>
              <a:t>شد</a:t>
            </a:r>
            <a:r>
              <a:rPr lang="en-US" sz="1400" dirty="0" smtClean="0">
                <a:solidFill>
                  <a:srgbClr val="000000"/>
                </a:solidFill>
                <a:latin typeface="Tahoma"/>
                <a:ea typeface="Times New Roman"/>
                <a:cs typeface="B Nazanin" pitchFamily="2" charset="-78"/>
              </a:rPr>
              <a:t>.</a:t>
            </a:r>
            <a:endParaRPr lang="fa-IR" sz="1400" dirty="0" smtClean="0">
              <a:solidFill>
                <a:srgbClr val="000000"/>
              </a:solidFill>
              <a:latin typeface="Tahoma"/>
              <a:ea typeface="Times New Roman"/>
              <a:cs typeface="B Nazanin" pitchFamily="2" charset="-78"/>
            </a:endParaRPr>
          </a:p>
        </p:txBody>
      </p:sp>
      <p:sp>
        <p:nvSpPr>
          <p:cNvPr id="2" name="Rectangle 1"/>
          <p:cNvSpPr/>
          <p:nvPr/>
        </p:nvSpPr>
        <p:spPr>
          <a:xfrm>
            <a:off x="2476500" y="2286000"/>
            <a:ext cx="4953000" cy="1815882"/>
          </a:xfrm>
          <a:prstGeom prst="rect">
            <a:avLst/>
          </a:prstGeom>
        </p:spPr>
        <p:txBody>
          <a:bodyPr>
            <a:spAutoFit/>
          </a:bodyPr>
          <a:lstStyle/>
          <a:p>
            <a:pPr marL="285750" indent="-285750" algn="justLow" rtl="1">
              <a:buFont typeface="Wingdings" pitchFamily="2" charset="2"/>
              <a:buChar char="§"/>
            </a:pPr>
            <a:r>
              <a:rPr lang="fa-IR" sz="1400" dirty="0" smtClean="0">
                <a:solidFill>
                  <a:schemeClr val="accent1">
                    <a:lumMod val="50000"/>
                  </a:schemeClr>
                </a:solidFill>
                <a:latin typeface="Tahoma"/>
                <a:ea typeface="Times New Roman"/>
                <a:cs typeface="B Nazanin" pitchFamily="2" charset="-78"/>
              </a:rPr>
              <a:t>غسالخانه عمومی</a:t>
            </a:r>
          </a:p>
          <a:p>
            <a:pPr marL="285750" indent="-285750" algn="justLow" rtl="1">
              <a:buFont typeface="Wingdings" pitchFamily="2" charset="2"/>
              <a:buChar char="§"/>
            </a:pPr>
            <a:r>
              <a:rPr lang="ar-SA" sz="1400" dirty="0" smtClean="0">
                <a:solidFill>
                  <a:schemeClr val="accent1">
                    <a:lumMod val="50000"/>
                  </a:schemeClr>
                </a:solidFill>
                <a:latin typeface="Tahoma"/>
                <a:ea typeface="Times New Roman"/>
                <a:cs typeface="B Nazanin" pitchFamily="2" charset="-78"/>
              </a:rPr>
              <a:t>غسالخانه </a:t>
            </a:r>
            <a:r>
              <a:rPr lang="ar-SA" sz="1400" dirty="0">
                <a:solidFill>
                  <a:schemeClr val="accent1">
                    <a:lumMod val="50000"/>
                  </a:schemeClr>
                </a:solidFill>
                <a:latin typeface="Tahoma"/>
                <a:ea typeface="Times New Roman"/>
                <a:cs typeface="B Nazanin" pitchFamily="2" charset="-78"/>
              </a:rPr>
              <a:t>خصوصي جهت بيماريهاي واگيردار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اطاق تيمم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 سردخانه انفرادي و سردخانه کشويي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 حمل جنازه به صورت ريلي و آسانسوري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کوره سوزاندن لباس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 نمازخانه و سالن انتظار </a:t>
            </a:r>
            <a:endParaRPr lang="fa-IR" sz="1400" dirty="0">
              <a:solidFill>
                <a:schemeClr val="accent1">
                  <a:lumMod val="50000"/>
                </a:schemeClr>
              </a:solidFill>
              <a:latin typeface="Tahoma"/>
              <a:ea typeface="Times New Roman"/>
              <a:cs typeface="B Nazanin" pitchFamily="2" charset="-78"/>
            </a:endParaRPr>
          </a:p>
          <a:p>
            <a:pPr marL="285750" indent="-285750" algn="justLow" rtl="1">
              <a:buFont typeface="Wingdings" pitchFamily="2" charset="2"/>
              <a:buChar char="§"/>
            </a:pPr>
            <a:r>
              <a:rPr lang="ar-SA" sz="1400" dirty="0">
                <a:solidFill>
                  <a:schemeClr val="accent1">
                    <a:lumMod val="50000"/>
                  </a:schemeClr>
                </a:solidFill>
                <a:latin typeface="Tahoma"/>
                <a:ea typeface="Times New Roman"/>
                <a:cs typeface="B Nazanin" pitchFamily="2" charset="-78"/>
              </a:rPr>
              <a:t>مجهز به دوربينهاي مداربسته</a:t>
            </a:r>
            <a:r>
              <a:rPr lang="en-US" sz="1400" dirty="0">
                <a:solidFill>
                  <a:schemeClr val="accent1">
                    <a:lumMod val="50000"/>
                  </a:schemeClr>
                </a:solidFill>
                <a:latin typeface="Tahoma"/>
                <a:ea typeface="Times New Roman"/>
                <a:cs typeface="B Nazanin" pitchFamily="2" charset="-78"/>
              </a:rPr>
              <a:t> .</a:t>
            </a:r>
            <a:endParaRPr lang="en-US" sz="1400" dirty="0">
              <a:solidFill>
                <a:schemeClr val="accent1">
                  <a:lumMod val="50000"/>
                </a:schemeClr>
              </a:solidFill>
              <a:cs typeface="B Nazanin" pitchFamily="2" charset="-78"/>
            </a:endParaRPr>
          </a:p>
        </p:txBody>
      </p:sp>
      <p:grpSp>
        <p:nvGrpSpPr>
          <p:cNvPr id="19" name="Group 18"/>
          <p:cNvGrpSpPr/>
          <p:nvPr/>
        </p:nvGrpSpPr>
        <p:grpSpPr>
          <a:xfrm>
            <a:off x="925930" y="2067984"/>
            <a:ext cx="3247639" cy="3894666"/>
            <a:chOff x="925930" y="2067984"/>
            <a:chExt cx="3247639" cy="3894666"/>
          </a:xfrm>
        </p:grpSpPr>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624" y="2067984"/>
              <a:ext cx="1181333" cy="1350431"/>
            </a:xfrm>
            <a:prstGeom prst="rect">
              <a:avLst/>
            </a:prstGeom>
            <a:ln>
              <a:noFill/>
              <a:prstDash val="sysDash"/>
            </a:ln>
            <a:scene3d>
              <a:camera prst="orthographicFront"/>
              <a:lightRig rig="threePt" dir="t"/>
            </a:scene3d>
            <a:sp3d>
              <a:bevelT/>
            </a:sp3d>
          </p:spPr>
        </p:pic>
        <p:pic>
          <p:nvPicPr>
            <p:cNvPr id="32" name="Picture 3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46066" t="42387" r="9001" b="28807"/>
            <a:stretch/>
          </p:blipFill>
          <p:spPr>
            <a:xfrm>
              <a:off x="2404968" y="3109583"/>
              <a:ext cx="1633632" cy="1197216"/>
            </a:xfrm>
            <a:prstGeom prst="rect">
              <a:avLst/>
            </a:prstGeom>
            <a:ln>
              <a:noFill/>
              <a:prstDash val="sysDash"/>
            </a:ln>
            <a:scene3d>
              <a:camera prst="orthographicFront"/>
              <a:lightRig rig="threePt" dir="t"/>
            </a:scene3d>
            <a:sp3d>
              <a:bevelT/>
            </a:sp3d>
          </p:spPr>
        </p:pic>
        <p:sp>
          <p:nvSpPr>
            <p:cNvPr id="33" name="Circular Arrow 32"/>
            <p:cNvSpPr/>
            <p:nvPr/>
          </p:nvSpPr>
          <p:spPr>
            <a:xfrm rot="1366055">
              <a:off x="2202112" y="2499577"/>
              <a:ext cx="1150884" cy="1154857"/>
            </a:xfrm>
            <a:prstGeom prst="circularArrow">
              <a:avLst>
                <a:gd name="adj1" fmla="val 5425"/>
                <a:gd name="adj2" fmla="val 1129700"/>
                <a:gd name="adj3" fmla="val 19299301"/>
                <a:gd name="adj4" fmla="val 12552794"/>
                <a:gd name="adj5" fmla="val 11397"/>
              </a:avLst>
            </a:prstGeom>
            <a:solidFill>
              <a:schemeClr val="accent1"/>
            </a:solidFill>
            <a:ln>
              <a:solidFill>
                <a:schemeClr val="tx2"/>
              </a:solidFill>
            </a:ln>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25930" y="4138611"/>
              <a:ext cx="2432052" cy="1824039"/>
            </a:xfrm>
            <a:prstGeom prst="rect">
              <a:avLst/>
            </a:prstGeom>
            <a:scene3d>
              <a:camera prst="orthographicFront"/>
              <a:lightRig rig="threePt" dir="t"/>
            </a:scene3d>
            <a:sp3d>
              <a:bevelT/>
            </a:sp3d>
          </p:spPr>
        </p:pic>
        <p:sp>
          <p:nvSpPr>
            <p:cNvPr id="35" name="Circular Arrow 34"/>
            <p:cNvSpPr/>
            <p:nvPr/>
          </p:nvSpPr>
          <p:spPr>
            <a:xfrm rot="18841154" flipH="1" flipV="1">
              <a:off x="3020699" y="3933637"/>
              <a:ext cx="1150884" cy="1154857"/>
            </a:xfrm>
            <a:prstGeom prst="circularArrow">
              <a:avLst>
                <a:gd name="adj1" fmla="val 5425"/>
                <a:gd name="adj2" fmla="val 1129700"/>
                <a:gd name="adj3" fmla="val 19299301"/>
                <a:gd name="adj4" fmla="val 12552794"/>
                <a:gd name="adj5" fmla="val 11397"/>
              </a:avLst>
            </a:prstGeom>
            <a:solidFill>
              <a:schemeClr val="accent1"/>
            </a:solidFill>
            <a:ln>
              <a:solidFill>
                <a:schemeClr val="tx2"/>
              </a:solidFill>
            </a:ln>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sp>
      </p:grpSp>
      <p:sp>
        <p:nvSpPr>
          <p:cNvPr id="38" name="Rectangle 37"/>
          <p:cNvSpPr/>
          <p:nvPr/>
        </p:nvSpPr>
        <p:spPr>
          <a:xfrm>
            <a:off x="3413635" y="5654873"/>
            <a:ext cx="2834765" cy="307777"/>
          </a:xfrm>
          <a:prstGeom prst="rect">
            <a:avLst/>
          </a:prstGeom>
        </p:spPr>
        <p:txBody>
          <a:bodyPr wrap="square">
            <a:spAutoFit/>
          </a:bodyPr>
          <a:lstStyle/>
          <a:p>
            <a:r>
              <a:rPr lang="fa-IR" sz="1400" b="1" dirty="0" smtClean="0">
                <a:solidFill>
                  <a:schemeClr val="accent1">
                    <a:lumMod val="50000"/>
                  </a:schemeClr>
                </a:solidFill>
                <a:latin typeface="Tahoma"/>
                <a:cs typeface="B Nazanin" pitchFamily="2" charset="-78"/>
              </a:rPr>
              <a:t>آرامستان بهشت فاطمه – ساختمان معراج</a:t>
            </a:r>
            <a:endParaRPr lang="en-US" sz="1400" b="1" dirty="0">
              <a:solidFill>
                <a:schemeClr val="accent1">
                  <a:lumMod val="50000"/>
                </a:schemeClr>
              </a:solidFill>
            </a:endParaRPr>
          </a:p>
        </p:txBody>
      </p:sp>
      <p:sp>
        <p:nvSpPr>
          <p:cNvPr id="39" name="Rectangle 38"/>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Tree>
    <p:extLst>
      <p:ext uri="{BB962C8B-B14F-4D97-AF65-F5344CB8AC3E}">
        <p14:creationId xmlns:p14="http://schemas.microsoft.com/office/powerpoint/2010/main" val="2585001358"/>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7" name="Picture 2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11062" y="1435100"/>
            <a:ext cx="2061776" cy="2356901"/>
          </a:xfrm>
          <a:prstGeom prst="rect">
            <a:avLst/>
          </a:prstGeom>
          <a:ln>
            <a:noFill/>
            <a:prstDash val="sysDash"/>
          </a:ln>
          <a:scene3d>
            <a:camera prst="orthographicFront"/>
            <a:lightRig rig="threePt" dir="t"/>
          </a:scene3d>
          <a:sp3d>
            <a:bevelT/>
          </a:sp3d>
        </p:spPr>
      </p:pic>
      <p:pic>
        <p:nvPicPr>
          <p:cNvPr id="30" name="Picture 29"/>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53725" y="1435100"/>
            <a:ext cx="1789150" cy="1341863"/>
          </a:xfrm>
          <a:prstGeom prst="rect">
            <a:avLst/>
          </a:prstGeom>
          <a:ln w="28575">
            <a:solidFill>
              <a:srgbClr val="FF0000"/>
            </a:solidFill>
          </a:ln>
          <a:scene3d>
            <a:camera prst="orthographicFront"/>
            <a:lightRig rig="threePt" dir="t"/>
          </a:scene3d>
          <a:sp3d>
            <a:bevelT/>
          </a:sp3d>
        </p:spPr>
      </p:pic>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5257800" y="4238817"/>
            <a:ext cx="1789150" cy="1295400"/>
          </a:xfrm>
          <a:prstGeom prst="rect">
            <a:avLst/>
          </a:prstGeom>
          <a:ln w="28575">
            <a:solidFill>
              <a:srgbClr val="FFFF00"/>
            </a:solidFill>
          </a:ln>
          <a:scene3d>
            <a:camera prst="orthographicFront"/>
            <a:lightRig rig="threePt" dir="t"/>
          </a:scene3d>
          <a:sp3d>
            <a:bevelT/>
          </a:sp3d>
        </p:spPr>
      </p:pic>
      <p:pic>
        <p:nvPicPr>
          <p:cNvPr id="32" name="Picture 31"/>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3352800" y="4238817"/>
            <a:ext cx="1789150" cy="1295400"/>
          </a:xfrm>
          <a:prstGeom prst="rect">
            <a:avLst/>
          </a:prstGeom>
          <a:ln w="28575">
            <a:solidFill>
              <a:srgbClr val="FFFF00"/>
            </a:solidFill>
          </a:ln>
          <a:scene3d>
            <a:camera prst="orthographicFront"/>
            <a:lightRig rig="threePt" dir="t"/>
          </a:scene3d>
          <a:sp3d>
            <a:bevelT/>
          </a:sp3d>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7162800" y="4238817"/>
            <a:ext cx="1789150" cy="1295399"/>
          </a:xfrm>
          <a:prstGeom prst="rect">
            <a:avLst/>
          </a:prstGeom>
          <a:ln w="28575">
            <a:solidFill>
              <a:srgbClr val="FFFF00"/>
            </a:solidFill>
          </a:ln>
          <a:scene3d>
            <a:camera prst="orthographicFront"/>
            <a:lightRig rig="threePt" dir="t"/>
          </a:scene3d>
          <a:sp3d>
            <a:bevelT/>
          </a:sp3d>
        </p:spPr>
      </p:pic>
      <p:pic>
        <p:nvPicPr>
          <p:cNvPr id="34" name="Picture 33"/>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1463675" y="2840463"/>
            <a:ext cx="1779199" cy="1295400"/>
          </a:xfrm>
          <a:prstGeom prst="rect">
            <a:avLst/>
          </a:prstGeom>
          <a:ln w="28575">
            <a:solidFill>
              <a:srgbClr val="FFFF00"/>
            </a:solidFill>
          </a:ln>
          <a:scene3d>
            <a:camera prst="orthographicFront"/>
            <a:lightRig rig="threePt" dir="t"/>
          </a:scene3d>
          <a:sp3d>
            <a:bevelT/>
          </a:sp3d>
        </p:spPr>
      </p:pic>
      <p:pic>
        <p:nvPicPr>
          <p:cNvPr id="35" name="Picture 34"/>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tretch>
            <a:fillRect/>
          </a:stretch>
        </p:blipFill>
        <p:spPr>
          <a:xfrm>
            <a:off x="1463675" y="4238816"/>
            <a:ext cx="1779200" cy="1295400"/>
          </a:xfrm>
          <a:prstGeom prst="rect">
            <a:avLst/>
          </a:prstGeom>
          <a:ln w="28575">
            <a:solidFill>
              <a:srgbClr val="FFFF00"/>
            </a:solidFill>
          </a:ln>
          <a:scene3d>
            <a:camera prst="orthographicFront"/>
            <a:lightRig rig="threePt" dir="t"/>
          </a:scene3d>
          <a:sp3d>
            <a:bevelT/>
          </a:sp3d>
        </p:spPr>
      </p:pic>
      <p:sp>
        <p:nvSpPr>
          <p:cNvPr id="36" name="Rectangle 35"/>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
        <p:nvSpPr>
          <p:cNvPr id="37" name="Oval 36"/>
          <p:cNvSpPr/>
          <p:nvPr/>
        </p:nvSpPr>
        <p:spPr>
          <a:xfrm>
            <a:off x="5579400" y="2556163"/>
            <a:ext cx="288000" cy="2880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328812" y="1435100"/>
            <a:ext cx="352923" cy="1341863"/>
          </a:xfrm>
          <a:prstGeom prst="rect">
            <a:avLst/>
          </a:prstGeom>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ساختمان معراج</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9" name="Rectangle 38"/>
          <p:cNvSpPr/>
          <p:nvPr/>
        </p:nvSpPr>
        <p:spPr>
          <a:xfrm>
            <a:off x="3328811" y="2844800"/>
            <a:ext cx="352923" cy="1291063"/>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امکانات</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0" name="Rectangle 39"/>
          <p:cNvSpPr/>
          <p:nvPr/>
        </p:nvSpPr>
        <p:spPr>
          <a:xfrm rot="5400000">
            <a:off x="2171838" y="4891615"/>
            <a:ext cx="352923" cy="1789150"/>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سردخانه</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1" name="Rectangle 40"/>
          <p:cNvSpPr/>
          <p:nvPr/>
        </p:nvSpPr>
        <p:spPr>
          <a:xfrm rot="5400000">
            <a:off x="7880914" y="4897966"/>
            <a:ext cx="352923" cy="1789150"/>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کوره سوزاندن لباس</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2" name="Oval 41"/>
          <p:cNvSpPr/>
          <p:nvPr/>
        </p:nvSpPr>
        <p:spPr>
          <a:xfrm>
            <a:off x="5532900" y="2501379"/>
            <a:ext cx="381000" cy="38100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465811"/>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7" name="Picture 26"/>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77015" y="1295400"/>
            <a:ext cx="2261167" cy="2584833"/>
          </a:xfrm>
          <a:prstGeom prst="rect">
            <a:avLst/>
          </a:prstGeom>
          <a:ln>
            <a:noFill/>
            <a:prstDash val="sysDash"/>
          </a:ln>
          <a:scene3d>
            <a:camera prst="orthographicFront"/>
            <a:lightRig rig="threePt" dir="t"/>
          </a:scene3d>
          <a:sp3d>
            <a:bevelT/>
          </a:sp3d>
        </p:spPr>
      </p:pic>
      <p:pic>
        <p:nvPicPr>
          <p:cNvPr id="28" name="Picture 2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55628" y="1295400"/>
            <a:ext cx="2159999" cy="1620000"/>
          </a:xfrm>
          <a:prstGeom prst="rect">
            <a:avLst/>
          </a:prstGeom>
          <a:ln w="28575">
            <a:solidFill>
              <a:srgbClr val="FF0000"/>
            </a:solidFill>
          </a:ln>
          <a:scene3d>
            <a:camera prst="orthographicFront"/>
            <a:lightRig rig="threePt" dir="t"/>
          </a:scene3d>
          <a:sp3d>
            <a:bevelT/>
          </a:sp3d>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55628" y="4800600"/>
            <a:ext cx="2159999" cy="1620000"/>
          </a:xfrm>
          <a:prstGeom prst="rect">
            <a:avLst/>
          </a:prstGeom>
          <a:ln w="28575">
            <a:solidFill>
              <a:srgbClr val="FFFF00"/>
            </a:solidFill>
          </a:ln>
          <a:scene3d>
            <a:camera prst="orthographicFront"/>
            <a:lightRig rig="threePt" dir="t"/>
          </a:scene3d>
          <a:sp3d>
            <a:bevelT/>
          </a:sp3d>
        </p:spPr>
      </p:pic>
      <p:pic>
        <p:nvPicPr>
          <p:cNvPr id="30" name="Picture 29"/>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67200" y="4800600"/>
            <a:ext cx="2159999" cy="1620000"/>
          </a:xfrm>
          <a:prstGeom prst="rect">
            <a:avLst/>
          </a:prstGeom>
          <a:ln w="28575">
            <a:solidFill>
              <a:srgbClr val="FFFF00"/>
            </a:solidFill>
          </a:ln>
          <a:scene3d>
            <a:camera prst="orthographicFront"/>
            <a:lightRig rig="threePt" dir="t"/>
          </a:scene3d>
          <a:sp3d>
            <a:bevelT/>
          </a:sp3d>
        </p:spPr>
      </p:pic>
      <p:pic>
        <p:nvPicPr>
          <p:cNvPr id="31" name="Picture 30"/>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55627" y="3048000"/>
            <a:ext cx="2159999" cy="1620000"/>
          </a:xfrm>
          <a:prstGeom prst="rect">
            <a:avLst/>
          </a:prstGeom>
          <a:ln w="28575">
            <a:solidFill>
              <a:srgbClr val="FF0000"/>
            </a:solidFill>
          </a:ln>
          <a:scene3d>
            <a:camera prst="orthographicFront"/>
            <a:lightRig rig="threePt" dir="t"/>
          </a:scene3d>
          <a:sp3d>
            <a:bevelT/>
          </a:sp3d>
        </p:spPr>
      </p:pic>
      <p:sp>
        <p:nvSpPr>
          <p:cNvPr id="32" name="Rectangle 31"/>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sp>
        <p:nvSpPr>
          <p:cNvPr id="34" name="Oval 33"/>
          <p:cNvSpPr/>
          <p:nvPr/>
        </p:nvSpPr>
        <p:spPr>
          <a:xfrm>
            <a:off x="6477000" y="2556163"/>
            <a:ext cx="288000" cy="2880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718489" y="1310268"/>
            <a:ext cx="352923" cy="1605132"/>
          </a:xfrm>
          <a:prstGeom prst="rect">
            <a:avLst/>
          </a:prstGeom>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تأسیسات</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6" name="Rectangle 35"/>
          <p:cNvSpPr/>
          <p:nvPr/>
        </p:nvSpPr>
        <p:spPr>
          <a:xfrm>
            <a:off x="3733800" y="4795668"/>
            <a:ext cx="352923" cy="1605132"/>
          </a:xfrm>
          <a:prstGeom prst="rect">
            <a:avLst/>
          </a:prstGeom>
          <a:ln w="285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تأسیسات زیرزمینی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7" name="Oval 36"/>
          <p:cNvSpPr/>
          <p:nvPr/>
        </p:nvSpPr>
        <p:spPr>
          <a:xfrm>
            <a:off x="6427199" y="2485695"/>
            <a:ext cx="381000" cy="38100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585323"/>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1561817" y="1416275"/>
            <a:ext cx="1484993" cy="15108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6986295" y="3897602"/>
            <a:ext cx="1135852" cy="287475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کلیتی در فهم زمینه</a:t>
              </a:r>
              <a:endParaRPr lang="en-US" sz="1600" dirty="0">
                <a:cs typeface="B Jadid" pitchFamily="2" charset="-78"/>
              </a:endParaRPr>
            </a:p>
          </p:txBody>
        </p:sp>
        <p:sp>
          <p:nvSpPr>
            <p:cNvPr id="19" name="Rectangle 18"/>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0" name="Rectangle 19"/>
            <p:cNvSpPr/>
            <p:nvPr/>
          </p:nvSpPr>
          <p:spPr>
            <a:xfrm>
              <a:off x="6409551" y="211009"/>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مقدمه </a:t>
              </a:r>
              <a:endParaRPr lang="en-US" sz="1600" dirty="0">
                <a:cs typeface="B Jadid" pitchFamily="2" charset="-78"/>
              </a:endParaRPr>
            </a:p>
          </p:txBody>
        </p:sp>
        <p:sp>
          <p:nvSpPr>
            <p:cNvPr id="22" name="Rectangle 21"/>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تعریف تأسیسات و تجهیزات</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7" name="Rectangle 26"/>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grpSp>
      <p:sp>
        <p:nvSpPr>
          <p:cNvPr id="31" name="Rectangle 30"/>
          <p:cNvSpPr/>
          <p:nvPr/>
        </p:nvSpPr>
        <p:spPr>
          <a:xfrm>
            <a:off x="7543800" y="21717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گورستان ها </a:t>
            </a:r>
            <a:endParaRPr lang="en-US" sz="1600" dirty="0">
              <a:cs typeface="B Jadid" pitchFamily="2" charset="-78"/>
            </a:endParaRPr>
          </a:p>
        </p:txBody>
      </p:sp>
      <p:sp>
        <p:nvSpPr>
          <p:cNvPr id="34" name="Rectangle 33"/>
          <p:cNvSpPr/>
          <p:nvPr/>
        </p:nvSpPr>
        <p:spPr>
          <a:xfrm>
            <a:off x="1566710" y="1143000"/>
            <a:ext cx="4953000" cy="1077218"/>
          </a:xfrm>
          <a:prstGeom prst="rect">
            <a:avLst/>
          </a:prstGeom>
        </p:spPr>
        <p:txBody>
          <a:bodyPr>
            <a:spAutoFit/>
          </a:bodyPr>
          <a:lstStyle/>
          <a:p>
            <a:pPr algn="just" rtl="1"/>
            <a:r>
              <a:rPr lang="fa-IR" sz="1600" dirty="0">
                <a:cs typeface="B Nazanin" pitchFamily="2" charset="-78"/>
              </a:rPr>
              <a:t>در بسیاری از مواقع ، انسان از نارسایی های کالبدی </a:t>
            </a:r>
            <a:r>
              <a:rPr lang="fa-IR" sz="1600" dirty="0" smtClean="0">
                <a:cs typeface="B Nazanin" pitchFamily="2" charset="-78"/>
              </a:rPr>
              <a:t>عوامل </a:t>
            </a:r>
            <a:r>
              <a:rPr lang="fa-IR" sz="1600" dirty="0">
                <a:cs typeface="B Nazanin" pitchFamily="2" charset="-78"/>
              </a:rPr>
              <a:t>تشکیل دهنده محیط فراگیر خود رنج می برد که برخی در نبودن یک روند </a:t>
            </a:r>
            <a:r>
              <a:rPr lang="fa-IR" sz="1600" dirty="0" smtClean="0">
                <a:cs typeface="B Nazanin" pitchFamily="2" charset="-78"/>
              </a:rPr>
              <a:t>فرایندگانه </a:t>
            </a:r>
            <a:r>
              <a:rPr lang="fa-IR" sz="1600" dirty="0">
                <a:cs typeface="B Nazanin" pitchFamily="2" charset="-78"/>
              </a:rPr>
              <a:t>و درست برنامه ریزی، طراحی و مدیریت شهری است و برخی از عدم شناخت درست عوامل تشکیل دهنده فضاها و محیط شهری ناشی می شود.</a:t>
            </a:r>
          </a:p>
        </p:txBody>
      </p:sp>
      <p:sp>
        <p:nvSpPr>
          <p:cNvPr id="36" name="Rectangle 35"/>
          <p:cNvSpPr/>
          <p:nvPr/>
        </p:nvSpPr>
        <p:spPr>
          <a:xfrm>
            <a:off x="4136726" y="2670601"/>
            <a:ext cx="4953000" cy="830997"/>
          </a:xfrm>
          <a:prstGeom prst="rect">
            <a:avLst/>
          </a:prstGeom>
        </p:spPr>
        <p:txBody>
          <a:bodyPr>
            <a:spAutoFit/>
          </a:bodyPr>
          <a:lstStyle/>
          <a:p>
            <a:pPr algn="just" rtl="1"/>
            <a:r>
              <a:rPr lang="fa-IR" sz="1600" dirty="0">
                <a:cs typeface="B Nazanin" pitchFamily="2" charset="-78"/>
              </a:rPr>
              <a:t>اگر در فرایند برنامه ریزی و طراحی شهری برای تأمین تأسیسات و تجهیزات به طور مسئولانه و قانونمندانه عمل شود می توان جلوی برخی از این مسائل را گرفت.</a:t>
            </a:r>
          </a:p>
        </p:txBody>
      </p:sp>
      <p:sp>
        <p:nvSpPr>
          <p:cNvPr id="38" name="Rectangle 37"/>
          <p:cNvSpPr/>
          <p:nvPr/>
        </p:nvSpPr>
        <p:spPr>
          <a:xfrm>
            <a:off x="1456551" y="3574021"/>
            <a:ext cx="4953000" cy="830997"/>
          </a:xfrm>
          <a:prstGeom prst="rect">
            <a:avLst/>
          </a:prstGeom>
        </p:spPr>
        <p:txBody>
          <a:bodyPr>
            <a:spAutoFit/>
          </a:bodyPr>
          <a:lstStyle/>
          <a:p>
            <a:pPr algn="just" rtl="1"/>
            <a:r>
              <a:rPr lang="fa-IR" sz="1600" dirty="0">
                <a:cs typeface="B Nazanin" pitchFamily="2" charset="-78"/>
              </a:rPr>
              <a:t>تاسیسات و تجهیزات شهری عوامل عناصر و فرایندهایی از کالبد و فضای شهری هستند که زندگی شهروندان را تسهیل می کنند.که به دو گروه عمده زیر بنایی و روبنایی تقسیم می </a:t>
            </a:r>
            <a:r>
              <a:rPr lang="fa-IR" sz="1600" dirty="0" smtClean="0">
                <a:cs typeface="B Nazanin" pitchFamily="2" charset="-78"/>
              </a:rPr>
              <a:t>شوند.</a:t>
            </a:r>
            <a:endParaRPr lang="en-US" sz="1600" dirty="0">
              <a:cs typeface="B Nazanin" pitchFamily="2" charset="-78"/>
            </a:endParaRPr>
          </a:p>
        </p:txBody>
      </p:sp>
      <p:sp>
        <p:nvSpPr>
          <p:cNvPr id="40" name="Rectangle 39"/>
          <p:cNvSpPr/>
          <p:nvPr/>
        </p:nvSpPr>
        <p:spPr>
          <a:xfrm>
            <a:off x="3269362" y="4702578"/>
            <a:ext cx="4122038" cy="1200329"/>
          </a:xfrm>
          <a:prstGeom prst="rect">
            <a:avLst/>
          </a:prstGeom>
        </p:spPr>
        <p:txBody>
          <a:bodyPr wrap="square">
            <a:spAutoFit/>
          </a:bodyPr>
          <a:lstStyle/>
          <a:p>
            <a:pPr algn="ctr" rtl="1">
              <a:lnSpc>
                <a:spcPct val="150000"/>
              </a:lnSpc>
            </a:pPr>
            <a:r>
              <a:rPr lang="fa-IR" sz="1600" dirty="0">
                <a:effectLst>
                  <a:outerShdw blurRad="38100" dist="38100" dir="2700000" algn="tl">
                    <a:srgbClr val="000000">
                      <a:alpha val="43137"/>
                    </a:srgbClr>
                  </a:outerShdw>
                </a:effectLst>
                <a:cs typeface="B Nazanin" pitchFamily="2" charset="-78"/>
              </a:rPr>
              <a:t>گورستان ها و غسالخانه ها و... عناصری هستند که معمولا در قالب مکان، فضا و مرکز </a:t>
            </a:r>
            <a:r>
              <a:rPr lang="fa-IR" sz="1600" dirty="0" smtClean="0">
                <a:effectLst>
                  <a:outerShdw blurRad="38100" dist="38100" dir="2700000" algn="tl">
                    <a:srgbClr val="000000">
                      <a:alpha val="43137"/>
                    </a:srgbClr>
                  </a:outerShdw>
                </a:effectLst>
                <a:cs typeface="B Nazanin" pitchFamily="2" charset="-78"/>
              </a:rPr>
              <a:t>، تأسیسات </a:t>
            </a:r>
            <a:r>
              <a:rPr lang="fa-IR" sz="1600" dirty="0">
                <a:effectLst>
                  <a:outerShdw blurRad="38100" dist="38100" dir="2700000" algn="tl">
                    <a:srgbClr val="000000">
                      <a:alpha val="43137"/>
                    </a:srgbClr>
                  </a:outerShdw>
                </a:effectLst>
                <a:cs typeface="B Nazanin" pitchFamily="2" charset="-78"/>
              </a:rPr>
              <a:t>و تجهیزات روبنایی (خدماتی) را تشکیل می دهند.</a:t>
            </a:r>
          </a:p>
        </p:txBody>
      </p:sp>
      <p:sp>
        <p:nvSpPr>
          <p:cNvPr id="41" name="TextBox 40"/>
          <p:cNvSpPr txBox="1"/>
          <p:nvPr/>
        </p:nvSpPr>
        <p:spPr>
          <a:xfrm>
            <a:off x="876435" y="6469040"/>
            <a:ext cx="5149715" cy="338554"/>
          </a:xfrm>
          <a:prstGeom prst="rect">
            <a:avLst/>
          </a:prstGeom>
          <a:noFill/>
        </p:spPr>
        <p:txBody>
          <a:bodyPr wrap="square" rtlCol="0">
            <a:spAutoFit/>
          </a:bodyPr>
          <a:lstStyle/>
          <a:p>
            <a:pPr marL="285750" indent="-285750" rtl="1">
              <a:buFont typeface="Wingdings" pitchFamily="2" charset="2"/>
              <a:buChar char="ü"/>
            </a:pPr>
            <a:r>
              <a:rPr lang="fa-IR" sz="1600" dirty="0" smtClean="0">
                <a:solidFill>
                  <a:schemeClr val="tx1">
                    <a:lumMod val="95000"/>
                    <a:lumOff val="5000"/>
                  </a:schemeClr>
                </a:solidFill>
                <a:cs typeface="B Nazanin" pitchFamily="2" charset="-78"/>
              </a:rPr>
              <a:t>بهزادفر، 1388.</a:t>
            </a:r>
            <a:endParaRPr lang="en-US"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90585585"/>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7" name="Picture 26"/>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29200" y="1485900"/>
            <a:ext cx="2261167" cy="2628900"/>
          </a:xfrm>
          <a:prstGeom prst="rect">
            <a:avLst/>
          </a:prstGeom>
          <a:ln>
            <a:noFill/>
            <a:prstDash val="sysDash"/>
          </a:ln>
          <a:scene3d>
            <a:camera prst="orthographicFront"/>
            <a:lightRig rig="threePt" dir="t"/>
          </a:scene3d>
          <a:sp3d>
            <a:bevelT/>
          </a:sp3d>
        </p:spPr>
      </p:pic>
      <p:pic>
        <p:nvPicPr>
          <p:cNvPr id="28" name="Picture 2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46877" y="1485900"/>
            <a:ext cx="1919999" cy="1440000"/>
          </a:xfrm>
          <a:prstGeom prst="rect">
            <a:avLst/>
          </a:prstGeom>
          <a:ln w="28575">
            <a:solidFill>
              <a:srgbClr val="FF0000"/>
            </a:solidFill>
          </a:ln>
          <a:scene3d>
            <a:camera prst="orthographicFront"/>
            <a:lightRig rig="threePt" dir="t"/>
          </a:scene3d>
          <a:sp3d>
            <a:bevelT/>
          </a:sp3d>
        </p:spPr>
      </p:pic>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46877" y="3055800"/>
            <a:ext cx="1919999" cy="1440000"/>
          </a:xfrm>
          <a:prstGeom prst="rect">
            <a:avLst/>
          </a:prstGeom>
          <a:ln w="28575">
            <a:solidFill>
              <a:srgbClr val="FF0000"/>
            </a:solidFill>
          </a:ln>
          <a:scene3d>
            <a:camera prst="orthographicFront"/>
            <a:lightRig rig="threePt" dir="t"/>
          </a:scene3d>
          <a:sp3d>
            <a:bevelT/>
          </a:sp3d>
        </p:spPr>
      </p:pic>
      <p:pic>
        <p:nvPicPr>
          <p:cNvPr id="30" name="Picture 29"/>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46877" y="4658637"/>
            <a:ext cx="1919999" cy="1440000"/>
          </a:xfrm>
          <a:prstGeom prst="rect">
            <a:avLst/>
          </a:prstGeom>
          <a:ln w="28575">
            <a:solidFill>
              <a:srgbClr val="FFFF00"/>
            </a:solidFill>
          </a:ln>
          <a:scene3d>
            <a:camera prst="orthographicFront"/>
            <a:lightRig rig="threePt" dir="t"/>
          </a:scene3d>
          <a:sp3d>
            <a:bevelT/>
          </a:sp3d>
        </p:spPr>
      </p:pic>
      <p:pic>
        <p:nvPicPr>
          <p:cNvPr id="31" name="Picture 30"/>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530316" y="4656000"/>
            <a:ext cx="1919999" cy="1440000"/>
          </a:xfrm>
          <a:prstGeom prst="rect">
            <a:avLst/>
          </a:prstGeom>
          <a:ln w="28575">
            <a:solidFill>
              <a:srgbClr val="FFC000"/>
            </a:solidFill>
          </a:ln>
          <a:scene3d>
            <a:camera prst="orthographicFront"/>
            <a:lightRig rig="threePt" dir="t"/>
          </a:scene3d>
          <a:sp3d>
            <a:bevelT/>
          </a:sp3d>
        </p:spPr>
      </p:pic>
      <p:pic>
        <p:nvPicPr>
          <p:cNvPr id="32" name="Picture 31"/>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32551" y="4662537"/>
            <a:ext cx="1919999" cy="1440000"/>
          </a:xfrm>
          <a:prstGeom prst="rect">
            <a:avLst/>
          </a:prstGeom>
          <a:ln w="28575">
            <a:solidFill>
              <a:srgbClr val="92D050"/>
            </a:solidFill>
          </a:ln>
          <a:scene3d>
            <a:camera prst="orthographicFront"/>
            <a:lightRig rig="threePt" dir="t"/>
          </a:scene3d>
          <a:sp3d>
            <a:bevelT/>
          </a:sp3d>
        </p:spPr>
      </p:pic>
      <p:sp>
        <p:nvSpPr>
          <p:cNvPr id="33" name="Rectangle 32"/>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grpSp>
        <p:nvGrpSpPr>
          <p:cNvPr id="36" name="Group 35"/>
          <p:cNvGrpSpPr/>
          <p:nvPr/>
        </p:nvGrpSpPr>
        <p:grpSpPr>
          <a:xfrm>
            <a:off x="6592550" y="2699368"/>
            <a:ext cx="381000" cy="381000"/>
            <a:chOff x="6384000" y="2819400"/>
            <a:chExt cx="381000" cy="381000"/>
          </a:xfrm>
        </p:grpSpPr>
        <p:sp>
          <p:nvSpPr>
            <p:cNvPr id="34" name="Oval 33"/>
            <p:cNvSpPr/>
            <p:nvPr/>
          </p:nvSpPr>
          <p:spPr>
            <a:xfrm>
              <a:off x="6433801" y="2889868"/>
              <a:ext cx="288000" cy="2880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384000" y="2819400"/>
              <a:ext cx="381000" cy="381000"/>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3429000" y="1485900"/>
            <a:ext cx="352923" cy="1440000"/>
          </a:xfrm>
          <a:prstGeom prst="rect">
            <a:avLst/>
          </a:prstGeom>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بانک</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8" name="Rectangle 37"/>
          <p:cNvSpPr/>
          <p:nvPr/>
        </p:nvSpPr>
        <p:spPr>
          <a:xfrm rot="5400000">
            <a:off x="2233837" y="5392086"/>
            <a:ext cx="352923" cy="1913152"/>
          </a:xfrm>
          <a:prstGeom prst="rect">
            <a:avLst/>
          </a:prstGeom>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بوفه</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9" name="Rectangle 38"/>
          <p:cNvSpPr/>
          <p:nvPr/>
        </p:nvSpPr>
        <p:spPr>
          <a:xfrm rot="5400000">
            <a:off x="4303766" y="5392744"/>
            <a:ext cx="352923" cy="1913152"/>
          </a:xfrm>
          <a:prstGeom prst="rect">
            <a:avLst/>
          </a:prstGeom>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سیستم مکانیاب قبور</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0" name="Rectangle 39"/>
          <p:cNvSpPr/>
          <p:nvPr/>
        </p:nvSpPr>
        <p:spPr>
          <a:xfrm rot="5400000">
            <a:off x="6412666" y="5397825"/>
            <a:ext cx="352923" cy="1913152"/>
          </a:xfrm>
          <a:prstGeom prst="rect">
            <a:avLst/>
          </a:prstGeom>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پارکینگ بخش اداری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416466821"/>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323" y="0"/>
            <a:ext cx="9854677" cy="6858000"/>
            <a:chOff x="51323" y="0"/>
            <a:chExt cx="9854677" cy="6858000"/>
          </a:xfrm>
        </p:grpSpPr>
        <p:sp>
          <p:nvSpPr>
            <p:cNvPr id="3" name="Rectangle 2"/>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17" name="Rectangle 16"/>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18" name="Rectangle 17"/>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2" name="Rectangle 21"/>
            <p:cNvSpPr/>
            <p:nvPr/>
          </p:nvSpPr>
          <p:spPr>
            <a:xfrm>
              <a:off x="7552550" y="29718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a:t>
              </a:r>
              <a:r>
                <a:rPr lang="fa-IR" sz="1600" dirty="0" smtClean="0">
                  <a:cs typeface="B Jadid" pitchFamily="2" charset="-78"/>
                </a:rPr>
                <a:t>بررسی موردی</a:t>
              </a:r>
              <a:endParaRPr lang="en-US" sz="1600" dirty="0">
                <a:cs typeface="B Jadid" pitchFamily="2" charset="-78"/>
              </a:endParaRPr>
            </a:p>
          </p:txBody>
        </p:sp>
      </p:grpSp>
      <p:sp>
        <p:nvSpPr>
          <p:cNvPr id="23" name="Rectangle 2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24" name="Rectangle 2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5" name="Rectangle 2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6" name="Rectangle 2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pic>
        <p:nvPicPr>
          <p:cNvPr id="28" name="Picture 27"/>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19200" y="1447800"/>
            <a:ext cx="2473208" cy="1854906"/>
          </a:xfrm>
          <a:prstGeom prst="rect">
            <a:avLst/>
          </a:prstGeom>
          <a:scene3d>
            <a:camera prst="orthographicFront"/>
            <a:lightRig rig="threePt" dir="t"/>
          </a:scene3d>
          <a:sp3d>
            <a:bevelT/>
          </a:sp3d>
        </p:spPr>
      </p:pic>
      <p:pic>
        <p:nvPicPr>
          <p:cNvPr id="31" name="Picture 30"/>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19200" y="3490322"/>
            <a:ext cx="2473208" cy="1854908"/>
          </a:xfrm>
          <a:prstGeom prst="rect">
            <a:avLst/>
          </a:prstGeom>
          <a:scene3d>
            <a:camera prst="orthographicFront"/>
            <a:lightRig rig="threePt" dir="t"/>
          </a:scene3d>
          <a:sp3d>
            <a:bevelT/>
          </a:sp3d>
        </p:spPr>
      </p:pic>
      <p:sp>
        <p:nvSpPr>
          <p:cNvPr id="32" name="Rectangle 31"/>
          <p:cNvSpPr/>
          <p:nvPr/>
        </p:nvSpPr>
        <p:spPr>
          <a:xfrm>
            <a:off x="7567343" y="35814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جمع بندی</a:t>
            </a:r>
            <a:endParaRPr lang="en-US" sz="1600" dirty="0">
              <a:cs typeface="B Jadid" pitchFamily="2" charset="-78"/>
            </a:endParaRPr>
          </a:p>
        </p:txBody>
      </p:sp>
      <p:grpSp>
        <p:nvGrpSpPr>
          <p:cNvPr id="60" name="Group 59"/>
          <p:cNvGrpSpPr/>
          <p:nvPr/>
        </p:nvGrpSpPr>
        <p:grpSpPr>
          <a:xfrm>
            <a:off x="3981996" y="1398559"/>
            <a:ext cx="3409404" cy="3897430"/>
            <a:chOff x="4373175" y="1485900"/>
            <a:chExt cx="2730386" cy="3121217"/>
          </a:xfrm>
        </p:grpSpPr>
        <p:pic>
          <p:nvPicPr>
            <p:cNvPr id="27" name="Picture 2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73175" y="1485900"/>
              <a:ext cx="2730386" cy="3121217"/>
            </a:xfrm>
            <a:prstGeom prst="rect">
              <a:avLst/>
            </a:prstGeom>
            <a:ln>
              <a:noFill/>
              <a:prstDash val="sysDash"/>
            </a:ln>
            <a:scene3d>
              <a:camera prst="orthographicFront"/>
              <a:lightRig rig="threePt" dir="t"/>
            </a:scene3d>
            <a:sp3d>
              <a:bevelT/>
            </a:sp3d>
          </p:spPr>
        </p:pic>
        <p:sp>
          <p:nvSpPr>
            <p:cNvPr id="33" name="Freeform 32"/>
            <p:cNvSpPr/>
            <p:nvPr/>
          </p:nvSpPr>
          <p:spPr>
            <a:xfrm>
              <a:off x="4495800" y="1549400"/>
              <a:ext cx="2565400" cy="3009900"/>
            </a:xfrm>
            <a:custGeom>
              <a:avLst/>
              <a:gdLst>
                <a:gd name="connsiteX0" fmla="*/ 1295400 w 2565400"/>
                <a:gd name="connsiteY0" fmla="*/ 0 h 3009900"/>
                <a:gd name="connsiteX1" fmla="*/ 1295400 w 2565400"/>
                <a:gd name="connsiteY1" fmla="*/ 0 h 3009900"/>
                <a:gd name="connsiteX2" fmla="*/ 1181100 w 2565400"/>
                <a:gd name="connsiteY2" fmla="*/ 101600 h 3009900"/>
                <a:gd name="connsiteX3" fmla="*/ 0 w 2565400"/>
                <a:gd name="connsiteY3" fmla="*/ 2120900 h 3009900"/>
                <a:gd name="connsiteX4" fmla="*/ 2120900 w 2565400"/>
                <a:gd name="connsiteY4" fmla="*/ 3009900 h 3009900"/>
                <a:gd name="connsiteX5" fmla="*/ 2565400 w 2565400"/>
                <a:gd name="connsiteY5" fmla="*/ 685800 h 3009900"/>
                <a:gd name="connsiteX6" fmla="*/ 1295400 w 2565400"/>
                <a:gd name="connsiteY6" fmla="*/ 0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400" h="3009900">
                  <a:moveTo>
                    <a:pt x="1295400" y="0"/>
                  </a:moveTo>
                  <a:lnTo>
                    <a:pt x="1295400" y="0"/>
                  </a:lnTo>
                  <a:lnTo>
                    <a:pt x="1181100" y="101600"/>
                  </a:lnTo>
                  <a:lnTo>
                    <a:pt x="0" y="2120900"/>
                  </a:lnTo>
                  <a:lnTo>
                    <a:pt x="2120900" y="3009900"/>
                  </a:lnTo>
                  <a:lnTo>
                    <a:pt x="2565400" y="685800"/>
                  </a:lnTo>
                  <a:lnTo>
                    <a:pt x="1295400" y="0"/>
                  </a:lnTo>
                  <a:close/>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663981" y="3054350"/>
              <a:ext cx="286456" cy="286456"/>
            </a:xfrm>
            <a:prstGeom prst="ellipse">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flipH="1">
              <a:off x="5334000" y="1981200"/>
              <a:ext cx="1143000" cy="2057400"/>
            </a:xfrm>
            <a:prstGeom prst="straightConnector1">
              <a:avLst/>
            </a:prstGeom>
            <a:ln w="57150">
              <a:solidFill>
                <a:srgbClr val="FFFF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410200" y="2259558"/>
              <a:ext cx="1219200" cy="750342"/>
            </a:xfrm>
            <a:prstGeom prst="straightConnector1">
              <a:avLst/>
            </a:prstGeom>
            <a:ln w="57150">
              <a:solidFill>
                <a:srgbClr val="FFFF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562600" y="2133600"/>
              <a:ext cx="1066800" cy="68580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648325" y="1981200"/>
              <a:ext cx="1066800" cy="68580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807209" y="1790700"/>
              <a:ext cx="1066800" cy="68580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308246" y="2590800"/>
              <a:ext cx="1066800" cy="68580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016282" y="2976562"/>
              <a:ext cx="406754" cy="83820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p:cNvCxnSpPr>
            <a:stCxn id="33" idx="5"/>
            <a:endCxn id="33" idx="4"/>
          </p:cNvCxnSpPr>
          <p:nvPr/>
        </p:nvCxnSpPr>
        <p:spPr>
          <a:xfrm flipH="1">
            <a:off x="6783463" y="2334202"/>
            <a:ext cx="555042" cy="29020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2499235" y="5493577"/>
            <a:ext cx="3291965" cy="1135823"/>
            <a:chOff x="2499235" y="5493577"/>
            <a:chExt cx="3291965" cy="1135823"/>
          </a:xfrm>
        </p:grpSpPr>
        <p:cxnSp>
          <p:nvCxnSpPr>
            <p:cNvPr id="64" name="Straight Arrow Connector 63"/>
            <p:cNvCxnSpPr/>
            <p:nvPr/>
          </p:nvCxnSpPr>
          <p:spPr>
            <a:xfrm flipH="1">
              <a:off x="5387801" y="5638800"/>
              <a:ext cx="403399" cy="17332"/>
            </a:xfrm>
            <a:prstGeom prst="straightConnector1">
              <a:avLst/>
            </a:prstGeom>
            <a:ln w="57150">
              <a:solidFill>
                <a:srgbClr val="FFFF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5367725" y="5962650"/>
              <a:ext cx="388028" cy="0"/>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387801" y="6210300"/>
              <a:ext cx="34484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43925" y="6469040"/>
              <a:ext cx="288000" cy="0"/>
            </a:xfrm>
            <a:prstGeom prst="lin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80" name="Rectangle 79"/>
            <p:cNvSpPr/>
            <p:nvPr/>
          </p:nvSpPr>
          <p:spPr>
            <a:xfrm>
              <a:off x="2507728" y="5493577"/>
              <a:ext cx="2834765" cy="307777"/>
            </a:xfrm>
            <a:prstGeom prst="rect">
              <a:avLst/>
            </a:prstGeom>
          </p:spPr>
          <p:txBody>
            <a:bodyPr wrap="square">
              <a:spAutoFit/>
            </a:bodyPr>
            <a:lstStyle/>
            <a:p>
              <a:pPr algn="r" rtl="1"/>
              <a:r>
                <a:rPr lang="fa-IR" sz="1400" b="1" dirty="0" smtClean="0">
                  <a:solidFill>
                    <a:schemeClr val="accent1">
                      <a:lumMod val="50000"/>
                    </a:schemeClr>
                  </a:solidFill>
                  <a:latin typeface="Tahoma"/>
                  <a:cs typeface="B Nazanin" pitchFamily="2" charset="-78"/>
                </a:rPr>
                <a:t>محورهای اصلی</a:t>
              </a:r>
              <a:endParaRPr lang="en-US" sz="1400" b="1" dirty="0">
                <a:solidFill>
                  <a:schemeClr val="accent1">
                    <a:lumMod val="50000"/>
                  </a:schemeClr>
                </a:solidFill>
              </a:endParaRPr>
            </a:p>
          </p:txBody>
        </p:sp>
        <p:sp>
          <p:nvSpPr>
            <p:cNvPr id="82" name="Rectangle 81"/>
            <p:cNvSpPr/>
            <p:nvPr/>
          </p:nvSpPr>
          <p:spPr>
            <a:xfrm>
              <a:off x="2499235" y="5808761"/>
              <a:ext cx="2834765" cy="307777"/>
            </a:xfrm>
            <a:prstGeom prst="rect">
              <a:avLst/>
            </a:prstGeom>
          </p:spPr>
          <p:txBody>
            <a:bodyPr wrap="square">
              <a:spAutoFit/>
            </a:bodyPr>
            <a:lstStyle/>
            <a:p>
              <a:pPr algn="r" rtl="1"/>
              <a:r>
                <a:rPr lang="fa-IR" sz="1400" b="1" dirty="0" smtClean="0">
                  <a:solidFill>
                    <a:schemeClr val="accent1">
                      <a:lumMod val="50000"/>
                    </a:schemeClr>
                  </a:solidFill>
                  <a:latin typeface="Tahoma"/>
                  <a:cs typeface="B Nazanin" pitchFamily="2" charset="-78"/>
                </a:rPr>
                <a:t>محورهای فرعی/ پیاده</a:t>
              </a:r>
              <a:endParaRPr lang="en-US" sz="1400" b="1" dirty="0">
                <a:solidFill>
                  <a:schemeClr val="accent1">
                    <a:lumMod val="50000"/>
                  </a:schemeClr>
                </a:solidFill>
              </a:endParaRPr>
            </a:p>
          </p:txBody>
        </p:sp>
        <p:sp>
          <p:nvSpPr>
            <p:cNvPr id="83" name="Rectangle 82"/>
            <p:cNvSpPr/>
            <p:nvPr/>
          </p:nvSpPr>
          <p:spPr>
            <a:xfrm>
              <a:off x="2499235" y="6056411"/>
              <a:ext cx="2834765" cy="307777"/>
            </a:xfrm>
            <a:prstGeom prst="rect">
              <a:avLst/>
            </a:prstGeom>
          </p:spPr>
          <p:txBody>
            <a:bodyPr wrap="square">
              <a:spAutoFit/>
            </a:bodyPr>
            <a:lstStyle/>
            <a:p>
              <a:pPr algn="r" rtl="1"/>
              <a:r>
                <a:rPr lang="fa-IR" sz="1400" b="1" dirty="0" smtClean="0">
                  <a:solidFill>
                    <a:schemeClr val="accent1">
                      <a:lumMod val="50000"/>
                    </a:schemeClr>
                  </a:solidFill>
                  <a:latin typeface="Tahoma"/>
                  <a:cs typeface="B Nazanin" pitchFamily="2" charset="-78"/>
                </a:rPr>
                <a:t>جاده روستایی فارسیان</a:t>
              </a:r>
              <a:endParaRPr lang="en-US" sz="1400" b="1" dirty="0">
                <a:solidFill>
                  <a:schemeClr val="accent1">
                    <a:lumMod val="50000"/>
                  </a:schemeClr>
                </a:solidFill>
              </a:endParaRPr>
            </a:p>
          </p:txBody>
        </p:sp>
        <p:sp>
          <p:nvSpPr>
            <p:cNvPr id="84" name="Rectangle 83"/>
            <p:cNvSpPr/>
            <p:nvPr/>
          </p:nvSpPr>
          <p:spPr>
            <a:xfrm>
              <a:off x="2499235" y="6321623"/>
              <a:ext cx="2834765" cy="307777"/>
            </a:xfrm>
            <a:prstGeom prst="rect">
              <a:avLst/>
            </a:prstGeom>
          </p:spPr>
          <p:txBody>
            <a:bodyPr wrap="square">
              <a:spAutoFit/>
            </a:bodyPr>
            <a:lstStyle/>
            <a:p>
              <a:pPr algn="r" rtl="1"/>
              <a:r>
                <a:rPr lang="fa-IR" sz="1400" b="1" dirty="0" smtClean="0">
                  <a:solidFill>
                    <a:schemeClr val="accent1">
                      <a:lumMod val="50000"/>
                    </a:schemeClr>
                  </a:solidFill>
                  <a:latin typeface="Tahoma"/>
                  <a:cs typeface="B Nazanin" pitchFamily="2" charset="-78"/>
                </a:rPr>
                <a:t>محدوه آرامستان</a:t>
              </a:r>
              <a:endParaRPr lang="en-US" sz="1400" b="1" dirty="0">
                <a:solidFill>
                  <a:schemeClr val="accent1">
                    <a:lumMod val="50000"/>
                  </a:schemeClr>
                </a:solidFill>
              </a:endParaRPr>
            </a:p>
          </p:txBody>
        </p:sp>
      </p:grpSp>
      <p:sp>
        <p:nvSpPr>
          <p:cNvPr id="86" name="Freeform 85"/>
          <p:cNvSpPr/>
          <p:nvPr/>
        </p:nvSpPr>
        <p:spPr>
          <a:xfrm>
            <a:off x="3657600" y="4165600"/>
            <a:ext cx="3848100" cy="2489200"/>
          </a:xfrm>
          <a:custGeom>
            <a:avLst/>
            <a:gdLst>
              <a:gd name="connsiteX0" fmla="*/ 0 w 3822700"/>
              <a:gd name="connsiteY0" fmla="*/ 1612900 h 2489200"/>
              <a:gd name="connsiteX1" fmla="*/ 0 w 3822700"/>
              <a:gd name="connsiteY1" fmla="*/ 2489200 h 2489200"/>
              <a:gd name="connsiteX2" fmla="*/ 2209800 w 3822700"/>
              <a:gd name="connsiteY2" fmla="*/ 2489200 h 2489200"/>
              <a:gd name="connsiteX3" fmla="*/ 2209800 w 3822700"/>
              <a:gd name="connsiteY3" fmla="*/ 1257300 h 2489200"/>
              <a:gd name="connsiteX4" fmla="*/ 3822700 w 3822700"/>
              <a:gd name="connsiteY4" fmla="*/ 1257300 h 2489200"/>
              <a:gd name="connsiteX5" fmla="*/ 3822700 w 3822700"/>
              <a:gd name="connsiteY5" fmla="*/ 0 h 24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2700" h="2489200">
                <a:moveTo>
                  <a:pt x="0" y="1612900"/>
                </a:moveTo>
                <a:lnTo>
                  <a:pt x="0" y="2489200"/>
                </a:lnTo>
                <a:lnTo>
                  <a:pt x="2209800" y="2489200"/>
                </a:lnTo>
                <a:lnTo>
                  <a:pt x="2209800" y="1257300"/>
                </a:lnTo>
                <a:lnTo>
                  <a:pt x="3822700" y="1257300"/>
                </a:lnTo>
                <a:lnTo>
                  <a:pt x="3822700" y="0"/>
                </a:lnTo>
              </a:path>
            </a:pathLst>
          </a:custGeom>
          <a:no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3581400" y="5780603"/>
            <a:ext cx="0" cy="104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429000" y="6705600"/>
            <a:ext cx="2311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567343" y="4586088"/>
            <a:ext cx="0" cy="97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892800" y="5410200"/>
            <a:ext cx="1879600" cy="127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575549"/>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6409551" y="796615"/>
            <a:ext cx="981849" cy="118458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158156" y="3827307"/>
            <a:ext cx="807416" cy="226869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1323" y="0"/>
            <a:ext cx="9854677" cy="6858000"/>
            <a:chOff x="51323" y="0"/>
            <a:chExt cx="9854677" cy="6858000"/>
          </a:xfrm>
        </p:grpSpPr>
        <p:sp>
          <p:nvSpPr>
            <p:cNvPr id="5" name="Rectangle 4"/>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52550" y="794615"/>
              <a:ext cx="2091007" cy="50078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و شناخت</a:t>
              </a:r>
              <a:endParaRPr lang="en-US" sz="1600" dirty="0">
                <a:cs typeface="B Jadid" pitchFamily="2" charset="-78"/>
              </a:endParaRPr>
            </a:p>
          </p:txBody>
        </p:sp>
        <p:sp>
          <p:nvSpPr>
            <p:cNvPr id="22" name="Rectangle 2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تأسیسات شهری</a:t>
              </a:r>
              <a:endParaRPr lang="en-US" sz="1600" dirty="0">
                <a:cs typeface="B Jadid" pitchFamily="2" charset="-78"/>
              </a:endParaRPr>
            </a:p>
          </p:txBody>
        </p:sp>
        <p:sp>
          <p:nvSpPr>
            <p:cNvPr id="23" name="Rectangle 2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گورستان ها</a:t>
              </a:r>
              <a:endParaRPr lang="en-US" sz="1600" dirty="0">
                <a:cs typeface="B Jadid" pitchFamily="2" charset="-78"/>
              </a:endParaRPr>
            </a:p>
          </p:txBody>
        </p:sp>
        <p:sp>
          <p:nvSpPr>
            <p:cNvPr id="29" name="Rectangle 28"/>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تحلیل و بررسی موردی</a:t>
              </a:r>
              <a:endParaRPr lang="en-US" sz="1600" dirty="0">
                <a:cs typeface="B Jadid" pitchFamily="2" charset="-78"/>
              </a:endParaRPr>
            </a:p>
          </p:txBody>
        </p:sp>
      </p:grpSp>
      <p:sp>
        <p:nvSpPr>
          <p:cNvPr id="31" name="TextBox 30"/>
          <p:cNvSpPr txBox="1"/>
          <p:nvPr/>
        </p:nvSpPr>
        <p:spPr>
          <a:xfrm>
            <a:off x="3733800" y="4845084"/>
            <a:ext cx="2209800" cy="1077218"/>
          </a:xfrm>
          <a:prstGeom prst="rect">
            <a:avLst/>
          </a:prstGeom>
          <a:noFill/>
        </p:spPr>
        <p:txBody>
          <a:bodyPr wrap="square" rtlCol="0">
            <a:spAutoFit/>
          </a:bodyPr>
          <a:lstStyle/>
          <a:p>
            <a:pPr algn="justLow" rtl="1"/>
            <a:r>
              <a:rPr lang="fa-IR" sz="1600" dirty="0" smtClean="0">
                <a:solidFill>
                  <a:schemeClr val="accent1">
                    <a:lumMod val="50000"/>
                  </a:schemeClr>
                </a:solidFill>
                <a:cs typeface="B Nazanin" pitchFamily="2" charset="-78"/>
              </a:rPr>
              <a:t>گورستان جدید بهشت فاطمه از نظر تأمین معیار های مطلوب این نوع کاربری از شرایط مناسبی برخوردار است.</a:t>
            </a:r>
            <a:endParaRPr lang="en-US" sz="1600" dirty="0">
              <a:solidFill>
                <a:schemeClr val="accent1">
                  <a:lumMod val="50000"/>
                </a:schemeClr>
              </a:solidFill>
              <a:cs typeface="B Nazanin" pitchFamily="2" charset="-78"/>
            </a:endParaRPr>
          </a:p>
        </p:txBody>
      </p:sp>
      <p:sp>
        <p:nvSpPr>
          <p:cNvPr id="32" name="Rectangle 31"/>
          <p:cNvSpPr/>
          <p:nvPr/>
        </p:nvSpPr>
        <p:spPr>
          <a:xfrm>
            <a:off x="879952" y="3070388"/>
            <a:ext cx="2857365" cy="1323439"/>
          </a:xfrm>
          <a:prstGeom prst="rect">
            <a:avLst/>
          </a:prstGeom>
        </p:spPr>
        <p:txBody>
          <a:bodyPr wrap="square">
            <a:spAutoFit/>
          </a:bodyPr>
          <a:lstStyle/>
          <a:p>
            <a:pPr algn="justLow" rtl="1"/>
            <a:r>
              <a:rPr lang="fa-IR" sz="1600" dirty="0">
                <a:solidFill>
                  <a:schemeClr val="accent1">
                    <a:lumMod val="50000"/>
                  </a:schemeClr>
                </a:solidFill>
                <a:cs typeface="B Nazanin" pitchFamily="2" charset="-78"/>
              </a:rPr>
              <a:t>بدین ترتیب هم نیاز به ساماندهی مجدد در این مورد وجود دارد و هم نیاز به تأمین گورستان جدید بوده است. در پاسخ به همین نیاز گورستان بهشت فاطمه مورد بهره برداری قرار گرفته است</a:t>
            </a:r>
            <a:endParaRPr lang="en-US" sz="1600" dirty="0"/>
          </a:p>
        </p:txBody>
      </p:sp>
      <p:pic>
        <p:nvPicPr>
          <p:cNvPr id="34" name="Picture 3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794151" y="2838890"/>
            <a:ext cx="2073249" cy="1554937"/>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a:sp3d>
        </p:spPr>
      </p:pic>
      <p:pic>
        <p:nvPicPr>
          <p:cNvPr id="35" name="Picture 34"/>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477" t="3317" r="2532" b="9988"/>
          <a:stretch/>
        </p:blipFill>
        <p:spPr>
          <a:xfrm>
            <a:off x="5985532" y="4495800"/>
            <a:ext cx="3005525" cy="1426502"/>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a:sp3d>
        </p:spPr>
      </p:pic>
      <p:sp>
        <p:nvSpPr>
          <p:cNvPr id="30" name="TextBox 29"/>
          <p:cNvSpPr txBox="1"/>
          <p:nvPr/>
        </p:nvSpPr>
        <p:spPr>
          <a:xfrm>
            <a:off x="3894951" y="1295400"/>
            <a:ext cx="3496449" cy="1323439"/>
          </a:xfrm>
          <a:prstGeom prst="rect">
            <a:avLst/>
          </a:prstGeom>
          <a:noFill/>
        </p:spPr>
        <p:txBody>
          <a:bodyPr wrap="square" rtlCol="0">
            <a:spAutoFit/>
          </a:bodyPr>
          <a:lstStyle/>
          <a:p>
            <a:pPr algn="justLow" rtl="1"/>
            <a:r>
              <a:rPr lang="fa-IR" sz="1600" dirty="0" smtClean="0">
                <a:solidFill>
                  <a:schemeClr val="accent1">
                    <a:lumMod val="50000"/>
                  </a:schemeClr>
                </a:solidFill>
                <a:cs typeface="B Nazanin" pitchFamily="2" charset="-78"/>
              </a:rPr>
              <a:t>گورستان های درون شهری گرچه از نظر برخورداری از تأسیسات بهداشتی، جهت وزش باد و غیره از شرایط نسبتاً مناسبی برخوردارند، ولی به لحاظ واقع شدن در حوزه بلافصل بافت های شهری، و به ویژه آن که پاسخگوی نیازهای آتی شهر نیستند..</a:t>
            </a:r>
            <a:endParaRPr lang="en-US" sz="1600" dirty="0">
              <a:solidFill>
                <a:schemeClr val="accent1">
                  <a:lumMod val="50000"/>
                </a:schemeClr>
              </a:solidFill>
              <a:cs typeface="B Nazanin" pitchFamily="2" charset="-78"/>
            </a:endParaRPr>
          </a:p>
        </p:txBody>
      </p:sp>
      <p:pic>
        <p:nvPicPr>
          <p:cNvPr id="33" name="Picture 32"/>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84712" y="1295400"/>
            <a:ext cx="2068088" cy="1551066"/>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a:sp3d>
        </p:spPr>
      </p:pic>
      <p:sp>
        <p:nvSpPr>
          <p:cNvPr id="38" name="Rectangle 37"/>
          <p:cNvSpPr/>
          <p:nvPr/>
        </p:nvSpPr>
        <p:spPr>
          <a:xfrm>
            <a:off x="3429000" y="1302976"/>
            <a:ext cx="352923" cy="154349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بهشت حسینی</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39" name="Rectangle 38"/>
          <p:cNvSpPr/>
          <p:nvPr/>
        </p:nvSpPr>
        <p:spPr>
          <a:xfrm>
            <a:off x="5943600" y="2861621"/>
            <a:ext cx="352923" cy="153220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بهشت صدر</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0" name="Rectangle 39"/>
          <p:cNvSpPr/>
          <p:nvPr/>
        </p:nvSpPr>
        <p:spPr>
          <a:xfrm>
            <a:off x="9095877" y="4495799"/>
            <a:ext cx="352923" cy="1426503"/>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a-IR" dirty="0" smtClean="0">
                <a:solidFill>
                  <a:schemeClr val="bg1"/>
                </a:solidFill>
                <a:effectLst>
                  <a:outerShdw blurRad="38100" dist="38100" dir="2700000" algn="tl">
                    <a:srgbClr val="000000">
                      <a:alpha val="43137"/>
                    </a:srgbClr>
                  </a:outerShdw>
                </a:effectLst>
                <a:cs typeface="B Nazanin" pitchFamily="2" charset="-78"/>
              </a:rPr>
              <a:t>بهشت فاطمه</a:t>
            </a:r>
            <a:endParaRPr lang="en-US" dirty="0">
              <a:solidFill>
                <a:schemeClr val="bg1"/>
              </a:solidFill>
              <a:effectLst>
                <a:outerShdw blurRad="38100" dist="38100" dir="2700000" algn="tl">
                  <a:srgbClr val="000000">
                    <a:alpha val="43137"/>
                  </a:srgbClr>
                </a:outerShdw>
              </a:effectLst>
              <a:cs typeface="B Nazanin" pitchFamily="2" charset="-78"/>
            </a:endParaRPr>
          </a:p>
        </p:txBody>
      </p:sp>
      <p:sp>
        <p:nvSpPr>
          <p:cNvPr id="43" name="Rectangle 42"/>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4" name="Rectangle 4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45" name="Rectangle 4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46" name="Rectangle 45"/>
          <p:cNvSpPr/>
          <p:nvPr/>
        </p:nvSpPr>
        <p:spPr>
          <a:xfrm>
            <a:off x="3894951" y="206563"/>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
        <p:nvSpPr>
          <p:cNvPr id="47" name="Rectangle 46"/>
          <p:cNvSpPr/>
          <p:nvPr/>
        </p:nvSpPr>
        <p:spPr>
          <a:xfrm>
            <a:off x="7567343" y="3581400"/>
            <a:ext cx="2091007" cy="457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جمع بندی</a:t>
            </a:r>
            <a:endParaRPr lang="en-US" sz="1600" dirty="0">
              <a:cs typeface="B Jadid" pitchFamily="2" charset="-78"/>
            </a:endParaRPr>
          </a:p>
        </p:txBody>
      </p:sp>
      <p:sp>
        <p:nvSpPr>
          <p:cNvPr id="2" name="Rectangle 1"/>
          <p:cNvSpPr/>
          <p:nvPr/>
        </p:nvSpPr>
        <p:spPr>
          <a:xfrm>
            <a:off x="-1066800" y="6481453"/>
            <a:ext cx="4953000" cy="338554"/>
          </a:xfrm>
          <a:prstGeom prst="rect">
            <a:avLst/>
          </a:prstGeom>
        </p:spPr>
        <p:txBody>
          <a:bodyPr>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برنامه </a:t>
            </a:r>
            <a:r>
              <a:rPr lang="fa-IR" sz="1600" dirty="0">
                <a:solidFill>
                  <a:schemeClr val="tx1">
                    <a:lumMod val="95000"/>
                    <a:lumOff val="5000"/>
                  </a:schemeClr>
                </a:solidFill>
                <a:cs typeface="B Nazanin" pitchFamily="2" charset="-78"/>
              </a:rPr>
              <a:t>توسعه راهبردی شهر قزوین</a:t>
            </a:r>
            <a:r>
              <a:rPr lang="fa-IR" sz="1600" dirty="0" smtClean="0">
                <a:solidFill>
                  <a:schemeClr val="tx1">
                    <a:lumMod val="95000"/>
                    <a:lumOff val="5000"/>
                  </a:schemeClr>
                </a:solidFill>
                <a:cs typeface="B Nazanin" pitchFamily="2" charset="-78"/>
              </a:rPr>
              <a:t>،</a:t>
            </a:r>
            <a:r>
              <a:rPr lang="fa-IR" sz="1600" dirty="0">
                <a:solidFill>
                  <a:schemeClr val="tx1">
                    <a:lumMod val="95000"/>
                    <a:lumOff val="5000"/>
                  </a:schemeClr>
                </a:solidFill>
                <a:cs typeface="B Nazanin" pitchFamily="2" charset="-78"/>
              </a:rPr>
              <a:t> </a:t>
            </a:r>
            <a:r>
              <a:rPr lang="fa-IR" sz="1600" dirty="0" smtClean="0">
                <a:solidFill>
                  <a:schemeClr val="tx1">
                    <a:lumMod val="95000"/>
                    <a:lumOff val="5000"/>
                  </a:schemeClr>
                </a:solidFill>
                <a:cs typeface="B Nazanin" pitchFamily="2" charset="-78"/>
              </a:rPr>
              <a:t>1389</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585001358"/>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6096000" y="820587"/>
            <a:ext cx="2982796" cy="1066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894951" y="1028974"/>
            <a:ext cx="4639449" cy="4031873"/>
          </a:xfrm>
          <a:prstGeom prst="rect">
            <a:avLst/>
          </a:prstGeom>
          <a:noFill/>
        </p:spPr>
        <p:txBody>
          <a:bodyPr wrap="square" rtlCol="0">
            <a:spAutoFit/>
          </a:bodyPr>
          <a:lstStyle/>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امام خمینی ره ، رساله عملیه</a:t>
            </a:r>
          </a:p>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خدادی، فرهادی، آرامگاه بزرگ رویان، جلد اول، دانشگاه شهید بهشتی، 1376</a:t>
            </a:r>
          </a:p>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سازمان برنامه ریزی شهری، بررسی اجمالی کورستان جدید شهر تهران، تهران، 1360</a:t>
            </a:r>
          </a:p>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احمد سعسدنیا،کتاب سبز شهرداری،تأسیسات و خدمات شهری،جلد هشتم، 1383.</a:t>
            </a:r>
          </a:p>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برنامه توسعه راهبردی شهر قزوین، مطالعات کالبدی و مسکن، دانشگاه بین المللی امام خمینی (ره)، 1389.</a:t>
            </a:r>
          </a:p>
          <a:p>
            <a:pPr marL="457200" indent="-457200" algn="justLow" rtl="1">
              <a:buClr>
                <a:schemeClr val="bg2">
                  <a:lumMod val="50000"/>
                </a:schemeClr>
              </a:buClr>
              <a:buAutoNum type="arabicPeriod"/>
            </a:pPr>
            <a:r>
              <a:rPr lang="fa-IR" sz="1600" dirty="0" smtClean="0">
                <a:solidFill>
                  <a:schemeClr val="tx2">
                    <a:lumMod val="90000"/>
                    <a:lumOff val="10000"/>
                  </a:schemeClr>
                </a:solidFill>
                <a:cs typeface="B Nazanin" pitchFamily="2" charset="-78"/>
              </a:rPr>
              <a:t>طح توسعه و عمران شهر قزوین، مهندسین مشاور شهر و برنامه، 1389. </a:t>
            </a:r>
          </a:p>
          <a:p>
            <a:pPr marL="457200" indent="-457200" algn="justLow" rtl="1">
              <a:buClr>
                <a:schemeClr val="bg2">
                  <a:lumMod val="50000"/>
                </a:schemeClr>
              </a:buClr>
              <a:buFontTx/>
              <a:buAutoNum type="arabicPeriod"/>
            </a:pPr>
            <a:r>
              <a:rPr lang="fa-IR" sz="1600" dirty="0">
                <a:solidFill>
                  <a:schemeClr val="tx2">
                    <a:lumMod val="90000"/>
                    <a:lumOff val="10000"/>
                  </a:schemeClr>
                </a:solidFill>
                <a:cs typeface="B Nazanin" pitchFamily="2" charset="-78"/>
              </a:rPr>
              <a:t>بهزادفر، مصطفی، زیرساختهای شهری، جلد اول،انتشارات شهیدی، 1388.</a:t>
            </a:r>
            <a:endParaRPr lang="en-US" sz="1600" dirty="0">
              <a:solidFill>
                <a:schemeClr val="tx2">
                  <a:lumMod val="90000"/>
                  <a:lumOff val="10000"/>
                </a:schemeClr>
              </a:solidFill>
              <a:cs typeface="B Nazanin" pitchFamily="2" charset="-78"/>
            </a:endParaRPr>
          </a:p>
          <a:p>
            <a:pPr marL="457200" indent="-457200" algn="justLow" rtl="1">
              <a:buClr>
                <a:schemeClr val="bg2">
                  <a:lumMod val="50000"/>
                </a:schemeClr>
              </a:buClr>
              <a:buAutoNum type="arabicPeriod"/>
            </a:pPr>
            <a:endParaRPr lang="fa-IR" sz="1600" dirty="0" smtClean="0">
              <a:solidFill>
                <a:schemeClr val="tx2">
                  <a:lumMod val="90000"/>
                  <a:lumOff val="10000"/>
                </a:schemeClr>
              </a:solidFill>
              <a:cs typeface="B Nazanin" pitchFamily="2" charset="-78"/>
            </a:endParaRPr>
          </a:p>
          <a:p>
            <a:pPr marL="800100" lvl="1" indent="-342900" algn="justLow" rtl="1">
              <a:buClr>
                <a:schemeClr val="bg2">
                  <a:lumMod val="50000"/>
                </a:schemeClr>
              </a:buClr>
              <a:buFont typeface="Wingdings" pitchFamily="2" charset="2"/>
              <a:buChar char="ü"/>
            </a:pPr>
            <a:endParaRPr lang="fa-IR" sz="1600" dirty="0" smtClean="0">
              <a:solidFill>
                <a:schemeClr val="tx2">
                  <a:lumMod val="90000"/>
                  <a:lumOff val="10000"/>
                </a:schemeClr>
              </a:solidFill>
              <a:cs typeface="B Nazanin" pitchFamily="2" charset="-78"/>
            </a:endParaRPr>
          </a:p>
          <a:p>
            <a:pPr algn="justLow" rtl="1">
              <a:buClr>
                <a:schemeClr val="bg2">
                  <a:lumMod val="50000"/>
                </a:schemeClr>
              </a:buClr>
            </a:pPr>
            <a:endParaRPr lang="fa-IR" sz="1600" dirty="0">
              <a:solidFill>
                <a:schemeClr val="tx2">
                  <a:lumMod val="90000"/>
                  <a:lumOff val="10000"/>
                </a:schemeClr>
              </a:solidFill>
              <a:cs typeface="B Nazanin" pitchFamily="2" charset="-78"/>
            </a:endParaRPr>
          </a:p>
        </p:txBody>
      </p:sp>
      <p:grpSp>
        <p:nvGrpSpPr>
          <p:cNvPr id="27" name="Group 26"/>
          <p:cNvGrpSpPr/>
          <p:nvPr/>
        </p:nvGrpSpPr>
        <p:grpSpPr>
          <a:xfrm>
            <a:off x="51323" y="0"/>
            <a:ext cx="9854677" cy="6858000"/>
            <a:chOff x="51323" y="0"/>
            <a:chExt cx="9854677" cy="6858000"/>
          </a:xfrm>
        </p:grpSpPr>
        <p:grpSp>
          <p:nvGrpSpPr>
            <p:cNvPr id="28" name="Group 27"/>
            <p:cNvGrpSpPr/>
            <p:nvPr/>
          </p:nvGrpSpPr>
          <p:grpSpPr>
            <a:xfrm>
              <a:off x="51323" y="0"/>
              <a:ext cx="9854677" cy="6858000"/>
              <a:chOff x="51323" y="0"/>
              <a:chExt cx="9854677" cy="6858000"/>
            </a:xfrm>
          </p:grpSpPr>
          <p:sp>
            <p:nvSpPr>
              <p:cNvPr id="31" name="Rectangle 30"/>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161845" y="482617"/>
                <a:ext cx="7744154"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477000" y="6469040"/>
                <a:ext cx="342900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248400" y="6210300"/>
                <a:ext cx="3657600"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867400" y="5962650"/>
                <a:ext cx="4038600"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7586394" y="211009"/>
              <a:ext cx="948006"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فهرست</a:t>
              </a:r>
              <a:endParaRPr lang="en-US" sz="1600" dirty="0">
                <a:cs typeface="B Jadid" pitchFamily="2" charset="-78"/>
              </a:endParaRPr>
            </a:p>
          </p:txBody>
        </p:sp>
      </p:grpSp>
      <p:sp>
        <p:nvSpPr>
          <p:cNvPr id="57" name="Rectangle 56"/>
          <p:cNvSpPr/>
          <p:nvPr/>
        </p:nvSpPr>
        <p:spPr>
          <a:xfrm>
            <a:off x="990601" y="1827407"/>
            <a:ext cx="1612904" cy="3903813"/>
          </a:xfrm>
          <a:prstGeom prst="rect">
            <a:avLst/>
          </a:prstGeom>
          <a:solidFill>
            <a:schemeClr val="bg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scene3d>
              <a:camera prst="orthographicFront"/>
              <a:lightRig rig="threePt" dir="t"/>
            </a:scene3d>
            <a:sp3d extrusionH="57150">
              <a:bevelT w="38100" h="38100"/>
            </a:sp3d>
          </a:bodyPr>
          <a:lstStyle/>
          <a:p>
            <a:pPr algn="ctr"/>
            <a:r>
              <a:rPr lang="fa-IR" sz="4400" dirty="0" smtClean="0">
                <a:solidFill>
                  <a:schemeClr val="bg2">
                    <a:lumMod val="75000"/>
                  </a:schemeClr>
                </a:solidFill>
                <a:latin typeface="IranNastaliq" pitchFamily="18" charset="0"/>
                <a:cs typeface="IranNastaliq" pitchFamily="18" charset="0"/>
              </a:rPr>
              <a:t>ممنون از نگاه شما</a:t>
            </a:r>
          </a:p>
          <a:p>
            <a:pPr algn="ctr"/>
            <a:r>
              <a:rPr lang="fa-IR" sz="4400" dirty="0" smtClean="0">
                <a:solidFill>
                  <a:schemeClr val="bg2">
                    <a:lumMod val="75000"/>
                  </a:schemeClr>
                </a:solidFill>
                <a:latin typeface="IranNastaliq" pitchFamily="18" charset="0"/>
                <a:cs typeface="IranNastaliq" pitchFamily="18" charset="0"/>
              </a:rPr>
              <a:t>خسته نباشید. </a:t>
            </a:r>
            <a:endParaRPr lang="en-US" sz="4400" dirty="0">
              <a:solidFill>
                <a:schemeClr val="bg2">
                  <a:lumMod val="75000"/>
                </a:schemeClr>
              </a:solidFill>
              <a:latin typeface="IranNastaliq" pitchFamily="18" charset="0"/>
              <a:cs typeface="IranNastaliq" pitchFamily="18" charset="0"/>
            </a:endParaRPr>
          </a:p>
        </p:txBody>
      </p:sp>
      <p:pic>
        <p:nvPicPr>
          <p:cNvPr id="21" name="Picture 20"/>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51950" y="4495800"/>
            <a:ext cx="6395889" cy="1646564"/>
          </a:xfrm>
          <a:prstGeom prst="rect">
            <a:avLst/>
          </a:prstGeom>
          <a:scene3d>
            <a:camera prst="orthographicFront"/>
            <a:lightRig rig="threePt" dir="t"/>
          </a:scene3d>
          <a:sp3d>
            <a:bevelT/>
          </a:sp3d>
        </p:spPr>
      </p:pic>
      <p:sp>
        <p:nvSpPr>
          <p:cNvPr id="44" name="Rectangle 43"/>
          <p:cNvSpPr/>
          <p:nvPr/>
        </p:nvSpPr>
        <p:spPr>
          <a:xfrm>
            <a:off x="5029200" y="206563"/>
            <a:ext cx="1219200"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8" name="Rectangle 47"/>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4" name="Rectangle 53"/>
          <p:cNvSpPr/>
          <p:nvPr/>
        </p:nvSpPr>
        <p:spPr>
          <a:xfrm>
            <a:off x="2751951" y="211009"/>
            <a:ext cx="981849"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منابع</a:t>
            </a:r>
            <a:endParaRPr lang="en-US" sz="1600" dirty="0">
              <a:cs typeface="B Jadid" pitchFamily="2" charset="-78"/>
            </a:endParaRPr>
          </a:p>
        </p:txBody>
      </p:sp>
      <p:sp>
        <p:nvSpPr>
          <p:cNvPr id="55" name="Rectangle 54"/>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بررسی موردی</a:t>
            </a:r>
            <a:endParaRPr lang="en-US" sz="1600" dirty="0">
              <a:cs typeface="B Jadid" pitchFamily="2" charset="-78"/>
            </a:endParaRPr>
          </a:p>
        </p:txBody>
      </p:sp>
    </p:spTree>
    <p:extLst>
      <p:ext uri="{BB962C8B-B14F-4D97-AF65-F5344CB8AC3E}">
        <p14:creationId xmlns:p14="http://schemas.microsoft.com/office/powerpoint/2010/main" val="2084092442"/>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rot="16200000">
            <a:off x="6813766" y="4138016"/>
            <a:ext cx="905650" cy="253561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717807" y="1179754"/>
            <a:ext cx="1034144" cy="270644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154656" y="841159"/>
            <a:ext cx="5236744" cy="369332"/>
          </a:xfrm>
          <a:prstGeom prst="rect">
            <a:avLst/>
          </a:prstGeom>
          <a:noFill/>
        </p:spPr>
        <p:txBody>
          <a:bodyPr wrap="square" rtlCol="0">
            <a:spAutoFit/>
          </a:bodyPr>
          <a:lstStyle/>
          <a:p>
            <a:pPr marL="342900" indent="-342900" algn="justLow" rtl="1">
              <a:buClr>
                <a:schemeClr val="bg2">
                  <a:lumMod val="50000"/>
                </a:schemeClr>
              </a:buClr>
              <a:buFont typeface="Wingdings" pitchFamily="2" charset="2"/>
              <a:buChar char="q"/>
            </a:pPr>
            <a:r>
              <a:rPr lang="fa-IR" b="1" dirty="0" smtClean="0">
                <a:solidFill>
                  <a:schemeClr val="tx2">
                    <a:lumMod val="90000"/>
                    <a:lumOff val="10000"/>
                  </a:schemeClr>
                </a:solidFill>
                <a:cs typeface="B Nazanin" pitchFamily="2" charset="-78"/>
              </a:rPr>
              <a:t>1-1-مشخصات گورستان ها بر حسب مقیاس شهر:</a:t>
            </a:r>
          </a:p>
        </p:txBody>
      </p:sp>
      <p:grpSp>
        <p:nvGrpSpPr>
          <p:cNvPr id="2" name="Group 1"/>
          <p:cNvGrpSpPr/>
          <p:nvPr/>
        </p:nvGrpSpPr>
        <p:grpSpPr>
          <a:xfrm>
            <a:off x="51323" y="0"/>
            <a:ext cx="9854677" cy="6858000"/>
            <a:chOff x="51323" y="0"/>
            <a:chExt cx="9854677" cy="6858000"/>
          </a:xfrm>
        </p:grpSpPr>
        <p:sp>
          <p:nvSpPr>
            <p:cNvPr id="32" name="Rectangle 31"/>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063751" y="296004"/>
              <a:ext cx="7800974"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52550" y="794615"/>
              <a:ext cx="2091007" cy="50078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مشخصات گورستان ها</a:t>
              </a:r>
              <a:endParaRPr lang="en-US" sz="1600" dirty="0">
                <a:cs typeface="B Jadid" pitchFamily="2" charset="-78"/>
              </a:endParaRPr>
            </a:p>
          </p:txBody>
        </p:sp>
        <p:sp>
          <p:nvSpPr>
            <p:cNvPr id="17" name="Rectangle 16"/>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18" name="Rectangle 17"/>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22" name="Rectangle 2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ضوابط مکانیابی</a:t>
              </a:r>
              <a:endParaRPr lang="en-US" sz="1600" dirty="0">
                <a:cs typeface="B Jadid" pitchFamily="2" charset="-78"/>
              </a:endParaRPr>
            </a:p>
          </p:txBody>
        </p:sp>
        <p:sp>
          <p:nvSpPr>
            <p:cNvPr id="25" name="Rectangle 24"/>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29" name="Rectangle 28"/>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30" name="Rectangle 29"/>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33" name="Rectangle 32"/>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graphicFrame>
        <p:nvGraphicFramePr>
          <p:cNvPr id="4" name="Diagram 3"/>
          <p:cNvGraphicFramePr/>
          <p:nvPr>
            <p:extLst>
              <p:ext uri="{D42A27DB-BD31-4B8C-83A1-F6EECF244321}">
                <p14:modId xmlns:p14="http://schemas.microsoft.com/office/powerpoint/2010/main" val="1861743970"/>
              </p:ext>
            </p:extLst>
          </p:nvPr>
        </p:nvGraphicFramePr>
        <p:xfrm>
          <a:off x="1041730" y="1507932"/>
          <a:ext cx="6688290" cy="4511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Oval 19"/>
          <p:cNvSpPr/>
          <p:nvPr/>
        </p:nvSpPr>
        <p:spPr>
          <a:xfrm>
            <a:off x="6476999" y="5372100"/>
            <a:ext cx="71235" cy="762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477000" y="5714999"/>
            <a:ext cx="71235" cy="762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955954363"/>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2112525" y="1179754"/>
            <a:ext cx="490925" cy="567824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409550" y="794615"/>
            <a:ext cx="981849" cy="26343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5400000">
            <a:off x="4452283" y="2773828"/>
            <a:ext cx="981849" cy="391453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175009" y="3556159"/>
            <a:ext cx="981849" cy="234987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928971" y="3962400"/>
            <a:ext cx="3947829" cy="146119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33907" y="4038600"/>
            <a:ext cx="3590493" cy="1384995"/>
          </a:xfrm>
          <a:prstGeom prst="rect">
            <a:avLst/>
          </a:prstGeom>
        </p:spPr>
        <p:txBody>
          <a:bodyPr wrap="square">
            <a:spAutoFit/>
          </a:bodyPr>
          <a:lstStyle/>
          <a:p>
            <a:pPr algn="justLow" rtl="1">
              <a:buClr>
                <a:schemeClr val="bg2">
                  <a:lumMod val="50000"/>
                </a:schemeClr>
              </a:buClr>
            </a:pPr>
            <a:r>
              <a:rPr lang="fa-IR" sz="1400" dirty="0">
                <a:solidFill>
                  <a:schemeClr val="tx2">
                    <a:lumMod val="90000"/>
                    <a:lumOff val="10000"/>
                  </a:schemeClr>
                </a:solidFill>
                <a:cs typeface="B Nazanin" pitchFamily="2" charset="-78"/>
              </a:rPr>
              <a:t>به عنوان مثال، در شهر کوچک</a:t>
            </a:r>
            <a:r>
              <a:rPr lang="en-US" sz="1400" dirty="0">
                <a:solidFill>
                  <a:schemeClr val="tx2">
                    <a:lumMod val="90000"/>
                    <a:lumOff val="10000"/>
                  </a:schemeClr>
                </a:solidFill>
                <a:cs typeface="B Nazanin" pitchFamily="2" charset="-78"/>
              </a:rPr>
              <a:t> </a:t>
            </a:r>
            <a:r>
              <a:rPr lang="fa-IR" sz="1400" dirty="0">
                <a:solidFill>
                  <a:schemeClr val="tx2">
                    <a:lumMod val="90000"/>
                    <a:lumOff val="10000"/>
                  </a:schemeClr>
                </a:solidFill>
                <a:cs typeface="B Nazanin" pitchFamily="2" charset="-78"/>
              </a:rPr>
              <a:t> که گورستان آن در دو کیلومتری شهر قرار گرفته است، نیازی به احداٍث سالن غذاخوری در محوطه گورستان نیست، زیرا به دلیل نزدیکی مسافت گورستان شهروندان می تواند از تسهیلات داخل شهر استفاده کنند. از سوی دیگر رفت و آمد و توقف فرد در گورستان به اندازه ای طولانی نیست که به چنینی موسسه ای نیازی باشد. </a:t>
            </a:r>
          </a:p>
        </p:txBody>
      </p:sp>
      <p:graphicFrame>
        <p:nvGraphicFramePr>
          <p:cNvPr id="5" name="Diagram 4"/>
          <p:cNvGraphicFramePr/>
          <p:nvPr>
            <p:extLst>
              <p:ext uri="{D42A27DB-BD31-4B8C-83A1-F6EECF244321}">
                <p14:modId xmlns:p14="http://schemas.microsoft.com/office/powerpoint/2010/main" val="1062751263"/>
              </p:ext>
            </p:extLst>
          </p:nvPr>
        </p:nvGraphicFramePr>
        <p:xfrm>
          <a:off x="1981200" y="1113367"/>
          <a:ext cx="5410199" cy="2087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7" name="Group 36"/>
          <p:cNvGrpSpPr/>
          <p:nvPr/>
        </p:nvGrpSpPr>
        <p:grpSpPr>
          <a:xfrm>
            <a:off x="51323" y="0"/>
            <a:ext cx="9854677" cy="6858000"/>
            <a:chOff x="51323" y="0"/>
            <a:chExt cx="9854677" cy="6858000"/>
          </a:xfrm>
        </p:grpSpPr>
        <p:sp>
          <p:nvSpPr>
            <p:cNvPr id="39" name="Rectangle 38"/>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161845" y="482617"/>
              <a:ext cx="7744155" cy="508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063751" y="296004"/>
              <a:ext cx="7800974"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552550" y="794615"/>
              <a:ext cx="2091007" cy="50078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مشخصات گورستان ها</a:t>
              </a:r>
              <a:endParaRPr lang="en-US" sz="1600" dirty="0">
                <a:cs typeface="B Jadid" pitchFamily="2" charset="-78"/>
              </a:endParaRPr>
            </a:p>
          </p:txBody>
        </p:sp>
        <p:sp>
          <p:nvSpPr>
            <p:cNvPr id="53" name="Rectangle 52"/>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4" name="Rectangle 53"/>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6" name="Rectangle 55"/>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ضوابط مکانیابی</a:t>
              </a:r>
              <a:endParaRPr lang="en-US" sz="1600" dirty="0">
                <a:cs typeface="B Jadid" pitchFamily="2" charset="-78"/>
              </a:endParaRPr>
            </a:p>
          </p:txBody>
        </p:sp>
        <p:sp>
          <p:nvSpPr>
            <p:cNvPr id="57" name="Rectangle 56"/>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61" name="Rectangle 60"/>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2" name="Rectangle 61"/>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3" name="Rectangle 62"/>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pic>
        <p:nvPicPr>
          <p:cNvPr id="34" name="Picture 33"/>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900475" y="3848609"/>
            <a:ext cx="2251700" cy="1688776"/>
          </a:xfrm>
          <a:prstGeom prst="rect">
            <a:avLst/>
          </a:prstGeom>
        </p:spPr>
      </p:pic>
      <p:sp>
        <p:nvSpPr>
          <p:cNvPr id="36" name="Rectangle 35"/>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942375740"/>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51323" y="0"/>
            <a:ext cx="9854677" cy="6858000"/>
            <a:chOff x="51323" y="0"/>
            <a:chExt cx="9854677" cy="6858000"/>
          </a:xfrm>
        </p:grpSpPr>
        <p:sp>
          <p:nvSpPr>
            <p:cNvPr id="36" name="Rectangle 35"/>
            <p:cNvSpPr/>
            <p:nvPr/>
          </p:nvSpPr>
          <p:spPr>
            <a:xfrm>
              <a:off x="2276743"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61844" y="482617"/>
              <a:ext cx="7744156" cy="457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552550" y="794615"/>
              <a:ext cx="2091007" cy="50078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مشخصات گورستان ها</a:t>
              </a:r>
              <a:endParaRPr lang="en-US" sz="1600" dirty="0">
                <a:cs typeface="B Jadid" pitchFamily="2" charset="-78"/>
              </a:endParaRPr>
            </a:p>
          </p:txBody>
        </p:sp>
        <p:sp>
          <p:nvSpPr>
            <p:cNvPr id="50" name="Rectangle 49"/>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1" name="Rectangle 50"/>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3" name="Rectangle 52"/>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ضوابط مکانیابی</a:t>
              </a:r>
              <a:endParaRPr lang="en-US" sz="1600" dirty="0">
                <a:cs typeface="B Jadid" pitchFamily="2" charset="-78"/>
              </a:endParaRPr>
            </a:p>
          </p:txBody>
        </p:sp>
        <p:sp>
          <p:nvSpPr>
            <p:cNvPr id="54" name="Rectangle 53"/>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8" name="Rectangle 57"/>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9" name="Rectangle 58"/>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0" name="Rectangle 59"/>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4" name="Rectangle 3"/>
          <p:cNvSpPr/>
          <p:nvPr/>
        </p:nvSpPr>
        <p:spPr>
          <a:xfrm>
            <a:off x="6409551" y="794615"/>
            <a:ext cx="981849" cy="19485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13854" y="805459"/>
            <a:ext cx="4953000" cy="1200329"/>
          </a:xfrm>
          <a:prstGeom prst="rect">
            <a:avLst/>
          </a:prstGeom>
        </p:spPr>
        <p:txBody>
          <a:bodyPr>
            <a:spAutoFit/>
          </a:bodyPr>
          <a:lstStyle/>
          <a:p>
            <a:pPr algn="justLow" rtl="1">
              <a:buClr>
                <a:schemeClr val="bg2">
                  <a:lumMod val="50000"/>
                </a:schemeClr>
              </a:buClr>
            </a:pPr>
            <a:r>
              <a:rPr lang="fa-IR" dirty="0">
                <a:solidFill>
                  <a:schemeClr val="tx2">
                    <a:lumMod val="90000"/>
                    <a:lumOff val="10000"/>
                  </a:schemeClr>
                </a:solidFill>
                <a:cs typeface="B Nazanin" pitchFamily="2" charset="-78"/>
              </a:rPr>
              <a:t>البته، هر گورستان در وهله اول باید تأسیسات و تسهیلات پایه </a:t>
            </a:r>
            <a:r>
              <a:rPr lang="fa-IR" dirty="0" smtClean="0">
                <a:solidFill>
                  <a:schemeClr val="tx2">
                    <a:lumMod val="90000"/>
                    <a:lumOff val="10000"/>
                  </a:schemeClr>
                </a:solidFill>
                <a:cs typeface="B Nazanin" pitchFamily="2" charset="-78"/>
              </a:rPr>
              <a:t>ای و ضروری </a:t>
            </a:r>
            <a:r>
              <a:rPr lang="fa-IR" dirty="0">
                <a:solidFill>
                  <a:schemeClr val="tx2">
                    <a:lumMod val="90000"/>
                    <a:lumOff val="10000"/>
                  </a:schemeClr>
                </a:solidFill>
                <a:cs typeface="B Nazanin" pitchFamily="2" charset="-78"/>
              </a:rPr>
              <a:t>داشته باشد و سپس </a:t>
            </a:r>
            <a:r>
              <a:rPr lang="fa-IR" dirty="0" smtClean="0">
                <a:solidFill>
                  <a:schemeClr val="tx2">
                    <a:lumMod val="90000"/>
                    <a:lumOff val="10000"/>
                  </a:schemeClr>
                </a:solidFill>
                <a:cs typeface="B Nazanin" pitchFamily="2" charset="-78"/>
              </a:rPr>
              <a:t> </a:t>
            </a:r>
            <a:r>
              <a:rPr lang="fa-IR" dirty="0">
                <a:solidFill>
                  <a:schemeClr val="tx2">
                    <a:lumMod val="90000"/>
                    <a:lumOff val="10000"/>
                  </a:schemeClr>
                </a:solidFill>
                <a:cs typeface="B Nazanin" pitchFamily="2" charset="-78"/>
              </a:rPr>
              <a:t>براساس بررسی تحلیلی گورستان با توجه به دو عامل ذکر شده در صورت لزوم تأسیسات مورد نیاز احداث شود.</a:t>
            </a:r>
          </a:p>
        </p:txBody>
      </p:sp>
      <p:sp>
        <p:nvSpPr>
          <p:cNvPr id="61" name="Rectangle 60"/>
          <p:cNvSpPr/>
          <p:nvPr/>
        </p:nvSpPr>
        <p:spPr>
          <a:xfrm>
            <a:off x="1294895" y="2931140"/>
            <a:ext cx="981849" cy="391453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81902" y="3124200"/>
            <a:ext cx="5166498" cy="3662541"/>
          </a:xfrm>
          <a:prstGeom prst="rect">
            <a:avLst/>
          </a:prstGeom>
          <a:noFill/>
        </p:spPr>
        <p:txBody>
          <a:bodyPr wrap="square" rtlCol="0">
            <a:spAutoFit/>
          </a:bodyPr>
          <a:lstStyle/>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مقابر عمومی و قطعه شهدا</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غسالخانه</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زباله سوز</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ساختمان تأسیسات (آب، برق، گرمایش و ...)</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مسجد</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ورودی و نگهبانی</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پارکینگ</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راه ها و فضای سبز و باز</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ساختمان اداری</a:t>
            </a:r>
          </a:p>
          <a:p>
            <a:pPr marL="800100" lvl="1" indent="-342900" algn="justLow">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حمام برای استفاده کارکنان</a:t>
            </a:r>
          </a:p>
          <a:p>
            <a:pPr marL="800100" lvl="1" indent="-342900" algn="justLow">
              <a:buClr>
                <a:schemeClr val="bg2">
                  <a:lumMod val="50000"/>
                </a:schemeClr>
              </a:buClr>
              <a:buFont typeface="Wingdings" pitchFamily="2" charset="2"/>
              <a:buChar char="Ø"/>
            </a:pPr>
            <a:r>
              <a:rPr lang="fa-IR" sz="1600" dirty="0">
                <a:solidFill>
                  <a:schemeClr val="tx2">
                    <a:lumMod val="90000"/>
                    <a:lumOff val="10000"/>
                  </a:schemeClr>
                </a:solidFill>
                <a:cs typeface="B Nazanin" pitchFamily="2" charset="-78"/>
              </a:rPr>
              <a:t>تسهیلات پایه ای(تلفن عمومی، ظروف زباله، آبخوری، سایه بان، توالت عمومی)</a:t>
            </a:r>
          </a:p>
          <a:p>
            <a:pPr marL="800100" lvl="1" indent="-342900" algn="justLow">
              <a:buClr>
                <a:schemeClr val="bg2">
                  <a:lumMod val="50000"/>
                </a:schemeClr>
              </a:buClr>
              <a:buFont typeface="Wingdings" pitchFamily="2" charset="2"/>
              <a:buChar char="Ø"/>
            </a:pPr>
            <a:endParaRPr lang="fa-IR" sz="1600" dirty="0" smtClean="0">
              <a:solidFill>
                <a:schemeClr val="tx2">
                  <a:lumMod val="90000"/>
                  <a:lumOff val="10000"/>
                </a:schemeClr>
              </a:solidFill>
              <a:cs typeface="B Nazanin" pitchFamily="2" charset="-78"/>
            </a:endParaRPr>
          </a:p>
          <a:p>
            <a:pPr lvl="1" algn="justLow" rtl="1">
              <a:buClr>
                <a:schemeClr val="bg2">
                  <a:lumMod val="50000"/>
                </a:schemeClr>
              </a:buClr>
            </a:pPr>
            <a:endParaRPr lang="fa-IR" sz="2400" dirty="0" smtClean="0">
              <a:solidFill>
                <a:schemeClr val="tx2">
                  <a:lumMod val="90000"/>
                  <a:lumOff val="10000"/>
                </a:schemeClr>
              </a:solidFill>
              <a:cs typeface="B Nazanin" pitchFamily="2" charset="-78"/>
            </a:endParaRPr>
          </a:p>
        </p:txBody>
      </p:sp>
      <p:sp>
        <p:nvSpPr>
          <p:cNvPr id="63" name="Chevron 62"/>
          <p:cNvSpPr/>
          <p:nvPr/>
        </p:nvSpPr>
        <p:spPr>
          <a:xfrm rot="5400000">
            <a:off x="1376780" y="2117725"/>
            <a:ext cx="841375" cy="714375"/>
          </a:xfrm>
          <a:prstGeom prst="chevron">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Rectangle 63"/>
          <p:cNvSpPr/>
          <p:nvPr/>
        </p:nvSpPr>
        <p:spPr>
          <a:xfrm>
            <a:off x="2231695" y="2057400"/>
            <a:ext cx="3864305" cy="4603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46595" y="2097217"/>
            <a:ext cx="3724096" cy="369332"/>
          </a:xfrm>
          <a:prstGeom prst="rect">
            <a:avLst/>
          </a:prstGeom>
          <a:ln>
            <a:noFill/>
          </a:ln>
        </p:spPr>
        <p:txBody>
          <a:bodyPr wrap="none">
            <a:spAutoFit/>
          </a:bodyPr>
          <a:lstStyle/>
          <a:p>
            <a:pPr algn="justLow" rtl="1">
              <a:buClr>
                <a:schemeClr val="bg2">
                  <a:lumMod val="50000"/>
                </a:schemeClr>
              </a:buClr>
            </a:pPr>
            <a:r>
              <a:rPr lang="fa-IR" dirty="0">
                <a:solidFill>
                  <a:schemeClr val="bg1"/>
                </a:solidFill>
                <a:effectLst>
                  <a:outerShdw blurRad="38100" dist="38100" dir="2700000" algn="tl">
                    <a:srgbClr val="000000">
                      <a:alpha val="43137"/>
                    </a:srgbClr>
                  </a:outerShdw>
                </a:effectLst>
                <a:cs typeface="B Nazanin" pitchFamily="2" charset="-78"/>
              </a:rPr>
              <a:t>عناصر و تأسیسات و تسهیلات مشترک گورستان ها</a:t>
            </a:r>
          </a:p>
        </p:txBody>
      </p:sp>
      <p:sp>
        <p:nvSpPr>
          <p:cNvPr id="66" name="Rectangle 65"/>
          <p:cNvSpPr/>
          <p:nvPr/>
        </p:nvSpPr>
        <p:spPr>
          <a:xfrm rot="16200000">
            <a:off x="6325592" y="2407246"/>
            <a:ext cx="1461691" cy="44196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48400" y="3657599"/>
            <a:ext cx="2765324" cy="1985709"/>
          </a:xfrm>
          <a:prstGeom prst="rect">
            <a:avLst/>
          </a:prstGeom>
        </p:spPr>
      </p:pic>
      <p:sp>
        <p:nvSpPr>
          <p:cNvPr id="52" name="Rectangle 51"/>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20830395"/>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1172807" y="3581400"/>
            <a:ext cx="981849" cy="25146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409551" y="1981200"/>
            <a:ext cx="981848" cy="48768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24902" y="2081748"/>
            <a:ext cx="5166498" cy="3785652"/>
          </a:xfrm>
          <a:prstGeom prst="rect">
            <a:avLst/>
          </a:prstGeom>
          <a:noFill/>
        </p:spPr>
        <p:txBody>
          <a:bodyPr wrap="square" rtlCol="0">
            <a:spAutoFit/>
          </a:bodyPr>
          <a:lstStyle/>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سالن سوگواری</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فضای سبز و فضای بازی کودکان</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درمانگاه</a:t>
            </a:r>
          </a:p>
          <a:p>
            <a:pPr marL="342900" indent="-342900" algn="justLow" rtl="1">
              <a:buClr>
                <a:schemeClr val="bg2">
                  <a:lumMod val="50000"/>
                </a:schemeClr>
              </a:buClr>
              <a:buFont typeface="Wingdings" pitchFamily="2" charset="2"/>
              <a:buChar char="Ø"/>
            </a:pPr>
            <a:r>
              <a:rPr lang="fa-IR" sz="1600" dirty="0">
                <a:solidFill>
                  <a:schemeClr val="tx2">
                    <a:lumMod val="90000"/>
                    <a:lumOff val="10000"/>
                  </a:schemeClr>
                </a:solidFill>
                <a:cs typeface="B Nazanin" pitchFamily="2" charset="-78"/>
              </a:rPr>
              <a:t>کارگاه های خدماتی (نقاشی و تزیینات،نجاری،آهنگری، مکانیکی و ...)</a:t>
            </a:r>
          </a:p>
          <a:p>
            <a:pPr marL="342900" indent="-342900" algn="justLow" rtl="1">
              <a:buClr>
                <a:schemeClr val="bg2">
                  <a:lumMod val="50000"/>
                </a:schemeClr>
              </a:buClr>
              <a:buFont typeface="Wingdings" pitchFamily="2" charset="2"/>
              <a:buChar char="Ø"/>
            </a:pPr>
            <a:r>
              <a:rPr lang="fa-IR" sz="1600" dirty="0">
                <a:solidFill>
                  <a:schemeClr val="tx2">
                    <a:lumMod val="90000"/>
                    <a:lumOff val="10000"/>
                  </a:schemeClr>
                </a:solidFill>
                <a:cs typeface="B Nazanin" pitchFamily="2" charset="-78"/>
              </a:rPr>
              <a:t>کارگاه های تولیدی (تولید سنگ بتونی لحد، جدول و بلوک مورد نیاز گورستان)</a:t>
            </a:r>
          </a:p>
          <a:p>
            <a:pPr marL="342900" indent="-342900" algn="justLow" rtl="1">
              <a:buClr>
                <a:schemeClr val="bg2">
                  <a:lumMod val="50000"/>
                </a:schemeClr>
              </a:buClr>
              <a:buFont typeface="Wingdings" pitchFamily="2" charset="2"/>
              <a:buChar char="Ø"/>
            </a:pPr>
            <a:r>
              <a:rPr lang="fa-IR" sz="1600" dirty="0">
                <a:solidFill>
                  <a:schemeClr val="tx2">
                    <a:lumMod val="90000"/>
                    <a:lumOff val="10000"/>
                  </a:schemeClr>
                </a:solidFill>
                <a:cs typeface="B Nazanin" pitchFamily="2" charset="-78"/>
              </a:rPr>
              <a:t>تأسیسات فاضلاب</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بوفه یا سالن غذاخوری</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قطعه کودکان، آرامگاه خصوصی</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سنگ تراشی</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گلخانه</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گلفروشی</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بانک</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تلفن راه دور</a:t>
            </a:r>
          </a:p>
          <a:p>
            <a:pPr marL="342900" indent="-342900" algn="justLow" rtl="1">
              <a:buClr>
                <a:schemeClr val="bg2">
                  <a:lumMod val="50000"/>
                </a:schemeClr>
              </a:buClr>
              <a:buFont typeface="Wingdings" pitchFamily="2" charset="2"/>
              <a:buChar char="Ø"/>
            </a:pPr>
            <a:r>
              <a:rPr lang="fa-IR" sz="1600" dirty="0" smtClean="0">
                <a:solidFill>
                  <a:schemeClr val="tx2">
                    <a:lumMod val="90000"/>
                    <a:lumOff val="10000"/>
                  </a:schemeClr>
                </a:solidFill>
                <a:cs typeface="B Nazanin" pitchFamily="2" charset="-78"/>
              </a:rPr>
              <a:t>سردخانه</a:t>
            </a:r>
          </a:p>
        </p:txBody>
      </p:sp>
      <p:grpSp>
        <p:nvGrpSpPr>
          <p:cNvPr id="33" name="Group 32"/>
          <p:cNvGrpSpPr/>
          <p:nvPr/>
        </p:nvGrpSpPr>
        <p:grpSpPr>
          <a:xfrm>
            <a:off x="51323" y="0"/>
            <a:ext cx="9854677" cy="6858000"/>
            <a:chOff x="51323" y="0"/>
            <a:chExt cx="9854677" cy="6858000"/>
          </a:xfrm>
        </p:grpSpPr>
        <p:sp>
          <p:nvSpPr>
            <p:cNvPr id="35" name="Rectangle 34"/>
            <p:cNvSpPr/>
            <p:nvPr/>
          </p:nvSpPr>
          <p:spPr>
            <a:xfrm>
              <a:off x="2276743" y="563881"/>
              <a:ext cx="762925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552550" y="794615"/>
              <a:ext cx="2091007" cy="50078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مشخصات گورستان ها</a:t>
              </a:r>
              <a:endParaRPr lang="en-US" sz="1600" dirty="0">
                <a:cs typeface="B Jadid" pitchFamily="2" charset="-78"/>
              </a:endParaRPr>
            </a:p>
          </p:txBody>
        </p:sp>
        <p:sp>
          <p:nvSpPr>
            <p:cNvPr id="49" name="Rectangle 48"/>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0" name="Rectangle 49"/>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2" name="Rectangle 51"/>
            <p:cNvSpPr/>
            <p:nvPr/>
          </p:nvSpPr>
          <p:spPr>
            <a:xfrm>
              <a:off x="7552550" y="1485900"/>
              <a:ext cx="210580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ضوابط مکانیابی</a:t>
              </a:r>
              <a:endParaRPr lang="en-US" sz="1600" dirty="0">
                <a:cs typeface="B Jadid" pitchFamily="2" charset="-78"/>
              </a:endParaRPr>
            </a:p>
          </p:txBody>
        </p:sp>
        <p:sp>
          <p:nvSpPr>
            <p:cNvPr id="53" name="Rectangle 52"/>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7" name="Rectangle 56"/>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8" name="Rectangle 57"/>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59" name="Rectangle 58"/>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61" name="Chevron 60"/>
          <p:cNvSpPr/>
          <p:nvPr/>
        </p:nvSpPr>
        <p:spPr>
          <a:xfrm rot="5400000">
            <a:off x="6479787" y="1077954"/>
            <a:ext cx="841375" cy="714375"/>
          </a:xfrm>
          <a:prstGeom prst="chevron">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ectangle 61"/>
          <p:cNvSpPr/>
          <p:nvPr/>
        </p:nvSpPr>
        <p:spPr>
          <a:xfrm>
            <a:off x="2612695" y="1034607"/>
            <a:ext cx="3864305" cy="460375"/>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788597" y="1065809"/>
            <a:ext cx="3512500" cy="369332"/>
          </a:xfrm>
          <a:prstGeom prst="rect">
            <a:avLst/>
          </a:prstGeom>
        </p:spPr>
        <p:txBody>
          <a:bodyPr wrap="none">
            <a:spAutoFit/>
          </a:bodyPr>
          <a:lstStyle/>
          <a:p>
            <a:pPr algn="justLow" rtl="1">
              <a:buClr>
                <a:schemeClr val="bg2">
                  <a:lumMod val="50000"/>
                </a:schemeClr>
              </a:buClr>
            </a:pPr>
            <a:r>
              <a:rPr lang="fa-IR" dirty="0">
                <a:solidFill>
                  <a:schemeClr val="bg1"/>
                </a:solidFill>
                <a:effectLst>
                  <a:outerShdw blurRad="38100" dist="38100" dir="2700000" algn="tl">
                    <a:srgbClr val="000000">
                      <a:alpha val="43137"/>
                    </a:srgbClr>
                  </a:outerShdw>
                </a:effectLst>
                <a:cs typeface="B Nazanin" pitchFamily="2" charset="-78"/>
              </a:rPr>
              <a:t>تأسیسات اضافی گورستان بر حسب مقیاس شهر</a:t>
            </a:r>
          </a:p>
        </p:txBody>
      </p:sp>
      <p:pic>
        <p:nvPicPr>
          <p:cNvPr id="63" name="Picture 62"/>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389" t="4802" r="2185" b="7178"/>
          <a:stretch/>
        </p:blipFill>
        <p:spPr>
          <a:xfrm>
            <a:off x="965009" y="4337779"/>
            <a:ext cx="3647176" cy="1529621"/>
          </a:xfrm>
          <a:prstGeom prst="rect">
            <a:avLst/>
          </a:prstGeom>
        </p:spPr>
      </p:pic>
      <p:sp>
        <p:nvSpPr>
          <p:cNvPr id="34" name="Rectangle 33"/>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345696884"/>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rot="5400000">
            <a:off x="1120040" y="4752638"/>
            <a:ext cx="1015665" cy="116171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153400" y="3810000"/>
            <a:ext cx="981849" cy="203718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696401" y="4040834"/>
            <a:ext cx="2489446" cy="1569660"/>
          </a:xfrm>
          <a:prstGeom prst="rect">
            <a:avLst/>
          </a:prstGeom>
        </p:spPr>
        <p:txBody>
          <a:bodyPr wrap="square">
            <a:spAutoFit/>
          </a:bodyPr>
          <a:lstStyle/>
          <a:p>
            <a:pPr algn="justLow" rtl="1"/>
            <a:r>
              <a:rPr lang="fa-IR" sz="1600" dirty="0">
                <a:solidFill>
                  <a:schemeClr val="tx2">
                    <a:lumMod val="90000"/>
                    <a:lumOff val="10000"/>
                  </a:schemeClr>
                </a:solidFill>
                <a:cs typeface="B Nazanin" pitchFamily="2" charset="-78"/>
              </a:rPr>
              <a:t>عوامل مکانی به ویژگی های محل قرارگیری </a:t>
            </a:r>
            <a:r>
              <a:rPr lang="fa-IR" sz="1600" dirty="0" smtClean="0">
                <a:solidFill>
                  <a:schemeClr val="tx2">
                    <a:lumMod val="90000"/>
                    <a:lumOff val="10000"/>
                  </a:schemeClr>
                </a:solidFill>
                <a:cs typeface="B Nazanin" pitchFamily="2" charset="-78"/>
              </a:rPr>
              <a:t>گورستان مرتبط </a:t>
            </a:r>
            <a:r>
              <a:rPr lang="fa-IR" sz="1600" dirty="0">
                <a:solidFill>
                  <a:schemeClr val="tx2">
                    <a:lumMod val="90000"/>
                    <a:lumOff val="10000"/>
                  </a:schemeClr>
                </a:solidFill>
                <a:cs typeface="B Nazanin" pitchFamily="2" charset="-78"/>
              </a:rPr>
              <a:t>می شود و این نکته را مشخص می سازدکه آیا محل انتخاب شده برای گورستان صرف نظر از موقعیت آن برای احداث گورستان مناسب هست یا خیر</a:t>
            </a:r>
            <a:endParaRPr lang="en-US" sz="1600" dirty="0"/>
          </a:p>
        </p:txBody>
      </p:sp>
      <p:grpSp>
        <p:nvGrpSpPr>
          <p:cNvPr id="32" name="Group 31"/>
          <p:cNvGrpSpPr/>
          <p:nvPr/>
        </p:nvGrpSpPr>
        <p:grpSpPr>
          <a:xfrm>
            <a:off x="51323" y="0"/>
            <a:ext cx="9854677" cy="6858000"/>
            <a:chOff x="51323" y="0"/>
            <a:chExt cx="9854677" cy="6858000"/>
          </a:xfrm>
        </p:grpSpPr>
        <p:sp>
          <p:nvSpPr>
            <p:cNvPr id="34" name="Rectangle 33"/>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11440" y="469951"/>
              <a:ext cx="7694560"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48" name="Rectangle 47"/>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49" name="Rectangle 48"/>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1" name="Rectangle 50"/>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2" name="Rectangle 51"/>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6" name="Rectangle 55"/>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57" name="Rectangle 56"/>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58" name="Rectangle 57"/>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3" name="Rectangle 2"/>
          <p:cNvSpPr/>
          <p:nvPr/>
        </p:nvSpPr>
        <p:spPr>
          <a:xfrm>
            <a:off x="3764285" y="773577"/>
            <a:ext cx="3613490" cy="369332"/>
          </a:xfrm>
          <a:prstGeom prst="rect">
            <a:avLst/>
          </a:prstGeom>
        </p:spPr>
        <p:txBody>
          <a:bodyPr wrap="none">
            <a:spAutoFit/>
          </a:bodyPr>
          <a:lstStyle/>
          <a:p>
            <a:pPr algn="justLow" rtl="1">
              <a:buClr>
                <a:schemeClr val="bg2">
                  <a:lumMod val="50000"/>
                </a:schemeClr>
              </a:buClr>
            </a:pPr>
            <a:r>
              <a:rPr lang="fa-IR" b="1" dirty="0">
                <a:solidFill>
                  <a:schemeClr val="tx2">
                    <a:lumMod val="90000"/>
                    <a:lumOff val="10000"/>
                  </a:schemeClr>
                </a:solidFill>
                <a:effectLst>
                  <a:outerShdw blurRad="38100" dist="38100" dir="2700000" algn="tl">
                    <a:srgbClr val="000000">
                      <a:alpha val="43137"/>
                    </a:srgbClr>
                  </a:outerShdw>
                </a:effectLst>
                <a:cs typeface="B Nazanin" pitchFamily="2" charset="-78"/>
              </a:rPr>
              <a:t>2-1-ضوابط مکان یابی گورستان های شهری</a:t>
            </a:r>
          </a:p>
        </p:txBody>
      </p:sp>
      <p:graphicFrame>
        <p:nvGraphicFramePr>
          <p:cNvPr id="65" name="Diagram 64"/>
          <p:cNvGraphicFramePr/>
          <p:nvPr>
            <p:extLst>
              <p:ext uri="{D42A27DB-BD31-4B8C-83A1-F6EECF244321}">
                <p14:modId xmlns:p14="http://schemas.microsoft.com/office/powerpoint/2010/main" val="899059572"/>
              </p:ext>
            </p:extLst>
          </p:nvPr>
        </p:nvGraphicFramePr>
        <p:xfrm>
          <a:off x="2304314" y="1350146"/>
          <a:ext cx="4521200" cy="2786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9" name="Freeform 68"/>
          <p:cNvSpPr/>
          <p:nvPr/>
        </p:nvSpPr>
        <p:spPr>
          <a:xfrm>
            <a:off x="3886200" y="3697954"/>
            <a:ext cx="1294228" cy="1252025"/>
          </a:xfrm>
          <a:custGeom>
            <a:avLst/>
            <a:gdLst>
              <a:gd name="connsiteX0" fmla="*/ 1294228 w 1294228"/>
              <a:gd name="connsiteY0" fmla="*/ 0 h 1252025"/>
              <a:gd name="connsiteX1" fmla="*/ 858129 w 1294228"/>
              <a:gd name="connsiteY1" fmla="*/ 1252025 h 1252025"/>
              <a:gd name="connsiteX2" fmla="*/ 0 w 1294228"/>
              <a:gd name="connsiteY2" fmla="*/ 1252025 h 1252025"/>
            </a:gdLst>
            <a:ahLst/>
            <a:cxnLst>
              <a:cxn ang="0">
                <a:pos x="connsiteX0" y="connsiteY0"/>
              </a:cxn>
              <a:cxn ang="0">
                <a:pos x="connsiteX1" y="connsiteY1"/>
              </a:cxn>
              <a:cxn ang="0">
                <a:pos x="connsiteX2" y="connsiteY2"/>
              </a:cxn>
            </a:cxnLst>
            <a:rect l="l" t="t" r="r" b="b"/>
            <a:pathLst>
              <a:path w="1294228" h="1252025">
                <a:moveTo>
                  <a:pt x="1294228" y="0"/>
                </a:moveTo>
                <a:lnTo>
                  <a:pt x="858129" y="1252025"/>
                </a:lnTo>
                <a:lnTo>
                  <a:pt x="0" y="1252025"/>
                </a:lnTo>
              </a:path>
            </a:pathLst>
          </a:custGeom>
          <a:solidFill>
            <a:schemeClr val="bg2">
              <a:lumMod val="60000"/>
              <a:lumOff val="4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flipH="1">
            <a:off x="5332828" y="3697954"/>
            <a:ext cx="1262876" cy="1252025"/>
          </a:xfrm>
          <a:custGeom>
            <a:avLst/>
            <a:gdLst>
              <a:gd name="connsiteX0" fmla="*/ 1294228 w 1294228"/>
              <a:gd name="connsiteY0" fmla="*/ 0 h 1252025"/>
              <a:gd name="connsiteX1" fmla="*/ 858129 w 1294228"/>
              <a:gd name="connsiteY1" fmla="*/ 1252025 h 1252025"/>
              <a:gd name="connsiteX2" fmla="*/ 0 w 1294228"/>
              <a:gd name="connsiteY2" fmla="*/ 1252025 h 1252025"/>
            </a:gdLst>
            <a:ahLst/>
            <a:cxnLst>
              <a:cxn ang="0">
                <a:pos x="connsiteX0" y="connsiteY0"/>
              </a:cxn>
              <a:cxn ang="0">
                <a:pos x="connsiteX1" y="connsiteY1"/>
              </a:cxn>
              <a:cxn ang="0">
                <a:pos x="connsiteX2" y="connsiteY2"/>
              </a:cxn>
            </a:cxnLst>
            <a:rect l="l" t="t" r="r" b="b"/>
            <a:pathLst>
              <a:path w="1294228" h="1252025">
                <a:moveTo>
                  <a:pt x="1294228" y="0"/>
                </a:moveTo>
                <a:lnTo>
                  <a:pt x="858129" y="1252025"/>
                </a:lnTo>
                <a:lnTo>
                  <a:pt x="0" y="1252025"/>
                </a:lnTo>
              </a:path>
            </a:pathLst>
          </a:custGeom>
          <a:solidFill>
            <a:schemeClr val="bg2">
              <a:lumMod val="60000"/>
              <a:lumOff val="4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281066" y="4166873"/>
            <a:ext cx="2462941" cy="1323439"/>
          </a:xfrm>
          <a:prstGeom prst="rect">
            <a:avLst/>
          </a:prstGeom>
        </p:spPr>
        <p:txBody>
          <a:bodyPr wrap="square">
            <a:spAutoFit/>
          </a:bodyPr>
          <a:lstStyle/>
          <a:p>
            <a:pPr algn="justLow" rtl="1"/>
            <a:r>
              <a:rPr lang="fa-IR" sz="1600" dirty="0">
                <a:solidFill>
                  <a:schemeClr val="tx2">
                    <a:lumMod val="90000"/>
                    <a:lumOff val="10000"/>
                  </a:schemeClr>
                </a:solidFill>
                <a:cs typeface="B Nazanin" pitchFamily="2" charset="-78"/>
              </a:rPr>
              <a:t>عوامل مربوط به موقعیت، عواملی هستند که رابطه بین شهر و گورستان را مشخص می کنندو موقعیت گورستان در ارتباط با شهر را تعیین می نمایند. </a:t>
            </a:r>
            <a:endParaRPr lang="en-US" sz="1600" dirty="0"/>
          </a:p>
        </p:txBody>
      </p:sp>
      <p:cxnSp>
        <p:nvCxnSpPr>
          <p:cNvPr id="4" name="Straight Arrow Connector 3"/>
          <p:cNvCxnSpPr>
            <a:stCxn id="69" idx="1"/>
          </p:cNvCxnSpPr>
          <p:nvPr/>
        </p:nvCxnSpPr>
        <p:spPr>
          <a:xfrm flipH="1">
            <a:off x="3797377" y="4949979"/>
            <a:ext cx="946952"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749449" y="4949979"/>
            <a:ext cx="946952"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2213279206"/>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hevron 29"/>
          <p:cNvSpPr/>
          <p:nvPr/>
        </p:nvSpPr>
        <p:spPr>
          <a:xfrm flipH="1">
            <a:off x="2590799" y="1179094"/>
            <a:ext cx="4639449" cy="685801"/>
          </a:xfrm>
          <a:prstGeom prst="chevron">
            <a:avLst/>
          </a:prstGeom>
          <a:solidFill>
            <a:schemeClr val="accent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buClr>
                <a:schemeClr val="bg2">
                  <a:lumMod val="50000"/>
                </a:schemeClr>
              </a:buClr>
            </a:pPr>
            <a:r>
              <a:rPr lang="fa-IR" sz="1600" b="1" dirty="0">
                <a:solidFill>
                  <a:schemeClr val="tx2">
                    <a:lumMod val="90000"/>
                    <a:lumOff val="10000"/>
                  </a:schemeClr>
                </a:solidFill>
                <a:effectLst>
                  <a:outerShdw blurRad="38100" dist="38100" dir="2700000" algn="tl">
                    <a:srgbClr val="000000">
                      <a:alpha val="43137"/>
                    </a:srgbClr>
                  </a:outerShdw>
                </a:effectLst>
                <a:cs typeface="B Nazanin" pitchFamily="2" charset="-78"/>
              </a:rPr>
              <a:t>عوامل مربوط به </a:t>
            </a:r>
            <a:r>
              <a:rPr lang="fa-IR" sz="16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موقیت :</a:t>
            </a:r>
            <a:endParaRPr lang="fa-IR" sz="1600" b="1" dirty="0">
              <a:solidFill>
                <a:schemeClr val="tx2">
                  <a:lumMod val="90000"/>
                  <a:lumOff val="10000"/>
                </a:schemeClr>
              </a:solidFill>
              <a:effectLst>
                <a:outerShdw blurRad="38100" dist="38100" dir="2700000" algn="tl">
                  <a:srgbClr val="000000">
                    <a:alpha val="43137"/>
                  </a:srgbClr>
                </a:outerShdw>
              </a:effectLst>
              <a:cs typeface="B Nazanin" pitchFamily="2" charset="-78"/>
            </a:endParaRPr>
          </a:p>
        </p:txBody>
      </p:sp>
      <p:sp>
        <p:nvSpPr>
          <p:cNvPr id="32" name="Rounded Rectangle 31"/>
          <p:cNvSpPr/>
          <p:nvPr/>
        </p:nvSpPr>
        <p:spPr>
          <a:xfrm>
            <a:off x="3048000" y="1521994"/>
            <a:ext cx="2023676" cy="1792706"/>
          </a:xfrm>
          <a:prstGeom prst="roundRect">
            <a:avLst/>
          </a:prstGeom>
          <a:solidFill>
            <a:schemeClr val="bg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lgn="r" rtl="1">
              <a:buFont typeface="Wingdings" pitchFamily="2" charset="2"/>
              <a:buChar char="§"/>
            </a:pPr>
            <a:r>
              <a:rPr lang="fa-IR" dirty="0" smtClean="0">
                <a:solidFill>
                  <a:schemeClr val="bg2">
                    <a:lumMod val="50000"/>
                  </a:schemeClr>
                </a:solidFill>
                <a:cs typeface="B Nazanin" pitchFamily="2" charset="-78"/>
              </a:rPr>
              <a:t>فاصله از شهر</a:t>
            </a:r>
          </a:p>
          <a:p>
            <a:pPr marL="285750" indent="-285750" algn="r" rtl="1">
              <a:buFont typeface="Wingdings" pitchFamily="2" charset="2"/>
              <a:buChar char="§"/>
            </a:pPr>
            <a:r>
              <a:rPr lang="fa-IR" dirty="0" smtClean="0">
                <a:solidFill>
                  <a:schemeClr val="bg2">
                    <a:lumMod val="50000"/>
                  </a:schemeClr>
                </a:solidFill>
                <a:cs typeface="B Nazanin" pitchFamily="2" charset="-78"/>
              </a:rPr>
              <a:t>جهت توسعه شهر</a:t>
            </a:r>
          </a:p>
          <a:p>
            <a:pPr marL="285750" indent="-285750" algn="r" rtl="1">
              <a:buFont typeface="Wingdings" pitchFamily="2" charset="2"/>
              <a:buChar char="§"/>
            </a:pPr>
            <a:r>
              <a:rPr lang="fa-IR" dirty="0" smtClean="0">
                <a:solidFill>
                  <a:schemeClr val="bg2">
                    <a:lumMod val="50000"/>
                  </a:schemeClr>
                </a:solidFill>
                <a:cs typeface="B Nazanin" pitchFamily="2" charset="-78"/>
              </a:rPr>
              <a:t>همجواری ها</a:t>
            </a:r>
          </a:p>
          <a:p>
            <a:pPr marL="285750" indent="-285750" algn="r" rtl="1">
              <a:buFont typeface="Wingdings" pitchFamily="2" charset="2"/>
              <a:buChar char="§"/>
            </a:pPr>
            <a:r>
              <a:rPr lang="fa-IR" sz="1750" dirty="0" smtClean="0">
                <a:solidFill>
                  <a:schemeClr val="bg2">
                    <a:lumMod val="50000"/>
                  </a:schemeClr>
                </a:solidFill>
                <a:cs typeface="B Nazanin" pitchFamily="2" charset="-78"/>
              </a:rPr>
              <a:t>جهت وزش باد غالب</a:t>
            </a:r>
          </a:p>
          <a:p>
            <a:pPr marL="285750" indent="-285750" algn="r" rtl="1">
              <a:buFont typeface="Wingdings" pitchFamily="2" charset="2"/>
              <a:buChar char="§"/>
            </a:pPr>
            <a:r>
              <a:rPr lang="fa-IR" dirty="0" smtClean="0">
                <a:solidFill>
                  <a:schemeClr val="bg2">
                    <a:lumMod val="50000"/>
                  </a:schemeClr>
                </a:solidFill>
                <a:cs typeface="B Nazanin" pitchFamily="2" charset="-78"/>
              </a:rPr>
              <a:t>دسترسی</a:t>
            </a:r>
          </a:p>
        </p:txBody>
      </p:sp>
      <p:grpSp>
        <p:nvGrpSpPr>
          <p:cNvPr id="35" name="Group 34"/>
          <p:cNvGrpSpPr/>
          <p:nvPr/>
        </p:nvGrpSpPr>
        <p:grpSpPr>
          <a:xfrm>
            <a:off x="51323" y="0"/>
            <a:ext cx="9854677" cy="6858000"/>
            <a:chOff x="51323" y="0"/>
            <a:chExt cx="9854677" cy="6858000"/>
          </a:xfrm>
        </p:grpSpPr>
        <p:sp>
          <p:nvSpPr>
            <p:cNvPr id="37" name="Rectangle 36"/>
            <p:cNvSpPr/>
            <p:nvPr/>
          </p:nvSpPr>
          <p:spPr>
            <a:xfrm>
              <a:off x="2276744" y="563881"/>
              <a:ext cx="76292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161845" y="482617"/>
              <a:ext cx="7744155" cy="457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063750" y="296004"/>
              <a:ext cx="7842249" cy="13271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534525"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410700"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266237" y="0"/>
              <a:ext cx="61913"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740900" y="0"/>
              <a:ext cx="123825" cy="6858000"/>
            </a:xfrm>
            <a:prstGeom prst="rect">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026150" y="6469040"/>
              <a:ext cx="3879850" cy="236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07025" y="6210300"/>
              <a:ext cx="4498975" cy="137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994275" y="5962650"/>
              <a:ext cx="4911725" cy="1333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829107" y="1733550"/>
              <a:ext cx="47328" cy="5112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634222" y="1733550"/>
              <a:ext cx="108727" cy="5124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H="1">
              <a:off x="272918" y="1789934"/>
              <a:ext cx="222379" cy="506806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552550" y="794615"/>
              <a:ext cx="2091007" cy="5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مشخصات گورستان ها</a:t>
              </a:r>
              <a:endParaRPr lang="en-US" sz="1600" dirty="0">
                <a:cs typeface="B Jadid" pitchFamily="2" charset="-78"/>
              </a:endParaRPr>
            </a:p>
          </p:txBody>
        </p:sp>
        <p:sp>
          <p:nvSpPr>
            <p:cNvPr id="51" name="Rectangle 50"/>
            <p:cNvSpPr/>
            <p:nvPr/>
          </p:nvSpPr>
          <p:spPr>
            <a:xfrm>
              <a:off x="5029200" y="206563"/>
              <a:ext cx="1219200" cy="4443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مبانی نظری</a:t>
              </a:r>
              <a:endParaRPr lang="en-US" sz="1600" dirty="0">
                <a:cs typeface="B Jadid" pitchFamily="2" charset="-78"/>
              </a:endParaRPr>
            </a:p>
          </p:txBody>
        </p:sp>
        <p:sp>
          <p:nvSpPr>
            <p:cNvPr id="52" name="Rectangle 51"/>
            <p:cNvSpPr/>
            <p:nvPr/>
          </p:nvSpPr>
          <p:spPr>
            <a:xfrm>
              <a:off x="64095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atin typeface="Broadway" pitchFamily="82" charset="0"/>
                  <a:cs typeface="B Jadid" pitchFamily="2" charset="-78"/>
                </a:rPr>
                <a:t>مقدمه</a:t>
              </a:r>
              <a:r>
                <a:rPr lang="fa-IR" sz="2000" dirty="0" smtClean="0">
                  <a:cs typeface="B Jadid" pitchFamily="2" charset="-78"/>
                </a:rPr>
                <a:t> </a:t>
              </a:r>
              <a:endParaRPr lang="en-US" sz="2000" dirty="0">
                <a:cs typeface="B Jadid" pitchFamily="2" charset="-78"/>
              </a:endParaRPr>
            </a:p>
          </p:txBody>
        </p:sp>
        <p:sp>
          <p:nvSpPr>
            <p:cNvPr id="54" name="Rectangle 53"/>
            <p:cNvSpPr/>
            <p:nvPr/>
          </p:nvSpPr>
          <p:spPr>
            <a:xfrm>
              <a:off x="7552550" y="1485900"/>
              <a:ext cx="2105800" cy="4953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cs typeface="B Jadid" pitchFamily="2" charset="-78"/>
                </a:rPr>
                <a:t>ضوابط مکانیابی</a:t>
              </a:r>
              <a:endParaRPr lang="en-US" sz="1600" dirty="0">
                <a:cs typeface="B Jadid" pitchFamily="2" charset="-78"/>
              </a:endParaRPr>
            </a:p>
          </p:txBody>
        </p:sp>
        <p:sp>
          <p:nvSpPr>
            <p:cNvPr id="55" name="Rectangle 54"/>
            <p:cNvSpPr/>
            <p:nvPr/>
          </p:nvSpPr>
          <p:spPr>
            <a:xfrm rot="19223791">
              <a:off x="430127" y="1106133"/>
              <a:ext cx="1982701" cy="7355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rot="19223791">
              <a:off x="51323" y="1020760"/>
              <a:ext cx="2324928" cy="14187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9223791" flipV="1">
              <a:off x="628288" y="1156895"/>
              <a:ext cx="18768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751951" y="211009"/>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منابع</a:t>
              </a:r>
              <a:endParaRPr lang="en-US" sz="1600" dirty="0">
                <a:cs typeface="B Jadid" pitchFamily="2" charset="-78"/>
              </a:endParaRPr>
            </a:p>
          </p:txBody>
        </p:sp>
        <p:sp>
          <p:nvSpPr>
            <p:cNvPr id="59" name="Rectangle 58"/>
            <p:cNvSpPr/>
            <p:nvPr/>
          </p:nvSpPr>
          <p:spPr>
            <a:xfrm>
              <a:off x="3894951" y="206563"/>
              <a:ext cx="981849" cy="44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بررسی موردی</a:t>
              </a:r>
              <a:endParaRPr lang="en-US" sz="1600" dirty="0">
                <a:cs typeface="B Jadid" pitchFamily="2" charset="-78"/>
              </a:endParaRPr>
            </a:p>
          </p:txBody>
        </p:sp>
        <p:sp>
          <p:nvSpPr>
            <p:cNvPr id="60" name="Rectangle 59"/>
            <p:cNvSpPr/>
            <p:nvPr/>
          </p:nvSpPr>
          <p:spPr>
            <a:xfrm>
              <a:off x="7552551" y="2259558"/>
              <a:ext cx="2103240" cy="483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معیارهای برنامه ریزی</a:t>
              </a:r>
              <a:endParaRPr lang="en-US" sz="1600" dirty="0">
                <a:cs typeface="B Jadid" pitchFamily="2" charset="-78"/>
              </a:endParaRPr>
            </a:p>
          </p:txBody>
        </p:sp>
        <p:sp>
          <p:nvSpPr>
            <p:cNvPr id="61" name="Rectangle 60"/>
            <p:cNvSpPr/>
            <p:nvPr/>
          </p:nvSpPr>
          <p:spPr>
            <a:xfrm>
              <a:off x="7552550" y="2971800"/>
              <a:ext cx="209100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cs typeface="B Jadid" pitchFamily="2" charset="-78"/>
                </a:rPr>
                <a:t>اصول مدیریت</a:t>
              </a:r>
              <a:endParaRPr lang="en-US" sz="1600" dirty="0">
                <a:cs typeface="B Jadid" pitchFamily="2" charset="-78"/>
              </a:endParaRPr>
            </a:p>
          </p:txBody>
        </p:sp>
      </p:grpSp>
      <p:sp>
        <p:nvSpPr>
          <p:cNvPr id="62" name="Chevron 61"/>
          <p:cNvSpPr/>
          <p:nvPr/>
        </p:nvSpPr>
        <p:spPr>
          <a:xfrm>
            <a:off x="990600" y="3767888"/>
            <a:ext cx="4572000" cy="685801"/>
          </a:xfrm>
          <a:prstGeom prst="chevron">
            <a:avLst/>
          </a:prstGeom>
          <a:solidFill>
            <a:schemeClr val="accent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1">
              <a:buClr>
                <a:schemeClr val="bg2">
                  <a:lumMod val="50000"/>
                </a:schemeClr>
              </a:buClr>
            </a:pPr>
            <a:r>
              <a:rPr lang="fa-IR" sz="1600" b="1" dirty="0">
                <a:solidFill>
                  <a:schemeClr val="tx2">
                    <a:lumMod val="90000"/>
                    <a:lumOff val="10000"/>
                  </a:schemeClr>
                </a:solidFill>
                <a:effectLst>
                  <a:outerShdw blurRad="38100" dist="38100" dir="2700000" algn="tl">
                    <a:srgbClr val="000000">
                      <a:alpha val="43137"/>
                    </a:srgbClr>
                  </a:outerShdw>
                </a:effectLst>
                <a:cs typeface="B Nazanin" pitchFamily="2" charset="-78"/>
              </a:rPr>
              <a:t>عوامل مربوط به </a:t>
            </a:r>
            <a:r>
              <a:rPr lang="fa-IR" sz="1600" b="1" dirty="0" smtClean="0">
                <a:solidFill>
                  <a:schemeClr val="tx2">
                    <a:lumMod val="90000"/>
                    <a:lumOff val="10000"/>
                  </a:schemeClr>
                </a:solidFill>
                <a:effectLst>
                  <a:outerShdw blurRad="38100" dist="38100" dir="2700000" algn="tl">
                    <a:srgbClr val="000000">
                      <a:alpha val="43137"/>
                    </a:srgbClr>
                  </a:outerShdw>
                </a:effectLst>
                <a:cs typeface="B Nazanin" pitchFamily="2" charset="-78"/>
              </a:rPr>
              <a:t>مکان :</a:t>
            </a:r>
            <a:endParaRPr lang="fa-IR" sz="1600" b="1" dirty="0">
              <a:solidFill>
                <a:schemeClr val="tx2">
                  <a:lumMod val="90000"/>
                  <a:lumOff val="10000"/>
                </a:schemeClr>
              </a:solidFill>
              <a:effectLst>
                <a:outerShdw blurRad="38100" dist="38100" dir="2700000" algn="tl">
                  <a:srgbClr val="000000">
                    <a:alpha val="43137"/>
                  </a:srgbClr>
                </a:outerShdw>
              </a:effectLst>
              <a:cs typeface="B Nazanin" pitchFamily="2" charset="-78"/>
            </a:endParaRPr>
          </a:p>
        </p:txBody>
      </p:sp>
      <p:sp>
        <p:nvSpPr>
          <p:cNvPr id="63" name="Rounded Rectangle 62"/>
          <p:cNvSpPr/>
          <p:nvPr/>
        </p:nvSpPr>
        <p:spPr>
          <a:xfrm>
            <a:off x="3056343" y="3998493"/>
            <a:ext cx="2015333" cy="2211807"/>
          </a:xfrm>
          <a:prstGeom prst="roundRect">
            <a:avLst/>
          </a:prstGeom>
          <a:solidFill>
            <a:schemeClr val="accent6">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lgn="r" rtl="1">
              <a:buFont typeface="Wingdings" pitchFamily="2" charset="2"/>
              <a:buChar char="§"/>
            </a:pPr>
            <a:r>
              <a:rPr lang="fa-IR" sz="1600" dirty="0">
                <a:solidFill>
                  <a:schemeClr val="bg2">
                    <a:lumMod val="50000"/>
                  </a:schemeClr>
                </a:solidFill>
                <a:cs typeface="B Nazanin" pitchFamily="2" charset="-78"/>
              </a:rPr>
              <a:t>جنس و ترکیبات خاک</a:t>
            </a:r>
          </a:p>
          <a:p>
            <a:pPr marL="285750" indent="-285750" algn="r" rtl="1">
              <a:buFont typeface="Wingdings" pitchFamily="2" charset="2"/>
              <a:buChar char="§"/>
            </a:pPr>
            <a:r>
              <a:rPr lang="fa-IR" sz="1600" dirty="0">
                <a:solidFill>
                  <a:schemeClr val="bg2">
                    <a:lumMod val="50000"/>
                  </a:schemeClr>
                </a:solidFill>
                <a:cs typeface="B Nazanin" pitchFamily="2" charset="-78"/>
              </a:rPr>
              <a:t>مکانیک خاک</a:t>
            </a:r>
          </a:p>
          <a:p>
            <a:pPr marL="285750" indent="-285750" algn="r" rtl="1">
              <a:buFont typeface="Wingdings" pitchFamily="2" charset="2"/>
              <a:buChar char="§"/>
            </a:pPr>
            <a:r>
              <a:rPr lang="fa-IR" sz="1600" dirty="0">
                <a:solidFill>
                  <a:schemeClr val="bg2">
                    <a:lumMod val="50000"/>
                  </a:schemeClr>
                </a:solidFill>
                <a:cs typeface="B Nazanin" pitchFamily="2" charset="-78"/>
              </a:rPr>
              <a:t>شیب زمین</a:t>
            </a:r>
          </a:p>
          <a:p>
            <a:pPr marL="285750" indent="-285750" algn="r" rtl="1">
              <a:buFont typeface="Wingdings" pitchFamily="2" charset="2"/>
              <a:buChar char="§"/>
            </a:pPr>
            <a:r>
              <a:rPr lang="fa-IR" sz="1600" dirty="0" smtClean="0">
                <a:solidFill>
                  <a:schemeClr val="bg2">
                    <a:lumMod val="50000"/>
                  </a:schemeClr>
                </a:solidFill>
                <a:cs typeface="B Nazanin" pitchFamily="2" charset="-78"/>
              </a:rPr>
              <a:t>عمق آب های زیر زمینی</a:t>
            </a:r>
            <a:endParaRPr lang="fa-IR" sz="1600" dirty="0">
              <a:solidFill>
                <a:schemeClr val="bg2">
                  <a:lumMod val="50000"/>
                </a:schemeClr>
              </a:solidFill>
              <a:cs typeface="B Nazanin" pitchFamily="2" charset="-78"/>
            </a:endParaRPr>
          </a:p>
          <a:p>
            <a:pPr marL="285750" indent="-285750" algn="r" rtl="1">
              <a:buFont typeface="Wingdings" pitchFamily="2" charset="2"/>
              <a:buChar char="§"/>
            </a:pPr>
            <a:r>
              <a:rPr lang="fa-IR" sz="1600" dirty="0" smtClean="0">
                <a:solidFill>
                  <a:schemeClr val="bg2">
                    <a:lumMod val="50000"/>
                  </a:schemeClr>
                </a:solidFill>
                <a:cs typeface="B Nazanin" pitchFamily="2" charset="-78"/>
              </a:rPr>
              <a:t>محل آب های سطحی</a:t>
            </a:r>
          </a:p>
          <a:p>
            <a:pPr marL="285750" indent="-285750" algn="r" rtl="1">
              <a:buFont typeface="Wingdings" pitchFamily="2" charset="2"/>
              <a:buChar char="§"/>
            </a:pPr>
            <a:r>
              <a:rPr lang="fa-IR" sz="1600" dirty="0" smtClean="0">
                <a:solidFill>
                  <a:schemeClr val="bg2">
                    <a:lumMod val="50000"/>
                  </a:schemeClr>
                </a:solidFill>
                <a:cs typeface="B Nazanin" pitchFamily="2" charset="-78"/>
              </a:rPr>
              <a:t>چگونگی توسعه آتی</a:t>
            </a:r>
          </a:p>
        </p:txBody>
      </p:sp>
      <p:sp>
        <p:nvSpPr>
          <p:cNvPr id="31" name="Rectangle 30"/>
          <p:cNvSpPr/>
          <p:nvPr/>
        </p:nvSpPr>
        <p:spPr>
          <a:xfrm>
            <a:off x="533400" y="6481453"/>
            <a:ext cx="1822450" cy="338554"/>
          </a:xfrm>
          <a:prstGeom prst="rect">
            <a:avLst/>
          </a:prstGeom>
        </p:spPr>
        <p:txBody>
          <a:bodyPr wrap="square">
            <a:spAutoFit/>
          </a:bodyPr>
          <a:lstStyle/>
          <a:p>
            <a:pPr marL="285750" indent="-285750" algn="r" rtl="1">
              <a:buFont typeface="Wingdings" pitchFamily="2" charset="2"/>
              <a:buChar char="ü"/>
            </a:pPr>
            <a:r>
              <a:rPr lang="fa-IR" sz="1600" dirty="0" smtClean="0">
                <a:solidFill>
                  <a:schemeClr val="tx1">
                    <a:lumMod val="95000"/>
                    <a:lumOff val="5000"/>
                  </a:schemeClr>
                </a:solidFill>
                <a:cs typeface="B Nazanin" pitchFamily="2" charset="-78"/>
              </a:rPr>
              <a:t>احمد سعیدنیا، 1383.</a:t>
            </a:r>
            <a:endParaRPr lang="fa-IR" sz="1600" dirty="0">
              <a:solidFill>
                <a:schemeClr val="tx1">
                  <a:lumMod val="95000"/>
                  <a:lumOff val="5000"/>
                </a:schemeClr>
              </a:solidFill>
              <a:cs typeface="B Nazanin" pitchFamily="2" charset="-78"/>
            </a:endParaRPr>
          </a:p>
        </p:txBody>
      </p:sp>
    </p:spTree>
    <p:extLst>
      <p:ext uri="{BB962C8B-B14F-4D97-AF65-F5344CB8AC3E}">
        <p14:creationId xmlns:p14="http://schemas.microsoft.com/office/powerpoint/2010/main" val="634601359"/>
      </p:ext>
    </p:extLst>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uture">
      <a:dk1>
        <a:sysClr val="windowText" lastClr="464646"/>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464646"/>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2724</TotalTime>
  <Words>4006</Words>
  <Application>Microsoft Office PowerPoint</Application>
  <PresentationFormat>A4 Paper (210x297 mm)</PresentationFormat>
  <Paragraphs>516</Paragraphs>
  <Slides>33</Slides>
  <Notes>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XPro2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Jahan</dc:creator>
  <cp:lastModifiedBy>Novin Pendar</cp:lastModifiedBy>
  <cp:revision>241</cp:revision>
  <dcterms:created xsi:type="dcterms:W3CDTF">2004-12-31T21:16:13Z</dcterms:created>
  <dcterms:modified xsi:type="dcterms:W3CDTF">2014-05-06T08:07:43Z</dcterms:modified>
</cp:coreProperties>
</file>