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56" r:id="rId3"/>
    <p:sldId id="317" r:id="rId4"/>
    <p:sldId id="318" r:id="rId5"/>
    <p:sldId id="257" r:id="rId6"/>
    <p:sldId id="258" r:id="rId7"/>
    <p:sldId id="259" r:id="rId8"/>
    <p:sldId id="260" r:id="rId9"/>
    <p:sldId id="261" r:id="rId10"/>
    <p:sldId id="301" r:id="rId11"/>
    <p:sldId id="262" r:id="rId12"/>
    <p:sldId id="312" r:id="rId13"/>
    <p:sldId id="313" r:id="rId14"/>
    <p:sldId id="314" r:id="rId15"/>
    <p:sldId id="315" r:id="rId16"/>
    <p:sldId id="316" r:id="rId17"/>
    <p:sldId id="311" r:id="rId18"/>
    <p:sldId id="302" r:id="rId19"/>
    <p:sldId id="263" r:id="rId20"/>
    <p:sldId id="296" r:id="rId21"/>
    <p:sldId id="264" r:id="rId22"/>
    <p:sldId id="265" r:id="rId23"/>
    <p:sldId id="286" r:id="rId24"/>
    <p:sldId id="310" r:id="rId25"/>
    <p:sldId id="292" r:id="rId26"/>
    <p:sldId id="293" r:id="rId27"/>
    <p:sldId id="294" r:id="rId28"/>
    <p:sldId id="267" r:id="rId29"/>
    <p:sldId id="285" r:id="rId30"/>
    <p:sldId id="268" r:id="rId31"/>
    <p:sldId id="269" r:id="rId32"/>
    <p:sldId id="309" r:id="rId33"/>
    <p:sldId id="270" r:id="rId34"/>
    <p:sldId id="271" r:id="rId35"/>
    <p:sldId id="287" r:id="rId36"/>
    <p:sldId id="272" r:id="rId37"/>
    <p:sldId id="273" r:id="rId38"/>
    <p:sldId id="306" r:id="rId39"/>
    <p:sldId id="274" r:id="rId40"/>
    <p:sldId id="288" r:id="rId41"/>
    <p:sldId id="275" r:id="rId42"/>
    <p:sldId id="276" r:id="rId43"/>
    <p:sldId id="277" r:id="rId44"/>
    <p:sldId id="289" r:id="rId45"/>
    <p:sldId id="281" r:id="rId46"/>
    <p:sldId id="282" r:id="rId47"/>
    <p:sldId id="290" r:id="rId48"/>
    <p:sldId id="283" r:id="rId49"/>
    <p:sldId id="284" r:id="rId50"/>
    <p:sldId id="303" r:id="rId51"/>
    <p:sldId id="299" r:id="rId52"/>
    <p:sldId id="305" r:id="rId53"/>
    <p:sldId id="300" r:id="rId54"/>
    <p:sldId id="297" r:id="rId55"/>
    <p:sldId id="307" r:id="rId56"/>
    <p:sldId id="308" r:id="rId57"/>
    <p:sldId id="298" r:id="rId58"/>
    <p:sldId id="304" r:id="rId59"/>
    <p:sldId id="3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9" d="100"/>
          <a:sy n="69" d="100"/>
        </p:scale>
        <p:origin x="-1416" y="-114"/>
      </p:cViewPr>
      <p:guideLst>
        <p:guide orient="horz" pos="2160"/>
        <p:guide pos="2880"/>
      </p:guideLst>
    </p:cSldViewPr>
  </p:slideViewPr>
  <p:outlineViewPr>
    <p:cViewPr>
      <p:scale>
        <a:sx n="33" d="100"/>
        <a:sy n="33" d="100"/>
      </p:scale>
      <p:origin x="0" y="6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D1BC683-EBB8-457C-86C4-D87D91742EC6}" type="datetimeFigureOut">
              <a:rPr lang="en-US" smtClean="0"/>
              <a:t>5/1/2016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5BAE98-CC84-43A3-A1EF-C370D80D9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BC683-EBB8-457C-86C4-D87D91742EC6}" type="datetimeFigureOut">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BC683-EBB8-457C-86C4-D87D91742EC6}" type="datetimeFigureOut">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BC683-EBB8-457C-86C4-D87D91742EC6}" type="datetimeFigureOut">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1BC683-EBB8-457C-86C4-D87D91742EC6}" type="datetimeFigureOut">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BC683-EBB8-457C-86C4-D87D91742EC6}" type="datetimeFigureOut">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D1BC683-EBB8-457C-86C4-D87D91742EC6}" type="datetimeFigureOut">
              <a:rPr lang="en-US" smtClean="0"/>
              <a:t>5/1/2016</a:t>
            </a:fld>
            <a:endParaRPr lang="en-US"/>
          </a:p>
        </p:txBody>
      </p:sp>
      <p:sp>
        <p:nvSpPr>
          <p:cNvPr id="27" name="Slide Number Placeholder 26"/>
          <p:cNvSpPr>
            <a:spLocks noGrp="1"/>
          </p:cNvSpPr>
          <p:nvPr>
            <p:ph type="sldNum" sz="quarter" idx="11"/>
          </p:nvPr>
        </p:nvSpPr>
        <p:spPr/>
        <p:txBody>
          <a:bodyPr rtlCol="0"/>
          <a:lstStyle/>
          <a:p>
            <a:fld id="{405BAE98-CC84-43A3-A1EF-C370D80D9579}"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D1BC683-EBB8-457C-86C4-D87D91742EC6}" type="datetimeFigureOut">
              <a:rPr lang="en-US" smtClean="0"/>
              <a:t>5/1/2016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5BAE98-CC84-43A3-A1EF-C370D80D9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BC683-EBB8-457C-86C4-D87D91742EC6}" type="datetimeFigureOut">
              <a:rPr lang="en-US" smtClean="0"/>
              <a:t>5/1/2016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BC683-EBB8-457C-86C4-D87D91742EC6}" type="datetimeFigureOut">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1BC683-EBB8-457C-86C4-D87D91742EC6}" type="datetimeFigureOut">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AE98-CC84-43A3-A1EF-C370D80D9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D1BC683-EBB8-457C-86C4-D87D91742EC6}" type="datetimeFigureOut">
              <a:rPr lang="en-US" smtClean="0"/>
              <a:t>5/1/2016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5BAE98-CC84-43A3-A1EF-C370D80D95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91"/>
            <a:ext cx="9144000" cy="6768218"/>
          </a:xfrm>
          <a:prstGeom prst="rect">
            <a:avLst/>
          </a:prstGeom>
        </p:spPr>
      </p:pic>
    </p:spTree>
    <p:extLst>
      <p:ext uri="{BB962C8B-B14F-4D97-AF65-F5344CB8AC3E}">
        <p14:creationId xmlns:p14="http://schemas.microsoft.com/office/powerpoint/2010/main" val="83117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1727"/>
            <a:ext cx="6248400" cy="62484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14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lgn="justLow" rtl="1">
              <a:buNone/>
            </a:pPr>
            <a:r>
              <a:rPr lang="fa-IR" b="1" i="1" dirty="0">
                <a:solidFill>
                  <a:srgbClr val="993300"/>
                </a:solidFill>
                <a:effectLst>
                  <a:outerShdw blurRad="38100" dist="38100" dir="2700000" algn="tl">
                    <a:srgbClr val="000000">
                      <a:alpha val="43137"/>
                    </a:srgbClr>
                  </a:outerShdw>
                </a:effectLst>
              </a:rPr>
              <a:t>شکل ظاهری آجر</a:t>
            </a:r>
          </a:p>
          <a:p>
            <a:pPr marL="109728" indent="0" algn="just" rtl="1">
              <a:buNone/>
            </a:pPr>
            <a:r>
              <a:rPr lang="fa-IR" sz="2400" dirty="0" smtClean="0">
                <a:solidFill>
                  <a:schemeClr val="accent2">
                    <a:lumMod val="50000"/>
                  </a:schemeClr>
                </a:solidFill>
              </a:rPr>
              <a:t>شکل </a:t>
            </a:r>
            <a:r>
              <a:rPr lang="fa-IR" sz="2400" dirty="0">
                <a:solidFill>
                  <a:schemeClr val="accent2">
                    <a:lumMod val="50000"/>
                  </a:schemeClr>
                </a:solidFill>
              </a:rPr>
              <a:t>عمومى آجرهايى که در طى دوران‌هاى مختلف بعد از اسلام در بناها بکار گرفته شده، عبارت است از چهارگوش يا مربع در </a:t>
            </a:r>
            <a:r>
              <a:rPr lang="fa-IR" sz="2400" dirty="0" smtClean="0">
                <a:solidFill>
                  <a:schemeClr val="accent2">
                    <a:lumMod val="50000"/>
                  </a:schemeClr>
                </a:solidFill>
              </a:rPr>
              <a:t>اندازه‌هاى </a:t>
            </a:r>
            <a:r>
              <a:rPr lang="fa-IR" sz="2400" dirty="0">
                <a:solidFill>
                  <a:schemeClr val="accent2">
                    <a:lumMod val="50000"/>
                  </a:schemeClr>
                </a:solidFill>
              </a:rPr>
              <a:t>متنوع در دورهٔ ايلخانى آجرها از جهت رنگ </a:t>
            </a:r>
            <a:r>
              <a:rPr lang="fa-IR" sz="2400" dirty="0" smtClean="0">
                <a:solidFill>
                  <a:schemeClr val="accent2">
                    <a:lumMod val="50000"/>
                  </a:schemeClr>
                </a:solidFill>
              </a:rPr>
              <a:t>متنوع </a:t>
            </a:r>
            <a:r>
              <a:rPr lang="fa-IR" sz="2400" dirty="0">
                <a:solidFill>
                  <a:schemeClr val="accent2">
                    <a:lumMod val="50000"/>
                  </a:schemeClr>
                </a:solidFill>
              </a:rPr>
              <a:t>بودند. و رنگ‌هاى زرد کمرنگ، زرد </a:t>
            </a:r>
            <a:r>
              <a:rPr lang="fa-IR" sz="2400" dirty="0" smtClean="0">
                <a:solidFill>
                  <a:schemeClr val="accent2">
                    <a:lumMod val="50000"/>
                  </a:schemeClr>
                </a:solidFill>
              </a:rPr>
              <a:t>اخرايي</a:t>
            </a:r>
            <a:r>
              <a:rPr lang="fa-IR" sz="2400" dirty="0">
                <a:solidFill>
                  <a:schemeClr val="accent2">
                    <a:lumMod val="50000"/>
                  </a:schemeClr>
                </a:solidFill>
              </a:rPr>
              <a:t>، زرد مايل به قرمز، قرمز تيره و خاکى در آنها ديده مى‌شود. آجر مستطيل در پيش از اسلام رواج کامل داشت اما بعد از اسلام بيشتر آجرها مربع بودند</a:t>
            </a:r>
            <a:r>
              <a:rPr lang="fa-IR" sz="2400" dirty="0" smtClean="0">
                <a:solidFill>
                  <a:schemeClr val="accent2">
                    <a:lumMod val="50000"/>
                  </a:schemeClr>
                </a:solidFill>
              </a:rPr>
              <a:t>.</a:t>
            </a:r>
          </a:p>
          <a:p>
            <a:pPr marL="109728" indent="0" algn="just" rtl="1">
              <a:buNone/>
            </a:pPr>
            <a:endParaRPr lang="fa-IR" sz="2400" dirty="0" smtClean="0">
              <a:solidFill>
                <a:schemeClr val="accent2">
                  <a:lumMod val="50000"/>
                </a:schemeClr>
              </a:solidFill>
            </a:endParaRPr>
          </a:p>
          <a:p>
            <a:pPr marL="109728" indent="0" algn="justLow"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418941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057" y="838200"/>
            <a:ext cx="8534400" cy="5509200"/>
          </a:xfrm>
          <a:prstGeom prst="rect">
            <a:avLst/>
          </a:prstGeom>
        </p:spPr>
        <p:txBody>
          <a:bodyPr wrap="square">
            <a:spAutoFit/>
          </a:bodyPr>
          <a:lstStyle/>
          <a:p>
            <a:pPr marL="109728" algn="justLow" rtl="1">
              <a:spcBef>
                <a:spcPts val="300"/>
              </a:spcBef>
              <a:buClr>
                <a:schemeClr val="accent3"/>
              </a:buClr>
            </a:pPr>
            <a:r>
              <a:rPr lang="fa-IR" sz="2800" b="1" i="1" dirty="0">
                <a:solidFill>
                  <a:srgbClr val="993300"/>
                </a:solidFill>
                <a:effectLst>
                  <a:outerShdw blurRad="38100" dist="38100" dir="2700000" algn="tl">
                    <a:srgbClr val="000000">
                      <a:alpha val="43137"/>
                    </a:srgbClr>
                  </a:outerShdw>
                </a:effectLst>
              </a:rPr>
              <a:t>ابعاد آجر</a:t>
            </a:r>
          </a:p>
          <a:p>
            <a:pPr algn="justLow" rtl="1"/>
            <a:r>
              <a:rPr lang="fa-IR" sz="2400" dirty="0" smtClean="0">
                <a:solidFill>
                  <a:schemeClr val="accent2">
                    <a:lumMod val="50000"/>
                  </a:schemeClr>
                </a:solidFill>
              </a:rPr>
              <a:t>ابعاد </a:t>
            </a:r>
            <a:r>
              <a:rPr lang="fa-IR" sz="2400" dirty="0">
                <a:solidFill>
                  <a:schemeClr val="accent2">
                    <a:lumMod val="50000"/>
                  </a:schemeClr>
                </a:solidFill>
              </a:rPr>
              <a:t>آجر در هر بنای تاریخی قطعاً نمایانگر دوره تاریخی آن نیست. در هر مقطع تاریخی با توجه به نوع خاک و مکان و شیوه اجرا آجر را ساخته اند. مروری اجمالی به دوره های ساختمانی تأیید بیشتری بر این مدعاست.</a:t>
            </a:r>
          </a:p>
          <a:p>
            <a:pPr algn="justLow" rtl="1"/>
            <a:r>
              <a:rPr lang="fa-IR" sz="2400" dirty="0">
                <a:solidFill>
                  <a:schemeClr val="accent2">
                    <a:lumMod val="50000"/>
                  </a:schemeClr>
                </a:solidFill>
              </a:rPr>
              <a:t>در بررسی مقابر ایلامی ( مربوط به هزاره دوم ) ابعاد آجرها بر سه دسته است:</a:t>
            </a:r>
          </a:p>
          <a:p>
            <a:pPr algn="justLow" rtl="1"/>
            <a:r>
              <a:rPr lang="en-US" sz="2400" dirty="0">
                <a:solidFill>
                  <a:schemeClr val="accent2">
                    <a:lumMod val="50000"/>
                  </a:schemeClr>
                </a:solidFill>
              </a:rPr>
              <a:t>cm 5/6 × 32 × 32 </a:t>
            </a:r>
            <a:r>
              <a:rPr lang="fa-IR" sz="2400" dirty="0">
                <a:solidFill>
                  <a:schemeClr val="accent2">
                    <a:lumMod val="50000"/>
                  </a:schemeClr>
                </a:solidFill>
              </a:rPr>
              <a:t>و </a:t>
            </a:r>
            <a:r>
              <a:rPr lang="en-US" sz="2400" dirty="0">
                <a:solidFill>
                  <a:schemeClr val="accent2">
                    <a:lumMod val="50000"/>
                  </a:schemeClr>
                </a:solidFill>
              </a:rPr>
              <a:t>cm 7×25×28 </a:t>
            </a:r>
            <a:r>
              <a:rPr lang="fa-IR" sz="2400" dirty="0">
                <a:solidFill>
                  <a:schemeClr val="accent2">
                    <a:lumMod val="50000"/>
                  </a:schemeClr>
                </a:solidFill>
              </a:rPr>
              <a:t>و </a:t>
            </a:r>
            <a:r>
              <a:rPr lang="en-US" sz="2400" dirty="0">
                <a:solidFill>
                  <a:schemeClr val="accent2">
                    <a:lumMod val="50000"/>
                  </a:schemeClr>
                </a:solidFill>
              </a:rPr>
              <a:t>cm </a:t>
            </a:r>
            <a:r>
              <a:rPr lang="en-US" sz="2400" dirty="0" smtClean="0">
                <a:solidFill>
                  <a:schemeClr val="accent2">
                    <a:lumMod val="50000"/>
                  </a:schemeClr>
                </a:solidFill>
              </a:rPr>
              <a:t>7×24~ </a:t>
            </a:r>
            <a:r>
              <a:rPr lang="en-US" sz="2400" dirty="0">
                <a:solidFill>
                  <a:schemeClr val="accent2">
                    <a:lumMod val="50000"/>
                  </a:schemeClr>
                </a:solidFill>
              </a:rPr>
              <a:t>23 × 28</a:t>
            </a:r>
          </a:p>
          <a:p>
            <a:pPr algn="justLow" rtl="1"/>
            <a:r>
              <a:rPr lang="fa-IR" sz="2400" dirty="0">
                <a:solidFill>
                  <a:schemeClr val="accent2">
                    <a:lumMod val="50000"/>
                  </a:schemeClr>
                </a:solidFill>
              </a:rPr>
              <a:t>در بررسی آجرهای ایلامی مربوط به یک معدن در قرن 13 قبل از میلاد که به صورت نیمه کار شده اند این ابعاد دیده شده :</a:t>
            </a:r>
          </a:p>
          <a:p>
            <a:pPr algn="justLow" rtl="1"/>
            <a:r>
              <a:rPr lang="en-US" sz="2400" dirty="0">
                <a:solidFill>
                  <a:schemeClr val="accent2">
                    <a:lumMod val="50000"/>
                  </a:schemeClr>
                </a:solidFill>
              </a:rPr>
              <a:t>Cm 7/8 × 5/17×5/37 </a:t>
            </a:r>
            <a:r>
              <a:rPr lang="fa-IR" sz="2400" dirty="0">
                <a:solidFill>
                  <a:schemeClr val="accent2">
                    <a:lumMod val="50000"/>
                  </a:schemeClr>
                </a:solidFill>
              </a:rPr>
              <a:t>و </a:t>
            </a:r>
            <a:r>
              <a:rPr lang="en-US" sz="2400" dirty="0">
                <a:solidFill>
                  <a:schemeClr val="accent2">
                    <a:lumMod val="50000"/>
                  </a:schemeClr>
                </a:solidFill>
              </a:rPr>
              <a:t>cm 8/8 ×5/18 ×38</a:t>
            </a:r>
          </a:p>
          <a:p>
            <a:pPr algn="justLow" rtl="1"/>
            <a:r>
              <a:rPr lang="fa-IR" sz="2400" dirty="0">
                <a:solidFill>
                  <a:schemeClr val="accent2">
                    <a:lumMod val="50000"/>
                  </a:schemeClr>
                </a:solidFill>
              </a:rPr>
              <a:t>چنان که پیداست در یک دوره تاریخی ابعاد آجرها بسیار متفات از هم هستند.</a:t>
            </a:r>
          </a:p>
          <a:p>
            <a:pPr algn="justLow" rtl="1"/>
            <a:r>
              <a:rPr lang="fa-IR" sz="2400" dirty="0">
                <a:solidFill>
                  <a:schemeClr val="accent2">
                    <a:lumMod val="50000"/>
                  </a:schemeClr>
                </a:solidFill>
              </a:rPr>
              <a:t>در دوران ماد کاربرد آجر به صورت نیمه معمول تر می شود بر خلاف دوران ایلامی که استفاده از آجر به صورت درست بیشتر از کاربرد آن به صورت نیمه است .ابعاد آجر دردوران ماد با تقریب </a:t>
            </a:r>
            <a:r>
              <a:rPr lang="en-US" sz="2400" dirty="0">
                <a:solidFill>
                  <a:schemeClr val="accent2">
                    <a:lumMod val="50000"/>
                  </a:schemeClr>
                </a:solidFill>
              </a:rPr>
              <a:t>cm 10×5/17×33 </a:t>
            </a:r>
            <a:r>
              <a:rPr lang="fa-IR" sz="2400" dirty="0">
                <a:solidFill>
                  <a:schemeClr val="accent2">
                    <a:lumMod val="50000"/>
                  </a:schemeClr>
                </a:solidFill>
              </a:rPr>
              <a:t>است </a:t>
            </a:r>
            <a:r>
              <a:rPr lang="fa-IR" dirty="0"/>
              <a:t>.</a:t>
            </a:r>
          </a:p>
          <a:p>
            <a:pPr algn="justLow" rtl="1"/>
            <a:r>
              <a:rPr lang="fa-IR" dirty="0"/>
              <a:t> </a:t>
            </a:r>
          </a:p>
          <a:p>
            <a:pPr algn="justLow" rtl="1"/>
            <a:endParaRPr lang="fa-IR" dirty="0"/>
          </a:p>
        </p:txBody>
      </p:sp>
    </p:spTree>
    <p:extLst>
      <p:ext uri="{BB962C8B-B14F-4D97-AF65-F5344CB8AC3E}">
        <p14:creationId xmlns:p14="http://schemas.microsoft.com/office/powerpoint/2010/main" val="317798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1344"/>
            <a:ext cx="8305800" cy="4062651"/>
          </a:xfrm>
          <a:prstGeom prst="rect">
            <a:avLst/>
          </a:prstGeom>
        </p:spPr>
        <p:txBody>
          <a:bodyPr wrap="square">
            <a:spAutoFit/>
          </a:bodyPr>
          <a:lstStyle/>
          <a:p>
            <a:pPr algn="justLow" rtl="1"/>
            <a:r>
              <a:rPr lang="fa-IR" sz="2400" dirty="0">
                <a:solidFill>
                  <a:schemeClr val="accent2">
                    <a:lumMod val="50000"/>
                  </a:schemeClr>
                </a:solidFill>
              </a:rPr>
              <a:t>در کاوش های جرجان (در دشت گرگان) آجرهای دژشهر مربوط به دوران پارت و ساسانی به صورت ابعاد گوناگون زیرند:</a:t>
            </a:r>
          </a:p>
          <a:p>
            <a:pPr algn="justLow" rtl="1"/>
            <a:r>
              <a:rPr lang="en-US" sz="2400" dirty="0">
                <a:solidFill>
                  <a:schemeClr val="accent2">
                    <a:lumMod val="50000"/>
                  </a:schemeClr>
                </a:solidFill>
              </a:rPr>
              <a:t>cm 10×40×40 </a:t>
            </a:r>
            <a:r>
              <a:rPr lang="fa-IR" sz="2400" dirty="0">
                <a:solidFill>
                  <a:schemeClr val="accent2">
                    <a:lumMod val="50000"/>
                  </a:schemeClr>
                </a:solidFill>
              </a:rPr>
              <a:t>و </a:t>
            </a:r>
            <a:r>
              <a:rPr lang="en-US" sz="2400" dirty="0">
                <a:solidFill>
                  <a:schemeClr val="accent2">
                    <a:lumMod val="50000"/>
                  </a:schemeClr>
                </a:solidFill>
              </a:rPr>
              <a:t>cm 8×32×32 </a:t>
            </a:r>
            <a:r>
              <a:rPr lang="fa-IR" sz="2400" dirty="0">
                <a:solidFill>
                  <a:schemeClr val="accent2">
                    <a:lumMod val="50000"/>
                  </a:schemeClr>
                </a:solidFill>
              </a:rPr>
              <a:t>و </a:t>
            </a:r>
            <a:r>
              <a:rPr lang="en-US" sz="2400" dirty="0">
                <a:solidFill>
                  <a:schemeClr val="accent2">
                    <a:lumMod val="50000"/>
                  </a:schemeClr>
                </a:solidFill>
              </a:rPr>
              <a:t>cm 7×18×34</a:t>
            </a:r>
          </a:p>
          <a:p>
            <a:pPr algn="justLow" rtl="1"/>
            <a:r>
              <a:rPr lang="fa-IR" sz="2400" dirty="0">
                <a:solidFill>
                  <a:schemeClr val="accent2">
                    <a:lumMod val="50000"/>
                  </a:schemeClr>
                </a:solidFill>
              </a:rPr>
              <a:t>در دوران پارت نیز کاربرد آجر به صورت نیمه بیشتر است.</a:t>
            </a:r>
          </a:p>
          <a:p>
            <a:pPr algn="justLow" rtl="1"/>
            <a:r>
              <a:rPr lang="fa-IR" sz="2400" dirty="0">
                <a:solidFill>
                  <a:schemeClr val="accent2">
                    <a:lumMod val="50000"/>
                  </a:schemeClr>
                </a:solidFill>
              </a:rPr>
              <a:t>در قرون اولیه اسلامی کمابیش تنوع آجرهای دوران ساسانی معمول است و میانگین ابعاد آجر بیشتر </a:t>
            </a:r>
            <a:r>
              <a:rPr lang="en-US" sz="2400" dirty="0">
                <a:solidFill>
                  <a:schemeClr val="accent2">
                    <a:lumMod val="50000"/>
                  </a:schemeClr>
                </a:solidFill>
              </a:rPr>
              <a:t>cm10×33×33 </a:t>
            </a:r>
            <a:r>
              <a:rPr lang="fa-IR" sz="2400" dirty="0">
                <a:solidFill>
                  <a:schemeClr val="accent2">
                    <a:lumMod val="50000"/>
                  </a:schemeClr>
                </a:solidFill>
              </a:rPr>
              <a:t>است</a:t>
            </a:r>
            <a:r>
              <a:rPr lang="fa-IR" sz="2400" dirty="0" smtClean="0">
                <a:solidFill>
                  <a:schemeClr val="accent2">
                    <a:lumMod val="50000"/>
                  </a:schemeClr>
                </a:solidFill>
              </a:rPr>
              <a:t>.</a:t>
            </a:r>
            <a:endParaRPr lang="fa-IR" sz="2400" dirty="0">
              <a:solidFill>
                <a:schemeClr val="accent2">
                  <a:lumMod val="50000"/>
                </a:schemeClr>
              </a:solidFill>
            </a:endParaRPr>
          </a:p>
          <a:p>
            <a:pPr algn="justLow" rtl="1"/>
            <a:r>
              <a:rPr lang="fa-IR" sz="2400" dirty="0">
                <a:solidFill>
                  <a:schemeClr val="accent2">
                    <a:lumMod val="50000"/>
                  </a:schemeClr>
                </a:solidFill>
              </a:rPr>
              <a:t>در قرن چهارم هجری ( اواخر دوران آل بویه و آل زیار ) آجر ها به کوچکترین اندازه خود می رسند و میانگین ابعاد آجر ها در این دوران </a:t>
            </a:r>
            <a:r>
              <a:rPr lang="en-US" sz="2400" dirty="0">
                <a:solidFill>
                  <a:schemeClr val="accent2">
                    <a:lumMod val="50000"/>
                  </a:schemeClr>
                </a:solidFill>
              </a:rPr>
              <a:t>cm 5/3×5/16×5/16 </a:t>
            </a:r>
            <a:r>
              <a:rPr lang="fa-IR" sz="2400" dirty="0">
                <a:solidFill>
                  <a:schemeClr val="accent2">
                    <a:lumMod val="50000"/>
                  </a:schemeClr>
                </a:solidFill>
              </a:rPr>
              <a:t>است. این ابعاد آجر امروزه نیز در ناحیه خوزستان که خاک آن برای استفاده در ساخت آجر مناسب نیست همچنان معمول است.</a:t>
            </a:r>
          </a:p>
          <a:p>
            <a:pPr algn="justLow" rtl="1"/>
            <a:r>
              <a:rPr lang="fa-IR" dirty="0"/>
              <a:t> </a:t>
            </a:r>
          </a:p>
        </p:txBody>
      </p:sp>
    </p:spTree>
    <p:extLst>
      <p:ext uri="{BB962C8B-B14F-4D97-AF65-F5344CB8AC3E}">
        <p14:creationId xmlns:p14="http://schemas.microsoft.com/office/powerpoint/2010/main" val="185396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458200" cy="5170646"/>
          </a:xfrm>
          <a:prstGeom prst="rect">
            <a:avLst/>
          </a:prstGeom>
        </p:spPr>
        <p:txBody>
          <a:bodyPr wrap="square">
            <a:spAutoFit/>
          </a:bodyPr>
          <a:lstStyle/>
          <a:p>
            <a:pPr algn="justLow" rtl="1"/>
            <a:r>
              <a:rPr lang="fa-IR" sz="2400" dirty="0">
                <a:solidFill>
                  <a:schemeClr val="accent2">
                    <a:lumMod val="50000"/>
                  </a:schemeClr>
                </a:solidFill>
              </a:rPr>
              <a:t>در تزیینات آجری بناهای آل بویه آجرهای کوچکتر (حتی به صورت پاره آجر) نیز تراشیده شده و به کار رفته است.</a:t>
            </a:r>
          </a:p>
          <a:p>
            <a:pPr algn="justLow" rtl="1"/>
            <a:r>
              <a:rPr lang="fa-IR" sz="2400" dirty="0">
                <a:solidFill>
                  <a:schemeClr val="accent2">
                    <a:lumMod val="50000"/>
                  </a:schemeClr>
                </a:solidFill>
              </a:rPr>
              <a:t>در مسجد جامع اصفهان در دوران آل بویه ابعاد بسیار متنوع و در ضمن کوچک آجر مشخص است. اکثر آجرهای این دوره ضخامتی حدود 3 سانتی متر دارند و آجرهای مستطیلی شکلی نیز با ابعاد </a:t>
            </a:r>
            <a:r>
              <a:rPr lang="en-US" sz="2400" dirty="0">
                <a:solidFill>
                  <a:schemeClr val="accent2">
                    <a:lumMod val="50000"/>
                  </a:schemeClr>
                </a:solidFill>
              </a:rPr>
              <a:t>cm 3×10×15 </a:t>
            </a:r>
            <a:r>
              <a:rPr lang="fa-IR" sz="2400" dirty="0">
                <a:solidFill>
                  <a:schemeClr val="accent2">
                    <a:lumMod val="50000"/>
                  </a:schemeClr>
                </a:solidFill>
              </a:rPr>
              <a:t>یا </a:t>
            </a:r>
            <a:r>
              <a:rPr lang="en-US" sz="2400" dirty="0">
                <a:solidFill>
                  <a:schemeClr val="accent2">
                    <a:lumMod val="50000"/>
                  </a:schemeClr>
                </a:solidFill>
              </a:rPr>
              <a:t>cm 3×12×16 </a:t>
            </a:r>
            <a:r>
              <a:rPr lang="fa-IR" sz="2400" dirty="0">
                <a:solidFill>
                  <a:schemeClr val="accent2">
                    <a:lumMod val="50000"/>
                  </a:schemeClr>
                </a:solidFill>
              </a:rPr>
              <a:t>به چشم می خورند.</a:t>
            </a:r>
          </a:p>
          <a:p>
            <a:pPr algn="justLow" rtl="1"/>
            <a:r>
              <a:rPr lang="fa-IR" sz="2400" dirty="0">
                <a:solidFill>
                  <a:schemeClr val="accent2">
                    <a:lumMod val="50000"/>
                  </a:schemeClr>
                </a:solidFill>
              </a:rPr>
              <a:t>در دوران سلجوقی آجرهای معمولی بزرگتر می شوند و به میانگین </a:t>
            </a:r>
            <a:r>
              <a:rPr lang="en-US" sz="2400" dirty="0">
                <a:solidFill>
                  <a:schemeClr val="accent2">
                    <a:lumMod val="50000"/>
                  </a:schemeClr>
                </a:solidFill>
              </a:rPr>
              <a:t>cm 26 </a:t>
            </a:r>
            <a:r>
              <a:rPr lang="fa-IR" sz="2400" dirty="0">
                <a:solidFill>
                  <a:schemeClr val="accent2">
                    <a:lumMod val="50000"/>
                  </a:schemeClr>
                </a:solidFill>
              </a:rPr>
              <a:t>در طول و عرض می رسند. ولی همچنان در بناهای مختلف بسته به نوع اجرا تنوع اندازه ها را می بینیم. مثلاً در مسجد جامع اصفهان در گنبد جنوبی مربوط به دوران سلجوقی ابعاد آجر </a:t>
            </a:r>
            <a:r>
              <a:rPr lang="en-US" sz="2400" dirty="0">
                <a:solidFill>
                  <a:schemeClr val="accent2">
                    <a:lumMod val="50000"/>
                  </a:schemeClr>
                </a:solidFill>
              </a:rPr>
              <a:t>cm ×3×22×22 </a:t>
            </a:r>
            <a:r>
              <a:rPr lang="fa-IR" sz="2400" dirty="0">
                <a:solidFill>
                  <a:schemeClr val="accent2">
                    <a:lumMod val="50000"/>
                  </a:schemeClr>
                </a:solidFill>
              </a:rPr>
              <a:t>است.</a:t>
            </a:r>
          </a:p>
          <a:p>
            <a:pPr algn="justLow" rtl="1"/>
            <a:r>
              <a:rPr lang="fa-IR" sz="2400" dirty="0">
                <a:solidFill>
                  <a:schemeClr val="accent2">
                    <a:lumMod val="50000"/>
                  </a:schemeClr>
                </a:solidFill>
              </a:rPr>
              <a:t>ابعاد آجر دوره سلجوقی با همان تنوع تا دوران صفوی ادامه می یابد. مثلاً اندازه آجرهای به کار رفته در دیوارهای قبر سلطان جلپی اوغلی در سلطانیه (قرن هفتم هجری) </a:t>
            </a:r>
            <a:r>
              <a:rPr lang="en-US" sz="2400" dirty="0">
                <a:solidFill>
                  <a:schemeClr val="accent2">
                    <a:lumMod val="50000"/>
                  </a:schemeClr>
                </a:solidFill>
              </a:rPr>
              <a:t>cm 6×23×23 </a:t>
            </a:r>
            <a:r>
              <a:rPr lang="fa-IR" sz="2400" dirty="0">
                <a:solidFill>
                  <a:schemeClr val="accent2">
                    <a:lumMod val="50000"/>
                  </a:schemeClr>
                </a:solidFill>
              </a:rPr>
              <a:t>است.</a:t>
            </a:r>
          </a:p>
          <a:p>
            <a:pPr algn="justLow" rtl="1"/>
            <a:endParaRPr lang="fa-IR" dirty="0"/>
          </a:p>
        </p:txBody>
      </p:sp>
    </p:spTree>
    <p:extLst>
      <p:ext uri="{BB962C8B-B14F-4D97-AF65-F5344CB8AC3E}">
        <p14:creationId xmlns:p14="http://schemas.microsoft.com/office/powerpoint/2010/main" val="19411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05800" cy="4062651"/>
          </a:xfrm>
          <a:prstGeom prst="rect">
            <a:avLst/>
          </a:prstGeom>
        </p:spPr>
        <p:txBody>
          <a:bodyPr wrap="square">
            <a:spAutoFit/>
          </a:bodyPr>
          <a:lstStyle/>
          <a:p>
            <a:pPr algn="justLow" rtl="1"/>
            <a:r>
              <a:rPr lang="ar-SA" sz="2400" dirty="0">
                <a:solidFill>
                  <a:schemeClr val="accent2">
                    <a:lumMod val="50000"/>
                  </a:schemeClr>
                </a:solidFill>
              </a:rPr>
              <a:t>لازم به ذکر است که در تمام این ادوار برای تزیینات آجری از آجرهای با ابعاد بسیار کوچک استفاده می کردند. مثلاً در مسجد جامع اصفهان در برخی از نماها ابعاد آجر </a:t>
            </a:r>
            <a:r>
              <a:rPr lang="en-US" sz="2400" dirty="0">
                <a:solidFill>
                  <a:schemeClr val="accent2">
                    <a:lumMod val="50000"/>
                  </a:schemeClr>
                </a:solidFill>
              </a:rPr>
              <a:t>cm5/4×5/2×5/2</a:t>
            </a:r>
            <a:r>
              <a:rPr lang="ar-SA" sz="2400" dirty="0">
                <a:solidFill>
                  <a:schemeClr val="accent2">
                    <a:lumMod val="50000"/>
                  </a:schemeClr>
                </a:solidFill>
              </a:rPr>
              <a:t> است. این نماکارها مربوط به قرن ششم هجری می شود.</a:t>
            </a:r>
            <a:endParaRPr lang="en-US" sz="2400" dirty="0">
              <a:solidFill>
                <a:schemeClr val="accent2">
                  <a:lumMod val="50000"/>
                </a:schemeClr>
              </a:solidFill>
            </a:endParaRPr>
          </a:p>
          <a:p>
            <a:pPr algn="justLow" rtl="1"/>
            <a:r>
              <a:rPr lang="ar-SA" sz="2400" dirty="0">
                <a:solidFill>
                  <a:schemeClr val="accent2">
                    <a:lumMod val="50000"/>
                  </a:schemeClr>
                </a:solidFill>
              </a:rPr>
              <a:t>از زمان شاه عباس به بعد ابعاد آجرها کمابیش در میانگین </a:t>
            </a:r>
            <a:r>
              <a:rPr lang="en-US" sz="2400" dirty="0">
                <a:solidFill>
                  <a:schemeClr val="accent2">
                    <a:lumMod val="50000"/>
                  </a:schemeClr>
                </a:solidFill>
              </a:rPr>
              <a:t>cm 23×23</a:t>
            </a:r>
            <a:r>
              <a:rPr lang="ar-SA" sz="2400" dirty="0">
                <a:solidFill>
                  <a:schemeClr val="accent2">
                    <a:lumMod val="50000"/>
                  </a:schemeClr>
                </a:solidFill>
              </a:rPr>
              <a:t> در طول و عرض ثابت می شود این اندازه ها امروزه در آجر ها باقی است.</a:t>
            </a:r>
            <a:endParaRPr lang="en-US" sz="2400" dirty="0">
              <a:solidFill>
                <a:schemeClr val="accent2">
                  <a:lumMod val="50000"/>
                </a:schemeClr>
              </a:solidFill>
            </a:endParaRPr>
          </a:p>
          <a:p>
            <a:pPr algn="justLow" rtl="1"/>
            <a:r>
              <a:rPr lang="ar-SA" sz="2400" dirty="0">
                <a:solidFill>
                  <a:schemeClr val="accent2">
                    <a:lumMod val="50000"/>
                  </a:schemeClr>
                </a:solidFill>
              </a:rPr>
              <a:t>گفتنی است که آجرهائی که برای کف سازی به کار می رفت معمولاً ابعادی متفاوت با آجرهای به کار رفته در دیوارها و پوشش ها داشت و اکثراً به شل مربع مورد استفاده داشت. مثلاً آجر فرش دوره سلجوقی به ابعاد </a:t>
            </a:r>
            <a:r>
              <a:rPr lang="en-US" sz="2400" dirty="0">
                <a:solidFill>
                  <a:schemeClr val="accent2">
                    <a:lumMod val="50000"/>
                  </a:schemeClr>
                </a:solidFill>
              </a:rPr>
              <a:t>cm 4×40×40</a:t>
            </a:r>
            <a:r>
              <a:rPr lang="ar-SA" sz="2400" dirty="0">
                <a:solidFill>
                  <a:schemeClr val="accent2">
                    <a:lumMod val="50000"/>
                  </a:schemeClr>
                </a:solidFill>
              </a:rPr>
              <a:t> بود که بعداً با نام آجر نظامی همچنان شهرت یافت.</a:t>
            </a:r>
            <a:endParaRPr lang="en-US" sz="2400" dirty="0">
              <a:solidFill>
                <a:schemeClr val="accent2">
                  <a:lumMod val="50000"/>
                </a:schemeClr>
              </a:solidFill>
            </a:endParaRPr>
          </a:p>
          <a:p>
            <a:pPr algn="justLow" rtl="1"/>
            <a:r>
              <a:rPr lang="ar-SA" dirty="0"/>
              <a:t> </a:t>
            </a:r>
            <a:endParaRPr lang="en-US" dirty="0"/>
          </a:p>
        </p:txBody>
      </p:sp>
    </p:spTree>
    <p:extLst>
      <p:ext uri="{BB962C8B-B14F-4D97-AF65-F5344CB8AC3E}">
        <p14:creationId xmlns:p14="http://schemas.microsoft.com/office/powerpoint/2010/main" val="12161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229600" cy="4524315"/>
          </a:xfrm>
          <a:prstGeom prst="rect">
            <a:avLst/>
          </a:prstGeom>
        </p:spPr>
        <p:txBody>
          <a:bodyPr wrap="square">
            <a:spAutoFit/>
          </a:bodyPr>
          <a:lstStyle/>
          <a:p>
            <a:pPr algn="justLow" rtl="1"/>
            <a:r>
              <a:rPr lang="fa-IR" sz="2400" dirty="0">
                <a:solidFill>
                  <a:schemeClr val="accent2">
                    <a:lumMod val="50000"/>
                  </a:schemeClr>
                </a:solidFill>
              </a:rPr>
              <a:t>گرچه در دوره های مختلف آجرهای کف ابعاد متفاوت پیدا کردند و حتی به بزرگی </a:t>
            </a:r>
            <a:r>
              <a:rPr lang="en-US" sz="2400" dirty="0">
                <a:solidFill>
                  <a:schemeClr val="accent2">
                    <a:lumMod val="50000"/>
                  </a:schemeClr>
                </a:solidFill>
              </a:rPr>
              <a:t>cm 50×50 </a:t>
            </a:r>
            <a:r>
              <a:rPr lang="fa-IR" sz="2400" dirty="0">
                <a:solidFill>
                  <a:schemeClr val="accent2">
                    <a:lumMod val="50000"/>
                  </a:schemeClr>
                </a:solidFill>
              </a:rPr>
              <a:t>هم ساخته شدند مع الوصف بهترین اندازه آجر مخصوصاً برای فرش بامها که لزوم شیب بندی داشت </a:t>
            </a:r>
            <a:r>
              <a:rPr lang="en-US" sz="2400" dirty="0">
                <a:solidFill>
                  <a:schemeClr val="accent2">
                    <a:lumMod val="50000"/>
                  </a:schemeClr>
                </a:solidFill>
              </a:rPr>
              <a:t>cm 4×20×20 </a:t>
            </a:r>
            <a:r>
              <a:rPr lang="fa-IR" sz="2400" dirty="0">
                <a:solidFill>
                  <a:schemeClr val="accent2">
                    <a:lumMod val="50000"/>
                  </a:schemeClr>
                </a:solidFill>
              </a:rPr>
              <a:t>تشخیص داده شد زیرا کار با آن سهولت بیشتری داشت. این اندازه آجر در دوران قاجار بسیار متداول شد و به نام آجر فرشی خوانده می شد.</a:t>
            </a:r>
          </a:p>
          <a:p>
            <a:pPr algn="justLow" rtl="1"/>
            <a:r>
              <a:rPr lang="fa-IR" sz="2400" dirty="0">
                <a:solidFill>
                  <a:schemeClr val="accent2">
                    <a:lumMod val="50000"/>
                  </a:schemeClr>
                </a:solidFill>
              </a:rPr>
              <a:t>ضخامت آجرها نیز چنانچه در بررسی های اجمالی دیده شد تغییرات زیادی یافت .بیشترین ضخامت 3 گره ( حدود 5/13 سانت ) و کمترین حدود یک بهر(بهر = </a:t>
            </a:r>
            <a:r>
              <a:rPr lang="en-US" sz="2400" dirty="0">
                <a:solidFill>
                  <a:schemeClr val="accent2">
                    <a:lumMod val="50000"/>
                  </a:schemeClr>
                </a:solidFill>
              </a:rPr>
              <a:t>cm 3/3) </a:t>
            </a:r>
            <a:r>
              <a:rPr lang="fa-IR" sz="2400" dirty="0">
                <a:solidFill>
                  <a:schemeClr val="accent2">
                    <a:lumMod val="50000"/>
                  </a:schemeClr>
                </a:solidFill>
              </a:rPr>
              <a:t>بود.</a:t>
            </a:r>
          </a:p>
          <a:p>
            <a:pPr algn="justLow" rtl="1"/>
            <a:r>
              <a:rPr lang="fa-IR" sz="2400" dirty="0">
                <a:solidFill>
                  <a:schemeClr val="accent2">
                    <a:lumMod val="50000"/>
                  </a:schemeClr>
                </a:solidFill>
              </a:rPr>
              <a:t>گاهی برای فرش کف، آجر را به صورت هره کار می گذاشتند. در این صورت ضخامت آجر به روی سطح قرار می گرفت آجر کاری به صورت هره برای فرش کف، در جاهای پر رفت و آمد معمول بود چون آجر مقاومت بیشتری از خود نشان می داد</a:t>
            </a:r>
            <a:r>
              <a:rPr lang="fa-IR" dirty="0"/>
              <a:t>.</a:t>
            </a:r>
          </a:p>
        </p:txBody>
      </p:sp>
    </p:spTree>
    <p:extLst>
      <p:ext uri="{BB962C8B-B14F-4D97-AF65-F5344CB8AC3E}">
        <p14:creationId xmlns:p14="http://schemas.microsoft.com/office/powerpoint/2010/main" val="222753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914400"/>
            <a:ext cx="7620000" cy="2369880"/>
          </a:xfrm>
          <a:prstGeom prst="rect">
            <a:avLst/>
          </a:prstGeom>
        </p:spPr>
        <p:txBody>
          <a:bodyPr wrap="square">
            <a:spAutoFit/>
          </a:bodyPr>
          <a:lstStyle/>
          <a:p>
            <a:pPr algn="justLow" rtl="1"/>
            <a:r>
              <a:rPr lang="fa-IR" sz="2800" b="1" i="1" dirty="0">
                <a:solidFill>
                  <a:srgbClr val="993300"/>
                </a:solidFill>
                <a:effectLst>
                  <a:outerShdw blurRad="38100" dist="38100" dir="2700000" algn="tl">
                    <a:srgbClr val="000000">
                      <a:alpha val="43137"/>
                    </a:srgbClr>
                  </a:outerShdw>
                </a:effectLst>
              </a:rPr>
              <a:t>آجرچینی</a:t>
            </a:r>
          </a:p>
          <a:p>
            <a:pPr algn="justLow" rtl="1"/>
            <a:r>
              <a:rPr lang="fa-IR" sz="2400" dirty="0">
                <a:solidFill>
                  <a:schemeClr val="accent2">
                    <a:lumMod val="50000"/>
                  </a:schemeClr>
                </a:solidFill>
              </a:rPr>
              <a:t>هنر چیدن آجر در بناهابه‌منظور عرضه نماهاى تزئينى متناسب با شکل و هيئت کلى بنا آجرکارى مى‌نامند. آثار گونه‌گون معمارى به جاى ماده از دوران‌هاى مختلف بعد از اسلام ايران شاهد نمونه‌هاى پرارزش از هنر استادکاران ايرانى در آفرينش سطح هاى آجرى در زيباترين طرح‌ها و تناسب‌هاى زيبا و موزون است. </a:t>
            </a:r>
            <a:endParaRPr lang="en-US" sz="2400" dirty="0">
              <a:solidFill>
                <a:schemeClr val="accent2">
                  <a:lumMod val="50000"/>
                </a:schemeClr>
              </a:solidFill>
            </a:endParaRPr>
          </a:p>
        </p:txBody>
      </p:sp>
    </p:spTree>
    <p:extLst>
      <p:ext uri="{BB962C8B-B14F-4D97-AF65-F5344CB8AC3E}">
        <p14:creationId xmlns:p14="http://schemas.microsoft.com/office/powerpoint/2010/main" val="421176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400800" cy="64008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08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36336"/>
          </a:xfrm>
        </p:spPr>
        <p:txBody>
          <a:bodyPr>
            <a:normAutofit fontScale="92500" lnSpcReduction="20000"/>
          </a:bodyPr>
          <a:lstStyle/>
          <a:p>
            <a:pPr marL="109728" indent="0" algn="r" rtl="1">
              <a:buNone/>
            </a:pPr>
            <a:r>
              <a:rPr lang="fa-IR" b="1" i="1" dirty="0">
                <a:solidFill>
                  <a:srgbClr val="993300"/>
                </a:solidFill>
                <a:effectLst>
                  <a:outerShdw blurRad="38100" dist="38100" dir="2700000" algn="tl">
                    <a:srgbClr val="000000">
                      <a:alpha val="43137"/>
                    </a:srgbClr>
                  </a:outerShdw>
                </a:effectLst>
              </a:rPr>
              <a:t>شیوه های مختلف آجر چینی</a:t>
            </a:r>
          </a:p>
          <a:p>
            <a:pPr marL="109728" indent="0" algn="r" rtl="1">
              <a:buNone/>
            </a:pPr>
            <a:r>
              <a:rPr lang="fa-IR" sz="2400" dirty="0" smtClean="0">
                <a:solidFill>
                  <a:schemeClr val="accent2">
                    <a:lumMod val="50000"/>
                  </a:schemeClr>
                </a:solidFill>
              </a:rPr>
              <a:t>معماران </a:t>
            </a:r>
            <a:r>
              <a:rPr lang="fa-IR" sz="2400" dirty="0">
                <a:solidFill>
                  <a:schemeClr val="accent2">
                    <a:lumMod val="50000"/>
                  </a:schemeClr>
                </a:solidFill>
              </a:rPr>
              <a:t>و بنايان هنرآ‌فرين ايرانى به گواهى آثار برجاى مانده از سده چهارم هجرى به بعد، در زمينه آجرکارى شيوه‌هاى گوناگونى را آزموده‌اند که در چند گروه تقسيم </a:t>
            </a:r>
            <a:r>
              <a:rPr lang="fa-IR" sz="2400" dirty="0" smtClean="0">
                <a:solidFill>
                  <a:schemeClr val="accent2">
                    <a:lumMod val="50000"/>
                  </a:schemeClr>
                </a:solidFill>
              </a:rPr>
              <a:t>مى‌شود:</a:t>
            </a:r>
            <a:endParaRPr lang="fa-IR" sz="2400" dirty="0">
              <a:solidFill>
                <a:schemeClr val="accent2">
                  <a:lumMod val="50000"/>
                </a:schemeClr>
              </a:solidFill>
            </a:endParaRPr>
          </a:p>
          <a:p>
            <a:pPr algn="r" rtl="1">
              <a:buFont typeface="Wingdings" pitchFamily="2" charset="2"/>
              <a:buChar char="Ø"/>
            </a:pPr>
            <a:r>
              <a:rPr lang="en-US" sz="2400" dirty="0">
                <a:solidFill>
                  <a:schemeClr val="accent2">
                    <a:lumMod val="50000"/>
                  </a:schemeClr>
                </a:solidFill>
              </a:rPr>
              <a:t> </a:t>
            </a:r>
            <a:r>
              <a:rPr lang="ar-SA" sz="2400" dirty="0">
                <a:solidFill>
                  <a:schemeClr val="accent2">
                    <a:lumMod val="50000"/>
                  </a:schemeClr>
                </a:solidFill>
              </a:rPr>
              <a:t>رگ چینی</a:t>
            </a:r>
            <a:r>
              <a:rPr lang="en-US" sz="2400" dirty="0">
                <a:solidFill>
                  <a:schemeClr val="accent2">
                    <a:lumMod val="50000"/>
                  </a:schemeClr>
                </a:solidFill>
              </a:rPr>
              <a:t> : </a:t>
            </a:r>
            <a:r>
              <a:rPr lang="ar-SA" sz="2400" dirty="0">
                <a:solidFill>
                  <a:schemeClr val="accent2">
                    <a:lumMod val="50000"/>
                  </a:schemeClr>
                </a:solidFill>
              </a:rPr>
              <a:t>شامل راسته </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کله </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قد نما یا </a:t>
            </a:r>
            <a:r>
              <a:rPr lang="ar-SA" sz="2400" dirty="0" smtClean="0">
                <a:solidFill>
                  <a:schemeClr val="accent2">
                    <a:lumMod val="50000"/>
                  </a:schemeClr>
                </a:solidFill>
              </a:rPr>
              <a:t>هره</a:t>
            </a:r>
            <a:r>
              <a:rPr lang="fa-IR" sz="2400" dirty="0" smtClean="0">
                <a:solidFill>
                  <a:schemeClr val="accent2">
                    <a:lumMod val="50000"/>
                  </a:schemeClr>
                </a:solidFill>
              </a:rPr>
              <a:t>،</a:t>
            </a:r>
            <a:r>
              <a:rPr lang="ar-SA" sz="2400" dirty="0" smtClean="0">
                <a:solidFill>
                  <a:schemeClr val="accent2">
                    <a:lumMod val="50000"/>
                  </a:schemeClr>
                </a:solidFill>
              </a:rPr>
              <a:t>خواب </a:t>
            </a:r>
            <a:r>
              <a:rPr lang="ar-SA" sz="2400" dirty="0">
                <a:solidFill>
                  <a:schemeClr val="accent2">
                    <a:lumMod val="50000"/>
                  </a:schemeClr>
                </a:solidFill>
              </a:rPr>
              <a:t>نما </a:t>
            </a:r>
            <a:r>
              <a:rPr lang="fa-IR" sz="2400" dirty="0" smtClean="0">
                <a:solidFill>
                  <a:schemeClr val="accent2">
                    <a:lumMod val="50000"/>
                  </a:schemeClr>
                </a:solidFill>
              </a:rPr>
              <a:t>،</a:t>
            </a:r>
            <a:r>
              <a:rPr lang="ar-SA" sz="2400" dirty="0" smtClean="0">
                <a:solidFill>
                  <a:schemeClr val="accent2">
                    <a:lumMod val="50000"/>
                  </a:schemeClr>
                </a:solidFill>
              </a:rPr>
              <a:t>لاریز</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نیمانیم </a:t>
            </a:r>
            <a:r>
              <a:rPr lang="fa-IR" sz="2400" dirty="0" smtClean="0">
                <a:solidFill>
                  <a:schemeClr val="accent2">
                    <a:lumMod val="50000"/>
                  </a:schemeClr>
                </a:solidFill>
              </a:rPr>
              <a:t>،</a:t>
            </a:r>
            <a:r>
              <a:rPr lang="ar-SA" sz="2400" dirty="0" smtClean="0">
                <a:solidFill>
                  <a:schemeClr val="accent2">
                    <a:lumMod val="50000"/>
                  </a:schemeClr>
                </a:solidFill>
              </a:rPr>
              <a:t>سه </a:t>
            </a:r>
            <a:endParaRPr lang="fa-IR" sz="2400" dirty="0" smtClean="0">
              <a:solidFill>
                <a:schemeClr val="accent2">
                  <a:lumMod val="50000"/>
                </a:schemeClr>
              </a:solidFill>
            </a:endParaRPr>
          </a:p>
          <a:p>
            <a:pPr marL="109728" indent="0" algn="r" rtl="1">
              <a:buNone/>
            </a:pPr>
            <a:r>
              <a:rPr lang="ar-SA" sz="2400" dirty="0" smtClean="0">
                <a:solidFill>
                  <a:schemeClr val="accent2">
                    <a:lumMod val="50000"/>
                  </a:schemeClr>
                </a:solidFill>
              </a:rPr>
              <a:t>باریک</a:t>
            </a:r>
            <a:r>
              <a:rPr lang="fa-IR" sz="2400" dirty="0">
                <a:solidFill>
                  <a:schemeClr val="accent2">
                    <a:lumMod val="50000"/>
                  </a:schemeClr>
                </a:solidFill>
              </a:rPr>
              <a:t> </a:t>
            </a:r>
            <a:endParaRPr lang="fa-IR" sz="2400" dirty="0" smtClean="0">
              <a:solidFill>
                <a:schemeClr val="accent2">
                  <a:lumMod val="50000"/>
                </a:schemeClr>
              </a:solidFill>
            </a:endParaRPr>
          </a:p>
          <a:p>
            <a:pPr algn="r" rtl="1">
              <a:buFont typeface="Wingdings" pitchFamily="2" charset="2"/>
              <a:buChar char="Ø"/>
            </a:pPr>
            <a:r>
              <a:rPr lang="ar-SA" sz="2400" dirty="0" smtClean="0">
                <a:solidFill>
                  <a:schemeClr val="accent2">
                    <a:lumMod val="50000"/>
                  </a:schemeClr>
                </a:solidFill>
              </a:rPr>
              <a:t>گل </a:t>
            </a:r>
            <a:r>
              <a:rPr lang="ar-SA" sz="2400" dirty="0">
                <a:solidFill>
                  <a:schemeClr val="accent2">
                    <a:lumMod val="50000"/>
                  </a:schemeClr>
                </a:solidFill>
              </a:rPr>
              <a:t>انداز</a:t>
            </a:r>
            <a:r>
              <a:rPr lang="en-US" sz="2400" dirty="0">
                <a:solidFill>
                  <a:schemeClr val="accent2">
                    <a:lumMod val="50000"/>
                  </a:schemeClr>
                </a:solidFill>
              </a:rPr>
              <a:t> : </a:t>
            </a:r>
            <a:r>
              <a:rPr lang="ar-SA" sz="2400" dirty="0">
                <a:solidFill>
                  <a:schemeClr val="accent2">
                    <a:lumMod val="50000"/>
                  </a:schemeClr>
                </a:solidFill>
              </a:rPr>
              <a:t>نمونه در ازاره خانه های </a:t>
            </a:r>
            <a:r>
              <a:rPr lang="ar-SA" sz="2400" dirty="0" smtClean="0">
                <a:solidFill>
                  <a:schemeClr val="accent2">
                    <a:lumMod val="50000"/>
                  </a:schemeClr>
                </a:solidFill>
              </a:rPr>
              <a:t>یزد</a:t>
            </a:r>
            <a:r>
              <a:rPr lang="fa-IR" sz="2400" dirty="0" smtClean="0">
                <a:solidFill>
                  <a:schemeClr val="accent2">
                    <a:lumMod val="50000"/>
                  </a:schemeClr>
                </a:solidFill>
              </a:rPr>
              <a:t>،</a:t>
            </a:r>
            <a:r>
              <a:rPr lang="ar-SA" sz="2400" dirty="0" smtClean="0">
                <a:solidFill>
                  <a:schemeClr val="accent2">
                    <a:lumMod val="50000"/>
                  </a:schemeClr>
                </a:solidFill>
              </a:rPr>
              <a:t>در </a:t>
            </a:r>
            <a:r>
              <a:rPr lang="ar-SA" sz="2400" dirty="0">
                <a:solidFill>
                  <a:schemeClr val="accent2">
                    <a:lumMod val="50000"/>
                  </a:schemeClr>
                </a:solidFill>
              </a:rPr>
              <a:t>نمای بناهلی </a:t>
            </a:r>
            <a:r>
              <a:rPr lang="ar-SA" sz="2400" dirty="0" smtClean="0">
                <a:solidFill>
                  <a:schemeClr val="accent2">
                    <a:lumMod val="50000"/>
                  </a:schemeClr>
                </a:solidFill>
              </a:rPr>
              <a:t>شیراز</a:t>
            </a:r>
            <a:endParaRPr lang="fa-IR" sz="2400" dirty="0" smtClean="0">
              <a:solidFill>
                <a:schemeClr val="accent2">
                  <a:lumMod val="50000"/>
                </a:schemeClr>
              </a:solidFill>
            </a:endParaRPr>
          </a:p>
          <a:p>
            <a:pPr algn="r" rtl="1">
              <a:buFont typeface="Wingdings" pitchFamily="2" charset="2"/>
              <a:buChar char="Ø"/>
            </a:pPr>
            <a:r>
              <a:rPr lang="en-US" sz="2400" dirty="0">
                <a:solidFill>
                  <a:schemeClr val="accent2">
                    <a:lumMod val="50000"/>
                  </a:schemeClr>
                </a:solidFill>
              </a:rPr>
              <a:t> </a:t>
            </a:r>
            <a:r>
              <a:rPr lang="ar-SA" sz="2400" dirty="0">
                <a:solidFill>
                  <a:schemeClr val="accent2">
                    <a:lumMod val="50000"/>
                  </a:schemeClr>
                </a:solidFill>
              </a:rPr>
              <a:t>گره سازی</a:t>
            </a:r>
            <a:r>
              <a:rPr lang="en-US" sz="2400" dirty="0">
                <a:solidFill>
                  <a:schemeClr val="accent2">
                    <a:lumMod val="50000"/>
                  </a:schemeClr>
                </a:solidFill>
              </a:rPr>
              <a:t> : </a:t>
            </a:r>
            <a:r>
              <a:rPr lang="ar-SA" sz="2400" dirty="0" smtClean="0">
                <a:solidFill>
                  <a:schemeClr val="accent2">
                    <a:lumMod val="50000"/>
                  </a:schemeClr>
                </a:solidFill>
              </a:rPr>
              <a:t>نمونه</a:t>
            </a:r>
            <a:r>
              <a:rPr lang="fa-IR" sz="2400" dirty="0" smtClean="0">
                <a:solidFill>
                  <a:schemeClr val="accent2">
                    <a:lumMod val="50000"/>
                  </a:schemeClr>
                </a:solidFill>
              </a:rPr>
              <a:t> </a:t>
            </a:r>
            <a:r>
              <a:rPr lang="ar-SA" sz="2400" dirty="0" smtClean="0">
                <a:solidFill>
                  <a:schemeClr val="accent2">
                    <a:lumMod val="50000"/>
                  </a:schemeClr>
                </a:solidFill>
              </a:rPr>
              <a:t>در </a:t>
            </a:r>
            <a:r>
              <a:rPr lang="ar-SA" sz="2400" dirty="0">
                <a:solidFill>
                  <a:schemeClr val="accent2">
                    <a:lumMod val="50000"/>
                  </a:schemeClr>
                </a:solidFill>
              </a:rPr>
              <a:t>گور امیر در سمرقند </a:t>
            </a:r>
            <a:r>
              <a:rPr lang="fa-IR" sz="2400" dirty="0" smtClean="0">
                <a:solidFill>
                  <a:schemeClr val="accent2">
                    <a:lumMod val="50000"/>
                  </a:schemeClr>
                </a:solidFill>
              </a:rPr>
              <a:t>،</a:t>
            </a:r>
            <a:r>
              <a:rPr lang="ar-SA" sz="2400" dirty="0" smtClean="0">
                <a:solidFill>
                  <a:schemeClr val="accent2">
                    <a:lumMod val="50000"/>
                  </a:schemeClr>
                </a:solidFill>
              </a:rPr>
              <a:t>داخل </a:t>
            </a:r>
            <a:r>
              <a:rPr lang="ar-SA" sz="2400" dirty="0">
                <a:solidFill>
                  <a:schemeClr val="accent2">
                    <a:lumMod val="50000"/>
                  </a:schemeClr>
                </a:solidFill>
              </a:rPr>
              <a:t>بنای سنگ </a:t>
            </a:r>
            <a:r>
              <a:rPr lang="ar-SA" sz="2400" dirty="0" smtClean="0">
                <a:solidFill>
                  <a:schemeClr val="accent2">
                    <a:lumMod val="50000"/>
                  </a:schemeClr>
                </a:solidFill>
              </a:rPr>
              <a:t>بست</a:t>
            </a:r>
            <a:r>
              <a:rPr lang="fa-IR" sz="2400" dirty="0" smtClean="0">
                <a:solidFill>
                  <a:schemeClr val="accent2">
                    <a:lumMod val="50000"/>
                  </a:schemeClr>
                </a:solidFill>
              </a:rPr>
              <a:t>،</a:t>
            </a:r>
            <a:r>
              <a:rPr lang="ar-SA" sz="2400" dirty="0" smtClean="0">
                <a:solidFill>
                  <a:schemeClr val="accent2">
                    <a:lumMod val="50000"/>
                  </a:schemeClr>
                </a:solidFill>
              </a:rPr>
              <a:t>سر </a:t>
            </a:r>
            <a:r>
              <a:rPr lang="ar-SA" sz="2400" dirty="0">
                <a:solidFill>
                  <a:schemeClr val="accent2">
                    <a:lumMod val="50000"/>
                  </a:schemeClr>
                </a:solidFill>
              </a:rPr>
              <a:t>در مسجد جورجیر</a:t>
            </a:r>
            <a:r>
              <a:rPr lang="en-US" sz="2400" dirty="0">
                <a:solidFill>
                  <a:schemeClr val="accent2">
                    <a:lumMod val="50000"/>
                  </a:schemeClr>
                </a:solidFill>
              </a:rPr>
              <a:t> </a:t>
            </a:r>
            <a:r>
              <a:rPr lang="fa-IR" sz="2400" dirty="0" smtClean="0">
                <a:solidFill>
                  <a:schemeClr val="accent2">
                    <a:lumMod val="50000"/>
                  </a:schemeClr>
                </a:solidFill>
              </a:rPr>
              <a:t>،</a:t>
            </a:r>
            <a:r>
              <a:rPr lang="ar-SA" sz="2400" dirty="0" smtClean="0">
                <a:solidFill>
                  <a:schemeClr val="accent2">
                    <a:lumMod val="50000"/>
                  </a:schemeClr>
                </a:solidFill>
              </a:rPr>
              <a:t>مسجد </a:t>
            </a:r>
            <a:r>
              <a:rPr lang="ar-SA" sz="2400" dirty="0">
                <a:solidFill>
                  <a:schemeClr val="accent2">
                    <a:lumMod val="50000"/>
                  </a:schemeClr>
                </a:solidFill>
              </a:rPr>
              <a:t>جامع </a:t>
            </a:r>
            <a:r>
              <a:rPr lang="ar-SA" sz="2400" dirty="0" smtClean="0">
                <a:solidFill>
                  <a:schemeClr val="accent2">
                    <a:lumMod val="50000"/>
                  </a:schemeClr>
                </a:solidFill>
              </a:rPr>
              <a:t>ورامین</a:t>
            </a:r>
            <a:r>
              <a:rPr lang="fa-IR" sz="2400" dirty="0" smtClean="0">
                <a:solidFill>
                  <a:schemeClr val="accent2">
                    <a:lumMod val="50000"/>
                  </a:schemeClr>
                </a:solidFill>
              </a:rPr>
              <a:t>،</a:t>
            </a:r>
            <a:r>
              <a:rPr lang="ar-SA" sz="2400" dirty="0" smtClean="0">
                <a:solidFill>
                  <a:schemeClr val="accent2">
                    <a:lumMod val="50000"/>
                  </a:schemeClr>
                </a:solidFill>
              </a:rPr>
              <a:t>مسجد </a:t>
            </a:r>
            <a:r>
              <a:rPr lang="ar-SA" sz="2400" dirty="0">
                <a:solidFill>
                  <a:schemeClr val="accent2">
                    <a:lumMod val="50000"/>
                  </a:schemeClr>
                </a:solidFill>
              </a:rPr>
              <a:t>گوهر شاد </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مدرسه غیاثیه </a:t>
            </a:r>
            <a:r>
              <a:rPr lang="ar-SA" sz="2400" dirty="0" smtClean="0">
                <a:solidFill>
                  <a:schemeClr val="accent2">
                    <a:lumMod val="50000"/>
                  </a:schemeClr>
                </a:solidFill>
              </a:rPr>
              <a:t>خرگرد</a:t>
            </a:r>
            <a:endParaRPr lang="fa-IR" sz="2400" dirty="0" smtClean="0">
              <a:solidFill>
                <a:schemeClr val="accent2">
                  <a:lumMod val="50000"/>
                </a:schemeClr>
              </a:solidFill>
            </a:endParaRPr>
          </a:p>
          <a:p>
            <a:pPr algn="r" rtl="1">
              <a:buFont typeface="Wingdings" pitchFamily="2" charset="2"/>
              <a:buChar char="Ø"/>
            </a:pPr>
            <a:r>
              <a:rPr lang="en-US" sz="2400" dirty="0">
                <a:solidFill>
                  <a:schemeClr val="accent2">
                    <a:lumMod val="50000"/>
                  </a:schemeClr>
                </a:solidFill>
              </a:rPr>
              <a:t> </a:t>
            </a:r>
            <a:r>
              <a:rPr lang="ar-SA" sz="2400" dirty="0">
                <a:solidFill>
                  <a:schemeClr val="accent2">
                    <a:lumMod val="50000"/>
                  </a:schemeClr>
                </a:solidFill>
              </a:rPr>
              <a:t>آجر کاری رنگی یا گره سازی</a:t>
            </a:r>
            <a:r>
              <a:rPr lang="en-US" sz="2400" dirty="0">
                <a:solidFill>
                  <a:schemeClr val="accent2">
                    <a:lumMod val="50000"/>
                  </a:schemeClr>
                </a:solidFill>
              </a:rPr>
              <a:t>: </a:t>
            </a:r>
            <a:r>
              <a:rPr lang="ar-SA" sz="2400" dirty="0">
                <a:solidFill>
                  <a:schemeClr val="accent2">
                    <a:lumMod val="50000"/>
                  </a:schemeClr>
                </a:solidFill>
              </a:rPr>
              <a:t>نمونه در سید علا, الدین حسین </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مدرسه خان </a:t>
            </a:r>
            <a:r>
              <a:rPr lang="fa-IR" sz="2400" dirty="0" smtClean="0">
                <a:solidFill>
                  <a:schemeClr val="accent2">
                    <a:lumMod val="50000"/>
                  </a:schemeClr>
                </a:solidFill>
              </a:rPr>
              <a:t>،</a:t>
            </a:r>
            <a:r>
              <a:rPr lang="ar-SA" sz="2400" dirty="0" smtClean="0">
                <a:solidFill>
                  <a:schemeClr val="accent2">
                    <a:lumMod val="50000"/>
                  </a:schemeClr>
                </a:solidFill>
              </a:rPr>
              <a:t>شاهچراغ </a:t>
            </a:r>
            <a:r>
              <a:rPr lang="fa-IR" sz="2400" dirty="0" smtClean="0">
                <a:solidFill>
                  <a:schemeClr val="accent2">
                    <a:lumMod val="50000"/>
                  </a:schemeClr>
                </a:solidFill>
              </a:rPr>
              <a:t>،</a:t>
            </a:r>
            <a:r>
              <a:rPr lang="ar-SA" sz="2400" dirty="0" smtClean="0">
                <a:solidFill>
                  <a:schemeClr val="accent2">
                    <a:lumMod val="50000"/>
                  </a:schemeClr>
                </a:solidFill>
              </a:rPr>
              <a:t> </a:t>
            </a:r>
            <a:r>
              <a:rPr lang="ar-SA" sz="2400" dirty="0">
                <a:solidFill>
                  <a:schemeClr val="accent2">
                    <a:lumMod val="50000"/>
                  </a:schemeClr>
                </a:solidFill>
              </a:rPr>
              <a:t>مسجد </a:t>
            </a:r>
            <a:r>
              <a:rPr lang="ar-SA" sz="2400" dirty="0" smtClean="0">
                <a:solidFill>
                  <a:schemeClr val="accent2">
                    <a:lumMod val="50000"/>
                  </a:schemeClr>
                </a:solidFill>
              </a:rPr>
              <a:t>وکیل</a:t>
            </a:r>
            <a:r>
              <a:rPr lang="fa-IR" sz="2400" dirty="0" smtClean="0">
                <a:solidFill>
                  <a:schemeClr val="accent2">
                    <a:lumMod val="50000"/>
                  </a:schemeClr>
                </a:solidFill>
              </a:rPr>
              <a:t>،</a:t>
            </a:r>
            <a:r>
              <a:rPr lang="ar-SA" sz="2400" dirty="0" smtClean="0">
                <a:solidFill>
                  <a:schemeClr val="accent2">
                    <a:lumMod val="50000"/>
                  </a:schemeClr>
                </a:solidFill>
              </a:rPr>
              <a:t>علی </a:t>
            </a:r>
            <a:r>
              <a:rPr lang="ar-SA" sz="2400" dirty="0">
                <a:solidFill>
                  <a:schemeClr val="accent2">
                    <a:lumMod val="50000"/>
                  </a:schemeClr>
                </a:solidFill>
              </a:rPr>
              <a:t>بن </a:t>
            </a:r>
            <a:r>
              <a:rPr lang="ar-SA" sz="2400" dirty="0" smtClean="0">
                <a:solidFill>
                  <a:schemeClr val="accent2">
                    <a:lumMod val="50000"/>
                  </a:schemeClr>
                </a:solidFill>
              </a:rPr>
              <a:t>حمزه</a:t>
            </a:r>
            <a:r>
              <a:rPr lang="fa-IR" sz="2400" dirty="0" smtClean="0">
                <a:solidFill>
                  <a:schemeClr val="accent2">
                    <a:lumMod val="50000"/>
                  </a:schemeClr>
                </a:solidFill>
              </a:rPr>
              <a:t>،</a:t>
            </a:r>
            <a:r>
              <a:rPr lang="ar-SA" sz="2400" dirty="0" smtClean="0">
                <a:solidFill>
                  <a:schemeClr val="accent2">
                    <a:lumMod val="50000"/>
                  </a:schemeClr>
                </a:solidFill>
              </a:rPr>
              <a:t>مسجد مشیر</a:t>
            </a:r>
            <a:endParaRPr lang="fa-IR" sz="2400" dirty="0" smtClean="0">
              <a:solidFill>
                <a:schemeClr val="accent2">
                  <a:lumMod val="50000"/>
                </a:schemeClr>
              </a:solidFill>
            </a:endParaRPr>
          </a:p>
          <a:p>
            <a:pPr algn="r" rtl="1">
              <a:buFont typeface="Wingdings" pitchFamily="2" charset="2"/>
              <a:buChar char="Ø"/>
            </a:pPr>
            <a:r>
              <a:rPr lang="ar-SA" sz="2400" dirty="0" smtClean="0">
                <a:solidFill>
                  <a:schemeClr val="accent2">
                    <a:lumMod val="50000"/>
                  </a:schemeClr>
                </a:solidFill>
              </a:rPr>
              <a:t>آجر </a:t>
            </a:r>
            <a:r>
              <a:rPr lang="ar-SA" sz="2400" dirty="0">
                <a:solidFill>
                  <a:schemeClr val="accent2">
                    <a:lumMod val="50000"/>
                  </a:schemeClr>
                </a:solidFill>
              </a:rPr>
              <a:t>کاری خفته و رفته ( پتکین</a:t>
            </a:r>
            <a:r>
              <a:rPr lang="en-US" sz="2400" dirty="0">
                <a:solidFill>
                  <a:schemeClr val="accent2">
                    <a:lumMod val="50000"/>
                  </a:schemeClr>
                </a:solidFill>
              </a:rPr>
              <a:t> </a:t>
            </a:r>
            <a:r>
              <a:rPr lang="fa-IR" sz="2400" dirty="0" smtClean="0">
                <a:solidFill>
                  <a:schemeClr val="accent2">
                    <a:lumMod val="50000"/>
                  </a:schemeClr>
                </a:solidFill>
              </a:rPr>
              <a:t>)</a:t>
            </a:r>
          </a:p>
          <a:p>
            <a:pPr algn="r" rtl="1">
              <a:buFont typeface="Wingdings" pitchFamily="2" charset="2"/>
              <a:buChar char="Ø"/>
            </a:pPr>
            <a:r>
              <a:rPr lang="en-US" sz="2400" dirty="0">
                <a:solidFill>
                  <a:schemeClr val="accent2">
                    <a:lumMod val="50000"/>
                  </a:schemeClr>
                </a:solidFill>
              </a:rPr>
              <a:t> </a:t>
            </a:r>
            <a:r>
              <a:rPr lang="ar-SA" sz="2400" dirty="0">
                <a:solidFill>
                  <a:schemeClr val="accent2">
                    <a:lumMod val="50000"/>
                  </a:schemeClr>
                </a:solidFill>
              </a:rPr>
              <a:t>خوون </a:t>
            </a:r>
            <a:r>
              <a:rPr lang="ar-SA" sz="2400" dirty="0" smtClean="0">
                <a:solidFill>
                  <a:schemeClr val="accent2">
                    <a:lumMod val="50000"/>
                  </a:schemeClr>
                </a:solidFill>
              </a:rPr>
              <a:t>چینی</a:t>
            </a:r>
            <a:endParaRPr lang="fa-IR" sz="2400" dirty="0" smtClean="0">
              <a:solidFill>
                <a:schemeClr val="accent2">
                  <a:lumMod val="50000"/>
                </a:schemeClr>
              </a:solidFill>
            </a:endParaRPr>
          </a:p>
          <a:p>
            <a:pPr algn="r" rtl="1">
              <a:buFont typeface="Wingdings" pitchFamily="2" charset="2"/>
              <a:buChar char="Ø"/>
            </a:pPr>
            <a:r>
              <a:rPr lang="ar-SA" sz="2400" dirty="0" smtClean="0">
                <a:solidFill>
                  <a:schemeClr val="accent2">
                    <a:lumMod val="50000"/>
                  </a:schemeClr>
                </a:solidFill>
              </a:rPr>
              <a:t>مهری چینی</a:t>
            </a:r>
            <a:r>
              <a:rPr lang="en-US" sz="2400" dirty="0" smtClean="0"/>
              <a:t> </a:t>
            </a:r>
            <a:endParaRPr lang="fa-IR" sz="2400" dirty="0" smtClean="0"/>
          </a:p>
          <a:p>
            <a:pPr marL="109728" indent="0" algn="r" rtl="1">
              <a:buNone/>
            </a:pPr>
            <a:r>
              <a:rPr lang="ar-SA" sz="2400" dirty="0" smtClean="0">
                <a:solidFill>
                  <a:schemeClr val="accent2">
                    <a:lumMod val="50000"/>
                  </a:schemeClr>
                </a:solidFill>
              </a:rPr>
              <a:t>آجرکارى </a:t>
            </a:r>
            <a:r>
              <a:rPr lang="ar-SA" sz="2400" dirty="0">
                <a:solidFill>
                  <a:schemeClr val="accent2">
                    <a:lumMod val="50000"/>
                  </a:schemeClr>
                </a:solidFill>
              </a:rPr>
              <a:t>با ترکيب آجرهاى يک رنگ </a:t>
            </a:r>
            <a:r>
              <a:rPr lang="ar-SA" sz="2400" dirty="0" smtClean="0">
                <a:solidFill>
                  <a:schemeClr val="accent2">
                    <a:lumMod val="50000"/>
                  </a:schemeClr>
                </a:solidFill>
              </a:rPr>
              <a:t>و </a:t>
            </a:r>
            <a:r>
              <a:rPr lang="ar-SA" sz="2400" dirty="0">
                <a:solidFill>
                  <a:schemeClr val="accent2">
                    <a:lumMod val="50000"/>
                  </a:schemeClr>
                </a:solidFill>
              </a:rPr>
              <a:t>ايجاد طرح‌ها و نقش‌هاى مختلف در سطحى صاف را با نام 'رگ‌چين' نام برده‌اند</a:t>
            </a:r>
            <a:r>
              <a:rPr lang="en-US" sz="2400" dirty="0" smtClean="0">
                <a:solidFill>
                  <a:schemeClr val="accent2">
                    <a:lumMod val="50000"/>
                  </a:schemeClr>
                </a:solidFill>
              </a:rPr>
              <a:t>.</a:t>
            </a:r>
            <a:endParaRPr lang="fa-IR" sz="2400" dirty="0" smtClean="0">
              <a:solidFill>
                <a:schemeClr val="accent2">
                  <a:lumMod val="50000"/>
                </a:schemeClr>
              </a:solidFill>
            </a:endParaRPr>
          </a:p>
          <a:p>
            <a:pPr marL="109728" indent="0" algn="r" rtl="1">
              <a:buNone/>
            </a:pPr>
            <a:r>
              <a:rPr lang="ar-SA" sz="2400" dirty="0">
                <a:solidFill>
                  <a:schemeClr val="accent2">
                    <a:lumMod val="50000"/>
                  </a:schemeClr>
                </a:solidFill>
              </a:rPr>
              <a:t>در گل‌اندازي، در موقع رگ‌چين‌ کردن آن‌را چنان مى‌چينند که از ترکيب آنها گل‌هاى مختلف بدست </a:t>
            </a:r>
            <a:r>
              <a:rPr lang="ar-SA" sz="2400" dirty="0" smtClean="0">
                <a:solidFill>
                  <a:schemeClr val="accent2">
                    <a:lumMod val="50000"/>
                  </a:schemeClr>
                </a:solidFill>
              </a:rPr>
              <a:t>آيد</a:t>
            </a:r>
            <a:r>
              <a:rPr lang="fa-IR" sz="2400" dirty="0" smtClean="0">
                <a:solidFill>
                  <a:schemeClr val="accent2">
                    <a:lumMod val="50000"/>
                  </a:schemeClr>
                </a:solidFill>
              </a:rPr>
              <a:t>.</a:t>
            </a:r>
            <a:endParaRPr lang="en-US" sz="2400" dirty="0">
              <a:solidFill>
                <a:schemeClr val="accent2">
                  <a:lumMod val="50000"/>
                </a:schemeClr>
              </a:solidFill>
            </a:endParaRPr>
          </a:p>
        </p:txBody>
      </p:sp>
    </p:spTree>
    <p:extLst>
      <p:ext uri="{BB962C8B-B14F-4D97-AF65-F5344CB8AC3E}">
        <p14:creationId xmlns:p14="http://schemas.microsoft.com/office/powerpoint/2010/main" val="313934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39975"/>
            <a:ext cx="4038600" cy="1470025"/>
          </a:xfrm>
        </p:spPr>
        <p:txBody>
          <a:bodyPr>
            <a:normAutofit/>
          </a:bodyPr>
          <a:lstStyle/>
          <a:p>
            <a:r>
              <a:rPr lang="fa-IR"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آجرکاری</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2899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8458200" cy="634365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5670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lgn="justLow" rtl="1">
              <a:buNone/>
            </a:pPr>
            <a:r>
              <a:rPr lang="fa-IR" sz="2400" dirty="0">
                <a:solidFill>
                  <a:schemeClr val="accent2">
                    <a:lumMod val="50000"/>
                  </a:schemeClr>
                </a:solidFill>
              </a:rPr>
              <a:t>گره‌سازى از شيوه‌هاى بسيار ظريف و پرکار آجرکارى تزئينى است که به کمک قطعه‌هاى مختلف آجرهاى بريده و تيشه‌دارى شده در اندازه‌‌هاى گوناگون انجام مى‌پذيرد. طرح‌هاى گره در مايه نقش‌هاى ساده مثل مثلث، مستطيل، مربع، لوزي، ذورنقه و ترکيب آنها با يکديگر و ايجاد چند ضلعى‌ها، ستاره شکل‌ها و غيره مى‌باشد. نمونه‌هاى خوبى از اين شيوه از دورهٔ سامانيان و آل‌بويه به بعد در آثار معمارى ايران ديده مى‌شود مانند:، تزئينات گره مسجد جامع ورامين از دوران ايلخاني، کارهاى جالب مجسد گوهرشاد و مدرسه خرگرد از دورهٔ تيمورى و ... </a:t>
            </a:r>
            <a:r>
              <a:rPr lang="fa-IR" sz="2400" dirty="0" smtClean="0">
                <a:solidFill>
                  <a:schemeClr val="accent2">
                    <a:lumMod val="50000"/>
                  </a:schemeClr>
                </a:solidFill>
              </a:rPr>
              <a:t>.</a:t>
            </a:r>
          </a:p>
          <a:p>
            <a:pPr marL="109728" indent="0" algn="justLow" rtl="1">
              <a:buNone/>
            </a:pPr>
            <a:r>
              <a:rPr lang="fa-IR" sz="2400" dirty="0">
                <a:solidFill>
                  <a:schemeClr val="accent2">
                    <a:lumMod val="50000"/>
                  </a:schemeClr>
                </a:solidFill>
              </a:rPr>
              <a:t>در آجرکارى رنگي، با آجرهايى با رنگ‌هاى مختلف و به شيوه مسطح، طرح‌هاى گوناگون ايجاد مى‌کنند. از اين شيوه نمونه‌هايى در شاهچراغ (شيراز)، مسجد وکيل شيراز، سيد علاءالدين حسين (شيراز) ديده مى‌شود. در اين شيوه تنوع نقش بسيار است و امکان نام بردن آنها نيز وجود ندارد.</a:t>
            </a:r>
          </a:p>
          <a:p>
            <a:pPr marL="109728" indent="0" algn="justLow"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192883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lgn="justLow" rtl="1">
              <a:buNone/>
            </a:pPr>
            <a:r>
              <a:rPr lang="ar-SA" sz="2400" dirty="0" smtClean="0">
                <a:solidFill>
                  <a:schemeClr val="accent2">
                    <a:lumMod val="50000"/>
                  </a:schemeClr>
                </a:solidFill>
              </a:rPr>
              <a:t>آجرکارى </a:t>
            </a:r>
            <a:r>
              <a:rPr lang="ar-SA" sz="2400" dirty="0">
                <a:solidFill>
                  <a:schemeClr val="accent2">
                    <a:lumMod val="50000"/>
                  </a:schemeClr>
                </a:solidFill>
              </a:rPr>
              <a:t>خفته و رفته روشى است که آجرچينى از مايه صاف و مسطح خارج گرديده و با قرار دادن آجرها در سطح‌هاى مختلف به صورت برجسته و فرورفته طرح‌هايى ايجاد مى‌کنند که با ايجاد سايه روشن جلوه خاصى به بنا بخشيده مى‌شود. از اين شيوه با عنوان 'هشت و گير' نيز ياد مى‌شود. در خوون‌چيني، گونه خاصى از آجرکارى در مايه خفته و رفته و گره‌چينى بکار برده مى‌شود که در شوشتر و دزفول رواج فراوان داشته است</a:t>
            </a:r>
            <a:r>
              <a:rPr lang="en-US" sz="2400" dirty="0" smtClean="0">
                <a:solidFill>
                  <a:schemeClr val="accent2">
                    <a:lumMod val="50000"/>
                  </a:schemeClr>
                </a:solidFill>
              </a:rPr>
              <a:t>.</a:t>
            </a:r>
            <a:endParaRPr lang="fa-IR" sz="2400" dirty="0" smtClean="0">
              <a:solidFill>
                <a:schemeClr val="accent2">
                  <a:lumMod val="50000"/>
                </a:schemeClr>
              </a:solidFill>
            </a:endParaRPr>
          </a:p>
          <a:p>
            <a:pPr marL="109728" indent="0" algn="justLow" rtl="1">
              <a:buNone/>
            </a:pPr>
            <a:r>
              <a:rPr lang="ar-SA" sz="2400" dirty="0">
                <a:solidFill>
                  <a:schemeClr val="accent2">
                    <a:lumMod val="50000"/>
                  </a:schemeClr>
                </a:solidFill>
              </a:rPr>
              <a:t>کار تزئين نماى بنا با آجرهاى نقش‌دار برجسته 'مهري' از دوران ايلخانى سابقه دارد. در اين شيوه آجرهاى مربع و مستطيل، لوزي، چليپا و ديگر گونه‌ها با نقش‌هاى مختلف برجسته همراه با قطعه‌هايى چون: لچکى قوس‌ها، حاشيه‌ها، رخ بام‌ها و زيرخورشيدى‌ها، روى جرزها، ميان دو طبقه بنا و ... داراى آجرهاى مهرى هستند از جلوه‌اى زيبا برخوردارند. اين شيوه در دوران قاجار در شهرهاى يزد، کاشان، شيراز، تهران رواج فراوان يافت</a:t>
            </a:r>
            <a:r>
              <a:rPr lang="en-US" sz="2400" dirty="0">
                <a:solidFill>
                  <a:schemeClr val="accent2">
                    <a:lumMod val="50000"/>
                  </a:schemeClr>
                </a:solidFill>
              </a:rPr>
              <a:t>.</a:t>
            </a:r>
          </a:p>
          <a:p>
            <a:pPr marL="109728" indent="0" algn="justLow"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1025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ajorkari\2lszo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7" y="228600"/>
            <a:ext cx="4876800" cy="63246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30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6" y="254659"/>
            <a:ext cx="8610600" cy="6617196"/>
          </a:xfrm>
          <a:prstGeom prst="rect">
            <a:avLst/>
          </a:prstGeom>
        </p:spPr>
        <p:txBody>
          <a:bodyPr wrap="square">
            <a:spAutoFit/>
          </a:bodyPr>
          <a:lstStyle/>
          <a:p>
            <a:pPr algn="r" rtl="1"/>
            <a:r>
              <a:rPr lang="fa-IR" dirty="0" smtClean="0"/>
              <a:t> </a:t>
            </a:r>
            <a:r>
              <a:rPr lang="fa-IR" sz="2800" b="1" i="1" dirty="0">
                <a:solidFill>
                  <a:srgbClr val="993300"/>
                </a:solidFill>
                <a:effectLst>
                  <a:outerShdw blurRad="38100" dist="38100" dir="2700000" algn="tl">
                    <a:srgbClr val="000000">
                      <a:alpha val="43137"/>
                    </a:srgbClr>
                  </a:outerShdw>
                </a:effectLst>
              </a:rPr>
              <a:t>گونه های مختلف آجر تزئینی </a:t>
            </a:r>
            <a:r>
              <a:rPr lang="fa-IR" dirty="0"/>
              <a:t>:</a:t>
            </a:r>
          </a:p>
          <a:p>
            <a:pPr algn="r" rtl="1"/>
            <a:endParaRPr lang="fa-IR" dirty="0"/>
          </a:p>
          <a:p>
            <a:pPr algn="r" rtl="1"/>
            <a:r>
              <a:rPr lang="fa-IR" sz="2400" dirty="0">
                <a:solidFill>
                  <a:schemeClr val="accent2">
                    <a:lumMod val="50000"/>
                  </a:schemeClr>
                </a:solidFill>
              </a:rPr>
              <a:t>1- آجر واکوب وآبمال :( آجر صاف جهت نمای ساختمان ) نمونه : نمای گنبد قابوس </a:t>
            </a:r>
          </a:p>
          <a:p>
            <a:pPr algn="r" rtl="1"/>
            <a:r>
              <a:rPr lang="fa-IR" sz="2400" dirty="0">
                <a:solidFill>
                  <a:schemeClr val="accent2">
                    <a:lumMod val="50000"/>
                  </a:schemeClr>
                </a:solidFill>
              </a:rPr>
              <a:t>2-آجر پیش بر:(خشتی که هنوز خشک نشده بوسله برنده برش میدادند</a:t>
            </a:r>
            <a:r>
              <a:rPr lang="fa-IR" sz="2400" dirty="0" smtClean="0">
                <a:solidFill>
                  <a:schemeClr val="accent2">
                    <a:lumMod val="50000"/>
                  </a:schemeClr>
                </a:solidFill>
              </a:rPr>
              <a:t>)</a:t>
            </a:r>
            <a:endParaRPr lang="fa-IR" sz="2400" dirty="0">
              <a:solidFill>
                <a:schemeClr val="accent2">
                  <a:lumMod val="50000"/>
                </a:schemeClr>
              </a:solidFill>
            </a:endParaRPr>
          </a:p>
          <a:p>
            <a:pPr algn="r" rtl="1"/>
            <a:r>
              <a:rPr lang="fa-IR" sz="2400" dirty="0">
                <a:solidFill>
                  <a:schemeClr val="accent2">
                    <a:lumMod val="50000"/>
                  </a:schemeClr>
                </a:solidFill>
              </a:rPr>
              <a:t>3- آجر مهری :( دارای نقوش برجسته یا فرورفته ) نمونه : مسجد جامع گناباد ( دوره سلجوقی ) </a:t>
            </a:r>
            <a:r>
              <a:rPr lang="fa-IR" sz="2400" dirty="0" smtClean="0">
                <a:solidFill>
                  <a:schemeClr val="accent2">
                    <a:lumMod val="50000"/>
                  </a:schemeClr>
                </a:solidFill>
              </a:rPr>
              <a:t>گنبد </a:t>
            </a:r>
            <a:r>
              <a:rPr lang="fa-IR" sz="2400" dirty="0">
                <a:solidFill>
                  <a:schemeClr val="accent2">
                    <a:lumMod val="50000"/>
                  </a:schemeClr>
                </a:solidFill>
              </a:rPr>
              <a:t>سلطانیه – مسجد جامع یزد ( ایلخانیان ) نمونه هایی در یزد وکاشان و تهران ( قاجاریه) </a:t>
            </a:r>
          </a:p>
          <a:p>
            <a:pPr algn="r" rtl="1"/>
            <a:r>
              <a:rPr lang="fa-IR" sz="2400" dirty="0">
                <a:solidFill>
                  <a:schemeClr val="accent2">
                    <a:lumMod val="50000"/>
                  </a:schemeClr>
                </a:solidFill>
              </a:rPr>
              <a:t>4- آجر تراش :عبارتند از نیمه(2/1) – (آجری که از قطر به دو نیم چارکه (4/1)-قناس شده )- آجر قفلی ( آجری که 4/1 آن از گوشه بریده شده ) – آجر قلمدونی (3/1 آجر ) – دو قدی ( 8/1 آجر –کلوک (16/1 آجر )- آجر فلکه (آجر تراشی که دو مثلث از دو گوشه آن بریده شده) – آجر قاشقی ( بریدن مورب گوشه ای یا لب پخ </a:t>
            </a:r>
            <a:r>
              <a:rPr lang="fa-IR" sz="2400" dirty="0" smtClean="0">
                <a:solidFill>
                  <a:schemeClr val="accent2">
                    <a:lumMod val="50000"/>
                  </a:schemeClr>
                </a:solidFill>
              </a:rPr>
              <a:t>)</a:t>
            </a:r>
            <a:endParaRPr lang="fa-IR" sz="2400" dirty="0">
              <a:solidFill>
                <a:schemeClr val="accent2">
                  <a:lumMod val="50000"/>
                </a:schemeClr>
              </a:solidFill>
            </a:endParaRPr>
          </a:p>
          <a:p>
            <a:pPr algn="r" rtl="1"/>
            <a:r>
              <a:rPr lang="fa-IR" sz="2400" dirty="0">
                <a:solidFill>
                  <a:schemeClr val="accent2">
                    <a:lumMod val="50000"/>
                  </a:schemeClr>
                </a:solidFill>
              </a:rPr>
              <a:t>5- آجر تزینی قالبی و تراش :مخصوص دوره قاجارمی باشد . در شکلهای هندسی و غیر </a:t>
            </a:r>
            <a:r>
              <a:rPr lang="fa-IR" sz="2400" dirty="0" smtClean="0">
                <a:solidFill>
                  <a:schemeClr val="accent2">
                    <a:lumMod val="50000"/>
                  </a:schemeClr>
                </a:solidFill>
              </a:rPr>
              <a:t>هندسی</a:t>
            </a:r>
            <a:endParaRPr lang="fa-IR" sz="2400" dirty="0">
              <a:solidFill>
                <a:schemeClr val="accent2">
                  <a:lumMod val="50000"/>
                </a:schemeClr>
              </a:solidFill>
            </a:endParaRPr>
          </a:p>
          <a:p>
            <a:pPr algn="r" rtl="1"/>
            <a:r>
              <a:rPr lang="fa-IR" sz="2400" dirty="0">
                <a:solidFill>
                  <a:schemeClr val="accent2">
                    <a:lumMod val="50000"/>
                  </a:schemeClr>
                </a:solidFill>
              </a:rPr>
              <a:t>6- آجر آبساب :پس از تراش در آب می خیسانند بعد کناره های آنرا می سابند به نما جلوه میدهد . نمونه در گنبد </a:t>
            </a:r>
            <a:r>
              <a:rPr lang="fa-IR" sz="2400" dirty="0" smtClean="0">
                <a:solidFill>
                  <a:schemeClr val="accent2">
                    <a:lumMod val="50000"/>
                  </a:schemeClr>
                </a:solidFill>
              </a:rPr>
              <a:t>سلطانیه</a:t>
            </a:r>
            <a:endParaRPr lang="fa-IR" sz="2400" dirty="0">
              <a:solidFill>
                <a:schemeClr val="accent2">
                  <a:lumMod val="50000"/>
                </a:schemeClr>
              </a:solidFill>
            </a:endParaRPr>
          </a:p>
          <a:p>
            <a:pPr algn="r" rtl="1"/>
            <a:r>
              <a:rPr lang="fa-IR" sz="2400" dirty="0">
                <a:solidFill>
                  <a:schemeClr val="accent2">
                    <a:lumMod val="50000"/>
                  </a:schemeClr>
                </a:solidFill>
              </a:rPr>
              <a:t>7- آ جر قواره بری : یکی از شیوه های آجر تراش است که در آن به جای نقش از قطعه مستقیم آجر استفاده می کنند . رواج آن در دوره قاجار می باشد</a:t>
            </a:r>
            <a:r>
              <a:rPr lang="fa-IR" dirty="0"/>
              <a:t>.</a:t>
            </a:r>
          </a:p>
          <a:p>
            <a:pPr algn="r" rtl="1"/>
            <a:endParaRPr lang="fa-IR" dirty="0"/>
          </a:p>
        </p:txBody>
      </p:sp>
    </p:spTree>
    <p:extLst>
      <p:ext uri="{BB962C8B-B14F-4D97-AF65-F5344CB8AC3E}">
        <p14:creationId xmlns:p14="http://schemas.microsoft.com/office/powerpoint/2010/main" val="181182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marL="109728" indent="0" algn="just" rtl="1">
              <a:buNone/>
            </a:pPr>
            <a:r>
              <a:rPr lang="fa-IR" b="1" i="1" dirty="0">
                <a:solidFill>
                  <a:srgbClr val="993300"/>
                </a:solidFill>
                <a:effectLst>
                  <a:outerShdw blurRad="38100" dist="38100" dir="2700000" algn="tl">
                    <a:srgbClr val="000000">
                      <a:alpha val="43137"/>
                    </a:srgbClr>
                  </a:outerShdw>
                </a:effectLst>
              </a:rPr>
              <a:t>تقسیمات </a:t>
            </a:r>
            <a:r>
              <a:rPr lang="fa-IR" b="1" i="1" dirty="0" smtClean="0">
                <a:solidFill>
                  <a:srgbClr val="993300"/>
                </a:solidFill>
                <a:effectLst>
                  <a:outerShdw blurRad="38100" dist="38100" dir="2700000" algn="tl">
                    <a:srgbClr val="000000">
                      <a:alpha val="43137"/>
                    </a:srgbClr>
                  </a:outerShdw>
                </a:effectLst>
              </a:rPr>
              <a:t>آجر</a:t>
            </a:r>
          </a:p>
          <a:p>
            <a:pPr marL="109728" indent="0" algn="just" rtl="1">
              <a:buNone/>
            </a:pPr>
            <a:endParaRPr lang="fa-IR" b="1" i="1" dirty="0">
              <a:solidFill>
                <a:srgbClr val="993300"/>
              </a:solidFill>
              <a:effectLst>
                <a:outerShdw blurRad="38100" dist="38100" dir="2700000" algn="tl">
                  <a:srgbClr val="000000">
                    <a:alpha val="43137"/>
                  </a:srgbClr>
                </a:outerShdw>
              </a:effectLst>
            </a:endParaRPr>
          </a:p>
          <a:p>
            <a:pPr marL="109728" indent="0" algn="just" rtl="1">
              <a:buNone/>
            </a:pPr>
            <a:r>
              <a:rPr lang="fa-IR" sz="2400" dirty="0" smtClean="0">
                <a:solidFill>
                  <a:schemeClr val="accent2">
                    <a:lumMod val="50000"/>
                  </a:schemeClr>
                </a:solidFill>
              </a:rPr>
              <a:t>آجر </a:t>
            </a:r>
            <a:r>
              <a:rPr lang="fa-IR" sz="2400" dirty="0">
                <a:solidFill>
                  <a:schemeClr val="accent2">
                    <a:lumMod val="50000"/>
                  </a:schemeClr>
                </a:solidFill>
              </a:rPr>
              <a:t>مربع قدی را در تقسیم بندی های گوناگون به کار برده اند:</a:t>
            </a:r>
          </a:p>
          <a:p>
            <a:pPr marL="109728" indent="0" algn="just" rtl="1">
              <a:buNone/>
            </a:pPr>
            <a:r>
              <a:rPr lang="fa-IR" sz="2400" dirty="0">
                <a:solidFill>
                  <a:schemeClr val="accent2">
                    <a:lumMod val="50000"/>
                  </a:schemeClr>
                </a:solidFill>
              </a:rPr>
              <a:t>1-  آجر کامل : قد</a:t>
            </a:r>
          </a:p>
          <a:p>
            <a:pPr marL="109728" indent="0" algn="just" rtl="1">
              <a:buNone/>
            </a:pPr>
            <a:r>
              <a:rPr lang="fa-IR" sz="2400" dirty="0">
                <a:solidFill>
                  <a:schemeClr val="accent2">
                    <a:lumMod val="50000"/>
                  </a:schemeClr>
                </a:solidFill>
              </a:rPr>
              <a:t>2-  نیمه آجر : نیمه</a:t>
            </a:r>
          </a:p>
          <a:p>
            <a:pPr marL="109728" indent="0" algn="just" rtl="1">
              <a:buNone/>
            </a:pPr>
            <a:r>
              <a:rPr lang="fa-IR" sz="2400" dirty="0">
                <a:solidFill>
                  <a:schemeClr val="accent2">
                    <a:lumMod val="50000"/>
                  </a:schemeClr>
                </a:solidFill>
              </a:rPr>
              <a:t>3-   آجر = سه قدی</a:t>
            </a:r>
          </a:p>
          <a:p>
            <a:pPr marL="109728" indent="0" algn="just" rtl="1">
              <a:buNone/>
            </a:pPr>
            <a:r>
              <a:rPr lang="fa-IR" sz="2400" dirty="0">
                <a:solidFill>
                  <a:schemeClr val="accent2">
                    <a:lumMod val="50000"/>
                  </a:schemeClr>
                </a:solidFill>
              </a:rPr>
              <a:t>4-   آجر = چارک</a:t>
            </a:r>
          </a:p>
          <a:p>
            <a:pPr marL="109728" indent="0" algn="just" rtl="1">
              <a:buNone/>
            </a:pPr>
            <a:r>
              <a:rPr lang="fa-IR" sz="2400" dirty="0">
                <a:solidFill>
                  <a:schemeClr val="accent2">
                    <a:lumMod val="50000"/>
                  </a:schemeClr>
                </a:solidFill>
              </a:rPr>
              <a:t>5-   آجر= کلوک (</a:t>
            </a:r>
            <a:r>
              <a:rPr lang="en-US" sz="2400" dirty="0" err="1">
                <a:solidFill>
                  <a:schemeClr val="accent2">
                    <a:lumMod val="50000"/>
                  </a:schemeClr>
                </a:solidFill>
              </a:rPr>
              <a:t>Kalook</a:t>
            </a:r>
            <a:r>
              <a:rPr lang="en-US" sz="2400" dirty="0">
                <a:solidFill>
                  <a:schemeClr val="accent2">
                    <a:lumMod val="50000"/>
                  </a:schemeClr>
                </a:solidFill>
              </a:rPr>
              <a:t> )</a:t>
            </a:r>
          </a:p>
          <a:p>
            <a:pPr marL="109728" indent="0" algn="just" rtl="1">
              <a:buNone/>
            </a:pPr>
            <a:r>
              <a:rPr lang="en-US" sz="2400" dirty="0" smtClean="0">
                <a:solidFill>
                  <a:schemeClr val="accent2">
                    <a:lumMod val="50000"/>
                  </a:schemeClr>
                </a:solidFill>
              </a:rPr>
              <a:t>    -6</a:t>
            </a:r>
            <a:r>
              <a:rPr lang="fa-IR" sz="2400" dirty="0" smtClean="0">
                <a:solidFill>
                  <a:schemeClr val="accent2">
                    <a:lumMod val="50000"/>
                  </a:schemeClr>
                </a:solidFill>
              </a:rPr>
              <a:t>نیمه </a:t>
            </a:r>
            <a:r>
              <a:rPr lang="fa-IR" sz="2400" dirty="0">
                <a:solidFill>
                  <a:schemeClr val="accent2">
                    <a:lumMod val="50000"/>
                  </a:schemeClr>
                </a:solidFill>
              </a:rPr>
              <a:t>آجری که از طول نصف شده باشد – قلمدانی</a:t>
            </a:r>
          </a:p>
          <a:p>
            <a:pPr marL="109728" indent="0" algn="just" rtl="1">
              <a:buNone/>
            </a:pPr>
            <a:r>
              <a:rPr lang="fa-IR" sz="2400" dirty="0">
                <a:solidFill>
                  <a:schemeClr val="accent2">
                    <a:lumMod val="50000"/>
                  </a:schemeClr>
                </a:solidFill>
              </a:rPr>
              <a:t>7-  </a:t>
            </a:r>
            <a:r>
              <a:rPr lang="en-US" sz="2400" dirty="0" smtClean="0">
                <a:solidFill>
                  <a:schemeClr val="accent2">
                    <a:lumMod val="50000"/>
                  </a:schemeClr>
                </a:solidFill>
              </a:rPr>
              <a:t>  </a:t>
            </a:r>
            <a:r>
              <a:rPr lang="fa-IR" sz="2400" dirty="0" smtClean="0">
                <a:solidFill>
                  <a:schemeClr val="accent2">
                    <a:lumMod val="50000"/>
                  </a:schemeClr>
                </a:solidFill>
              </a:rPr>
              <a:t>اگر </a:t>
            </a:r>
            <a:r>
              <a:rPr lang="fa-IR" sz="2400" dirty="0">
                <a:solidFill>
                  <a:schemeClr val="accent2">
                    <a:lumMod val="50000"/>
                  </a:schemeClr>
                </a:solidFill>
              </a:rPr>
              <a:t>از یک نیم آجر یک مثلث کم کنند = کلاغ پر</a:t>
            </a:r>
          </a:p>
          <a:p>
            <a:pPr marL="109728" indent="0" algn="just" rtl="1">
              <a:buNone/>
            </a:pPr>
            <a:r>
              <a:rPr lang="fa-IR" sz="2400" dirty="0">
                <a:solidFill>
                  <a:schemeClr val="accent2">
                    <a:lumMod val="50000"/>
                  </a:schemeClr>
                </a:solidFill>
              </a:rPr>
              <a:t>8- </a:t>
            </a:r>
            <a:r>
              <a:rPr lang="en-US" sz="2400" dirty="0" smtClean="0">
                <a:solidFill>
                  <a:schemeClr val="accent2">
                    <a:lumMod val="50000"/>
                  </a:schemeClr>
                </a:solidFill>
              </a:rPr>
              <a:t>   </a:t>
            </a:r>
            <a:r>
              <a:rPr lang="fa-IR" sz="2400" dirty="0" smtClean="0">
                <a:solidFill>
                  <a:schemeClr val="accent2">
                    <a:lumMod val="50000"/>
                  </a:schemeClr>
                </a:solidFill>
              </a:rPr>
              <a:t>اگر </a:t>
            </a:r>
            <a:r>
              <a:rPr lang="fa-IR" sz="2400" dirty="0">
                <a:solidFill>
                  <a:schemeClr val="accent2">
                    <a:lumMod val="50000"/>
                  </a:schemeClr>
                </a:solidFill>
              </a:rPr>
              <a:t>از آجر کامل یک مثلث کم کنند و آن را به صورت ذوزنقه در </a:t>
            </a:r>
            <a:r>
              <a:rPr lang="fa-IR" sz="2400" dirty="0" smtClean="0">
                <a:solidFill>
                  <a:schemeClr val="accent2">
                    <a:lumMod val="50000"/>
                  </a:schemeClr>
                </a:solidFill>
              </a:rPr>
              <a:t>آورند</a:t>
            </a:r>
            <a:endParaRPr lang="en-US" sz="2400" dirty="0" smtClean="0">
              <a:solidFill>
                <a:schemeClr val="accent2">
                  <a:lumMod val="50000"/>
                </a:schemeClr>
              </a:solidFill>
            </a:endParaRPr>
          </a:p>
          <a:p>
            <a:pPr marL="109728" indent="0" algn="just" rtl="1">
              <a:buNone/>
            </a:pPr>
            <a:r>
              <a:rPr lang="en-US" sz="2400" dirty="0">
                <a:solidFill>
                  <a:schemeClr val="accent2">
                    <a:lumMod val="50000"/>
                  </a:schemeClr>
                </a:solidFill>
              </a:rPr>
              <a:t> </a:t>
            </a:r>
            <a:r>
              <a:rPr lang="en-US" sz="2400" dirty="0" smtClean="0">
                <a:solidFill>
                  <a:schemeClr val="accent2">
                    <a:lumMod val="50000"/>
                  </a:schemeClr>
                </a:solidFill>
              </a:rPr>
              <a:t>     </a:t>
            </a:r>
            <a:r>
              <a:rPr lang="fa-IR" sz="2400" dirty="0" smtClean="0">
                <a:solidFill>
                  <a:schemeClr val="accent2">
                    <a:lumMod val="50000"/>
                  </a:schemeClr>
                </a:solidFill>
              </a:rPr>
              <a:t> </a:t>
            </a:r>
            <a:r>
              <a:rPr lang="fa-IR" sz="2400" dirty="0">
                <a:solidFill>
                  <a:schemeClr val="accent2">
                    <a:lumMod val="50000"/>
                  </a:schemeClr>
                </a:solidFill>
              </a:rPr>
              <a:t>= </a:t>
            </a:r>
            <a:r>
              <a:rPr lang="fa-IR" sz="2400" dirty="0" smtClean="0">
                <a:solidFill>
                  <a:schemeClr val="accent2">
                    <a:lumMod val="50000"/>
                  </a:schemeClr>
                </a:solidFill>
              </a:rPr>
              <a:t>کله </a:t>
            </a:r>
            <a:r>
              <a:rPr lang="fa-IR" sz="2400" dirty="0">
                <a:solidFill>
                  <a:schemeClr val="accent2">
                    <a:lumMod val="50000"/>
                  </a:schemeClr>
                </a:solidFill>
              </a:rPr>
              <a:t>گوش</a:t>
            </a:r>
          </a:p>
          <a:p>
            <a:pPr marL="109728" indent="0" algn="just" rtl="1">
              <a:buNone/>
            </a:pPr>
            <a:r>
              <a:rPr lang="fa-IR" sz="2400" dirty="0">
                <a:solidFill>
                  <a:schemeClr val="accent2">
                    <a:lumMod val="50000"/>
                  </a:schemeClr>
                </a:solidFill>
              </a:rPr>
              <a:t>9- </a:t>
            </a:r>
            <a:r>
              <a:rPr lang="en-US" sz="2400" dirty="0" smtClean="0">
                <a:solidFill>
                  <a:schemeClr val="accent2">
                    <a:lumMod val="50000"/>
                  </a:schemeClr>
                </a:solidFill>
              </a:rPr>
              <a:t>  </a:t>
            </a:r>
            <a:r>
              <a:rPr lang="fa-IR" sz="2400" dirty="0" smtClean="0">
                <a:solidFill>
                  <a:schemeClr val="accent2">
                    <a:lumMod val="50000"/>
                  </a:schemeClr>
                </a:solidFill>
              </a:rPr>
              <a:t>نیم </a:t>
            </a:r>
            <a:r>
              <a:rPr lang="fa-IR" sz="2400" dirty="0">
                <a:solidFill>
                  <a:schemeClr val="accent2">
                    <a:lumMod val="50000"/>
                  </a:schemeClr>
                </a:solidFill>
              </a:rPr>
              <a:t>لایی و آن صورتی از آجر است که آجر کامل از ضخامت نصف شده باشد.</a:t>
            </a:r>
          </a:p>
          <a:p>
            <a:pPr marL="109728" indent="0" algn="just" rtl="1">
              <a:buNone/>
            </a:pPr>
            <a:endParaRPr lang="en-US" dirty="0">
              <a:solidFill>
                <a:schemeClr val="accent2">
                  <a:lumMod val="50000"/>
                </a:schemeClr>
              </a:solidFill>
            </a:endParaRPr>
          </a:p>
        </p:txBody>
      </p:sp>
    </p:spTree>
    <p:extLst>
      <p:ext uri="{BB962C8B-B14F-4D97-AF65-F5344CB8AC3E}">
        <p14:creationId xmlns:p14="http://schemas.microsoft.com/office/powerpoint/2010/main" val="369708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ajorkari\types-bric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71338" cy="59436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5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lgn="just" rtl="1">
              <a:buNone/>
            </a:pPr>
            <a:r>
              <a:rPr lang="ar-SA" sz="2400" dirty="0">
                <a:solidFill>
                  <a:schemeClr val="accent2">
                    <a:lumMod val="50000"/>
                  </a:schemeClr>
                </a:solidFill>
              </a:rPr>
              <a:t>آجر کله گوش ( </a:t>
            </a:r>
            <a:r>
              <a:rPr lang="en-US" sz="2400" dirty="0" err="1">
                <a:solidFill>
                  <a:schemeClr val="accent2">
                    <a:lumMod val="50000"/>
                  </a:schemeClr>
                </a:solidFill>
              </a:rPr>
              <a:t>Kalleh-goosh</a:t>
            </a:r>
            <a:r>
              <a:rPr lang="ar-SA" sz="2400" dirty="0">
                <a:solidFill>
                  <a:schemeClr val="accent2">
                    <a:lumMod val="50000"/>
                  </a:schemeClr>
                </a:solidFill>
              </a:rPr>
              <a:t> ) در بناهای ایلامی که آجرهای پیش بر کار می کردند دیده شده است.</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گاه آجر به صورتی جز آنچه گفته شد درست می شد.  مثلاً  به  صورت حرف </a:t>
            </a:r>
            <a:r>
              <a:rPr lang="en-US" sz="2400" dirty="0">
                <a:solidFill>
                  <a:schemeClr val="accent2">
                    <a:lumMod val="50000"/>
                  </a:schemeClr>
                </a:solidFill>
              </a:rPr>
              <a:t>L</a:t>
            </a:r>
            <a:r>
              <a:rPr lang="ar-SA" sz="2400" dirty="0">
                <a:solidFill>
                  <a:schemeClr val="accent2">
                    <a:lumMod val="50000"/>
                  </a:schemeClr>
                </a:solidFill>
              </a:rPr>
              <a:t>  این گونه آجر ها را معمولاً  برای نماسازی  استفاده  می </a:t>
            </a:r>
            <a:r>
              <a:rPr lang="ar-SA" sz="2400" dirty="0" smtClean="0">
                <a:solidFill>
                  <a:schemeClr val="accent2">
                    <a:lumMod val="50000"/>
                  </a:schemeClr>
                </a:solidFill>
              </a:rPr>
              <a:t>کردند</a:t>
            </a:r>
            <a:r>
              <a:rPr lang="fa-IR" sz="2400" dirty="0" smtClean="0">
                <a:solidFill>
                  <a:schemeClr val="accent2">
                    <a:lumMod val="50000"/>
                  </a:schemeClr>
                </a:solidFill>
              </a:rPr>
              <a:t>.</a:t>
            </a:r>
          </a:p>
          <a:p>
            <a:pPr marL="109728" indent="0" algn="just"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340784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marL="109728" indent="0" algn="just" rtl="1">
              <a:buNone/>
            </a:pPr>
            <a:r>
              <a:rPr lang="fa-IR" b="1" i="1" dirty="0">
                <a:solidFill>
                  <a:srgbClr val="993300"/>
                </a:solidFill>
                <a:effectLst>
                  <a:outerShdw blurRad="38100" dist="38100" dir="2700000" algn="tl">
                    <a:srgbClr val="000000">
                      <a:alpha val="43137"/>
                    </a:srgbClr>
                  </a:outerShdw>
                </a:effectLst>
              </a:rPr>
              <a:t>تاریخ مختصری از آجر کاری ( بعد از اسلام </a:t>
            </a:r>
            <a:r>
              <a:rPr lang="fa-IR" b="1" i="1" dirty="0" smtClean="0">
                <a:solidFill>
                  <a:srgbClr val="993300"/>
                </a:solidFill>
                <a:effectLst>
                  <a:outerShdw blurRad="38100" dist="38100" dir="2700000" algn="tl">
                    <a:srgbClr val="000000">
                      <a:alpha val="43137"/>
                    </a:srgbClr>
                  </a:outerShdw>
                </a:effectLst>
              </a:rPr>
              <a:t>)</a:t>
            </a:r>
          </a:p>
          <a:p>
            <a:pPr marL="109728" indent="0" algn="just" rtl="1">
              <a:buNone/>
            </a:pPr>
            <a:endParaRPr lang="fa-IR" b="1" i="1" dirty="0">
              <a:solidFill>
                <a:srgbClr val="993300"/>
              </a:solidFill>
              <a:effectLst>
                <a:outerShdw blurRad="38100" dist="38100" dir="2700000" algn="tl">
                  <a:srgbClr val="000000">
                    <a:alpha val="43137"/>
                  </a:srgbClr>
                </a:outerShdw>
              </a:effectLst>
            </a:endParaRPr>
          </a:p>
          <a:p>
            <a:pPr marL="109728" indent="0" algn="just" rtl="1">
              <a:buNone/>
            </a:pPr>
            <a:r>
              <a:rPr lang="fa-IR" sz="2400" dirty="0">
                <a:solidFill>
                  <a:schemeClr val="accent2">
                    <a:lumMod val="50000"/>
                  </a:schemeClr>
                </a:solidFill>
              </a:rPr>
              <a:t>ایرانیان که در طول هزاره ها با کاربرد آجر در بخش هایی از بنا آشنایی یافته بودند . با رشد روز افزون جمعیت و گسترش شهر نشینی و ایجاد شهرهای تازه آجر را به عنوان عمده ترین مصالح با توجه به محدودیت استفاده از چوب در ناحیه هایی از این سرزمین و مشکل کاربرد سنگ به دلیل انتقال حرارت در منطقه های گرمسیری با صرفه بودن و بالاخره خوش دست بودن و قابلیت بالای اجراء و کارگیری آجر در تمامی بخش های بنا به ویژه کارآیی فراوان آن در برپا کردن پوششهای وسیع و بلند ، در کار بنایی و هنر معماری تمامی ناحیه های گسترده ایران مورد توجه قرار دادند . </a:t>
            </a:r>
          </a:p>
          <a:p>
            <a:pPr marL="109728" indent="0" algn="just" rtl="1">
              <a:buNone/>
            </a:pPr>
            <a:endParaRPr lang="en-US" dirty="0">
              <a:solidFill>
                <a:schemeClr val="accent2">
                  <a:lumMod val="50000"/>
                </a:schemeClr>
              </a:solidFill>
            </a:endParaRPr>
          </a:p>
        </p:txBody>
      </p:sp>
    </p:spTree>
    <p:extLst>
      <p:ext uri="{BB962C8B-B14F-4D97-AF65-F5344CB8AC3E}">
        <p14:creationId xmlns:p14="http://schemas.microsoft.com/office/powerpoint/2010/main" val="354809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ajorkari\4kzn5m8kh4wmqt0g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8724181" cy="624840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7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549" y="838200"/>
            <a:ext cx="8229600" cy="4493538"/>
          </a:xfrm>
          <a:prstGeom prst="rect">
            <a:avLst/>
          </a:prstGeom>
        </p:spPr>
        <p:txBody>
          <a:bodyPr wrap="square">
            <a:spAutoFit/>
          </a:bodyPr>
          <a:lstStyle/>
          <a:p>
            <a:pPr marL="109728" algn="justLow" rtl="1">
              <a:spcBef>
                <a:spcPts val="300"/>
              </a:spcBef>
              <a:buClr>
                <a:schemeClr val="accent3"/>
              </a:buClr>
            </a:pPr>
            <a:r>
              <a:rPr lang="fa-IR" sz="2800" b="1" i="1" dirty="0">
                <a:solidFill>
                  <a:srgbClr val="993300"/>
                </a:solidFill>
                <a:effectLst>
                  <a:outerShdw blurRad="38100" dist="38100" dir="2700000" algn="tl">
                    <a:srgbClr val="000000">
                      <a:alpha val="43137"/>
                    </a:srgbClr>
                  </a:outerShdw>
                </a:effectLst>
              </a:rPr>
              <a:t>تاریخچه آجر</a:t>
            </a:r>
            <a:endParaRPr lang="en-US" sz="2800" b="1" i="1" dirty="0">
              <a:solidFill>
                <a:srgbClr val="993300"/>
              </a:solidFill>
              <a:effectLst>
                <a:outerShdw blurRad="38100" dist="38100" dir="2700000" algn="tl">
                  <a:srgbClr val="000000">
                    <a:alpha val="43137"/>
                  </a:srgbClr>
                </a:outerShdw>
              </a:effectLst>
            </a:endParaRPr>
          </a:p>
          <a:p>
            <a:pPr algn="justLow" rtl="1"/>
            <a:r>
              <a:rPr lang="ar-SA" sz="2400" dirty="0" smtClean="0">
                <a:solidFill>
                  <a:schemeClr val="accent2">
                    <a:lumMod val="50000"/>
                  </a:schemeClr>
                </a:solidFill>
              </a:rPr>
              <a:t>آجر </a:t>
            </a:r>
            <a:r>
              <a:rPr lang="ar-SA" sz="2400" dirty="0">
                <a:solidFill>
                  <a:schemeClr val="accent2">
                    <a:lumMod val="50000"/>
                  </a:schemeClr>
                </a:solidFill>
              </a:rPr>
              <a:t>واژه بابلی است و نام خشت نوشته هایی بوده است که بر آنها فرمان منشور و جز اینها را می نوشتند و آجر سنگی است ساختگی و دگرگون شده که از پختن خشت به دست می آید و ساختن آجر را به سومرها و بابلیها نسبت می دهند . از 5000 سال ( ق . م ) زندگی اجتماعی بشر آغاز می شود</a:t>
            </a:r>
            <a:r>
              <a:rPr lang="en-US" sz="2400" dirty="0">
                <a:solidFill>
                  <a:schemeClr val="accent2">
                    <a:lumMod val="50000"/>
                  </a:schemeClr>
                </a:solidFill>
              </a:rPr>
              <a:t> . </a:t>
            </a:r>
          </a:p>
          <a:p>
            <a:pPr algn="justLow" rtl="1"/>
            <a:r>
              <a:rPr lang="ar-SA" sz="2400" dirty="0">
                <a:solidFill>
                  <a:schemeClr val="accent2">
                    <a:lumMod val="50000"/>
                  </a:schemeClr>
                </a:solidFill>
              </a:rPr>
              <a:t>و یکی از چهار تمدن اولیه شناخته شده سرزمین میان رودان ( بین النهرین ) می باشد ، سومریها و آشوریها و بابلی ها اقوامی بودند که در عراق فعلی در کنار دجله و فرات سکونت داشتند و به مدد آجر شاهکارهای ساختمانی به وجود آوردند . 3000( ق. م</a:t>
            </a:r>
            <a:r>
              <a:rPr lang="en-US" sz="2400" dirty="0">
                <a:solidFill>
                  <a:schemeClr val="accent2">
                    <a:lumMod val="50000"/>
                  </a:schemeClr>
                </a:solidFill>
              </a:rPr>
              <a:t> </a:t>
            </a:r>
            <a:r>
              <a:rPr lang="fa-IR" sz="2400" dirty="0" smtClean="0">
                <a:solidFill>
                  <a:schemeClr val="accent2">
                    <a:lumMod val="50000"/>
                  </a:schemeClr>
                </a:solidFill>
              </a:rPr>
              <a:t>)</a:t>
            </a:r>
            <a:endParaRPr lang="en-US" sz="2400" dirty="0">
              <a:solidFill>
                <a:schemeClr val="accent2">
                  <a:lumMod val="50000"/>
                </a:schemeClr>
              </a:solidFill>
            </a:endParaRPr>
          </a:p>
          <a:p>
            <a:pPr algn="justLow" rtl="1"/>
            <a:r>
              <a:rPr lang="ar-SA" sz="2400" dirty="0">
                <a:solidFill>
                  <a:schemeClr val="accent2">
                    <a:lumMod val="50000"/>
                  </a:schemeClr>
                </a:solidFill>
              </a:rPr>
              <a:t>در این زمان بشر به خوبی قادر به تهیه آجر بوده است و به وسیله لعاب نیز دوام آن را زیادتر می کرده است</a:t>
            </a:r>
            <a:r>
              <a:rPr lang="en-US" sz="2400" dirty="0">
                <a:solidFill>
                  <a:schemeClr val="accent2">
                    <a:lumMod val="50000"/>
                  </a:schemeClr>
                </a:solidFill>
              </a:rPr>
              <a:t> . </a:t>
            </a:r>
          </a:p>
          <a:p>
            <a:pPr algn="justLow" rtl="1"/>
            <a:r>
              <a:rPr lang="en-US" dirty="0" smtClean="0"/>
              <a:t>.</a:t>
            </a:r>
            <a:endParaRPr lang="en-US" dirty="0"/>
          </a:p>
        </p:txBody>
      </p:sp>
    </p:spTree>
    <p:extLst>
      <p:ext uri="{BB962C8B-B14F-4D97-AF65-F5344CB8AC3E}">
        <p14:creationId xmlns:p14="http://schemas.microsoft.com/office/powerpoint/2010/main" val="2403393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marL="109728" indent="0" algn="just" rtl="1">
              <a:buNone/>
            </a:pPr>
            <a:r>
              <a:rPr lang="ar-SA" sz="2400" dirty="0">
                <a:solidFill>
                  <a:schemeClr val="accent2">
                    <a:lumMod val="50000"/>
                  </a:schemeClr>
                </a:solidFill>
              </a:rPr>
              <a:t>در بناهای اولیه بعد از اسلام ایران ، مانند مسجد جامع فهرج و یا مسجد تاریخانه دامغان هیچگونه آجر کاری دیده نمی شود</a:t>
            </a:r>
            <a:r>
              <a:rPr lang="en-US" sz="2400" dirty="0">
                <a:solidFill>
                  <a:schemeClr val="accent2">
                    <a:lumMod val="50000"/>
                  </a:schemeClr>
                </a:solidFill>
              </a:rPr>
              <a:t> . </a:t>
            </a:r>
          </a:p>
          <a:p>
            <a:pPr marL="109728" indent="0" algn="just" rtl="1">
              <a:buNone/>
            </a:pPr>
            <a:r>
              <a:rPr lang="ar-SA" sz="2400" dirty="0">
                <a:solidFill>
                  <a:schemeClr val="accent2">
                    <a:lumMod val="50000"/>
                  </a:schemeClr>
                </a:solidFill>
              </a:rPr>
              <a:t>اولین نمونه های آجر کاری که تا کنون مشاهده شده است از دوران آل بویه و متعلق است به ستونهای شبستان مسجد جامع اصفهان و یا مسجد « </a:t>
            </a:r>
            <a:r>
              <a:rPr lang="ar-SA" sz="2400" dirty="0" smtClean="0">
                <a:solidFill>
                  <a:schemeClr val="accent2">
                    <a:lumMod val="50000"/>
                  </a:schemeClr>
                </a:solidFill>
              </a:rPr>
              <a:t>جورجی</a:t>
            </a:r>
            <a:r>
              <a:rPr lang="fa-IR" sz="2400" dirty="0" smtClean="0">
                <a:solidFill>
                  <a:schemeClr val="accent2">
                    <a:lumMod val="50000"/>
                  </a:schemeClr>
                </a:solidFill>
              </a:rPr>
              <a:t>ر</a:t>
            </a:r>
            <a:r>
              <a:rPr lang="ar-SA" sz="2400" dirty="0" smtClean="0">
                <a:solidFill>
                  <a:schemeClr val="accent2">
                    <a:lumMod val="50000"/>
                  </a:schemeClr>
                </a:solidFill>
              </a:rPr>
              <a:t>» </a:t>
            </a:r>
            <a:r>
              <a:rPr lang="ar-SA" sz="2400" dirty="0">
                <a:solidFill>
                  <a:schemeClr val="accent2">
                    <a:lumMod val="50000"/>
                  </a:schemeClr>
                </a:solidFill>
              </a:rPr>
              <a:t>اصفهان می باشد . در این دوران گره های ساده اولیه که در پیوند با استخوان بندی بنا معمول می شود ، وبا حرکات مستقیم و ساده آغاز می شود و باعث پیدایش و تکامل گره های مادر شد و به طور کلی از قرن دوم تا آغاز قرن پنجم را می توان دوران شکل گیری و تکوین آجرکاری نامید</a:t>
            </a:r>
            <a:r>
              <a:rPr lang="en-US" sz="2400" dirty="0">
                <a:solidFill>
                  <a:schemeClr val="accent2">
                    <a:lumMod val="50000"/>
                  </a:schemeClr>
                </a:solidFill>
              </a:rPr>
              <a:t> </a:t>
            </a:r>
            <a:r>
              <a:rPr lang="en-US" dirty="0">
                <a:solidFill>
                  <a:schemeClr val="accent2">
                    <a:lumMod val="50000"/>
                  </a:schemeClr>
                </a:solidFill>
              </a:rPr>
              <a:t>. </a:t>
            </a:r>
          </a:p>
        </p:txBody>
      </p:sp>
    </p:spTree>
    <p:extLst>
      <p:ext uri="{BB962C8B-B14F-4D97-AF65-F5344CB8AC3E}">
        <p14:creationId xmlns:p14="http://schemas.microsoft.com/office/powerpoint/2010/main" val="425513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marL="109728" indent="0" algn="just" rtl="1">
              <a:buNone/>
            </a:pPr>
            <a:r>
              <a:rPr lang="ar-SA" sz="2400" dirty="0">
                <a:solidFill>
                  <a:schemeClr val="accent2">
                    <a:lumMod val="50000"/>
                  </a:schemeClr>
                </a:solidFill>
              </a:rPr>
              <a:t>در دوران سلجوقیان با فراهم آمدن موجبات سیاسی و امکانات گسترده اقتصادی هنر آجر کاری در خلق آثار شکوهمند معماری نقش اساسی بر عهده می گیرد . بدین ترتیب هنر آجر کاری در بستر گسترده خود در تمامی سرزمین پهناور فلات ایران و آسیای صغیر با تنوعی چشمگیر وبهره جستن از طرحها و نقش های گونا گون جلوه بخش عمده آثار معماری می شود</a:t>
            </a:r>
            <a:r>
              <a:rPr lang="en-US" sz="2400" dirty="0">
                <a:solidFill>
                  <a:schemeClr val="accent2">
                    <a:lumMod val="50000"/>
                  </a:schemeClr>
                </a:solidFill>
              </a:rPr>
              <a:t> . </a:t>
            </a:r>
          </a:p>
          <a:p>
            <a:pPr marL="109728" indent="0" algn="just" rtl="1">
              <a:buNone/>
            </a:pPr>
            <a:r>
              <a:rPr lang="ar-SA" sz="2400" dirty="0">
                <a:solidFill>
                  <a:schemeClr val="accent2">
                    <a:lumMod val="50000"/>
                  </a:schemeClr>
                </a:solidFill>
              </a:rPr>
              <a:t>از بناهای اوایل دوره سلجوقیان مسجد جامع اصفهان بازی با آجر در پوشش طاق شبستانهای این مسجد با بیش از 470 مدل طاق آجری خلق آن همه تنوع و زیبایی کاری نیست که بتوان برای آن واژه ای در خور ، توصیف نمود . برجهای دوگانه خرقان به عنوان نخستین گنبدهای دو پوشش از نظر هنر آجر کاری ، شبستانهای گنبد دار مسجد جامع زواره و اردستان از اعتبار ویژه ای برخوردار هستند . از دوران جانشینان تیمور به بعد کار تراش دادن و آبساب کردن آجر و همچنین ساختن نمای دروغین ( آمود ) مورد توجه قرار گرفت</a:t>
            </a:r>
            <a:r>
              <a:rPr lang="en-US" sz="2400" dirty="0">
                <a:solidFill>
                  <a:schemeClr val="accent2">
                    <a:lumMod val="50000"/>
                  </a:schemeClr>
                </a:solidFill>
              </a:rPr>
              <a:t> . </a:t>
            </a:r>
          </a:p>
          <a:p>
            <a:pPr marL="109728" indent="0" algn="just"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19477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search\New folder\shebli_0712-mm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7193756" cy="6138672"/>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7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lgn="just" rtl="1">
              <a:buNone/>
            </a:pPr>
            <a:r>
              <a:rPr lang="ar-SA" sz="2400" dirty="0">
                <a:solidFill>
                  <a:schemeClr val="accent2">
                    <a:lumMod val="50000"/>
                  </a:schemeClr>
                </a:solidFill>
              </a:rPr>
              <a:t>شیوه چیدن یک پوسته آجر یا آمود بر روی اسکلت و سفت کاری بنا که از دوران ایلخانان شروع شده بود در دوران صفویه ادامه یافت و به تکامل خود رسید و در دوران زندیه و قاجاریه نیز ادامه یافت</a:t>
            </a:r>
            <a:r>
              <a:rPr lang="en-US" sz="2400" dirty="0">
                <a:solidFill>
                  <a:schemeClr val="accent2">
                    <a:lumMod val="50000"/>
                  </a:schemeClr>
                </a:solidFill>
              </a:rPr>
              <a:t> .</a:t>
            </a:r>
          </a:p>
          <a:p>
            <a:pPr marL="109728" indent="0" algn="just" rtl="1">
              <a:buNone/>
            </a:pPr>
            <a:r>
              <a:rPr lang="ar-SA" sz="2400" dirty="0">
                <a:solidFill>
                  <a:schemeClr val="accent2">
                    <a:lumMod val="50000"/>
                  </a:schemeClr>
                </a:solidFill>
              </a:rPr>
              <a:t>به طور کلی آجر در دوره قبل از اسلام بیشتر جنبه استحکامی و کاربردی داشته است . بعد از اسلام ضمن دارا بودن جنبه استحکامی جنبه تزیینی پیدا می نماید</a:t>
            </a:r>
            <a:r>
              <a:rPr lang="en-US" sz="2400" dirty="0">
                <a:solidFill>
                  <a:schemeClr val="accent2">
                    <a:lumMod val="50000"/>
                  </a:schemeClr>
                </a:solidFill>
              </a:rPr>
              <a:t> . </a:t>
            </a:r>
          </a:p>
          <a:p>
            <a:pPr marL="109728" indent="0" algn="just" rtl="1">
              <a:buNone/>
            </a:pPr>
            <a:r>
              <a:rPr lang="ar-SA" sz="2400" dirty="0">
                <a:solidFill>
                  <a:schemeClr val="accent2">
                    <a:lumMod val="50000"/>
                  </a:schemeClr>
                </a:solidFill>
              </a:rPr>
              <a:t>گستردگی استفاده از آجر در ایران در ناحیه هایی با شرایط طبیعی آب و هوایی مختلف از بنا با کاربردهای متفاوت شیوه های مختلف به وجود آورد</a:t>
            </a:r>
            <a:r>
              <a:rPr lang="en-US" sz="2400" dirty="0">
                <a:solidFill>
                  <a:schemeClr val="accent2">
                    <a:lumMod val="50000"/>
                  </a:schemeClr>
                </a:solidFill>
              </a:rPr>
              <a:t> . </a:t>
            </a:r>
          </a:p>
          <a:p>
            <a:pPr marL="109728" indent="0" algn="just" rtl="1">
              <a:buNone/>
            </a:pPr>
            <a:r>
              <a:rPr lang="ar-SA" sz="2400" dirty="0">
                <a:solidFill>
                  <a:schemeClr val="accent2">
                    <a:lumMod val="50000"/>
                  </a:schemeClr>
                </a:solidFill>
              </a:rPr>
              <a:t>یکی از این شیوه ها خوون چینی است که در شهرهای دزفول وشوشتر به وجود آمده است . این نوع آجر کاری ( خوون چینی ) که به صورت آمود اجرا می شود در دوره صفویه توسعه فراوان و گستردگی پیدا می نماید و تا اواخر دوران قاجاریه و پهلوی اول ادامه پیدا می کند</a:t>
            </a:r>
            <a:r>
              <a:rPr lang="en-US" sz="2400" dirty="0">
                <a:solidFill>
                  <a:schemeClr val="accent2">
                    <a:lumMod val="50000"/>
                  </a:schemeClr>
                </a:solidFill>
              </a:rPr>
              <a:t> . </a:t>
            </a:r>
          </a:p>
          <a:p>
            <a:pPr marL="109728" indent="0" algn="just" rtl="1">
              <a:buNone/>
            </a:pPr>
            <a:endParaRPr lang="en-US" dirty="0">
              <a:solidFill>
                <a:schemeClr val="accent2">
                  <a:lumMod val="50000"/>
                </a:schemeClr>
              </a:solidFill>
            </a:endParaRPr>
          </a:p>
        </p:txBody>
      </p:sp>
    </p:spTree>
    <p:extLst>
      <p:ext uri="{BB962C8B-B14F-4D97-AF65-F5344CB8AC3E}">
        <p14:creationId xmlns:p14="http://schemas.microsoft.com/office/powerpoint/2010/main" val="3046316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lgn="just" rtl="1">
              <a:buNone/>
            </a:pPr>
            <a:r>
              <a:rPr lang="ar-SA" sz="2400" dirty="0">
                <a:solidFill>
                  <a:schemeClr val="accent2">
                    <a:lumMod val="50000"/>
                  </a:schemeClr>
                </a:solidFill>
              </a:rPr>
              <a:t>سالهای 1330 هجری شمسی تا 1340 را می توان دهه کنار گزاردن این هنر با ارزش و جایگزینی آجر مستطیل شکل غربی و مصالح دیگر دانست</a:t>
            </a:r>
            <a:r>
              <a:rPr lang="en-US" sz="2400" dirty="0">
                <a:solidFill>
                  <a:schemeClr val="accent2">
                    <a:lumMod val="50000"/>
                  </a:schemeClr>
                </a:solidFill>
              </a:rPr>
              <a:t> . </a:t>
            </a:r>
          </a:p>
          <a:p>
            <a:pPr marL="109728" indent="0" algn="just" rtl="1">
              <a:buNone/>
            </a:pPr>
            <a:r>
              <a:rPr lang="ar-SA" sz="2400" dirty="0">
                <a:solidFill>
                  <a:schemeClr val="accent2">
                    <a:lumMod val="50000"/>
                  </a:schemeClr>
                </a:solidFill>
              </a:rPr>
              <a:t>از آغاز تاریخ بشریت هر جا که جستجو کنیم آجر را می بینیم چه اکثر تمدنها از آن استفاده کرده اند . معجزه مرموز آجر که از خاک درست شده و پخته شده احساسات ما را بر می انگیزد زیرا آجر نمایانگر تمدنها ، احساسات ، فرهنگ و ذوق ملل بوده و همراه بشر گام برداشته است . و روابط نسلها است و از این میان ایرانیان بیش از هر ملتی با آجر کار کردند ،تجربه کردند و از آن در جنبه های مختلف ساختاری و زیبایی استفاده </a:t>
            </a:r>
            <a:r>
              <a:rPr lang="ar-SA" sz="2400" dirty="0" smtClean="0">
                <a:solidFill>
                  <a:schemeClr val="accent2">
                    <a:lumMod val="50000"/>
                  </a:schemeClr>
                </a:solidFill>
              </a:rPr>
              <a:t>نمودند</a:t>
            </a:r>
            <a:r>
              <a:rPr lang="fa-IR" sz="2400" dirty="0" smtClean="0">
                <a:solidFill>
                  <a:schemeClr val="accent2">
                    <a:lumMod val="50000"/>
                  </a:schemeClr>
                </a:solidFill>
              </a:rPr>
              <a:t>.</a:t>
            </a:r>
            <a:endParaRPr lang="en-US" sz="2400" dirty="0">
              <a:solidFill>
                <a:schemeClr val="accent2">
                  <a:lumMod val="50000"/>
                </a:schemeClr>
              </a:solidFill>
            </a:endParaRPr>
          </a:p>
        </p:txBody>
      </p:sp>
    </p:spTree>
    <p:extLst>
      <p:ext uri="{BB962C8B-B14F-4D97-AF65-F5344CB8AC3E}">
        <p14:creationId xmlns:p14="http://schemas.microsoft.com/office/powerpoint/2010/main" val="29638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ajorkari\0784duqq721vmrhd7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24181"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0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marL="109728" indent="0" algn="just" rtl="1">
              <a:buNone/>
            </a:pPr>
            <a:r>
              <a:rPr lang="ar-SA" sz="2400" dirty="0">
                <a:solidFill>
                  <a:schemeClr val="accent2">
                    <a:lumMod val="50000"/>
                  </a:schemeClr>
                </a:solidFill>
              </a:rPr>
              <a:t>گذشته از کاربرد آجر در بناى ساختمان‌ها و نماسازى‌ها، از آجر در پوشش کف‌ها نيز استفاده مى‌شده است. از پيش از اسلام شاهد کاربرد آجر براى پوشش کف بناها در داخل و خارج بطور وسيع هستيم. بعد از اسلام نيز در محل‌هايى چون جرجان حتى در پوشش بسيار زياد کف خيابان‌هاى شهر آجر بکار رفته است. آجرفرش بناها در بيشتر دوره‌ها با آجرهاى چهارگوش بزرگ 'نظامي' و 'تخت' صورت گرفته است. در پلکان‌ها و حتى کف ايوان‌هاى مقابل حجره کاروانسرا و مسيرهاى داخل صحن برخى از مسجدها، آجرها را بصورت 'نره' و به شيوه خفته و راسته در طرح‌هاى مختلف بکار مى‌برند تا مقاومت بيشترى داشته باشند. شيوه کار آجر در پله‌ها را 'هره‌چيني' گويند</a:t>
            </a:r>
            <a:r>
              <a:rPr lang="en-US" dirty="0">
                <a:solidFill>
                  <a:schemeClr val="accent2">
                    <a:lumMod val="50000"/>
                  </a:schemeClr>
                </a:solidFill>
              </a:rPr>
              <a:t>.</a:t>
            </a:r>
          </a:p>
        </p:txBody>
      </p:sp>
    </p:spTree>
    <p:extLst>
      <p:ext uri="{BB962C8B-B14F-4D97-AF65-F5344CB8AC3E}">
        <p14:creationId xmlns:p14="http://schemas.microsoft.com/office/powerpoint/2010/main" val="1925136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lgn="just" rtl="1">
              <a:buNone/>
            </a:pPr>
            <a:r>
              <a:rPr lang="ar-SA" sz="2400" dirty="0">
                <a:solidFill>
                  <a:schemeClr val="accent2">
                    <a:lumMod val="50000"/>
                  </a:schemeClr>
                </a:solidFill>
              </a:rPr>
              <a:t>در دوران‌هاى اوليه تزئينات آجرکارى نماى بنا با شکل کلى آن به‌گونه‌اى در ارتباط است که نوعى وحدت واقعى ميان مصالح و طرح بنا بچشم مى‌آيد. مانند مقبره اميراسماعيل سامانى در بخارا، برج‌هاى گنبد قابوس، پير علمدار و نمونه‌هاى ديگر. با کسب آگاهى بيشتر در دوران‌هاى بعد اين هنر قوت بيشترى يافت. مسجد جامع نايين و آجرکارى ستون‌هاى کاکويه شبستان مسجد جامع اصفهان از نمونه کارهاى ارزنده دوران آل‌بويه است</a:t>
            </a:r>
            <a:r>
              <a:rPr lang="en-US" sz="2400" dirty="0">
                <a:solidFill>
                  <a:schemeClr val="accent2">
                    <a:lumMod val="50000"/>
                  </a:schemeClr>
                </a:solidFill>
              </a:rPr>
              <a:t>.</a:t>
            </a:r>
          </a:p>
        </p:txBody>
      </p:sp>
    </p:spTree>
    <p:extLst>
      <p:ext uri="{BB962C8B-B14F-4D97-AF65-F5344CB8AC3E}">
        <p14:creationId xmlns:p14="http://schemas.microsoft.com/office/powerpoint/2010/main" val="4258174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earch\New folder\26237_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026"/>
            <a:ext cx="4038600" cy="6273292"/>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667000" y="6077098"/>
            <a:ext cx="1508746" cy="523220"/>
          </a:xfrm>
          <a:prstGeom prst="rect">
            <a:avLst/>
          </a:prstGeom>
          <a:noFill/>
        </p:spPr>
        <p:txBody>
          <a:bodyPr wrap="none" lIns="91440" tIns="45720" rIns="91440" bIns="45720">
            <a:spAutoFit/>
          </a:bodyPr>
          <a:lstStyle/>
          <a:p>
            <a:pPr algn="ctr"/>
            <a:r>
              <a:rPr lang="fa-IR" sz="2800" b="1" i="1" dirty="0">
                <a:solidFill>
                  <a:srgbClr val="993300"/>
                </a:solidFill>
                <a:effectLst>
                  <a:outerShdw blurRad="38100" dist="38100" dir="2700000" algn="tl">
                    <a:srgbClr val="000000">
                      <a:alpha val="43137"/>
                    </a:srgbClr>
                  </a:outerShdw>
                </a:effectLst>
              </a:rPr>
              <a:t>گنبد قابوس</a:t>
            </a:r>
            <a:endParaRPr lang="en-US" sz="2800" b="1" i="1" dirty="0">
              <a:solidFill>
                <a:srgbClr val="99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82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lgn="just" rtl="1">
              <a:buNone/>
            </a:pPr>
            <a:r>
              <a:rPr lang="ar-SA" sz="2400" dirty="0">
                <a:solidFill>
                  <a:schemeClr val="accent2">
                    <a:lumMod val="50000"/>
                  </a:schemeClr>
                </a:solidFill>
              </a:rPr>
              <a:t>در دوران بعد و آغاز عهد سلجوقيان هنر آجرکارى بدون وقفه در خلق آثار شکوهمند معمارى نقش اساسى برعهده دارد. اين دوران که تا حملهٔ مغول ادامه دارد. آجرکارى پرکار و عرضه نقش‌ها و طرح‌‌هاى گوناگون را مى‌توان از ويژگى‌هاى عمدهٔ معمارى دوران سلجوقى است. برج‌هاى خرقان بعنوان نخستين گنبدهاى دوپوش از نظر آجرکارى آغاز دوران سلجوقى نمونه‌هاى معتبرى بشمار مى‌روند. شبستان‌ها گنبددار زواره و اردستان، شاهکار مسجد جامع اصفهان، بناى شکوهمند رباط </a:t>
            </a:r>
            <a:r>
              <a:rPr lang="fa-IR" sz="2400" dirty="0" smtClean="0">
                <a:solidFill>
                  <a:schemeClr val="accent2">
                    <a:lumMod val="50000"/>
                  </a:schemeClr>
                </a:solidFill>
              </a:rPr>
              <a:t>ا</a:t>
            </a:r>
            <a:r>
              <a:rPr lang="ar-SA" sz="2400" dirty="0" smtClean="0">
                <a:solidFill>
                  <a:schemeClr val="accent2">
                    <a:lumMod val="50000"/>
                  </a:schemeClr>
                </a:solidFill>
              </a:rPr>
              <a:t>شرف </a:t>
            </a:r>
            <a:r>
              <a:rPr lang="ar-SA" sz="2400" dirty="0">
                <a:solidFill>
                  <a:schemeClr val="accent2">
                    <a:lumMod val="50000"/>
                  </a:schemeClr>
                </a:solidFill>
              </a:rPr>
              <a:t>و رباط ملک، نمونه‌هاى گرانقدر هنر آجرکارى اين دوران را تشکيل مى‌دهد</a:t>
            </a:r>
            <a:r>
              <a:rPr lang="en-US" sz="2400" dirty="0">
                <a:solidFill>
                  <a:schemeClr val="accent2">
                    <a:lumMod val="50000"/>
                  </a:schemeClr>
                </a:solidFill>
              </a:rPr>
              <a:t>.</a:t>
            </a:r>
          </a:p>
        </p:txBody>
      </p:sp>
    </p:spTree>
    <p:extLst>
      <p:ext uri="{BB962C8B-B14F-4D97-AF65-F5344CB8AC3E}">
        <p14:creationId xmlns:p14="http://schemas.microsoft.com/office/powerpoint/2010/main" val="19345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630" y="1066800"/>
            <a:ext cx="8382000" cy="3416320"/>
          </a:xfrm>
          <a:prstGeom prst="rect">
            <a:avLst/>
          </a:prstGeom>
        </p:spPr>
        <p:txBody>
          <a:bodyPr wrap="square">
            <a:spAutoFit/>
          </a:bodyPr>
          <a:lstStyle/>
          <a:p>
            <a:pPr algn="justLow" rtl="1"/>
            <a:r>
              <a:rPr lang="fa-IR" sz="2400" dirty="0">
                <a:solidFill>
                  <a:schemeClr val="accent2">
                    <a:lumMod val="50000"/>
                  </a:schemeClr>
                </a:solidFill>
              </a:rPr>
              <a:t>عظیم ترین این بناها از نظر تجسم و اسرار آمیز بودن و قدرت مافوق بشری و شکل دادن رؤیاها و بالاخره بنایی که بیش از هر چیز در تاریخ بشری از آن صحبت شده بنای عظیم برج بابل است که در پایتخت بابل یعنی شهر بابل قرار داشته است و در ساختمانهای آن بیش از 85 میلیون آجر به کار رفته است . ایلامیان یعنی ساکنان اولیه ناحیه ای از ایران که مطابق با خوزستان کنونی است و نخستین دولتشان در هزاره سوم ( ق . م ) بوده حلقه ای میان ایران و سومر پدید آوردند ، جلگه بین النهرین به قلمرو ایران وارد شد . بدین سان ارتباط آسانتر گردید . برخی حفاریها حاکی از ارتباط مکرر میان ایلامیان و همسایگان سومریشان در غرب است که مدتها تابعشان بودند </a:t>
            </a:r>
            <a:endParaRPr lang="en-US" sz="2400" dirty="0">
              <a:solidFill>
                <a:schemeClr val="accent2">
                  <a:lumMod val="50000"/>
                </a:schemeClr>
              </a:solidFill>
            </a:endParaRPr>
          </a:p>
        </p:txBody>
      </p:sp>
    </p:spTree>
    <p:extLst>
      <p:ext uri="{BB962C8B-B14F-4D97-AF65-F5344CB8AC3E}">
        <p14:creationId xmlns:p14="http://schemas.microsoft.com/office/powerpoint/2010/main" val="2084817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ajorkari\2cf83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09978" cy="57150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5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lgn="just" rtl="1">
              <a:buNone/>
            </a:pPr>
            <a:r>
              <a:rPr lang="fa-IR" sz="2400" dirty="0">
                <a:solidFill>
                  <a:schemeClr val="accent2">
                    <a:lumMod val="50000"/>
                  </a:schemeClr>
                </a:solidFill>
              </a:rPr>
              <a:t>در دوران کوتاه خوارزمشاهيان و پيش از يورش مغولان، آثار ارزشمندى در زمينه هنر آجرکارى در خراسان بوجود آمد مانند: مسجد زوزن و </a:t>
            </a:r>
            <a:r>
              <a:rPr lang="fa-IR" sz="2400" dirty="0" smtClean="0">
                <a:solidFill>
                  <a:schemeClr val="accent2">
                    <a:lumMod val="50000"/>
                  </a:schemeClr>
                </a:solidFill>
              </a:rPr>
              <a:t>سنگان</a:t>
            </a:r>
          </a:p>
          <a:p>
            <a:pPr marL="109728" indent="0" algn="just" rtl="1">
              <a:buNone/>
            </a:pPr>
            <a:r>
              <a:rPr lang="ar-SA" sz="2400" dirty="0">
                <a:solidFill>
                  <a:schemeClr val="accent2">
                    <a:lumMod val="50000"/>
                  </a:schemeClr>
                </a:solidFill>
              </a:rPr>
              <a:t>در عهد ايلخانيان، تيموريان و آل‌مظفر، هنر آجرکارى وسعت و حاکميت مطلق دوران پيش را بتدريج از دست داد. و با بکار گرفتن عنصر ترکيبى کاشى و در برخى موارد سنگ، کاربر آجر کمتر شد. آجرکارى در نماى آثار اين عهد به دو گونه صورت گرفته است: يکى آن‌که مثل گذشته نماى تزئينى آجرى همراه با چيده شدن ديوارهاى اصلي، بنا شده است و ديگر آن‌که پس از پايان سفت‌کارى و ساخته شدن اسکلت بنا با آجرگرى يک پوشش تزئينى از آجر بصورت پوسته خارجى بر روى بنا ساخته و افزوده مى‌شود.</a:t>
            </a:r>
            <a:endParaRPr lang="en-US" sz="2400" dirty="0">
              <a:solidFill>
                <a:schemeClr val="accent2">
                  <a:lumMod val="50000"/>
                </a:schemeClr>
              </a:solidFill>
            </a:endParaRPr>
          </a:p>
        </p:txBody>
      </p:sp>
    </p:spTree>
    <p:extLst>
      <p:ext uri="{BB962C8B-B14F-4D97-AF65-F5344CB8AC3E}">
        <p14:creationId xmlns:p14="http://schemas.microsoft.com/office/powerpoint/2010/main" val="1764228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lgn="just" rtl="1">
              <a:buNone/>
            </a:pPr>
            <a:r>
              <a:rPr lang="ar-SA" sz="2400" dirty="0">
                <a:solidFill>
                  <a:schemeClr val="accent2">
                    <a:lumMod val="50000"/>
                  </a:schemeClr>
                </a:solidFill>
              </a:rPr>
              <a:t>اين شيوه از ويژگى‌هاى معمارى دوره ايلخانى است. در اين عهد آجرکارى به شيوهٔ گره‌کارى رنگى يا کاربرد آجرهاى رنگى براى نقش‌اندازى در روى نما مورد توجه قرار مى‌گيرد. در اين عهد کاربرد آجر سفال در کار تزئين جرزهاى سردر و استفاده از آجرهاى نقش‌دار رواج فراوان مى‌يابد. در دوره تيمورى نيز هنر آجرکارى اعتبار فراوانى دارد. آثارى چون مسجد مير چخماق و مقبره شيخ زين‌الدين ابابکر در تايباد و بويژه ديوارهاى گنبدخانه مسجد جامع يزد از آثار دوران آل‌مظفر، از کارهاى باارزش اين عهد بشمار مى‌روند</a:t>
            </a:r>
            <a:r>
              <a:rPr lang="en-US" sz="2400" dirty="0">
                <a:solidFill>
                  <a:schemeClr val="accent2">
                    <a:lumMod val="50000"/>
                  </a:schemeClr>
                </a:solidFill>
              </a:rPr>
              <a:t>.</a:t>
            </a:r>
          </a:p>
        </p:txBody>
      </p:sp>
    </p:spTree>
    <p:extLst>
      <p:ext uri="{BB962C8B-B14F-4D97-AF65-F5344CB8AC3E}">
        <p14:creationId xmlns:p14="http://schemas.microsoft.com/office/powerpoint/2010/main" val="2741034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marL="109728" indent="0" algn="just" rtl="1">
              <a:buNone/>
            </a:pPr>
            <a:r>
              <a:rPr lang="ar-SA" sz="2400" dirty="0">
                <a:solidFill>
                  <a:schemeClr val="accent2">
                    <a:lumMod val="50000"/>
                  </a:schemeClr>
                </a:solidFill>
              </a:rPr>
              <a:t>از اين دوره به بعد، کار تراش دادن آجر و ساختن نماى دروغين آجرى با يک پوسته گچ کوهى بصورت آجرنما مورد توجه قرار مى‌گيرد، که در دوره صفويه بکار گرفته مى‌شود و بگونه‌اى وسيع به کار مى‌رود. در اين دوران اهميت دوره‌هاى قبل ديده نمى‌شود و تنوع و نقش‌انداز‌ى‌هاى زيبايى آثار دو دوره پيش ديده نمى‌شود</a:t>
            </a:r>
            <a:r>
              <a:rPr lang="en-US" sz="2400" dirty="0" smtClean="0">
                <a:solidFill>
                  <a:schemeClr val="accent2">
                    <a:lumMod val="50000"/>
                  </a:schemeClr>
                </a:solidFill>
              </a:rPr>
              <a:t>.</a:t>
            </a:r>
            <a:r>
              <a:rPr lang="ar-SA" sz="2400" dirty="0">
                <a:solidFill>
                  <a:schemeClr val="accent2">
                    <a:lumMod val="50000"/>
                  </a:schemeClr>
                </a:solidFill>
              </a:rPr>
              <a:t> شيوه آجرکارى عهد صفويه در دوره زنديه و قاجاريه همچنان ادامه مى‌يابد. شيوۀ رنگ چين در اين دوران ساده مى‌گردد ولى آجرکارى به شيوه 'گره رنگي' ، 'گل‌انداز' ، 'گره' و آجرهاى تزئينى 'مهري' در بناهاى بسيارى بکار برده مى‌شود. در عهد قاجار در نماهاى آجرى بندهاى عمودى حذف مى‌شود و آجرها در عرض بهم مى‌چسبند</a:t>
            </a:r>
            <a:endParaRPr lang="en-US" sz="2400" dirty="0">
              <a:solidFill>
                <a:schemeClr val="accent2">
                  <a:lumMod val="50000"/>
                </a:schemeClr>
              </a:solidFill>
            </a:endParaRPr>
          </a:p>
        </p:txBody>
      </p:sp>
    </p:spTree>
    <p:extLst>
      <p:ext uri="{BB962C8B-B14F-4D97-AF65-F5344CB8AC3E}">
        <p14:creationId xmlns:p14="http://schemas.microsoft.com/office/powerpoint/2010/main" val="179614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eyestanak\IMG_0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1336"/>
            <a:ext cx="8382000" cy="62865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0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marL="109728" indent="0" algn="just" rtl="1">
              <a:buNone/>
            </a:pPr>
            <a:r>
              <a:rPr lang="ar-SA" sz="2600" b="1" i="1" dirty="0">
                <a:solidFill>
                  <a:srgbClr val="993300"/>
                </a:solidFill>
                <a:effectLst>
                  <a:outerShdw blurRad="38100" dist="38100" dir="2700000" algn="tl">
                    <a:srgbClr val="000000">
                      <a:alpha val="43137"/>
                    </a:srgbClr>
                  </a:outerShdw>
                </a:effectLst>
              </a:rPr>
              <a:t>آجر چینی در </a:t>
            </a:r>
            <a:r>
              <a:rPr lang="ar-SA" sz="2600" b="1" i="1" dirty="0" smtClean="0">
                <a:solidFill>
                  <a:srgbClr val="993300"/>
                </a:solidFill>
                <a:effectLst>
                  <a:outerShdw blurRad="38100" dist="38100" dir="2700000" algn="tl">
                    <a:srgbClr val="000000">
                      <a:alpha val="43137"/>
                    </a:srgbClr>
                  </a:outerShdw>
                </a:effectLst>
              </a:rPr>
              <a:t>نما</a:t>
            </a:r>
            <a:endParaRPr lang="fa-IR" sz="2600" b="1" i="1" dirty="0" smtClean="0">
              <a:solidFill>
                <a:srgbClr val="993300"/>
              </a:solidFill>
              <a:effectLst>
                <a:outerShdw blurRad="38100" dist="38100" dir="2700000" algn="tl">
                  <a:srgbClr val="000000">
                    <a:alpha val="43137"/>
                  </a:srgbClr>
                </a:outerShdw>
              </a:effectLst>
            </a:endParaRPr>
          </a:p>
          <a:p>
            <a:pPr marL="109728" indent="0" algn="just" rtl="1">
              <a:buNone/>
            </a:pPr>
            <a:endParaRPr lang="en-US" sz="2600" b="1" i="1" dirty="0">
              <a:solidFill>
                <a:srgbClr val="993300"/>
              </a:solidFill>
              <a:effectLst>
                <a:outerShdw blurRad="38100" dist="38100" dir="2700000" algn="tl">
                  <a:srgbClr val="000000">
                    <a:alpha val="43137"/>
                  </a:srgbClr>
                </a:outerShdw>
              </a:effectLst>
            </a:endParaRPr>
          </a:p>
          <a:p>
            <a:pPr marL="109728" indent="0" algn="just" rtl="1">
              <a:buNone/>
            </a:pPr>
            <a:r>
              <a:rPr lang="ar-SA" sz="2400" dirty="0">
                <a:solidFill>
                  <a:schemeClr val="accent2">
                    <a:lumMod val="50000"/>
                  </a:schemeClr>
                </a:solidFill>
              </a:rPr>
              <a:t>به طور کلی آجر چینی به خصوص در نماسازی انواع بسیار متنوع و گسترده دارد. مثل کله راسته، درهم، پله ای بادبزنی، پالوده ای و </a:t>
            </a:r>
            <a:r>
              <a:rPr lang="ar-SA" sz="2400" dirty="0" smtClean="0">
                <a:solidFill>
                  <a:schemeClr val="accent2">
                    <a:lumMod val="50000"/>
                  </a:schemeClr>
                </a:solidFill>
              </a:rPr>
              <a:t>...</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یک نوع آجر چینی به صورت آبشاری است: آبشار = ژغر ( </a:t>
            </a:r>
            <a:r>
              <a:rPr lang="en-US" sz="2400" dirty="0" err="1">
                <a:solidFill>
                  <a:schemeClr val="accent2">
                    <a:lumMod val="50000"/>
                  </a:schemeClr>
                </a:solidFill>
              </a:rPr>
              <a:t>Zhaghar</a:t>
            </a:r>
            <a:r>
              <a:rPr lang="ar-SA" sz="2400" dirty="0">
                <a:solidFill>
                  <a:schemeClr val="accent2">
                    <a:lumMod val="50000"/>
                  </a:schemeClr>
                </a:solidFill>
              </a:rPr>
              <a:t> ) طرح آبشاری در گچبری هم هست منتها در آجر چینی زوایا قائمه اند ولی در گچبری ممکن است زوایا به صورت منحنی در آید.</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در نما چینی به صورت بادبزنی، نما  را  به  مربعاتی  تقسیم کرده  هر مربع  یکی به صورت افقی و دیگری  به صورت  عمودی  چیده  می شود.</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گاه نیز آجر چینی به صورت فخر و مدین است یعنی به صورت مشبک چیده می شود.</a:t>
            </a:r>
            <a:endParaRPr lang="en-US" sz="2400" dirty="0">
              <a:solidFill>
                <a:schemeClr val="accent2">
                  <a:lumMod val="50000"/>
                </a:schemeClr>
              </a:solidFill>
            </a:endParaRPr>
          </a:p>
          <a:p>
            <a:pPr marL="109728" indent="0" algn="just" rtl="1">
              <a:buNone/>
            </a:pPr>
            <a:endParaRPr lang="en-US" dirty="0">
              <a:solidFill>
                <a:schemeClr val="accent2">
                  <a:lumMod val="50000"/>
                </a:schemeClr>
              </a:solidFill>
            </a:endParaRPr>
          </a:p>
        </p:txBody>
      </p:sp>
    </p:spTree>
    <p:extLst>
      <p:ext uri="{BB962C8B-B14F-4D97-AF65-F5344CB8AC3E}">
        <p14:creationId xmlns:p14="http://schemas.microsoft.com/office/powerpoint/2010/main" val="1765660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marL="109728" indent="0" algn="just" rtl="1">
              <a:buNone/>
            </a:pPr>
            <a:r>
              <a:rPr lang="ar-SA" sz="2400" dirty="0">
                <a:solidFill>
                  <a:schemeClr val="accent2">
                    <a:lumMod val="50000"/>
                  </a:schemeClr>
                </a:solidFill>
              </a:rPr>
              <a:t>آجر چینی ساده نیز متنوع است مثلاً به صورت 1 بر 3 یعنی درز عمودی رج بالایی روی  آجر رگ پایینی قرار می گیرد.</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به نوعی چیدن آجر که در نماسازی فرورفتگی و برجستگی ایجاد شود « هشت و گیر » گویند. معروفترین هشت و گیر، هشت و گیر شیرازی است که فرورفتگی و برجستگی در هر شش بند و پنج رگ تکمیل و مجدداً تکرار می شود این نوع آجر چینی به شش بند شیرازی نیز معروف است.</a:t>
            </a:r>
            <a:endParaRPr lang="en-US" sz="2400" dirty="0">
              <a:solidFill>
                <a:schemeClr val="accent2">
                  <a:lumMod val="50000"/>
                </a:schemeClr>
              </a:solidFill>
            </a:endParaRPr>
          </a:p>
        </p:txBody>
      </p:sp>
    </p:spTree>
    <p:extLst>
      <p:ext uri="{BB962C8B-B14F-4D97-AF65-F5344CB8AC3E}">
        <p14:creationId xmlns:p14="http://schemas.microsoft.com/office/powerpoint/2010/main" val="3377465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ajorkari\gonbad soltane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4191000" cy="4182942"/>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145" y="2805401"/>
            <a:ext cx="5207000" cy="4017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42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fontScale="92500" lnSpcReduction="20000"/>
          </a:bodyPr>
          <a:lstStyle/>
          <a:p>
            <a:pPr marL="109728" indent="0" algn="just" rtl="1">
              <a:buNone/>
            </a:pPr>
            <a:r>
              <a:rPr lang="ar-SA" b="1" i="1" dirty="0">
                <a:solidFill>
                  <a:srgbClr val="993300"/>
                </a:solidFill>
                <a:effectLst>
                  <a:outerShdw blurRad="38100" dist="38100" dir="2700000" algn="tl">
                    <a:srgbClr val="000000">
                      <a:alpha val="43137"/>
                    </a:srgbClr>
                  </a:outerShdw>
                </a:effectLst>
              </a:rPr>
              <a:t>آجر چینی به صورت گل </a:t>
            </a:r>
            <a:r>
              <a:rPr lang="ar-SA" b="1" i="1" dirty="0" smtClean="0">
                <a:solidFill>
                  <a:srgbClr val="993300"/>
                </a:solidFill>
                <a:effectLst>
                  <a:outerShdw blurRad="38100" dist="38100" dir="2700000" algn="tl">
                    <a:srgbClr val="000000">
                      <a:alpha val="43137"/>
                    </a:srgbClr>
                  </a:outerShdw>
                </a:effectLst>
              </a:rPr>
              <a:t>انداز</a:t>
            </a:r>
            <a:endParaRPr lang="fa-IR" b="1" i="1" dirty="0" smtClean="0">
              <a:solidFill>
                <a:srgbClr val="993300"/>
              </a:solidFill>
              <a:effectLst>
                <a:outerShdw blurRad="38100" dist="38100" dir="2700000" algn="tl">
                  <a:srgbClr val="000000">
                    <a:alpha val="43137"/>
                  </a:srgbClr>
                </a:outerShdw>
              </a:effectLst>
            </a:endParaRPr>
          </a:p>
          <a:p>
            <a:pPr marL="109728" indent="0" algn="just" rtl="1">
              <a:buNone/>
            </a:pPr>
            <a:endParaRPr lang="en-US" dirty="0">
              <a:solidFill>
                <a:srgbClr val="993300"/>
              </a:solidFill>
            </a:endParaRPr>
          </a:p>
          <a:p>
            <a:pPr marL="109728" indent="0" algn="just" rtl="1">
              <a:buNone/>
            </a:pPr>
            <a:r>
              <a:rPr lang="ar-SA" sz="2600" dirty="0">
                <a:solidFill>
                  <a:schemeClr val="accent2">
                    <a:lumMod val="50000"/>
                  </a:schemeClr>
                </a:solidFill>
              </a:rPr>
              <a:t>در این نوع نماسازی آجر ها به صورت 5 رگی، 7 رگی، 9 رگی و ... طوری ترکیب می شوند که هر آجر نسبت به رج قبل یک کلوک عقب می رود تا نقش مورد نظر در وسط ایجاد شود ( مثل شش بند شیرازی ).</a:t>
            </a:r>
            <a:endParaRPr lang="en-US" sz="2600" dirty="0">
              <a:solidFill>
                <a:schemeClr val="accent2">
                  <a:lumMod val="50000"/>
                </a:schemeClr>
              </a:solidFill>
            </a:endParaRPr>
          </a:p>
          <a:p>
            <a:pPr marL="109728" indent="0" algn="just" rtl="1">
              <a:buNone/>
            </a:pPr>
            <a:r>
              <a:rPr lang="ar-SA" sz="2600" dirty="0">
                <a:solidFill>
                  <a:schemeClr val="accent2">
                    <a:lumMod val="50000"/>
                  </a:schemeClr>
                </a:solidFill>
              </a:rPr>
              <a:t>گل اندازها بسیاز مفصل و متنوع بودند حتی گاهی متن یک نوشته جای نقش را می گرفت. نمونه های خوب آن در مسجد جامع یزد و گنبد آرامگاه « ارسلان جاذب » در خراسان است. کنار آرامگاه ارسلان جاذب (واقع در سنگ بست خراسان) در دیواری که این مزار را به رباط معروف آن وصل می کند نمونه های زیبای خفته و راسته دیده می شود. گاهی گره سازی و گل انداز با هم مخلوط شده و ترکیب های زیبایی به وجود می آوردند. نمونه خوب آن مربوط به قرن سوم هجری در آرامگاه امیر اسماعیل سامانی است که معماری آن ادامه معماری پیش از اسلام ایران است.</a:t>
            </a:r>
            <a:endParaRPr lang="en-US" sz="2600" dirty="0">
              <a:solidFill>
                <a:schemeClr val="accent2">
                  <a:lumMod val="50000"/>
                </a:schemeClr>
              </a:solidFill>
            </a:endParaRPr>
          </a:p>
          <a:p>
            <a:pPr marL="109728" indent="0" algn="just" rtl="1">
              <a:buNone/>
            </a:pPr>
            <a:r>
              <a:rPr lang="ar-SA" sz="2600" dirty="0">
                <a:solidFill>
                  <a:schemeClr val="accent2">
                    <a:lumMod val="50000"/>
                  </a:schemeClr>
                </a:solidFill>
              </a:rPr>
              <a:t>گاهی آجر و کاشی پیش بر با هم مخلوط می شدند و گل انداز کاشی در متن نمای آجری چونان نگین چشمگیر می شد.</a:t>
            </a:r>
            <a:endParaRPr lang="en-US" sz="2600" dirty="0">
              <a:solidFill>
                <a:schemeClr val="accent2">
                  <a:lumMod val="50000"/>
                </a:schemeClr>
              </a:solidFill>
            </a:endParaRPr>
          </a:p>
          <a:p>
            <a:pPr marL="109728" indent="0" algn="just" rtl="1">
              <a:buNone/>
            </a:pPr>
            <a:r>
              <a:rPr lang="ar-SA" sz="2600" dirty="0">
                <a:solidFill>
                  <a:schemeClr val="accent2">
                    <a:lumMod val="50000"/>
                  </a:schemeClr>
                </a:solidFill>
              </a:rPr>
              <a:t>بهترین نمونه های گل انداز در </a:t>
            </a:r>
            <a:r>
              <a:rPr lang="ar-SA" sz="2600" dirty="0" smtClean="0">
                <a:solidFill>
                  <a:schemeClr val="accent2">
                    <a:lumMod val="50000"/>
                  </a:schemeClr>
                </a:solidFill>
              </a:rPr>
              <a:t>بر</a:t>
            </a:r>
            <a:r>
              <a:rPr lang="fa-IR" sz="2600" dirty="0" smtClean="0">
                <a:solidFill>
                  <a:schemeClr val="accent2">
                    <a:lumMod val="50000"/>
                  </a:schemeClr>
                </a:solidFill>
              </a:rPr>
              <a:t>ج</a:t>
            </a:r>
            <a:r>
              <a:rPr lang="ar-SA" sz="2600" dirty="0" smtClean="0">
                <a:solidFill>
                  <a:schemeClr val="accent2">
                    <a:lumMod val="50000"/>
                  </a:schemeClr>
                </a:solidFill>
              </a:rPr>
              <a:t> </a:t>
            </a:r>
            <a:r>
              <a:rPr lang="ar-SA" sz="2600" dirty="0">
                <a:solidFill>
                  <a:schemeClr val="accent2">
                    <a:lumMod val="50000"/>
                  </a:schemeClr>
                </a:solidFill>
              </a:rPr>
              <a:t>اخنجان ( </a:t>
            </a:r>
            <a:r>
              <a:rPr lang="en-US" sz="2600" dirty="0" err="1">
                <a:solidFill>
                  <a:schemeClr val="accent2">
                    <a:lumMod val="50000"/>
                  </a:schemeClr>
                </a:solidFill>
              </a:rPr>
              <a:t>Akhenjan</a:t>
            </a:r>
            <a:r>
              <a:rPr lang="ar-SA" sz="2600" dirty="0">
                <a:solidFill>
                  <a:schemeClr val="accent2">
                    <a:lumMod val="50000"/>
                  </a:schemeClr>
                </a:solidFill>
              </a:rPr>
              <a:t> ) خراسان و برج رادکان خراسان قابل ذکر است.</a:t>
            </a:r>
            <a:endParaRPr lang="en-US" sz="2600" dirty="0">
              <a:solidFill>
                <a:schemeClr val="accent2">
                  <a:lumMod val="50000"/>
                </a:schemeClr>
              </a:solidFill>
            </a:endParaRPr>
          </a:p>
          <a:p>
            <a:pPr marL="109728" indent="0" algn="just">
              <a:buNone/>
            </a:pPr>
            <a:endParaRPr lang="en-US" dirty="0">
              <a:solidFill>
                <a:schemeClr val="accent2">
                  <a:lumMod val="50000"/>
                </a:schemeClr>
              </a:solidFill>
            </a:endParaRPr>
          </a:p>
        </p:txBody>
      </p:sp>
    </p:spTree>
    <p:extLst>
      <p:ext uri="{BB962C8B-B14F-4D97-AF65-F5344CB8AC3E}">
        <p14:creationId xmlns:p14="http://schemas.microsoft.com/office/powerpoint/2010/main" val="4094927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64936"/>
          </a:xfrm>
        </p:spPr>
        <p:txBody>
          <a:bodyPr>
            <a:normAutofit/>
          </a:bodyPr>
          <a:lstStyle/>
          <a:p>
            <a:pPr marL="109728" indent="0" algn="just" rtl="1">
              <a:buNone/>
            </a:pPr>
            <a:r>
              <a:rPr lang="ar-SA" sz="2400" dirty="0">
                <a:solidFill>
                  <a:schemeClr val="accent2">
                    <a:lumMod val="50000"/>
                  </a:schemeClr>
                </a:solidFill>
              </a:rPr>
              <a:t>نوع دیگر کار آجری که باید آن را  به عنوان مادر  معقلی (مخلوط  کاشی و آجر) دانست  در  مقبره  خواجه  </a:t>
            </a:r>
            <a:r>
              <a:rPr lang="ar-SA" sz="2400" dirty="0" smtClean="0">
                <a:solidFill>
                  <a:schemeClr val="accent2">
                    <a:lumMod val="50000"/>
                  </a:schemeClr>
                </a:solidFill>
              </a:rPr>
              <a:t>اتا</a:t>
            </a:r>
            <a:r>
              <a:rPr lang="fa-IR" sz="2400" dirty="0" smtClean="0">
                <a:solidFill>
                  <a:schemeClr val="accent2">
                    <a:lumMod val="50000"/>
                  </a:schemeClr>
                </a:solidFill>
              </a:rPr>
              <a:t>ب</a:t>
            </a:r>
            <a:r>
              <a:rPr lang="ar-SA" sz="2400" dirty="0" smtClean="0">
                <a:solidFill>
                  <a:schemeClr val="accent2">
                    <a:lumMod val="50000"/>
                  </a:schemeClr>
                </a:solidFill>
              </a:rPr>
              <a:t>ک </a:t>
            </a:r>
            <a:r>
              <a:rPr lang="ar-SA" sz="2400" dirty="0">
                <a:solidFill>
                  <a:schemeClr val="accent2">
                    <a:lumMod val="50000"/>
                  </a:schemeClr>
                </a:solidFill>
              </a:rPr>
              <a:t>کرمانی  به  چشم  می خورد. در اینجا گل انداز آجر را می بینیم که در مرکز نقشهای آن کاشی معمولی به کار رفته است.</a:t>
            </a:r>
            <a:endParaRPr lang="en-US" sz="2400" dirty="0">
              <a:solidFill>
                <a:schemeClr val="accent2">
                  <a:lumMod val="50000"/>
                </a:schemeClr>
              </a:solidFill>
            </a:endParaRPr>
          </a:p>
          <a:p>
            <a:pPr marL="109728" indent="0" algn="just" rtl="1">
              <a:buNone/>
            </a:pPr>
            <a:r>
              <a:rPr lang="ar-SA" sz="2400" dirty="0">
                <a:solidFill>
                  <a:schemeClr val="accent2">
                    <a:lumMod val="50000"/>
                  </a:schemeClr>
                </a:solidFill>
              </a:rPr>
              <a:t>اما شاید زیباترین و شاخص ترین کار آجر و کاشی، اثر نفیسی است که در سنگان خراسان (در راه جام به زوزن) دیده می شود (گویا پای مغولان به آنجا نرسیده که چنین شاهکاری سالم مانده است).</a:t>
            </a:r>
            <a:endParaRPr lang="en-US" sz="2400" dirty="0">
              <a:solidFill>
                <a:schemeClr val="accent2">
                  <a:lumMod val="50000"/>
                </a:schemeClr>
              </a:solidFill>
            </a:endParaRPr>
          </a:p>
          <a:p>
            <a:pPr marL="109728" indent="0" algn="just" rtl="1">
              <a:buNone/>
            </a:pPr>
            <a:endParaRPr lang="en-US" sz="2400" dirty="0">
              <a:solidFill>
                <a:schemeClr val="accent2">
                  <a:lumMod val="50000"/>
                </a:schemeClr>
              </a:solidFill>
            </a:endParaRPr>
          </a:p>
        </p:txBody>
      </p:sp>
    </p:spTree>
    <p:extLst>
      <p:ext uri="{BB962C8B-B14F-4D97-AF65-F5344CB8AC3E}">
        <p14:creationId xmlns:p14="http://schemas.microsoft.com/office/powerpoint/2010/main" val="328838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838200"/>
            <a:ext cx="8229600" cy="5736336"/>
          </a:xfrm>
        </p:spPr>
        <p:txBody>
          <a:bodyPr/>
          <a:lstStyle/>
          <a:p>
            <a:pPr marL="109728" indent="0" algn="justLow" rtl="1">
              <a:buNone/>
            </a:pPr>
            <a:r>
              <a:rPr lang="fa-IR" b="1" i="1" dirty="0">
                <a:solidFill>
                  <a:srgbClr val="993300"/>
                </a:solidFill>
                <a:effectLst>
                  <a:outerShdw blurRad="38100" dist="38100" dir="2700000" algn="tl">
                    <a:srgbClr val="000000">
                      <a:alpha val="43137"/>
                    </a:srgbClr>
                  </a:outerShdw>
                </a:effectLst>
              </a:rPr>
              <a:t>آ</a:t>
            </a:r>
            <a:r>
              <a:rPr lang="fa-IR" b="1" i="1" dirty="0" smtClean="0">
                <a:solidFill>
                  <a:srgbClr val="993300"/>
                </a:solidFill>
                <a:effectLst>
                  <a:outerShdw blurRad="38100" dist="38100" dir="2700000" algn="tl">
                    <a:srgbClr val="000000">
                      <a:alpha val="43137"/>
                    </a:srgbClr>
                  </a:outerShdw>
                </a:effectLst>
              </a:rPr>
              <a:t>جر کاری</a:t>
            </a:r>
          </a:p>
          <a:p>
            <a:pPr marL="109728" indent="0" algn="justLow" rtl="1">
              <a:buNone/>
            </a:pPr>
            <a:endParaRPr lang="fa-IR" sz="2000" b="1" i="1" dirty="0">
              <a:solidFill>
                <a:srgbClr val="993300"/>
              </a:solidFill>
              <a:effectLst>
                <a:outerShdw blurRad="38100" dist="38100" dir="2700000" algn="tl">
                  <a:srgbClr val="000000">
                    <a:alpha val="43137"/>
                  </a:srgbClr>
                </a:outerShdw>
              </a:effectLst>
            </a:endParaRPr>
          </a:p>
          <a:p>
            <a:pPr marL="109728" indent="0" algn="justLow" rtl="1">
              <a:buNone/>
            </a:pPr>
            <a:r>
              <a:rPr lang="fa-IR" sz="2400" dirty="0" smtClean="0">
                <a:solidFill>
                  <a:schemeClr val="accent2">
                    <a:lumMod val="50000"/>
                  </a:schemeClr>
                </a:solidFill>
              </a:rPr>
              <a:t>درمعماری ایرانی اجر تنها پوشاننده جرزها و احجام و جداکننده آنها از یکدیگرنیست،بلکه به عنوان یک عنصر کامل در معماری ایرانی به کار رفته است.</a:t>
            </a:r>
          </a:p>
          <a:p>
            <a:pPr marL="109728" indent="0" algn="justLow" rtl="1">
              <a:buNone/>
            </a:pPr>
            <a:r>
              <a:rPr lang="fa-IR" sz="2400" dirty="0" smtClean="0">
                <a:solidFill>
                  <a:schemeClr val="accent2">
                    <a:lumMod val="50000"/>
                  </a:schemeClr>
                </a:solidFill>
              </a:rPr>
              <a:t>اولین شیوه تهیه خشت مربوط به سال های پیش از هزاره ششم ق.م است.از آثار مشهور می توان تپه حسنلو را نام برد که از خشت خام به طور وسیع استفاده شده است.به کارگیری آجر در شوش و تپه های سیلک کاشان نیز نشان دهنده استفاده از این عنصر در زمان خود است.در معبد چغازنبیل نیز به آجرهایی برمی خوریم که به عنوان کتیبه به دیوار نصب شده اند. ساکنان سرزمین ایران نقش تعیین کننده ای در پیشبرد به کار گرفتن فن آجرکاری داشته اند.</a:t>
            </a:r>
            <a:endParaRPr lang="en-US" sz="2400" dirty="0">
              <a:solidFill>
                <a:schemeClr val="accent2">
                  <a:lumMod val="50000"/>
                </a:schemeClr>
              </a:solidFill>
            </a:endParaRPr>
          </a:p>
        </p:txBody>
      </p:sp>
    </p:spTree>
    <p:extLst>
      <p:ext uri="{BB962C8B-B14F-4D97-AF65-F5344CB8AC3E}">
        <p14:creationId xmlns:p14="http://schemas.microsoft.com/office/powerpoint/2010/main" val="928466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vista.ir/include/content/images/art/architecture/decoration_in_islamic/278(7).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5936932"/>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79428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34400" cy="5867400"/>
          </a:xfrm>
        </p:spPr>
        <p:txBody>
          <a:bodyPr>
            <a:normAutofit fontScale="77500" lnSpcReduction="20000"/>
          </a:bodyPr>
          <a:lstStyle/>
          <a:p>
            <a:pPr marL="109728" indent="0" algn="just" rtl="1">
              <a:buNone/>
            </a:pPr>
            <a:r>
              <a:rPr lang="ar-SA" sz="3400" b="1" i="1" dirty="0">
                <a:solidFill>
                  <a:srgbClr val="993300"/>
                </a:solidFill>
                <a:effectLst>
                  <a:outerShdw blurRad="38100" dist="38100" dir="2700000" algn="tl">
                    <a:srgbClr val="000000">
                      <a:alpha val="43137"/>
                    </a:srgbClr>
                  </a:outerShdw>
                </a:effectLst>
              </a:rPr>
              <a:t>مقرنس کاری</a:t>
            </a:r>
            <a:endParaRPr lang="fa-IR" sz="3400" b="1" i="1" dirty="0">
              <a:solidFill>
                <a:srgbClr val="993300"/>
              </a:solidFill>
              <a:effectLst>
                <a:outerShdw blurRad="38100" dist="38100" dir="2700000" algn="tl">
                  <a:srgbClr val="000000">
                    <a:alpha val="43137"/>
                  </a:srgbClr>
                </a:outerShdw>
              </a:effectLst>
            </a:endParaRPr>
          </a:p>
          <a:p>
            <a:pPr marL="109728" indent="0" algn="just" rtl="1">
              <a:buNone/>
            </a:pPr>
            <a:r>
              <a:rPr lang="ar-SA" b="1" dirty="0"/>
              <a:t/>
            </a:r>
            <a:br>
              <a:rPr lang="ar-SA" b="1" dirty="0"/>
            </a:br>
            <a:r>
              <a:rPr lang="ar-SA" sz="3100" dirty="0">
                <a:solidFill>
                  <a:schemeClr val="accent2">
                    <a:lumMod val="50000"/>
                  </a:schemeClr>
                </a:solidFill>
              </a:rPr>
              <a:t>یکی از عناصر تزیینی معماری که در زیبا ساختن بناهای ایرانی بخصوص مساجد و مقبره ها نقش مهمی دارد مقرنسکاری است. مقرنسها که شباهت زیادی به لانه زنبور دارند، در بناها به شکل طبقاتی که روی هم ساخته شده برای آرایش دادن ساختمانها و یا برای آنکه به تدریج از یک شکل هندسی به شکل هندسی دیگری تبدیل شود،به کار می روند. این مقرنسها را می توان ازجمله وسایل موثر ساختن گنبد ها دانست، که بعدها محتوای نظری اولیه را از دست داده و بیشتر برای تزیین به کار رفت.</a:t>
            </a:r>
            <a:endParaRPr lang="fa-IR" sz="3100" dirty="0">
              <a:solidFill>
                <a:schemeClr val="accent2">
                  <a:lumMod val="50000"/>
                </a:schemeClr>
              </a:solidFill>
            </a:endParaRPr>
          </a:p>
          <a:p>
            <a:pPr marL="109728" indent="0" algn="just" rtl="1">
              <a:buNone/>
            </a:pPr>
            <a:r>
              <a:rPr lang="ar-SA" sz="3100" dirty="0">
                <a:solidFill>
                  <a:schemeClr val="accent2">
                    <a:lumMod val="50000"/>
                  </a:schemeClr>
                </a:solidFill>
              </a:rPr>
              <a:t/>
            </a:r>
            <a:br>
              <a:rPr lang="ar-SA" sz="3100" dirty="0">
                <a:solidFill>
                  <a:schemeClr val="accent2">
                    <a:lumMod val="50000"/>
                  </a:schemeClr>
                </a:solidFill>
              </a:rPr>
            </a:br>
            <a:r>
              <a:rPr lang="ar-SA" sz="3100" dirty="0">
                <a:solidFill>
                  <a:schemeClr val="accent2">
                    <a:lumMod val="50000"/>
                  </a:schemeClr>
                </a:solidFill>
              </a:rPr>
              <a:t>برخی معماران ایرانی نیز که این مقرنسها را در جبهه ساختمانها به کار می برده اند در ساختن آنه مهارت را به حدی رسانده اند که نمی گذاردند موجب سنگینی ساختمان شود و بر اصل و پایه فشار آورد. با مشاهده شکلهای طبیعی قندیلهای یخی و آهکی درون غارها در می یابیم که به احتمال زیاد هنرمندان نخستین این فن از همان قندیلها برداشتی هنرمندانه کرده اند و عینا آن را در سطوح داخلی و خارجی بناها با استفاده از آجر گچ و یا سیمان به کار گرفته اند. مقرنسها معمولا در سطوح فرو رفته گوشه های زیر یقف ایجاد می شود. اما محل قرار گیری این عنصر تزیینی میتواند در بالای دیوارها،سقفها گوشه ها سردرها و ... باشد</a:t>
            </a:r>
            <a:r>
              <a:rPr lang="ar-SA" dirty="0"/>
              <a:t>. </a:t>
            </a:r>
            <a:endParaRPr lang="en-US" dirty="0"/>
          </a:p>
        </p:txBody>
      </p:sp>
    </p:spTree>
    <p:extLst>
      <p:ext uri="{BB962C8B-B14F-4D97-AF65-F5344CB8AC3E}">
        <p14:creationId xmlns:p14="http://schemas.microsoft.com/office/powerpoint/2010/main" val="3845657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earch\New folder\1_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217229" cy="548640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93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92500" lnSpcReduction="20000"/>
          </a:bodyPr>
          <a:lstStyle/>
          <a:p>
            <a:pPr marL="109728" indent="0" algn="r" rtl="1">
              <a:buNone/>
            </a:pPr>
            <a:r>
              <a:rPr lang="fa-IR" dirty="0">
                <a:solidFill>
                  <a:schemeClr val="accent2">
                    <a:lumMod val="50000"/>
                  </a:schemeClr>
                </a:solidFill>
              </a:rPr>
              <a:t>مقرنسها از لحاظ شکل به 4 دسته تقسیم می شوند:</a:t>
            </a:r>
          </a:p>
          <a:p>
            <a:pPr marL="109728" indent="0" algn="r" rtl="1">
              <a:buNone/>
            </a:pPr>
            <a:r>
              <a:rPr lang="fa-IR" dirty="0">
                <a:solidFill>
                  <a:schemeClr val="accent2">
                    <a:lumMod val="50000"/>
                  </a:schemeClr>
                </a:solidFill>
              </a:rPr>
              <a:t>1- مقرنسهای جلو آمده: مقرنسهایی را میگویند که مصالح آن از خود بناست. و در نهایت سادگی و بدون هیچگونه پیرایه ای به صورت آجر یا گچی ،انتهای سطوح خارجی نمای بیرون ساختمان را آرایش می دهند و استحکام آنها زیاد است.</a:t>
            </a:r>
          </a:p>
          <a:p>
            <a:pPr marL="109728" indent="0" algn="r" rtl="1">
              <a:buNone/>
            </a:pPr>
            <a:r>
              <a:rPr lang="fa-IR" dirty="0">
                <a:solidFill>
                  <a:schemeClr val="accent2">
                    <a:lumMod val="50000"/>
                  </a:schemeClr>
                </a:solidFill>
              </a:rPr>
              <a:t>2- مقرنسهای روی هم قرار گرفته: گذشته از مصالح به کار رفته اصلی بنا مانند گچ و آجر وسنگ، در سطوح داخل و خارج بنا به کار می روند. و غالبا در چند ردیف (دو تا پنج یا بیشتر) روی هم قرار دارند و دارای ثبات متوسطی است.</a:t>
            </a:r>
          </a:p>
          <a:p>
            <a:pPr marL="109728" indent="0" algn="r" rtl="1">
              <a:buNone/>
            </a:pPr>
            <a:r>
              <a:rPr lang="fa-IR" dirty="0">
                <a:solidFill>
                  <a:schemeClr val="accent2">
                    <a:lumMod val="50000"/>
                  </a:schemeClr>
                </a:solidFill>
              </a:rPr>
              <a:t>3- مقرنسهای معلق: شبیه همان منشورهای آهکی آویزان در غارهاست که اصطلاحا استلاکتیت نامیده میشوند. و غالبا از چسباندن مواد مختلف چون گچ، سفال ،کاشی و ... به سطوح مقعر داخل بنا صورت می گیرند. که اویزان به نظر میرسند و دارای ثبات کمی می باشند.</a:t>
            </a:r>
          </a:p>
          <a:p>
            <a:pPr marL="109728" indent="0" algn="r" rtl="1">
              <a:buNone/>
            </a:pPr>
            <a:r>
              <a:rPr lang="fa-IR" dirty="0">
                <a:solidFill>
                  <a:schemeClr val="accent2">
                    <a:lumMod val="50000"/>
                  </a:schemeClr>
                </a:solidFill>
              </a:rPr>
              <a:t>4- مقرنسهای لانه زنبوری: چنانکه از تام این دسته از مقرنسها پیداست،شبیه لانه زنبور و در مجموع کندوهای کوچک بر روی هم قرار گرفته اند. این دسته از نظر شکل ظاهری شبیه به مقرنسهای معلق اند</a:t>
            </a:r>
            <a:r>
              <a:rPr lang="fa-IR" dirty="0"/>
              <a:t>. </a:t>
            </a:r>
          </a:p>
          <a:p>
            <a:endParaRPr lang="en-US" dirty="0"/>
          </a:p>
        </p:txBody>
      </p:sp>
    </p:spTree>
    <p:extLst>
      <p:ext uri="{BB962C8B-B14F-4D97-AF65-F5344CB8AC3E}">
        <p14:creationId xmlns:p14="http://schemas.microsoft.com/office/powerpoint/2010/main" val="1722708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7772400" cy="3416320"/>
          </a:xfrm>
          <a:prstGeom prst="rect">
            <a:avLst/>
          </a:prstGeom>
          <a:noFill/>
        </p:spPr>
        <p:txBody>
          <a:bodyPr wrap="square" lIns="91440" tIns="45720" rIns="91440" bIns="45720">
            <a:spAutoFit/>
          </a:bodyPr>
          <a:lstStyle/>
          <a:p>
            <a:pPr algn="just" rtl="1"/>
            <a:r>
              <a:rPr lang="fa-IR" sz="2400" dirty="0">
                <a:solidFill>
                  <a:schemeClr val="accent2">
                    <a:lumMod val="50000"/>
                  </a:schemeClr>
                </a:solidFill>
              </a:rPr>
              <a:t>یکی از عالی ترین بناهای آجرکاری ایران در قرن هجری آرامگاه </a:t>
            </a:r>
            <a:r>
              <a:rPr lang="fa-IR" sz="2400" dirty="0" smtClean="0">
                <a:solidFill>
                  <a:schemeClr val="accent2">
                    <a:lumMod val="50000"/>
                  </a:schemeClr>
                </a:solidFill>
              </a:rPr>
              <a:t>امیراسماعیل </a:t>
            </a:r>
            <a:r>
              <a:rPr lang="fa-IR" sz="2400" dirty="0">
                <a:solidFill>
                  <a:schemeClr val="accent2">
                    <a:lumMod val="50000"/>
                  </a:schemeClr>
                </a:solidFill>
              </a:rPr>
              <a:t>سامانی است که امروزه در بخارا قرار گرفته </a:t>
            </a:r>
            <a:r>
              <a:rPr lang="fa-IR" sz="2400" dirty="0" smtClean="0">
                <a:solidFill>
                  <a:schemeClr val="accent2">
                    <a:lumMod val="50000"/>
                  </a:schemeClr>
                </a:solidFill>
              </a:rPr>
              <a:t>است.طرح </a:t>
            </a:r>
            <a:r>
              <a:rPr lang="fa-IR" sz="2400" dirty="0">
                <a:solidFill>
                  <a:schemeClr val="accent2">
                    <a:lumMod val="50000"/>
                  </a:schemeClr>
                </a:solidFill>
              </a:rPr>
              <a:t>های تزئینی آجری چنان به کاررفته است که حرکت و </a:t>
            </a:r>
            <a:r>
              <a:rPr lang="fa-IR" sz="2400" dirty="0" smtClean="0">
                <a:solidFill>
                  <a:schemeClr val="accent2">
                    <a:lumMod val="50000"/>
                  </a:schemeClr>
                </a:solidFill>
              </a:rPr>
              <a:t>تضادو سایه </a:t>
            </a:r>
            <a:r>
              <a:rPr lang="fa-IR" sz="2400" dirty="0">
                <a:solidFill>
                  <a:schemeClr val="accent2">
                    <a:lumMod val="50000"/>
                  </a:schemeClr>
                </a:solidFill>
              </a:rPr>
              <a:t>روشن به خوبی قابل رویت می </a:t>
            </a:r>
            <a:r>
              <a:rPr lang="fa-IR" sz="2400" dirty="0" smtClean="0">
                <a:solidFill>
                  <a:schemeClr val="accent2">
                    <a:lumMod val="50000"/>
                  </a:schemeClr>
                </a:solidFill>
              </a:rPr>
              <a:t>باشد.به نظر می رسد اغلب تزئیناتی که در این بنا به کاررفته است ازروش چوب کاری اقتباس شده است.</a:t>
            </a:r>
          </a:p>
          <a:p>
            <a:pPr algn="just" rtl="1"/>
            <a:r>
              <a:rPr lang="fa-IR" sz="2400" dirty="0" smtClean="0">
                <a:solidFill>
                  <a:schemeClr val="accent2">
                    <a:lumMod val="50000"/>
                  </a:schemeClr>
                </a:solidFill>
              </a:rPr>
              <a:t>گنبد قابوس آرامگاه قابوس بن وشمگیراز شاهکارهای دوره ساسانی است که با ارتفاعی بیش از55 مترکه حدود 12 مترهم پایه های آن در زمین امتداد دارد،باشکوه تمام پابرجاست.این آرامگاه تماما از آجر پخته ساخته شده است.</a:t>
            </a:r>
          </a:p>
          <a:p>
            <a:pPr algn="just" rtl="1"/>
            <a:endParaRPr lang="en-US" sz="2400" dirty="0">
              <a:solidFill>
                <a:schemeClr val="accent2">
                  <a:lumMod val="50000"/>
                </a:schemeClr>
              </a:solidFill>
            </a:endParaRPr>
          </a:p>
        </p:txBody>
      </p:sp>
    </p:spTree>
    <p:extLst>
      <p:ext uri="{BB962C8B-B14F-4D97-AF65-F5344CB8AC3E}">
        <p14:creationId xmlns:p14="http://schemas.microsoft.com/office/powerpoint/2010/main" val="1175646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earch\New folder\Es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6934200" cy="6096363"/>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8041"/>
            <a:ext cx="3205044" cy="412421"/>
          </a:xfrm>
          <a:prstGeom prst="rect">
            <a:avLst/>
          </a:prstGeom>
          <a:noFill/>
        </p:spPr>
        <p:txBody>
          <a:bodyPr wrap="none" lIns="91440" tIns="45720" rIns="91440" bIns="45720">
            <a:spAutoFit/>
          </a:bodyPr>
          <a:lstStyle/>
          <a:p>
            <a:pPr marL="109728" algn="just" rtl="1">
              <a:lnSpc>
                <a:spcPct val="80000"/>
              </a:lnSpc>
              <a:spcBef>
                <a:spcPts val="300"/>
              </a:spcBef>
              <a:buClr>
                <a:schemeClr val="accent3"/>
              </a:buClr>
            </a:pPr>
            <a:r>
              <a:rPr lang="fa-IR" sz="2600" b="1" i="1" dirty="0">
                <a:solidFill>
                  <a:srgbClr val="993300"/>
                </a:solidFill>
                <a:effectLst>
                  <a:outerShdw blurRad="38100" dist="38100" dir="2700000" algn="tl">
                    <a:srgbClr val="000000">
                      <a:alpha val="43137"/>
                    </a:srgbClr>
                  </a:outerShdw>
                </a:effectLst>
              </a:rPr>
              <a:t>مقبره امیراسماعیل سامانی</a:t>
            </a:r>
            <a:endParaRPr lang="en-US" sz="2600" b="1" i="1" dirty="0">
              <a:solidFill>
                <a:srgbClr val="99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2699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search\New folder\IMG_1257_0_6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3350"/>
            <a:ext cx="4762500" cy="659130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46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4325112"/>
          </a:xfrm>
        </p:spPr>
        <p:txBody>
          <a:bodyPr>
            <a:normAutofit/>
          </a:bodyPr>
          <a:lstStyle/>
          <a:p>
            <a:pPr marL="109728" indent="0" algn="just" rtl="1">
              <a:lnSpc>
                <a:spcPct val="80000"/>
              </a:lnSpc>
              <a:buNone/>
            </a:pPr>
            <a:r>
              <a:rPr lang="fa-IR" sz="2600" b="1" i="1" dirty="0">
                <a:solidFill>
                  <a:srgbClr val="993300"/>
                </a:solidFill>
                <a:effectLst>
                  <a:outerShdw blurRad="38100" dist="38100" dir="2700000" algn="tl">
                    <a:srgbClr val="000000">
                      <a:alpha val="43137"/>
                    </a:srgbClr>
                  </a:outerShdw>
                </a:effectLst>
              </a:rPr>
              <a:t>نقوش آجرکاری</a:t>
            </a:r>
          </a:p>
          <a:p>
            <a:pPr marL="109728" indent="0" algn="r" rtl="1">
              <a:buNone/>
            </a:pPr>
            <a:r>
              <a:rPr lang="fa-IR" sz="2400" dirty="0" smtClean="0">
                <a:solidFill>
                  <a:schemeClr val="accent2">
                    <a:lumMod val="50000"/>
                  </a:schemeClr>
                </a:solidFill>
              </a:rPr>
              <a:t>به </a:t>
            </a:r>
            <a:r>
              <a:rPr lang="fa-IR" sz="2400" dirty="0">
                <a:solidFill>
                  <a:schemeClr val="accent2">
                    <a:lumMod val="50000"/>
                  </a:schemeClr>
                </a:solidFill>
              </a:rPr>
              <a:t>طور کلی نقوش آجرکاری از جهت طرح های ارائه شده به چهاردسته تقسیم می شوند:</a:t>
            </a:r>
          </a:p>
          <a:p>
            <a:pPr algn="r" rtl="1">
              <a:buClrTx/>
              <a:buFont typeface="Wingdings" pitchFamily="2" charset="2"/>
              <a:buChar char="Ø"/>
            </a:pPr>
            <a:r>
              <a:rPr lang="fa-IR" sz="2400" dirty="0">
                <a:solidFill>
                  <a:schemeClr val="accent2">
                    <a:lumMod val="50000"/>
                  </a:schemeClr>
                </a:solidFill>
              </a:rPr>
              <a:t>نقوش هندسی که شامل نقوش استیلیزه و مجرد شده هم می شود.</a:t>
            </a:r>
          </a:p>
          <a:p>
            <a:pPr algn="r" rtl="1">
              <a:buClrTx/>
              <a:buFont typeface="Wingdings" pitchFamily="2" charset="2"/>
              <a:buChar char="Ø"/>
            </a:pPr>
            <a:r>
              <a:rPr lang="fa-IR" sz="2400" dirty="0">
                <a:solidFill>
                  <a:schemeClr val="accent2">
                    <a:lumMod val="50000"/>
                  </a:schemeClr>
                </a:solidFill>
              </a:rPr>
              <a:t>نقوش گیاهی که شامل شاخ و برگ ها است.</a:t>
            </a:r>
          </a:p>
          <a:p>
            <a:pPr algn="r" rtl="1">
              <a:buClrTx/>
              <a:buFont typeface="Wingdings" pitchFamily="2" charset="2"/>
              <a:buChar char="Ø"/>
            </a:pPr>
            <a:r>
              <a:rPr lang="fa-IR" sz="2400" dirty="0">
                <a:solidFill>
                  <a:schemeClr val="accent2">
                    <a:lumMod val="50000"/>
                  </a:schemeClr>
                </a:solidFill>
              </a:rPr>
              <a:t>نقوش حیوانی،انسانی و اساطیری</a:t>
            </a:r>
          </a:p>
          <a:p>
            <a:pPr algn="r" rtl="1">
              <a:buClrTx/>
              <a:buFont typeface="Wingdings" pitchFamily="2" charset="2"/>
              <a:buChar char="Ø"/>
            </a:pPr>
            <a:r>
              <a:rPr lang="fa-IR" sz="2400" dirty="0">
                <a:solidFill>
                  <a:schemeClr val="accent2">
                    <a:lumMod val="50000"/>
                  </a:schemeClr>
                </a:solidFill>
              </a:rPr>
              <a:t>نقوش خط و کتیبه</a:t>
            </a:r>
          </a:p>
        </p:txBody>
      </p:sp>
    </p:spTree>
    <p:extLst>
      <p:ext uri="{BB962C8B-B14F-4D97-AF65-F5344CB8AC3E}">
        <p14:creationId xmlns:p14="http://schemas.microsoft.com/office/powerpoint/2010/main" val="3358405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search\New folder\40 2kh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309563"/>
            <a:ext cx="4086225" cy="6238875"/>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6009854"/>
            <a:ext cx="1359667" cy="523220"/>
          </a:xfrm>
          <a:prstGeom prst="rect">
            <a:avLst/>
          </a:prstGeom>
          <a:noFill/>
        </p:spPr>
        <p:txBody>
          <a:bodyPr wrap="none" lIns="91440" tIns="45720" rIns="91440" bIns="45720">
            <a:spAutoFit/>
          </a:bodyPr>
          <a:lstStyle/>
          <a:p>
            <a:pPr algn="ctr"/>
            <a:r>
              <a:rPr lang="fa-IR" sz="2800" b="1" i="1" dirty="0">
                <a:solidFill>
                  <a:srgbClr val="993300"/>
                </a:solidFill>
                <a:effectLst>
                  <a:outerShdw blurRad="38100" dist="38100" dir="2700000" algn="tl">
                    <a:srgbClr val="000000">
                      <a:alpha val="43137"/>
                    </a:srgbClr>
                  </a:outerShdw>
                </a:effectLst>
              </a:rPr>
              <a:t>چهل دختر</a:t>
            </a:r>
            <a:endParaRPr lang="en-US" sz="2800" b="1" i="1" dirty="0">
              <a:solidFill>
                <a:srgbClr val="99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8579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33675" y="1628775"/>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800" dirty="0">
                <a:cs typeface="B Arshia" pitchFamily="2" charset="-78"/>
              </a:rPr>
              <a:t>ارائه دهنده خدمات :</a:t>
            </a:r>
            <a:br>
              <a:rPr lang="fa-IR" altLang="en-US" sz="4800" dirty="0">
                <a:cs typeface="B Arshia" pitchFamily="2" charset="-78"/>
              </a:rPr>
            </a:br>
            <a:r>
              <a:rPr lang="fa-IR" altLang="en-US" sz="4800" dirty="0">
                <a:cs typeface="B Arshia" pitchFamily="2" charset="-78"/>
              </a:rPr>
              <a:t>طراحی معماری</a:t>
            </a:r>
            <a:br>
              <a:rPr lang="fa-IR" altLang="en-US" sz="4800" dirty="0">
                <a:cs typeface="B Arshia" pitchFamily="2" charset="-78"/>
              </a:rPr>
            </a:br>
            <a:r>
              <a:rPr lang="fa-IR" altLang="en-US" sz="4800" dirty="0">
                <a:cs typeface="B Arshia" pitchFamily="2" charset="-78"/>
              </a:rPr>
              <a:t> مدلینگ</a:t>
            </a:r>
            <a:br>
              <a:rPr lang="fa-IR" altLang="en-US" sz="4800" dirty="0">
                <a:cs typeface="B Arshia" pitchFamily="2" charset="-78"/>
              </a:rPr>
            </a:br>
            <a:r>
              <a:rPr lang="fa-IR" altLang="en-US" sz="4800" dirty="0">
                <a:cs typeface="B Arshia" pitchFamily="2" charset="-78"/>
              </a:rPr>
              <a:t> پرزانته</a:t>
            </a:r>
            <a:br>
              <a:rPr lang="fa-IR" altLang="en-US" sz="4800" dirty="0">
                <a:cs typeface="B Arshia" pitchFamily="2" charset="-78"/>
              </a:rPr>
            </a:br>
            <a:r>
              <a:rPr lang="fa-IR" altLang="en-US" sz="4800" dirty="0">
                <a:cs typeface="B Arshia" pitchFamily="2" charset="-78"/>
              </a:rPr>
              <a:t>رساله</a:t>
            </a:r>
            <a:br>
              <a:rPr lang="fa-IR" altLang="en-US" sz="4800" dirty="0">
                <a:cs typeface="B Arshia" pitchFamily="2" charset="-78"/>
              </a:rPr>
            </a:br>
            <a:r>
              <a:rPr lang="fa-IR" altLang="en-US" sz="4800" dirty="0">
                <a:solidFill>
                  <a:schemeClr val="accent2">
                    <a:lumMod val="50000"/>
                  </a:schemeClr>
                </a:solidFill>
                <a:cs typeface="B Arshia" pitchFamily="2" charset="-78"/>
              </a:rPr>
              <a:t>مهندس کاویانی</a:t>
            </a:r>
            <a:br>
              <a:rPr lang="fa-IR" altLang="en-US" sz="4800" dirty="0">
                <a:solidFill>
                  <a:schemeClr val="accent2">
                    <a:lumMod val="50000"/>
                  </a:schemeClr>
                </a:solidFill>
                <a:cs typeface="B Arshia" pitchFamily="2" charset="-78"/>
              </a:rPr>
            </a:br>
            <a:r>
              <a:rPr lang="fa-IR" altLang="en-US" sz="3600" dirty="0">
                <a:solidFill>
                  <a:schemeClr val="accent2">
                    <a:lumMod val="50000"/>
                  </a:schemeClr>
                </a:solidFill>
                <a:cs typeface="B Davat" pitchFamily="2" charset="-78"/>
              </a:rPr>
              <a:t>09137299517</a:t>
            </a:r>
            <a:endParaRPr lang="en-US" altLang="en-US" sz="3600" dirty="0">
              <a:solidFill>
                <a:schemeClr val="accent2">
                  <a:lumMod val="50000"/>
                </a:schemeClr>
              </a:solidFill>
            </a:endParaRPr>
          </a:p>
        </p:txBody>
      </p:sp>
      <p:sp>
        <p:nvSpPr>
          <p:cNvPr id="5" name="Rectangle 2"/>
          <p:cNvSpPr>
            <a:spLocks noChangeArrowheads="1"/>
          </p:cNvSpPr>
          <p:nvPr/>
        </p:nvSpPr>
        <p:spPr bwMode="auto">
          <a:xfrm>
            <a:off x="1860550" y="58738"/>
            <a:ext cx="631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altLang="en-US" sz="9600" dirty="0">
                <a:solidFill>
                  <a:schemeClr val="accent2">
                    <a:lumMod val="60000"/>
                    <a:lumOff val="40000"/>
                  </a:schemeClr>
                </a:solidFill>
                <a:cs typeface="B Arshia" pitchFamily="2" charset="-78"/>
              </a:rPr>
              <a:t>دپارتمان معماری ناربن</a:t>
            </a:r>
            <a:endParaRPr lang="en-US" altLang="en-US" sz="9600" dirty="0">
              <a:solidFill>
                <a:schemeClr val="accent2">
                  <a:lumMod val="60000"/>
                  <a:lumOff val="40000"/>
                </a:schemeClr>
              </a:solidFill>
              <a:cs typeface="B Arshia" pitchFamily="2" charset="-78"/>
            </a:endParaRPr>
          </a:p>
        </p:txBody>
      </p:sp>
    </p:spTree>
    <p:extLst>
      <p:ext uri="{BB962C8B-B14F-4D97-AF65-F5344CB8AC3E}">
        <p14:creationId xmlns:p14="http://schemas.microsoft.com/office/powerpoint/2010/main" val="47808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127409" cy="51054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477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marL="109728" indent="0" algn="justLow" rtl="1">
              <a:buNone/>
            </a:pPr>
            <a:r>
              <a:rPr lang="fa-IR" sz="2400" dirty="0" smtClean="0">
                <a:solidFill>
                  <a:schemeClr val="accent2">
                    <a:lumMod val="50000"/>
                  </a:schemeClr>
                </a:solidFill>
              </a:rPr>
              <a:t>آجر به تنهایی یک قالب شکل دهنده است و در حد یک وسیله مجرد هر دانه اش به کار گرفته می شود.</a:t>
            </a:r>
          </a:p>
          <a:p>
            <a:pPr marL="109728" indent="0" algn="justLow" rtl="1">
              <a:buNone/>
            </a:pPr>
            <a:r>
              <a:rPr lang="fa-IR" sz="2400" dirty="0">
                <a:solidFill>
                  <a:schemeClr val="accent2">
                    <a:lumMod val="50000"/>
                  </a:schemeClr>
                </a:solidFill>
              </a:rPr>
              <a:t>آجر به عنوان یک عنصر تزئینی،کارایی آن را دارد که با تمامی عناصر تشکیل دهنده یک معماری بیامیزد و یا به صورت یک عنصر مجرد تزئینی جلوه گری کند. از آجر در پوشش گنبد، مثل گنبد نظام‌الملک و تاج‌الملک؛ در گوشواره يا طاق روى گوشه مثل تالار مربع مسجد جامع اردستان، مقرنس مثل برج طغرل و گنبدعلى استفاده مى‌شود</a:t>
            </a:r>
            <a:r>
              <a:rPr lang="fa-IR" sz="2400" dirty="0" smtClean="0">
                <a:solidFill>
                  <a:schemeClr val="accent2">
                    <a:lumMod val="50000"/>
                  </a:schemeClr>
                </a:solidFill>
              </a:rPr>
              <a:t>.</a:t>
            </a:r>
            <a:r>
              <a:rPr lang="ar-SA" sz="2400" dirty="0">
                <a:solidFill>
                  <a:schemeClr val="accent2">
                    <a:lumMod val="50000"/>
                  </a:schemeClr>
                </a:solidFill>
              </a:rPr>
              <a:t> از ديگر موارد تزئينات آجرى در دوران شکوفايى آن، نماسازى و بکارگيرى انواع ترکيبات اين عنصر در چارچوب و قالب يک هندسه بسيار ساده اما غنى مى‌باشد. از نمونه‌هاى برجسته آن برج‌هاى خرقان در نزديکى قزوين و برج شبلى در دماوند </a:t>
            </a:r>
            <a:r>
              <a:rPr lang="ar-SA" sz="2400" dirty="0" smtClean="0">
                <a:solidFill>
                  <a:schemeClr val="accent2">
                    <a:lumMod val="50000"/>
                  </a:schemeClr>
                </a:solidFill>
              </a:rPr>
              <a:t>است</a:t>
            </a:r>
            <a:r>
              <a:rPr lang="fa-IR" sz="2400" dirty="0" smtClean="0">
                <a:solidFill>
                  <a:schemeClr val="accent2">
                    <a:lumMod val="50000"/>
                  </a:schemeClr>
                </a:solidFill>
              </a:rPr>
              <a:t>.</a:t>
            </a:r>
            <a:endParaRPr lang="en-US" sz="2400" dirty="0">
              <a:solidFill>
                <a:schemeClr val="accent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495800"/>
            <a:ext cx="3333750" cy="21336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1374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ajorkari\borj 2gane kharaghan.ghaz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191000" cy="6495666"/>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6096000"/>
            <a:ext cx="3971389" cy="461665"/>
          </a:xfrm>
          <a:prstGeom prst="rect">
            <a:avLst/>
          </a:prstGeom>
          <a:noFill/>
        </p:spPr>
        <p:txBody>
          <a:bodyPr wrap="square" lIns="91440" tIns="45720" rIns="91440" bIns="45720">
            <a:spAutoFit/>
          </a:bodyPr>
          <a:lstStyle/>
          <a:p>
            <a:pPr algn="ctr"/>
            <a:r>
              <a:rPr lang="fa-IR" sz="2400" dirty="0">
                <a:solidFill>
                  <a:schemeClr val="accent2">
                    <a:lumMod val="50000"/>
                  </a:schemeClr>
                </a:solidFill>
              </a:rPr>
              <a:t>برج دوگانه خرقان قزوین</a:t>
            </a:r>
            <a:endParaRPr lang="en-US" sz="2400" dirty="0">
              <a:solidFill>
                <a:schemeClr val="accent2">
                  <a:lumMod val="50000"/>
                </a:schemeClr>
              </a:solidFill>
            </a:endParaRPr>
          </a:p>
        </p:txBody>
      </p:sp>
    </p:spTree>
    <p:extLst>
      <p:ext uri="{BB962C8B-B14F-4D97-AF65-F5344CB8AC3E}">
        <p14:creationId xmlns:p14="http://schemas.microsoft.com/office/powerpoint/2010/main" val="370096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4464"/>
            <a:ext cx="8229600" cy="5583936"/>
          </a:xfrm>
        </p:spPr>
        <p:txBody>
          <a:bodyPr/>
          <a:lstStyle/>
          <a:p>
            <a:pPr marL="109728" indent="0" algn="just" rtl="1">
              <a:buNone/>
            </a:pPr>
            <a:r>
              <a:rPr lang="fa-IR" sz="2400" dirty="0">
                <a:solidFill>
                  <a:schemeClr val="accent2">
                    <a:lumMod val="50000"/>
                  </a:schemeClr>
                </a:solidFill>
              </a:rPr>
              <a:t>کاربرد آجر در معمارى دوران بعد از اسلام فرصت خلق زيبايى‌ها را در بناهاى کم حجم و متوسط فراهم ساخت. چنان‌که تعدادى از شاهکارهاى معمارى به جاى مانده از دوران بعد از اسلام ايران اين امکان را فراهم ساخت تا در محل‌هاى دورافتاده و مسير </a:t>
            </a:r>
            <a:r>
              <a:rPr lang="fa-IR" sz="2400" dirty="0" smtClean="0">
                <a:solidFill>
                  <a:schemeClr val="accent2">
                    <a:lumMod val="50000"/>
                  </a:schemeClr>
                </a:solidFill>
              </a:rPr>
              <a:t>بيابانها </a:t>
            </a:r>
            <a:r>
              <a:rPr lang="fa-IR" sz="2400" dirty="0">
                <a:solidFill>
                  <a:schemeClr val="accent2">
                    <a:lumMod val="50000"/>
                  </a:schemeClr>
                </a:solidFill>
              </a:rPr>
              <a:t>که دسترسى به سنگ ممکن نبود و چوب نيز در دسترس نبود، تنها با برپا ساختن يک کوره آجرپزي، بناهايى با حجم‌هاى بسيار بزرگ بنا گردد، سدها و پل‌هاى مختلف در دورافتاده‌ترين محل‌ها ساخته شود و شهرهايى بزرگ چون نيشابور، جرجان و ... پا بگيرند</a:t>
            </a:r>
            <a:r>
              <a:rPr lang="fa-IR" sz="2400" dirty="0" smtClean="0">
                <a:solidFill>
                  <a:schemeClr val="accent2">
                    <a:lumMod val="50000"/>
                  </a:schemeClr>
                </a:solidFill>
              </a:rPr>
              <a:t>.</a:t>
            </a:r>
          </a:p>
          <a:p>
            <a:pPr marL="109728" indent="0" algn="just" rtl="1">
              <a:buNone/>
            </a:pPr>
            <a:endParaRPr lang="fa-IR" b="1" i="1" dirty="0" smtClean="0">
              <a:solidFill>
                <a:srgbClr val="993300"/>
              </a:solidFill>
              <a:effectLst>
                <a:outerShdw blurRad="38100" dist="38100" dir="2700000" algn="tl">
                  <a:srgbClr val="000000">
                    <a:alpha val="43137"/>
                  </a:srgbClr>
                </a:outerShdw>
              </a:effectLst>
            </a:endParaRPr>
          </a:p>
          <a:p>
            <a:pPr marL="109728" indent="0" algn="just" rtl="1">
              <a:buNone/>
            </a:pPr>
            <a:r>
              <a:rPr lang="fa-IR" b="1" i="1" dirty="0" smtClean="0">
                <a:solidFill>
                  <a:srgbClr val="993300"/>
                </a:solidFill>
                <a:effectLst>
                  <a:outerShdw blurRad="38100" dist="38100" dir="2700000" algn="tl">
                    <a:srgbClr val="000000">
                      <a:alpha val="43137"/>
                    </a:srgbClr>
                  </a:outerShdw>
                </a:effectLst>
              </a:rPr>
              <a:t>خصوصیات آجر</a:t>
            </a:r>
            <a:endParaRPr lang="fa-IR" b="1" i="1" dirty="0">
              <a:solidFill>
                <a:srgbClr val="993300"/>
              </a:solidFill>
              <a:effectLst>
                <a:outerShdw blurRad="38100" dist="38100" dir="2700000" algn="tl">
                  <a:srgbClr val="000000">
                    <a:alpha val="43137"/>
                  </a:srgbClr>
                </a:outerShdw>
              </a:effectLst>
            </a:endParaRPr>
          </a:p>
          <a:p>
            <a:pPr marL="109728" indent="0" algn="just" rtl="1">
              <a:buNone/>
            </a:pPr>
            <a:r>
              <a:rPr lang="fa-IR" sz="2400" dirty="0" smtClean="0">
                <a:solidFill>
                  <a:schemeClr val="accent2">
                    <a:lumMod val="50000"/>
                  </a:schemeClr>
                </a:solidFill>
              </a:rPr>
              <a:t>از نظرفنی </a:t>
            </a:r>
            <a:r>
              <a:rPr lang="ar-SA" sz="2400" dirty="0">
                <a:solidFill>
                  <a:schemeClr val="accent2">
                    <a:lumMod val="50000"/>
                  </a:schemeClr>
                </a:solidFill>
              </a:rPr>
              <a:t>ضريب انقباض و انبساط آجر در برابر گرما و سرما بگونه‌اى است که از ايجاد ترک در بنا جلوگيرى مى‌کند در مقايسه با ديگر مصالح از قدرت ذخيره انرژى حرارتى برخوردار است. آجر خوب آجرى است توپر و مقاوم در برابر </a:t>
            </a:r>
            <a:r>
              <a:rPr lang="ar-SA" sz="2400" dirty="0" smtClean="0">
                <a:solidFill>
                  <a:schemeClr val="accent2">
                    <a:lumMod val="50000"/>
                  </a:schemeClr>
                </a:solidFill>
              </a:rPr>
              <a:t>فشارو </a:t>
            </a:r>
            <a:r>
              <a:rPr lang="ar-SA" sz="2400" dirty="0">
                <a:solidFill>
                  <a:schemeClr val="accent2">
                    <a:lumMod val="50000"/>
                  </a:schemeClr>
                </a:solidFill>
              </a:rPr>
              <a:t>يخبندان</a:t>
            </a:r>
            <a:r>
              <a:rPr lang="en-US" sz="2400" dirty="0">
                <a:solidFill>
                  <a:schemeClr val="accent2">
                    <a:lumMod val="50000"/>
                  </a:schemeClr>
                </a:solidFill>
              </a:rPr>
              <a:t>.</a:t>
            </a:r>
            <a:endParaRPr lang="fa-IR" sz="2400" dirty="0" smtClean="0">
              <a:solidFill>
                <a:schemeClr val="accent2">
                  <a:lumMod val="50000"/>
                </a:schemeClr>
              </a:solidFill>
            </a:endParaRPr>
          </a:p>
          <a:p>
            <a:pPr marL="109728" indent="0" algn="just" rtl="1">
              <a:buNone/>
            </a:pPr>
            <a:endParaRPr lang="en-US" dirty="0">
              <a:solidFill>
                <a:schemeClr val="accent2">
                  <a:lumMod val="50000"/>
                </a:schemeClr>
              </a:solidFill>
            </a:endParaRPr>
          </a:p>
        </p:txBody>
      </p:sp>
    </p:spTree>
    <p:extLst>
      <p:ext uri="{BB962C8B-B14F-4D97-AF65-F5344CB8AC3E}">
        <p14:creationId xmlns:p14="http://schemas.microsoft.com/office/powerpoint/2010/main" val="1088976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275</TotalTime>
  <Words>4284</Words>
  <Application>Microsoft Office PowerPoint</Application>
  <PresentationFormat>On-screen Show (4:3)</PresentationFormat>
  <Paragraphs>145</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Urban</vt:lpstr>
      <vt:lpstr>PowerPoint Presentation</vt:lpstr>
      <vt:lpstr>آجرکاری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آجرکاری</dc:title>
  <dc:creator>Parto</dc:creator>
  <cp:lastModifiedBy>rahsepar</cp:lastModifiedBy>
  <cp:revision>35</cp:revision>
  <dcterms:created xsi:type="dcterms:W3CDTF">2012-10-16T15:06:10Z</dcterms:created>
  <dcterms:modified xsi:type="dcterms:W3CDTF">2016-05-01T04:58:50Z</dcterms:modified>
</cp:coreProperties>
</file>