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0" r:id="rId3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9933FF"/>
    <a:srgbClr val="BBB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6" autoAdjust="0"/>
    <p:restoredTop sz="94660"/>
  </p:normalViewPr>
  <p:slideViewPr>
    <p:cSldViewPr snapToGrid="0">
      <p:cViewPr>
        <p:scale>
          <a:sx n="62" d="100"/>
          <a:sy n="62" d="100"/>
        </p:scale>
        <p:origin x="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967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412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932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78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81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261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490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828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936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659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086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26F1-6210-4827-9A8F-60BC218070D3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B162-6A66-44BF-928D-5F0EB07F10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74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16.jp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86" y="408213"/>
            <a:ext cx="2888797" cy="38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72439"/>
              </p:ext>
            </p:extLst>
          </p:nvPr>
        </p:nvGraphicFramePr>
        <p:xfrm>
          <a:off x="310245" y="613957"/>
          <a:ext cx="11560626" cy="59272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3142"/>
                <a:gridCol w="1387929"/>
                <a:gridCol w="1812471"/>
                <a:gridCol w="718458"/>
                <a:gridCol w="1453242"/>
                <a:gridCol w="1681842"/>
                <a:gridCol w="718458"/>
                <a:gridCol w="1469572"/>
                <a:gridCol w="1665512"/>
              </a:tblGrid>
              <a:tr h="440870">
                <a:tc>
                  <a:txBody>
                    <a:bodyPr/>
                    <a:lstStyle/>
                    <a:p>
                      <a:pPr algn="ctr" rtl="1"/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نام روز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معنی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نام روز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معنی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نام روز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معنی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اورمزد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اهورامزدا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11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خورشید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مقدس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21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رام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رامش و شادمانی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بهمن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منش نیک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12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ماه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مقدس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22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باد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مقدس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352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3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اردیبهشت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بهترین راستی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13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تیر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نام</a:t>
                      </a:r>
                      <a:r>
                        <a:rPr lang="fa-IR" sz="1800" baseline="0" dirty="0" smtClean="0">
                          <a:cs typeface="B Koodak" panose="00000700000000000000" pitchFamily="2" charset="-78"/>
                        </a:rPr>
                        <a:t> ستاره ای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23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دی به دین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آفریدگار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0415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4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شهریور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بهترین</a:t>
                      </a:r>
                      <a:r>
                        <a:rPr lang="fa-IR" sz="1800" baseline="0" dirty="0" smtClean="0">
                          <a:cs typeface="B Koodak" panose="00000700000000000000" pitchFamily="2" charset="-78"/>
                        </a:rPr>
                        <a:t> شهریاری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14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گوش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جهان هستی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24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دین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وجدان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25779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5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err="1" smtClean="0">
                          <a:cs typeface="B Koodak" panose="00000700000000000000" pitchFamily="2" charset="-78"/>
                        </a:rPr>
                        <a:t>سپندارمذ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فروتنی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15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دی به مهر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آفریدگار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25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ارد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ثروت</a:t>
                      </a:r>
                      <a:r>
                        <a:rPr lang="fa-IR" sz="1800" baseline="0" dirty="0" smtClean="0">
                          <a:cs typeface="B Koodak" panose="00000700000000000000" pitchFamily="2" charset="-78"/>
                        </a:rPr>
                        <a:t> و نعمت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8782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6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خرداد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تندرستی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16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مهر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محبت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26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err="1" smtClean="0">
                          <a:cs typeface="B Koodak" panose="00000700000000000000" pitchFamily="2" charset="-78"/>
                        </a:rPr>
                        <a:t>اشتاد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راستی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3681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7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امرداد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جاودانگی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17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سروش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فرمانبرداری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27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آسمان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مقدس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8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دی به آذر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آفریدگار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18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err="1" smtClean="0">
                          <a:cs typeface="B Koodak" panose="00000700000000000000" pitchFamily="2" charset="-78"/>
                        </a:rPr>
                        <a:t>رشن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عدالت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28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err="1" smtClean="0">
                          <a:cs typeface="B Koodak" panose="00000700000000000000" pitchFamily="2" charset="-78"/>
                        </a:rPr>
                        <a:t>زامیاد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زمین مقدس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6170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9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آذر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آتش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19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فروردین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نیروی پیشرو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29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err="1" smtClean="0">
                          <a:cs typeface="B Koodak" panose="00000700000000000000" pitchFamily="2" charset="-78"/>
                        </a:rPr>
                        <a:t>اسپند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کلام ایزدی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10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آبان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آب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20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بهرام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پیروزی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30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err="1" smtClean="0">
                          <a:cs typeface="B Koodak" panose="00000700000000000000" pitchFamily="2" charset="-78"/>
                        </a:rPr>
                        <a:t>انارام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Koodak" panose="00000700000000000000" pitchFamily="2" charset="-78"/>
                        </a:rPr>
                        <a:t>روشنایی محض</a:t>
                      </a:r>
                      <a:endParaRPr lang="fa-IR" sz="1800" dirty="0">
                        <a:cs typeface="B Koodak" panose="00000700000000000000" pitchFamily="2" charset="-78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22406" y="115244"/>
            <a:ext cx="4947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نام روزهای ماه در تقویم خورشیدی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4367263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3291" y="560646"/>
            <a:ext cx="784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پیشرفت در علم پزشکی و شناخت خواص گیاهان دارویی</a:t>
            </a:r>
            <a:endParaRPr lang="fa-IR" sz="3200" dirty="0"/>
          </a:p>
        </p:txBody>
      </p:sp>
      <p:sp>
        <p:nvSpPr>
          <p:cNvPr id="4" name="Bevel 3"/>
          <p:cNvSpPr/>
          <p:nvPr/>
        </p:nvSpPr>
        <p:spPr>
          <a:xfrm>
            <a:off x="0" y="1316037"/>
            <a:ext cx="12126684" cy="1080769"/>
          </a:xfrm>
          <a:prstGeom prst="bevel">
            <a:avLst>
              <a:gd name="adj" fmla="val 1057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در کتاب اوستا از سه نوع پزشک جراح، پزشک معمولی و پزشک دعا نام برده شده است</a:t>
            </a:r>
            <a:endParaRPr lang="fa-IR" sz="3200" dirty="0"/>
          </a:p>
        </p:txBody>
      </p:sp>
      <p:sp>
        <p:nvSpPr>
          <p:cNvPr id="5" name="Rectangle 4"/>
          <p:cNvSpPr/>
          <p:nvPr/>
        </p:nvSpPr>
        <p:spPr>
          <a:xfrm>
            <a:off x="1584072" y="2782385"/>
            <a:ext cx="871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تأسیس قدیمی ترین مدرسه پزشکی جهان توسط شاپور ساسانی</a:t>
            </a:r>
            <a:endParaRPr lang="fa-IR" sz="3200" dirty="0"/>
          </a:p>
        </p:txBody>
      </p:sp>
      <p:sp>
        <p:nvSpPr>
          <p:cNvPr id="9" name="Cloud 8"/>
          <p:cNvSpPr/>
          <p:nvPr/>
        </p:nvSpPr>
        <p:spPr>
          <a:xfrm>
            <a:off x="10071802" y="5164840"/>
            <a:ext cx="1845128" cy="1257300"/>
          </a:xfrm>
          <a:prstGeom prst="clou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پزشکی</a:t>
            </a:r>
            <a:endParaRPr lang="fa-IR" sz="3200" dirty="0"/>
          </a:p>
        </p:txBody>
      </p:sp>
      <p:sp>
        <p:nvSpPr>
          <p:cNvPr id="10" name="Cloud 9"/>
          <p:cNvSpPr/>
          <p:nvPr/>
        </p:nvSpPr>
        <p:spPr>
          <a:xfrm>
            <a:off x="7886288" y="5421088"/>
            <a:ext cx="1845128" cy="1257300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نجوم</a:t>
            </a:r>
            <a:endParaRPr lang="fa-IR" sz="3200" dirty="0"/>
          </a:p>
        </p:txBody>
      </p:sp>
      <p:sp>
        <p:nvSpPr>
          <p:cNvPr id="11" name="Cloud 10"/>
          <p:cNvSpPr/>
          <p:nvPr/>
        </p:nvSpPr>
        <p:spPr>
          <a:xfrm>
            <a:off x="5248605" y="5429253"/>
            <a:ext cx="2111624" cy="1257300"/>
          </a:xfrm>
          <a:prstGeom prst="cloud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ریاضیات</a:t>
            </a:r>
            <a:endParaRPr lang="fa-IR" sz="3200" dirty="0"/>
          </a:p>
        </p:txBody>
      </p:sp>
      <p:sp>
        <p:nvSpPr>
          <p:cNvPr id="12" name="Cloud 11"/>
          <p:cNvSpPr/>
          <p:nvPr/>
        </p:nvSpPr>
        <p:spPr>
          <a:xfrm>
            <a:off x="2764709" y="5404758"/>
            <a:ext cx="1957837" cy="1257300"/>
          </a:xfrm>
          <a:prstGeom prst="cloud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موسیقی</a:t>
            </a:r>
            <a:endParaRPr lang="fa-IR" sz="3200" dirty="0"/>
          </a:p>
        </p:txBody>
      </p:sp>
      <p:sp>
        <p:nvSpPr>
          <p:cNvPr id="13" name="Cloud 12"/>
          <p:cNvSpPr/>
          <p:nvPr/>
        </p:nvSpPr>
        <p:spPr>
          <a:xfrm>
            <a:off x="416834" y="5404758"/>
            <a:ext cx="1845128" cy="1257300"/>
          </a:xfrm>
          <a:prstGeom prst="cloud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شیمی</a:t>
            </a:r>
            <a:endParaRPr lang="fa-IR" sz="3200" dirty="0"/>
          </a:p>
        </p:txBody>
      </p:sp>
      <p:sp>
        <p:nvSpPr>
          <p:cNvPr id="15" name="Explosion 2 14"/>
          <p:cNvSpPr/>
          <p:nvPr/>
        </p:nvSpPr>
        <p:spPr>
          <a:xfrm>
            <a:off x="3823737" y="3367160"/>
            <a:ext cx="4479209" cy="1890646"/>
          </a:xfrm>
          <a:prstGeom prst="irregularSeal2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325" cmpd="thickThin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جُندی</a:t>
            </a: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</a:t>
            </a:r>
            <a:r>
              <a:rPr lang="fa-IR" sz="3200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شاپور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960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0"/>
            <a:ext cx="1008561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63141" y="5980837"/>
            <a:ext cx="2890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مدرسه </a:t>
            </a:r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جندی</a:t>
            </a: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شاپور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351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0392" y="3136612"/>
            <a:ext cx="691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هنر</a:t>
            </a:r>
            <a:endParaRPr lang="fa-IR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199944" y="723389"/>
            <a:ext cx="1444862" cy="2338040"/>
            <a:chOff x="6199944" y="723389"/>
            <a:chExt cx="1444862" cy="233804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199944" y="1264691"/>
              <a:ext cx="574008" cy="1796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213003" y="723389"/>
              <a:ext cx="14318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سفالگری</a:t>
              </a:r>
              <a:endParaRPr lang="fa-IR" sz="3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41608" y="1403825"/>
            <a:ext cx="2818289" cy="1732787"/>
            <a:chOff x="6441608" y="1403825"/>
            <a:chExt cx="2818289" cy="1732787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6441608" y="1940510"/>
              <a:ext cx="1452290" cy="11961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7648557" y="1403825"/>
              <a:ext cx="16113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پارچه </a:t>
              </a:r>
              <a:r>
                <a:rPr lang="fa-IR" sz="3200" dirty="0" err="1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بافی</a:t>
              </a:r>
              <a:endParaRPr lang="fa-IR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86787" y="2521431"/>
            <a:ext cx="3399243" cy="929337"/>
            <a:chOff x="6486787" y="2521431"/>
            <a:chExt cx="3399243" cy="929337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6486787" y="2958855"/>
              <a:ext cx="2008498" cy="491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8487890" y="2521431"/>
              <a:ext cx="1398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قالی </a:t>
              </a:r>
              <a:r>
                <a:rPr lang="fa-IR" sz="3200" dirty="0" err="1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بافی</a:t>
              </a:r>
              <a:endParaRPr lang="fa-IR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46175" y="3639037"/>
            <a:ext cx="3368989" cy="639513"/>
            <a:chOff x="6546175" y="3639037"/>
            <a:chExt cx="3368989" cy="63951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546175" y="3639037"/>
              <a:ext cx="1949110" cy="3688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8574732" y="3693775"/>
              <a:ext cx="13404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err="1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فلزکاری</a:t>
              </a:r>
              <a:endParaRPr lang="fa-IR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2337" y="3721387"/>
            <a:ext cx="2362778" cy="2264220"/>
            <a:chOff x="6222337" y="3721387"/>
            <a:chExt cx="2362778" cy="226422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222337" y="3721387"/>
              <a:ext cx="1183689" cy="17631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935304" y="5400832"/>
              <a:ext cx="16498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چرم سازی</a:t>
              </a:r>
              <a:endParaRPr lang="fa-IR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29560" y="3721387"/>
            <a:ext cx="1184941" cy="2502355"/>
            <a:chOff x="5429560" y="3721387"/>
            <a:chExt cx="1184941" cy="250235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074229" y="3721387"/>
              <a:ext cx="0" cy="19446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429560" y="5638967"/>
              <a:ext cx="11849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err="1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زرگری</a:t>
              </a:r>
              <a:endParaRPr lang="fa-IR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69155" y="3737284"/>
            <a:ext cx="2579946" cy="2242885"/>
            <a:chOff x="3269155" y="3737284"/>
            <a:chExt cx="2579946" cy="224288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572738" y="3737284"/>
              <a:ext cx="1276363" cy="16422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269155" y="5395394"/>
              <a:ext cx="17491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کاشی کاری</a:t>
              </a:r>
              <a:endParaRPr lang="fa-IR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02598" y="3575597"/>
            <a:ext cx="3646712" cy="584775"/>
            <a:chOff x="2002598" y="3575597"/>
            <a:chExt cx="3646712" cy="584775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598747" y="3603169"/>
              <a:ext cx="2050563" cy="3220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002598" y="3575597"/>
              <a:ext cx="1585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سنگ بری</a:t>
              </a:r>
              <a:endParaRPr lang="fa-IR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5347" y="2649806"/>
            <a:ext cx="3193344" cy="800962"/>
            <a:chOff x="2435347" y="2649806"/>
            <a:chExt cx="3193344" cy="80096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598747" y="2998906"/>
              <a:ext cx="2029944" cy="4518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435347" y="2649806"/>
              <a:ext cx="11865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حجاری</a:t>
              </a:r>
              <a:endParaRPr lang="fa-IR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2601" y="1513284"/>
            <a:ext cx="2901244" cy="1611678"/>
            <a:chOff x="2712601" y="1513284"/>
            <a:chExt cx="2901244" cy="161167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003497" y="1928860"/>
              <a:ext cx="1610348" cy="11961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2712601" y="1513284"/>
              <a:ext cx="12362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قلم زنی</a:t>
              </a:r>
              <a:endParaRPr lang="fa-IR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26910" y="663598"/>
            <a:ext cx="2287407" cy="2405956"/>
            <a:chOff x="3626910" y="663598"/>
            <a:chExt cx="2287407" cy="240595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48758" y="1197213"/>
              <a:ext cx="765559" cy="1872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3626910" y="663598"/>
              <a:ext cx="17027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منبت کاری</a:t>
              </a:r>
              <a:endParaRPr lang="fa-IR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9434" y="3713366"/>
            <a:ext cx="3154273" cy="1381692"/>
            <a:chOff x="2499434" y="3713366"/>
            <a:chExt cx="3154273" cy="138169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817738" y="3713366"/>
              <a:ext cx="1835969" cy="10645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499434" y="4510283"/>
              <a:ext cx="12442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موسیقی</a:t>
              </a:r>
              <a:endParaRPr lang="fa-IR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6451" y="3693775"/>
            <a:ext cx="2820509" cy="1580715"/>
            <a:chOff x="6366451" y="3693775"/>
            <a:chExt cx="2820509" cy="1580715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366451" y="3693775"/>
              <a:ext cx="1794575" cy="13177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8189571" y="4689715"/>
              <a:ext cx="9973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نقاشی</a:t>
              </a:r>
              <a:endParaRPr lang="fa-I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3627" y="454508"/>
            <a:ext cx="4924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بعضی از آثار هنری دوره هخامنشی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9" y="1583872"/>
            <a:ext cx="3922033" cy="326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259" y="5143860"/>
            <a:ext cx="3121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ریتون طلایی بز کوهی</a:t>
            </a: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3" y="1583872"/>
            <a:ext cx="3942885" cy="326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5276" y="5143860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ارابه طلایی</a:t>
            </a:r>
            <a:endParaRPr lang="fa-IR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80" y="1565211"/>
            <a:ext cx="1995195" cy="326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16468" y="5143859"/>
            <a:ext cx="3041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دسته گلدان بز طلایی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69996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3627" y="454508"/>
            <a:ext cx="4924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بعضی از آثار هنری دوره هخامنشی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7" y="1610963"/>
            <a:ext cx="2841170" cy="2961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415" y="4806886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بشقاب زرین</a:t>
            </a: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1493791"/>
            <a:ext cx="3784600" cy="414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88880" y="5796111"/>
            <a:ext cx="4014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بازوبند طلایی بز و پرنده </a:t>
            </a:r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هما</a:t>
            </a:r>
            <a:endParaRPr lang="fa-IR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86" y="1610963"/>
            <a:ext cx="3500569" cy="29651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45864" y="4806885"/>
            <a:ext cx="1670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کاسه زرین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1125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6670" y="454508"/>
            <a:ext cx="4581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بعضی از آثار هنری دوره اشکانی</a:t>
            </a:r>
            <a:endParaRPr lang="fa-I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4" y="1289050"/>
            <a:ext cx="4530944" cy="4279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3821" y="5628699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چراغ روغن سوز سرامیکی</a:t>
            </a:r>
            <a:endParaRPr lang="fa-IR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13" y="1289050"/>
            <a:ext cx="4321629" cy="4279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68893" y="5653644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ریتون نقره ای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2326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6670" y="454508"/>
            <a:ext cx="4581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بعضی از آثار هنری دوره اشکانی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6" y="1300540"/>
            <a:ext cx="5705475" cy="470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67" y="1300540"/>
            <a:ext cx="4370614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6670" y="454508"/>
            <a:ext cx="4581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بعضی از آثار هنری دوره اشکانی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" y="1039283"/>
            <a:ext cx="66675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4646" y="5928979"/>
            <a:ext cx="1893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ریتون سفالی</a:t>
            </a: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23" y="1039283"/>
            <a:ext cx="4562475" cy="4316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9060" y="5648158"/>
            <a:ext cx="2818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ظرفی از نقره و  طلا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709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6825"/>
            <a:ext cx="5715000" cy="5010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3770" y="454508"/>
            <a:ext cx="4634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بعضی از آثار هنری دوره ساسانی</a:t>
            </a:r>
            <a:endParaRPr lang="fa-IR" sz="3200" dirty="0"/>
          </a:p>
        </p:txBody>
      </p:sp>
      <p:sp>
        <p:nvSpPr>
          <p:cNvPr id="6" name="Rectangle 5"/>
          <p:cNvSpPr/>
          <p:nvPr/>
        </p:nvSpPr>
        <p:spPr>
          <a:xfrm>
            <a:off x="2400771" y="6212129"/>
            <a:ext cx="178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بشقاب نقره</a:t>
            </a:r>
            <a:endParaRPr lang="fa-I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8" y="1201979"/>
            <a:ext cx="3465214" cy="5010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84118" y="6203072"/>
            <a:ext cx="3119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تنگ نقره خدای مهر  </a:t>
            </a:r>
          </a:p>
        </p:txBody>
      </p:sp>
    </p:spTree>
    <p:extLst>
      <p:ext uri="{BB962C8B-B14F-4D97-AF65-F5344CB8AC3E}">
        <p14:creationId xmlns:p14="http://schemas.microsoft.com/office/powerpoint/2010/main" val="39810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8732" y="1831253"/>
            <a:ext cx="7603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تهیه 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کننده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 </a:t>
            </a:r>
            <a:r>
              <a:rPr lang="fa-IR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: 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فاطمه سیل سفور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385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770" y="454508"/>
            <a:ext cx="4634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بعضی از آثار هنری دوره ساسانی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1" y="1039283"/>
            <a:ext cx="5229588" cy="5181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5104" y="6045971"/>
            <a:ext cx="1678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گلدان نقره</a:t>
            </a:r>
            <a:endParaRPr lang="fa-I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73" y="1039283"/>
            <a:ext cx="5799969" cy="5181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56190" y="6182565"/>
            <a:ext cx="5477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شمشیر طلای اردشیر بابکان، موزه لندن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9953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770" y="454508"/>
            <a:ext cx="4634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بعضی از آثار هنری دوره ساسانی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1" y="1195387"/>
            <a:ext cx="5170034" cy="4797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71" y="1195386"/>
            <a:ext cx="5963171" cy="479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3489" y="6023179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بشقاب نقره و </a:t>
            </a:r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طلاکوب</a:t>
            </a:r>
            <a:endParaRPr lang="fa-IR" sz="3200" dirty="0"/>
          </a:p>
        </p:txBody>
      </p:sp>
      <p:sp>
        <p:nvSpPr>
          <p:cNvPr id="8" name="Rectangle 7"/>
          <p:cNvSpPr/>
          <p:nvPr/>
        </p:nvSpPr>
        <p:spPr>
          <a:xfrm>
            <a:off x="7717275" y="6058889"/>
            <a:ext cx="3116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گلدان نقره و </a:t>
            </a:r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طلاکوب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4133067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5095" y="522079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معماری</a:t>
            </a:r>
            <a:endParaRPr lang="fa-IR" sz="3200" dirty="0"/>
          </a:p>
        </p:txBody>
      </p:sp>
      <p:sp>
        <p:nvSpPr>
          <p:cNvPr id="4" name="Rectangle 3"/>
          <p:cNvSpPr/>
          <p:nvPr/>
        </p:nvSpPr>
        <p:spPr>
          <a:xfrm>
            <a:off x="440871" y="1266447"/>
            <a:ext cx="115442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ایرانیان با توجه به </a:t>
            </a:r>
            <a:r>
              <a:rPr lang="fa-IR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شرایط آب و هوایی </a:t>
            </a: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و </a:t>
            </a:r>
            <a:r>
              <a:rPr lang="fa-IR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مصالحی</a:t>
            </a: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که در دسترس آنها بود خانه های خود را از 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سنگ، چوب و خشت </a:t>
            </a: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می ساختند.</a:t>
            </a:r>
            <a:endParaRPr lang="fa-IR" sz="3200" dirty="0"/>
          </a:p>
        </p:txBody>
      </p:sp>
      <p:sp>
        <p:nvSpPr>
          <p:cNvPr id="5" name="Rectangle 4"/>
          <p:cNvSpPr/>
          <p:nvPr/>
        </p:nvSpPr>
        <p:spPr>
          <a:xfrm>
            <a:off x="277586" y="3136612"/>
            <a:ext cx="1170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تأسیس امپراتوری های بزرگ و ساختن شهرها             ساختن بناهای بزرگ و باشکوه</a:t>
            </a: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6207" y="2952749"/>
            <a:ext cx="238125" cy="952500"/>
          </a:xfrm>
          <a:prstGeom prst="rect">
            <a:avLst/>
          </a:prstGeom>
        </p:spPr>
      </p:pic>
      <p:sp>
        <p:nvSpPr>
          <p:cNvPr id="8" name="16-Point Star 7"/>
          <p:cNvSpPr/>
          <p:nvPr/>
        </p:nvSpPr>
        <p:spPr>
          <a:xfrm>
            <a:off x="9013371" y="4083447"/>
            <a:ext cx="2694215" cy="1910442"/>
          </a:xfrm>
          <a:prstGeom prst="star16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کاخ</a:t>
            </a:r>
            <a:endParaRPr lang="fa-IR" sz="3200" dirty="0"/>
          </a:p>
        </p:txBody>
      </p:sp>
      <p:sp>
        <p:nvSpPr>
          <p:cNvPr id="9" name="16-Point Star 8"/>
          <p:cNvSpPr/>
          <p:nvPr/>
        </p:nvSpPr>
        <p:spPr>
          <a:xfrm>
            <a:off x="4784270" y="4173367"/>
            <a:ext cx="2694215" cy="1910442"/>
          </a:xfrm>
          <a:prstGeom prst="star16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آرامگاه</a:t>
            </a:r>
            <a:endParaRPr lang="fa-IR" sz="3200" dirty="0"/>
          </a:p>
        </p:txBody>
      </p:sp>
      <p:sp>
        <p:nvSpPr>
          <p:cNvPr id="10" name="16-Point Star 9"/>
          <p:cNvSpPr/>
          <p:nvPr/>
        </p:nvSpPr>
        <p:spPr>
          <a:xfrm>
            <a:off x="555169" y="4105444"/>
            <a:ext cx="2694215" cy="1910442"/>
          </a:xfrm>
          <a:prstGeom prst="star16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آتشکده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80072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4431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برخی از این بناها مانند تخت جمشید از نظر </a:t>
            </a:r>
            <a:r>
              <a:rPr lang="fa-IR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معماری، وسعت و عظمت </a:t>
            </a: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شهرت جهانی دارند.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63" y="1129092"/>
            <a:ext cx="8213272" cy="57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93" y="0"/>
            <a:ext cx="1000941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514" y="5957865"/>
            <a:ext cx="1941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تخت جمشید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670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96" y="881743"/>
            <a:ext cx="8421006" cy="59762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77881" y="148484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هگمتانه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71051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20082" y="426070"/>
            <a:ext cx="136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پاسارگاد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50367016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6095" y="540370"/>
            <a:ext cx="37305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درب ورودی تخت سلیمان</a:t>
            </a:r>
          </a:p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آذربایجان غربی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54550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0332" y="426070"/>
            <a:ext cx="16290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طاق بستان</a:t>
            </a:r>
          </a:p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کرمانشاه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2884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71" y="0"/>
            <a:ext cx="978625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56201" y="426070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طاق کسری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6920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4" y="3437165"/>
            <a:ext cx="1905000" cy="221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04" y="0"/>
            <a:ext cx="3243603" cy="275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4" y="79588"/>
            <a:ext cx="3243603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08" y="3437165"/>
            <a:ext cx="1905000" cy="221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4241800"/>
            <a:ext cx="3098800" cy="261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4878" y="2832313"/>
            <a:ext cx="5262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دانش و هنر در ایران باستان</a:t>
            </a:r>
            <a:endParaRPr lang="fa-IR" sz="40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342901"/>
            <a:ext cx="3739243" cy="24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34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758507">
            <a:off x="5705174" y="5072428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80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83066" y="409694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زبان</a:t>
            </a:r>
            <a:endParaRPr lang="fa-IR" sz="3200" dirty="0"/>
          </a:p>
        </p:txBody>
      </p:sp>
      <p:sp>
        <p:nvSpPr>
          <p:cNvPr id="6" name="Vertical Scroll 5"/>
          <p:cNvSpPr/>
          <p:nvPr/>
        </p:nvSpPr>
        <p:spPr>
          <a:xfrm>
            <a:off x="8768441" y="1665512"/>
            <a:ext cx="2824843" cy="3526971"/>
          </a:xfrm>
          <a:prstGeom prst="vertic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هخامنشیان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پارسی باستان</a:t>
            </a:r>
            <a:endParaRPr lang="fa-IR" dirty="0"/>
          </a:p>
        </p:txBody>
      </p:sp>
      <p:sp>
        <p:nvSpPr>
          <p:cNvPr id="7" name="Vertical Scroll 6"/>
          <p:cNvSpPr/>
          <p:nvPr/>
        </p:nvSpPr>
        <p:spPr>
          <a:xfrm>
            <a:off x="4231821" y="1665512"/>
            <a:ext cx="3728358" cy="3526971"/>
          </a:xfrm>
          <a:prstGeom prst="verticalScroll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اشکانیان، ساسانیان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فارسی میانه (پهلوی)</a:t>
            </a:r>
            <a:endParaRPr lang="fa-IR" dirty="0"/>
          </a:p>
        </p:txBody>
      </p:sp>
      <p:sp>
        <p:nvSpPr>
          <p:cNvPr id="8" name="Vertical Scroll 7"/>
          <p:cNvSpPr/>
          <p:nvPr/>
        </p:nvSpPr>
        <p:spPr>
          <a:xfrm>
            <a:off x="598716" y="1665512"/>
            <a:ext cx="2824843" cy="3526971"/>
          </a:xfrm>
          <a:prstGeom prst="verticalScroll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دوره اسلامی به بعد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فارسی </a:t>
            </a:r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دَری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801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01689" y="409694"/>
            <a:ext cx="667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خط</a:t>
            </a:r>
            <a:endParaRPr lang="fa-IR" sz="3200" dirty="0"/>
          </a:p>
        </p:txBody>
      </p:sp>
      <p:sp>
        <p:nvSpPr>
          <p:cNvPr id="4" name="Rectangle 3"/>
          <p:cNvSpPr/>
          <p:nvPr/>
        </p:nvSpPr>
        <p:spPr>
          <a:xfrm>
            <a:off x="273317" y="994469"/>
            <a:ext cx="117239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قبل از مهاجرت آریایی ها تمدن های باستانی ایران همچون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ایلام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، صاحب خط بوده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اند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751052" y="1988938"/>
            <a:ext cx="8768443" cy="1023590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هخامنشیان خط میخی را از اقوام بین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النهرین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اقتباس کردند</a:t>
            </a:r>
            <a:endParaRPr lang="fa-IR" sz="3200" dirty="0"/>
          </a:p>
        </p:txBody>
      </p:sp>
      <p:sp>
        <p:nvSpPr>
          <p:cNvPr id="6" name="Rectangle 5"/>
          <p:cNvSpPr/>
          <p:nvPr/>
        </p:nvSpPr>
        <p:spPr>
          <a:xfrm>
            <a:off x="273317" y="3926234"/>
            <a:ext cx="117239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کتیبه های به جامانده از هخامنشیان در بیستون و تخت جمشید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00740" y="3505076"/>
            <a:ext cx="2324202" cy="859915"/>
            <a:chOff x="1300740" y="3505076"/>
            <a:chExt cx="2324202" cy="859915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3037114" y="3760834"/>
              <a:ext cx="587828" cy="604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300740" y="3505076"/>
              <a:ext cx="17363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زبان پارسی</a:t>
              </a:r>
              <a:endParaRPr lang="fa-IR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85493" y="4474029"/>
            <a:ext cx="2206793" cy="704360"/>
            <a:chOff x="1385493" y="4474029"/>
            <a:chExt cx="2206793" cy="70436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890157" y="4474029"/>
              <a:ext cx="702129" cy="448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85493" y="4593614"/>
              <a:ext cx="15023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B Koodak" panose="00000700000000000000" pitchFamily="2" charset="-78"/>
                </a:rPr>
                <a:t>خط میخی</a:t>
              </a:r>
              <a:endParaRPr lang="fa-IR" sz="3200" dirty="0"/>
            </a:p>
          </p:txBody>
        </p:sp>
      </p:grpSp>
      <p:sp>
        <p:nvSpPr>
          <p:cNvPr id="21" name="Bevel 20"/>
          <p:cNvSpPr/>
          <p:nvPr/>
        </p:nvSpPr>
        <p:spPr>
          <a:xfrm>
            <a:off x="168728" y="5568889"/>
            <a:ext cx="11723914" cy="1023590"/>
          </a:xfrm>
          <a:prstGeom prst="bevel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دوره اشکانیان و ساسانیان خط پهلوی رایج بود. که از خط آرامی اقتباس شده بود.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63435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"/>
            <a:ext cx="7112000" cy="684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4" y="1508578"/>
            <a:ext cx="6401671" cy="42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219"/>
            <a:ext cx="6667500" cy="3543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0609" y="425042"/>
            <a:ext cx="4730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خط پهلوی دوره اشکانی و ساسانی</a:t>
            </a: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253219"/>
            <a:ext cx="5524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71"/>
            <a:ext cx="12192000" cy="71029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4750" y="117306"/>
            <a:ext cx="954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دانش</a:t>
            </a:r>
            <a:endParaRPr lang="fa-IR" sz="3200" dirty="0"/>
          </a:p>
        </p:txBody>
      </p:sp>
      <p:sp>
        <p:nvSpPr>
          <p:cNvPr id="4" name="Rectangle 3"/>
          <p:cNvSpPr/>
          <p:nvPr/>
        </p:nvSpPr>
        <p:spPr>
          <a:xfrm>
            <a:off x="425894" y="469354"/>
            <a:ext cx="111318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ساختن بناهای عظیم، سدها، پل ها، ابزارها، وسایل مختلف زندگی به دست ایرانیان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147249"/>
            <a:ext cx="238125" cy="95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4097" y="1923599"/>
            <a:ext cx="8055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آشنایی با علومی همچون ریاضی، هندسه، زمین </a:t>
            </a:r>
            <a:r>
              <a:rPr lang="fa-IR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شناسی</a:t>
            </a:r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و ...</a:t>
            </a:r>
            <a:endParaRPr lang="fa-IR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23" y="2508374"/>
            <a:ext cx="5610553" cy="43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9324" y="1561378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نیاز به تقویم برای فعالیت های کشاورزی</a:t>
            </a:r>
            <a:endParaRPr lang="fa-IR" sz="3200" dirty="0"/>
          </a:p>
        </p:txBody>
      </p:sp>
      <p:sp>
        <p:nvSpPr>
          <p:cNvPr id="4" name="Bevel 3"/>
          <p:cNvSpPr/>
          <p:nvPr/>
        </p:nvSpPr>
        <p:spPr>
          <a:xfrm>
            <a:off x="2708211" y="303666"/>
            <a:ext cx="6775574" cy="1080769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پیشرفت در علم نجوم و سنجش و تعیین زمان</a:t>
            </a:r>
            <a:endParaRPr lang="fa-I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5" y="2069732"/>
            <a:ext cx="238125" cy="95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996" y="3009931"/>
            <a:ext cx="7730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اختراع تقویم خورشیدی، تقسیم سال به 12 ماه 30 روزه</a:t>
            </a:r>
            <a:endParaRPr lang="fa-IR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73" y="3048476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مربوط به درس 24 مطالعات اجتماعی هفتم مبحث دانش و هنر در ایران باستان</Template>
  <TotalTime>0</TotalTime>
  <Words>542</Words>
  <Application>Microsoft Office PowerPoint</Application>
  <PresentationFormat>Widescreen</PresentationFormat>
  <Paragraphs>186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 Koodak</vt:lpstr>
      <vt:lpstr>B Morvarid</vt:lpstr>
      <vt:lpstr>Calibri</vt:lpstr>
      <vt:lpstr>Calibri Light</vt:lpstr>
      <vt:lpstr>Tahoma</vt:lpstr>
      <vt:lpstr>times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2022-02-01T07:57:45Z</dcterms:created>
  <dcterms:modified xsi:type="dcterms:W3CDTF">2022-02-01T07:58:06Z</dcterms:modified>
</cp:coreProperties>
</file>