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7" r:id="rId1"/>
  </p:sldMasterIdLst>
  <p:notesMasterIdLst>
    <p:notesMasterId r:id="rId45"/>
  </p:notesMasterIdLst>
  <p:sldIdLst>
    <p:sldId id="256" r:id="rId2"/>
    <p:sldId id="257" r:id="rId3"/>
    <p:sldId id="258" r:id="rId4"/>
    <p:sldId id="259" r:id="rId5"/>
    <p:sldId id="260" r:id="rId6"/>
    <p:sldId id="324" r:id="rId7"/>
    <p:sldId id="261" r:id="rId8"/>
    <p:sldId id="263" r:id="rId9"/>
    <p:sldId id="317" r:id="rId10"/>
    <p:sldId id="266" r:id="rId11"/>
    <p:sldId id="330" r:id="rId12"/>
    <p:sldId id="267" r:id="rId13"/>
    <p:sldId id="336" r:id="rId14"/>
    <p:sldId id="331" r:id="rId15"/>
    <p:sldId id="268" r:id="rId16"/>
    <p:sldId id="270" r:id="rId17"/>
    <p:sldId id="271" r:id="rId18"/>
    <p:sldId id="325" r:id="rId19"/>
    <p:sldId id="315" r:id="rId20"/>
    <p:sldId id="329" r:id="rId21"/>
    <p:sldId id="309" r:id="rId22"/>
    <p:sldId id="319" r:id="rId23"/>
    <p:sldId id="320" r:id="rId24"/>
    <p:sldId id="338" r:id="rId25"/>
    <p:sldId id="339" r:id="rId26"/>
    <p:sldId id="321" r:id="rId27"/>
    <p:sldId id="322" r:id="rId28"/>
    <p:sldId id="323" r:id="rId29"/>
    <p:sldId id="308" r:id="rId30"/>
    <p:sldId id="310" r:id="rId31"/>
    <p:sldId id="311" r:id="rId32"/>
    <p:sldId id="313" r:id="rId33"/>
    <p:sldId id="314" r:id="rId34"/>
    <p:sldId id="272" r:id="rId35"/>
    <p:sldId id="273" r:id="rId36"/>
    <p:sldId id="274" r:id="rId37"/>
    <p:sldId id="275" r:id="rId38"/>
    <p:sldId id="277" r:id="rId39"/>
    <p:sldId id="276" r:id="rId40"/>
    <p:sldId id="278" r:id="rId41"/>
    <p:sldId id="279" r:id="rId42"/>
    <p:sldId id="280" r:id="rId43"/>
    <p:sldId id="281"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0" d="100"/>
          <a:sy n="50" d="100"/>
        </p:scale>
        <p:origin x="42" y="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9F079B-90C4-415E-AB30-D8604DC35A53}" type="datetimeFigureOut">
              <a:rPr lang="en-US" smtClean="0"/>
              <a:t>11/12/2015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EF51E6-D0FD-4A0F-B275-AAA48C4D9C55}" type="slidenum">
              <a:rPr lang="en-US" smtClean="0"/>
              <a:t>‹#›</a:t>
            </a:fld>
            <a:endParaRPr lang="en-US"/>
          </a:p>
        </p:txBody>
      </p:sp>
    </p:spTree>
    <p:extLst>
      <p:ext uri="{BB962C8B-B14F-4D97-AF65-F5344CB8AC3E}">
        <p14:creationId xmlns:p14="http://schemas.microsoft.com/office/powerpoint/2010/main" val="847510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509872" y="0"/>
            <a:ext cx="13243109"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6198795" y="-21511"/>
            <a:ext cx="46736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311154" y="2708476"/>
            <a:ext cx="4417807"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6311154" y="4421081"/>
            <a:ext cx="4413071"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318325" y="1516829"/>
            <a:ext cx="2844800" cy="750981"/>
          </a:xfrm>
        </p:spPr>
        <p:txBody>
          <a:bodyPr anchor="b"/>
          <a:lstStyle>
            <a:lvl1pPr algn="l">
              <a:defRPr sz="2400"/>
            </a:lvl1pPr>
          </a:lstStyle>
          <a:p>
            <a:fld id="{B61BEF0D-F0BB-DE4B-95CE-6DB70DBA9567}" type="datetimeFigureOut">
              <a:rPr lang="en-US" smtClean="0"/>
              <a:pPr/>
              <a:t>11/12/2015</a:t>
            </a:fld>
            <a:endParaRPr lang="en-US" dirty="0"/>
          </a:p>
        </p:txBody>
      </p:sp>
      <p:sp>
        <p:nvSpPr>
          <p:cNvPr id="50" name="Rectangle 49"/>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7071360" y="5719967"/>
            <a:ext cx="3775456"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6198795" y="5719967"/>
            <a:ext cx="858221" cy="365125"/>
          </a:xfrm>
        </p:spPr>
        <p:txBody>
          <a:bodyPr/>
          <a:lstStyle>
            <a:lvl1pPr>
              <a:defRPr>
                <a:solidFill>
                  <a:schemeClr val="accent1"/>
                </a:solidFill>
              </a:defRPr>
            </a:lvl1pPr>
          </a:lstStyle>
          <a:p>
            <a:fld id="{D57F1E4F-1CFF-5643-939E-217C01CDF565}" type="slidenum">
              <a:rPr lang="en-US" smtClean="0"/>
              <a:pPr/>
              <a:t>‹#›</a:t>
            </a:fld>
            <a:endParaRPr lang="en-US" dirty="0"/>
          </a:p>
        </p:txBody>
      </p:sp>
      <p:sp>
        <p:nvSpPr>
          <p:cNvPr id="89" name="Rectangle 88"/>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11/12/2015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1030147"/>
            <a:ext cx="1979271"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404395" y="1030147"/>
            <a:ext cx="7231605"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11/12/2015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8194" y="2900830"/>
            <a:ext cx="8849957"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678194" y="4267201"/>
            <a:ext cx="8849956"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pPr/>
              <a:t>11/12/2015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Content Placeholder 8"/>
          <p:cNvSpPr>
            <a:spLocks noGrp="1"/>
          </p:cNvSpPr>
          <p:nvPr>
            <p:ph sz="quarter" idx="13"/>
          </p:nvPr>
        </p:nvSpPr>
        <p:spPr>
          <a:xfrm>
            <a:off x="1389888" y="2313432"/>
            <a:ext cx="4559808"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82815" y="2316009"/>
            <a:ext cx="407619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88961"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82450" y="2316010"/>
            <a:ext cx="4074289"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36"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11/12/2015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11/12/2015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11/12/2015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pPr/>
              <a:t>11/12/2015</a:t>
            </a:fld>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58" name="Rectangle 57"/>
          <p:cNvSpPr/>
          <p:nvPr/>
        </p:nvSpPr>
        <p:spPr>
          <a:xfrm>
            <a:off x="1207429" y="601884"/>
            <a:ext cx="4749676"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527859" y="856527"/>
            <a:ext cx="4120587"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en-US" dirty="0"/>
          </a:p>
        </p:txBody>
      </p:sp>
      <p:sp>
        <p:nvSpPr>
          <p:cNvPr id="2" name="Title 1"/>
          <p:cNvSpPr>
            <a:spLocks noGrp="1"/>
          </p:cNvSpPr>
          <p:nvPr>
            <p:ph type="title"/>
          </p:nvPr>
        </p:nvSpPr>
        <p:spPr>
          <a:xfrm>
            <a:off x="6319777" y="2657435"/>
            <a:ext cx="4406096"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6315456" y="4136994"/>
            <a:ext cx="4398379"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1207429" y="601884"/>
            <a:ext cx="4749676"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12565" y="2660904"/>
            <a:ext cx="4401312"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340278" y="693795"/>
            <a:ext cx="4479497"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312841" y="4133089"/>
            <a:ext cx="4400764"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11/12/2015</a:t>
            </a:fld>
            <a:endParaRPr lang="en-US" dirty="0"/>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406400" y="0"/>
            <a:ext cx="13243109"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609600" y="333488"/>
            <a:ext cx="109728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6081656" y="-21511"/>
            <a:ext cx="4905488"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391320" y="1027664"/>
            <a:ext cx="9366325"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91323" y="2323652"/>
            <a:ext cx="9036423"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96517" y="224493"/>
            <a:ext cx="2844800" cy="365125"/>
          </a:xfrm>
          <a:prstGeom prst="rect">
            <a:avLst/>
          </a:prstGeom>
        </p:spPr>
        <p:txBody>
          <a:bodyPr vert="horz" lIns="91440" tIns="45720" rIns="91440" bIns="45720" rtlCol="0" anchor="ctr"/>
          <a:lstStyle>
            <a:lvl1pPr algn="r">
              <a:defRPr sz="1200">
                <a:solidFill>
                  <a:srgbClr val="FEFEFE"/>
                </a:solidFill>
              </a:defRPr>
            </a:lvl1pPr>
          </a:lstStyle>
          <a:p>
            <a:fld id="{B61BEF0D-F0BB-DE4B-95CE-6DB70DBA9567}" type="datetimeFigureOut">
              <a:rPr lang="en-US" smtClean="0"/>
              <a:pPr/>
              <a:t>11/12/2015</a:t>
            </a:fld>
            <a:endParaRPr lang="en-US" dirty="0"/>
          </a:p>
        </p:txBody>
      </p:sp>
      <p:sp>
        <p:nvSpPr>
          <p:cNvPr id="5" name="Footer Placeholder 4"/>
          <p:cNvSpPr>
            <a:spLocks noGrp="1"/>
          </p:cNvSpPr>
          <p:nvPr>
            <p:ph type="ftr" sz="quarter" idx="3"/>
          </p:nvPr>
        </p:nvSpPr>
        <p:spPr>
          <a:xfrm>
            <a:off x="6188597" y="5852161"/>
            <a:ext cx="4669536"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6198795" y="224492"/>
            <a:ext cx="1776208" cy="365125"/>
          </a:xfrm>
          <a:prstGeom prst="rect">
            <a:avLst/>
          </a:prstGeom>
        </p:spPr>
        <p:txBody>
          <a:bodyPr vert="horz" lIns="91440" tIns="45720" rIns="91440" bIns="45720" rtlCol="0" anchor="ctr"/>
          <a:lstStyle>
            <a:lvl1pPr algn="l">
              <a:defRPr sz="1200">
                <a:solidFill>
                  <a:srgbClr val="FEFEFE"/>
                </a:solidFill>
              </a:defRPr>
            </a:lvl1pPr>
          </a:lstStyle>
          <a:p>
            <a:fld id="{D57F1E4F-1CFF-5643-939E-217C01CDF56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99721" y="589937"/>
            <a:ext cx="5112298" cy="1015663"/>
          </a:xfrm>
          <a:prstGeom prst="rect">
            <a:avLst/>
          </a:prstGeom>
          <a:noFill/>
        </p:spPr>
        <p:txBody>
          <a:bodyPr wrap="none" lIns="91440" tIns="45720" rIns="91440" bIns="45720">
            <a:spAutoFit/>
          </a:bodyPr>
          <a:lstStyle/>
          <a:p>
            <a:pPr algn="ctr"/>
            <a:r>
              <a:rPr lang="fa-IR" sz="6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ndalus" panose="02020603050405020304" pitchFamily="18" charset="-78"/>
                <a:cs typeface="Andalus" panose="02020603050405020304" pitchFamily="18" charset="-78"/>
              </a:rPr>
              <a:t>بسم الله الرحمن الرحیم</a:t>
            </a:r>
            <a:endParaRPr lang="en-US" sz="6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ndalus" panose="02020603050405020304" pitchFamily="18" charset="-78"/>
              <a:cs typeface="Andalus" panose="02020603050405020304" pitchFamily="18" charset="-78"/>
            </a:endParaRPr>
          </a:p>
        </p:txBody>
      </p:sp>
      <p:sp>
        <p:nvSpPr>
          <p:cNvPr id="5" name="Rectangle 4"/>
          <p:cNvSpPr/>
          <p:nvPr/>
        </p:nvSpPr>
        <p:spPr>
          <a:xfrm>
            <a:off x="6384220" y="3624209"/>
            <a:ext cx="4240264" cy="830997"/>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4800" b="1" dirty="0" smtClean="0">
                <a:ln/>
                <a:solidFill>
                  <a:schemeClr val="accent3"/>
                </a:solidFill>
                <a:latin typeface="_PDMS_Saleem_QuranFont" panose="02010000000000000000" pitchFamily="2" charset="-78"/>
                <a:cs typeface="_PDMS_Saleem_QuranFont" panose="02010000000000000000" pitchFamily="2" charset="-78"/>
              </a:rPr>
              <a:t>بررسی اقلیم</a:t>
            </a:r>
            <a:endParaRPr lang="en-US" sz="4800" b="1" cap="none" spc="0" dirty="0">
              <a:ln/>
              <a:solidFill>
                <a:schemeClr val="accent3"/>
              </a:solidFill>
              <a:effectLst/>
              <a:latin typeface="_PDMS_Saleem_QuranFont" panose="02010000000000000000" pitchFamily="2" charset="-78"/>
              <a:cs typeface="_PDMS_Saleem_QuranFont" panose="02010000000000000000" pitchFamily="2" charset="-78"/>
            </a:endParaRPr>
          </a:p>
        </p:txBody>
      </p:sp>
    </p:spTree>
    <p:extLst>
      <p:ext uri="{BB962C8B-B14F-4D97-AF65-F5344CB8AC3E}">
        <p14:creationId xmlns:p14="http://schemas.microsoft.com/office/powerpoint/2010/main" val="27540752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8034" y="2863685"/>
            <a:ext cx="10882647" cy="2246769"/>
          </a:xfrm>
          <a:prstGeom prst="rect">
            <a:avLst/>
          </a:prstGeom>
        </p:spPr>
        <p:txBody>
          <a:bodyPr wrap="square">
            <a:spAutoFit/>
          </a:bodyPr>
          <a:lstStyle/>
          <a:p>
            <a:pPr algn="r"/>
            <a:r>
              <a:rPr lang="fa-IR" sz="2000" dirty="0" smtClean="0">
                <a:latin typeface="BNazanin"/>
              </a:rPr>
              <a:t>بر </a:t>
            </a:r>
            <a:r>
              <a:rPr lang="fa-IR" sz="2000" dirty="0">
                <a:latin typeface="BNazanin"/>
              </a:rPr>
              <a:t>اساس داده هاي 30 ساله ايسستگاه سينوپتيك تهران ، متوسط بارندگي ساليانه در استان</a:t>
            </a:r>
          </a:p>
          <a:p>
            <a:pPr algn="r"/>
            <a:r>
              <a:rPr lang="fa-IR" sz="2000" dirty="0">
                <a:latin typeface="BNazanin"/>
              </a:rPr>
              <a:t>263,9 ميلي متر است . با توجه به شرايط توپوگرافيكي خاص استان تهران ميزان بارندگي در مناطق</a:t>
            </a:r>
          </a:p>
          <a:p>
            <a:pPr algn="r"/>
            <a:r>
              <a:rPr lang="fa-IR" sz="2000" dirty="0">
                <a:latin typeface="BNazanin"/>
              </a:rPr>
              <a:t>شمالي به دليل كوهستاني بودن بيشتر از ساير نقاط است به طوريكه بر اساس آمار دراز مدت ،</a:t>
            </a:r>
          </a:p>
          <a:p>
            <a:pPr algn="r"/>
            <a:r>
              <a:rPr lang="fa-IR" sz="2000" dirty="0">
                <a:latin typeface="BNazanin"/>
              </a:rPr>
              <a:t>ميانگين بارندگي سالانه هومند آب سرد 331,5 ميليمتر و تجريش 422,6 ميليمتر مي باشد . در</a:t>
            </a:r>
          </a:p>
          <a:p>
            <a:pPr algn="r"/>
            <a:r>
              <a:rPr lang="fa-IR" sz="2000" dirty="0">
                <a:latin typeface="BNazanin"/>
              </a:rPr>
              <a:t>مناطقي جنوبي استان نيز به دليل شرايط خاص منطقه كه پايينترين ارتفاع از سطح دريا را داراست</a:t>
            </a:r>
          </a:p>
          <a:p>
            <a:pPr algn="r"/>
            <a:r>
              <a:rPr lang="fa-IR" sz="2000" dirty="0">
                <a:latin typeface="BNazanin"/>
              </a:rPr>
              <a:t>و همجواري با كوير مركزي ، كمترين ميزان بارندگي نازل مي شود بطوريكه مقدار آن در ايستگاه</a:t>
            </a:r>
          </a:p>
          <a:p>
            <a:pPr algn="r"/>
            <a:r>
              <a:rPr lang="fa-IR" sz="2000" dirty="0">
                <a:latin typeface="BNazanin"/>
              </a:rPr>
              <a:t>ابردژ در جنوب ورامين 126,3 ميليمتر در سال و در امين آباد شهر ري 201,7 ميليمتر ميباشد.</a:t>
            </a:r>
            <a:endParaRPr lang="en-US" sz="2000" dirty="0"/>
          </a:p>
        </p:txBody>
      </p:sp>
      <p:sp>
        <p:nvSpPr>
          <p:cNvPr id="3" name="Rectangle 2"/>
          <p:cNvSpPr/>
          <p:nvPr/>
        </p:nvSpPr>
        <p:spPr>
          <a:xfrm>
            <a:off x="7905743" y="5194"/>
            <a:ext cx="1326004" cy="46166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b="1" cap="none" spc="0" dirty="0" smtClean="0">
                <a:ln/>
                <a:solidFill>
                  <a:schemeClr val="accent3"/>
                </a:solidFill>
                <a:effectLst/>
              </a:rPr>
              <a:t>بارندگی</a:t>
            </a:r>
            <a:endParaRPr lang="en-US" sz="2400" b="1" cap="none" spc="0" dirty="0">
              <a:ln/>
              <a:solidFill>
                <a:schemeClr val="accent3"/>
              </a:solidFill>
              <a:effectLst/>
            </a:endParaRPr>
          </a:p>
        </p:txBody>
      </p:sp>
      <p:sp>
        <p:nvSpPr>
          <p:cNvPr id="5" name="Rectangle 4"/>
          <p:cNvSpPr/>
          <p:nvPr/>
        </p:nvSpPr>
        <p:spPr>
          <a:xfrm>
            <a:off x="1107860" y="1426226"/>
            <a:ext cx="10200068" cy="1200329"/>
          </a:xfrm>
          <a:prstGeom prst="rect">
            <a:avLst/>
          </a:prstGeom>
        </p:spPr>
        <p:txBody>
          <a:bodyPr wrap="square">
            <a:spAutoFit/>
          </a:bodyPr>
          <a:lstStyle/>
          <a:p>
            <a:pPr algn="r"/>
            <a:r>
              <a:rPr lang="fa-IR" dirty="0" smtClean="0"/>
              <a:t>اگر </a:t>
            </a:r>
            <a:r>
              <a:rPr lang="fa-IR" dirty="0"/>
              <a:t>هوا سرد شود و دماي آن به پايين نقطه شبنم برسد نمي تواند تمام رطوبت موجود در خود را نگه دارد از اين رو مقدار بخار آب به صورت</a:t>
            </a:r>
          </a:p>
          <a:p>
            <a:pPr algn="r"/>
            <a:r>
              <a:rPr lang="fa-IR" dirty="0"/>
              <a:t>قطرات آب بر روي سطوحي كه دماي آنها از نقطه شبنم كمتر است تشكيل مي شود.اين پديده عتت اصلي ايجاد بارندگي است.</a:t>
            </a:r>
            <a:endParaRPr lang="en-US" dirty="0"/>
          </a:p>
        </p:txBody>
      </p:sp>
    </p:spTree>
    <p:extLst>
      <p:ext uri="{BB962C8B-B14F-4D97-AF65-F5344CB8AC3E}">
        <p14:creationId xmlns:p14="http://schemas.microsoft.com/office/powerpoint/2010/main" val="1051556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475" y="1056067"/>
            <a:ext cx="8020484" cy="4700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259132" y="-110716"/>
            <a:ext cx="4385549" cy="830997"/>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b="1" cap="none" spc="0" dirty="0" smtClean="0">
                <a:ln/>
                <a:solidFill>
                  <a:schemeClr val="accent3"/>
                </a:solidFill>
                <a:effectLst/>
              </a:rPr>
              <a:t>میانگین حداقل و حدکثر دمای ماهانه</a:t>
            </a:r>
            <a:endParaRPr lang="en-US" sz="2400" b="1" cap="none" spc="0" dirty="0">
              <a:ln/>
              <a:solidFill>
                <a:schemeClr val="accent3"/>
              </a:solidFill>
              <a:effectLst/>
            </a:endParaRPr>
          </a:p>
        </p:txBody>
      </p:sp>
    </p:spTree>
    <p:extLst>
      <p:ext uri="{BB962C8B-B14F-4D97-AF65-F5344CB8AC3E}">
        <p14:creationId xmlns:p14="http://schemas.microsoft.com/office/powerpoint/2010/main" val="42061773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03796" y="2145934"/>
            <a:ext cx="9478849" cy="1938992"/>
          </a:xfrm>
          <a:prstGeom prst="rect">
            <a:avLst/>
          </a:prstGeom>
        </p:spPr>
        <p:txBody>
          <a:bodyPr wrap="square">
            <a:spAutoFit/>
          </a:bodyPr>
          <a:lstStyle/>
          <a:p>
            <a:pPr algn="r"/>
            <a:r>
              <a:rPr lang="fa-IR" sz="2000" dirty="0" smtClean="0">
                <a:latin typeface="BNazanin"/>
              </a:rPr>
              <a:t>بر اساس داده هاي 30 ساله ايسستگاه سينوپتيك تهران ، ميانگين </a:t>
            </a:r>
            <a:r>
              <a:rPr lang="fa-IR" sz="2000" dirty="0">
                <a:latin typeface="BNazanin"/>
              </a:rPr>
              <a:t>دماي سالانه تهران 17,3 </a:t>
            </a:r>
            <a:r>
              <a:rPr lang="fa-IR" sz="2000" dirty="0" smtClean="0">
                <a:latin typeface="BNazanin"/>
              </a:rPr>
              <a:t>درجه سانتيگراد است . اين مقدار در جنوب استان در ايستگاه ابردژ 26,2 درجه سانتيگراد و در شمال 4استان ايستگاه فيروزكوه 8,9 درجه سانتيگراد مي باشد. بررسي دماي استان تهران بر اساس دادههاي 30 </a:t>
            </a:r>
            <a:r>
              <a:rPr lang="fa-IR" sz="2000" dirty="0">
                <a:latin typeface="BNazanin"/>
              </a:rPr>
              <a:t>ساله ايسستگاه سينوپتيك نشان داده كه ميانگين حداقل روزانه دما در سردترين ماه سال از </a:t>
            </a:r>
            <a:r>
              <a:rPr lang="fa-IR" sz="2000" dirty="0" smtClean="0">
                <a:latin typeface="BNazanin"/>
              </a:rPr>
              <a:t>5 درجه </a:t>
            </a:r>
            <a:r>
              <a:rPr lang="fa-IR" sz="2000" dirty="0">
                <a:latin typeface="BNazanin"/>
              </a:rPr>
              <a:t>سانتيگراد كمتر است و بر اين اساس در سه كلاس، فراسرد، سرد و معتدل قرار ميگيرد.</a:t>
            </a:r>
            <a:endParaRPr lang="en-US" sz="2000" dirty="0"/>
          </a:p>
        </p:txBody>
      </p:sp>
      <p:sp>
        <p:nvSpPr>
          <p:cNvPr id="2" name="Rectangle 1"/>
          <p:cNvSpPr/>
          <p:nvPr/>
        </p:nvSpPr>
        <p:spPr>
          <a:xfrm>
            <a:off x="7995400" y="30952"/>
            <a:ext cx="1095172" cy="46166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b="1" cap="none" spc="0" dirty="0" smtClean="0">
                <a:ln/>
                <a:solidFill>
                  <a:schemeClr val="accent3"/>
                </a:solidFill>
                <a:effectLst/>
              </a:rPr>
              <a:t>حرارت</a:t>
            </a:r>
            <a:endParaRPr lang="en-US" sz="2400" b="1" cap="none" spc="0" dirty="0">
              <a:ln/>
              <a:solidFill>
                <a:schemeClr val="accent3"/>
              </a:solidFill>
              <a:effectLst/>
            </a:endParaRPr>
          </a:p>
        </p:txBody>
      </p:sp>
    </p:spTree>
    <p:extLst>
      <p:ext uri="{BB962C8B-B14F-4D97-AF65-F5344CB8AC3E}">
        <p14:creationId xmlns:p14="http://schemas.microsoft.com/office/powerpoint/2010/main" val="8508994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08171" y="905183"/>
            <a:ext cx="8899302" cy="2308324"/>
          </a:xfrm>
          <a:prstGeom prst="rect">
            <a:avLst/>
          </a:prstGeom>
        </p:spPr>
        <p:txBody>
          <a:bodyPr wrap="square">
            <a:spAutoFit/>
          </a:bodyPr>
          <a:lstStyle/>
          <a:p>
            <a:pPr algn="r"/>
            <a:r>
              <a:rPr lang="fa-IR" b="1" dirty="0" smtClean="0"/>
              <a:t>تابش آفتاب</a:t>
            </a:r>
          </a:p>
          <a:p>
            <a:pPr algn="r"/>
            <a:r>
              <a:rPr lang="fa-IR" dirty="0" smtClean="0"/>
              <a:t>به </a:t>
            </a:r>
            <a:r>
              <a:rPr lang="fa-IR" dirty="0"/>
              <a:t>طور كلي تابش آفتاب با ساطح شدن پنج نوع پرتو يك ساختمان را تحت تاثير قرار مي دهد. به ترتيب اهميت عبارتند از:</a:t>
            </a:r>
          </a:p>
          <a:p>
            <a:pPr algn="r"/>
            <a:r>
              <a:rPr lang="fa-IR" dirty="0"/>
              <a:t>• پرتوي مستقيم با طول موج كوتاه</a:t>
            </a:r>
          </a:p>
          <a:p>
            <a:pPr algn="r"/>
            <a:r>
              <a:rPr lang="fa-IR" dirty="0"/>
              <a:t>• پرتو پراكنده از آسمان با طول موج كوتاه</a:t>
            </a:r>
          </a:p>
          <a:p>
            <a:pPr algn="r"/>
            <a:r>
              <a:rPr lang="fa-IR" dirty="0"/>
              <a:t>• پرتوي باز تابيده از سطوح اطراف با طول موج كوتاه</a:t>
            </a:r>
          </a:p>
          <a:p>
            <a:pPr algn="r"/>
            <a:r>
              <a:rPr lang="fa-IR" dirty="0"/>
              <a:t>• پرتوي ساطع شده از زمين و اجسام گرم شده با طول موج بلند ( بازتاب حرارتي)</a:t>
            </a:r>
          </a:p>
          <a:p>
            <a:pPr algn="r"/>
            <a:r>
              <a:rPr lang="fa-IR" dirty="0"/>
              <a:t>• پرتوي ساطع شده از ساختمان به آسمان با طول موج بلند ( بازتاب حرارتي)</a:t>
            </a:r>
            <a:endParaRPr lang="en-US" dirty="0"/>
          </a:p>
        </p:txBody>
      </p:sp>
      <p:sp>
        <p:nvSpPr>
          <p:cNvPr id="5" name="Rectangle 4"/>
          <p:cNvSpPr/>
          <p:nvPr/>
        </p:nvSpPr>
        <p:spPr>
          <a:xfrm>
            <a:off x="6546542" y="29621"/>
            <a:ext cx="3735318" cy="46166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b="1" cap="none" spc="0" dirty="0" smtClean="0">
                <a:ln/>
                <a:solidFill>
                  <a:schemeClr val="accent3"/>
                </a:solidFill>
                <a:effectLst/>
              </a:rPr>
              <a:t>تابش آفتاب و رطوبت هوا</a:t>
            </a:r>
            <a:endParaRPr lang="en-US" sz="2400" b="1" cap="none" spc="0" dirty="0">
              <a:ln/>
              <a:solidFill>
                <a:schemeClr val="accent3"/>
              </a:solidFill>
              <a:effectLst/>
            </a:endParaRPr>
          </a:p>
        </p:txBody>
      </p:sp>
      <p:sp>
        <p:nvSpPr>
          <p:cNvPr id="6" name="Rectangle 5"/>
          <p:cNvSpPr/>
          <p:nvPr/>
        </p:nvSpPr>
        <p:spPr>
          <a:xfrm>
            <a:off x="1405664" y="3400627"/>
            <a:ext cx="9501809" cy="1754326"/>
          </a:xfrm>
          <a:prstGeom prst="rect">
            <a:avLst/>
          </a:prstGeom>
        </p:spPr>
        <p:txBody>
          <a:bodyPr wrap="square">
            <a:spAutoFit/>
          </a:bodyPr>
          <a:lstStyle/>
          <a:p>
            <a:pPr algn="r"/>
            <a:r>
              <a:rPr lang="fa-IR" b="1" dirty="0"/>
              <a:t>رطوبت هوا</a:t>
            </a:r>
          </a:p>
          <a:p>
            <a:pPr algn="r"/>
            <a:r>
              <a:rPr lang="fa-IR" dirty="0"/>
              <a:t>منظور از رطوبت هوا ، مقدار آبي است كه به صورت بخار در هوا وجود دارد.بخار آب از طريق تبخير آب سطح اقيانوس ها و دريا </a:t>
            </a:r>
            <a:r>
              <a:rPr lang="fa-IR" dirty="0" smtClean="0"/>
              <a:t>ها،همچنين </a:t>
            </a:r>
            <a:r>
              <a:rPr lang="fa-IR" dirty="0"/>
              <a:t>سطوح مرطوبي چون گياهان وارد هوا مي شود. اين بخار آب به وسيله جريان هوا و باد به بقيه قسمت هاي سطوح زمين منتقل </a:t>
            </a:r>
            <a:r>
              <a:rPr lang="fa-IR" dirty="0" smtClean="0"/>
              <a:t>ميشود</a:t>
            </a:r>
            <a:r>
              <a:rPr lang="fa-IR" dirty="0"/>
              <a:t>. هرچه هوا گرم تر باشد، بخار آب بيشتري را در خود نگه مي دارد.حداكثر ميزان رطوبت هوا در نواحي خط استواست كه با حركت </a:t>
            </a:r>
            <a:r>
              <a:rPr lang="fa-IR" dirty="0" smtClean="0"/>
              <a:t>به طرف </a:t>
            </a:r>
            <a:r>
              <a:rPr lang="fa-IR" dirty="0"/>
              <a:t>قطبين كاهش مي يابد.</a:t>
            </a:r>
            <a:endParaRPr lang="en-US" dirty="0"/>
          </a:p>
        </p:txBody>
      </p:sp>
    </p:spTree>
    <p:extLst>
      <p:ext uri="{BB962C8B-B14F-4D97-AF65-F5344CB8AC3E}">
        <p14:creationId xmlns:p14="http://schemas.microsoft.com/office/powerpoint/2010/main" val="18448553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567" y="1307475"/>
            <a:ext cx="9388785" cy="4191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163119" y="39634"/>
            <a:ext cx="4733988" cy="46166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b="1" cap="none" spc="0" dirty="0" smtClean="0">
                <a:ln/>
                <a:solidFill>
                  <a:schemeClr val="accent3"/>
                </a:solidFill>
                <a:effectLst/>
              </a:rPr>
              <a:t>میانگین پنج ساله رطوبت نسبی</a:t>
            </a:r>
            <a:endParaRPr lang="en-US" sz="2400" b="1" cap="none" spc="0" dirty="0">
              <a:ln/>
              <a:solidFill>
                <a:schemeClr val="accent3"/>
              </a:solidFill>
              <a:effectLst/>
            </a:endParaRPr>
          </a:p>
        </p:txBody>
      </p:sp>
    </p:spTree>
    <p:extLst>
      <p:ext uri="{BB962C8B-B14F-4D97-AF65-F5344CB8AC3E}">
        <p14:creationId xmlns:p14="http://schemas.microsoft.com/office/powerpoint/2010/main" val="10221636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8642" y="1488608"/>
            <a:ext cx="10483402" cy="3477875"/>
          </a:xfrm>
          <a:prstGeom prst="rect">
            <a:avLst/>
          </a:prstGeom>
        </p:spPr>
        <p:txBody>
          <a:bodyPr wrap="square">
            <a:spAutoFit/>
          </a:bodyPr>
          <a:lstStyle/>
          <a:p>
            <a:pPr algn="r"/>
            <a:r>
              <a:rPr lang="fa-IR" sz="2000" dirty="0" smtClean="0">
                <a:latin typeface="BNazanin"/>
              </a:rPr>
              <a:t>هواي </a:t>
            </a:r>
            <a:r>
              <a:rPr lang="fa-IR" sz="2000" dirty="0">
                <a:latin typeface="BNazanin"/>
              </a:rPr>
              <a:t>تهران در مناطق كوهستاني داراي آب و هواي معتدل و در دشت نيمه بياباني است . بطور</a:t>
            </a:r>
          </a:p>
          <a:p>
            <a:pPr algn="r"/>
            <a:r>
              <a:rPr lang="fa-IR" sz="2000" dirty="0">
                <a:latin typeface="BNazanin"/>
              </a:rPr>
              <a:t>كلي استان تهران را مي توان به سه بخش اقليمي زير تقسيم كرد:</a:t>
            </a:r>
          </a:p>
          <a:p>
            <a:pPr algn="r"/>
            <a:r>
              <a:rPr lang="fa-IR" sz="2000" dirty="0">
                <a:latin typeface="BNazanin"/>
              </a:rPr>
              <a:t>اقليم ارتفاعات شمالي: بر دامنه هاي جنوبي، بلنديهاي البرز مركزي، در ارتفاعي بالاي 3000 متر</a:t>
            </a:r>
          </a:p>
          <a:p>
            <a:pPr algn="r"/>
            <a:r>
              <a:rPr lang="fa-IR" sz="2000" dirty="0">
                <a:latin typeface="BNazanin"/>
              </a:rPr>
              <a:t>قرار گرفته و آب و هوايي مرطوب و نيمه مرطوب و سردسير با زمستانهاي بسيار سرد و طولاني</a:t>
            </a:r>
          </a:p>
          <a:p>
            <a:pPr algn="r"/>
            <a:r>
              <a:rPr lang="fa-IR" sz="2000" dirty="0">
                <a:latin typeface="BNazanin"/>
              </a:rPr>
              <a:t>دارد. بارزترين نقاط اين اقليم، دماوند و توچال است.</a:t>
            </a:r>
          </a:p>
          <a:p>
            <a:pPr algn="r"/>
            <a:r>
              <a:rPr lang="fa-IR" sz="2000" dirty="0">
                <a:latin typeface="BNazanin"/>
              </a:rPr>
              <a:t>اقليم كوهپايه: اين اقليم در ارتفاع دو تا سه هزار متري از سطح دريا قرار گرفته و داراي آب و هوايي</a:t>
            </a:r>
          </a:p>
          <a:p>
            <a:pPr algn="r"/>
            <a:r>
              <a:rPr lang="fa-IR" sz="2000" dirty="0">
                <a:latin typeface="BNazanin"/>
              </a:rPr>
              <a:t>نيمه مرطوب و سردسير و زمستانهايي به نسبت طولاني است </a:t>
            </a:r>
            <a:r>
              <a:rPr lang="fa-IR" sz="2000" dirty="0">
                <a:latin typeface="TimesNewRoman"/>
              </a:rPr>
              <a:t>.</a:t>
            </a:r>
            <a:r>
              <a:rPr lang="fa-IR" sz="2000" dirty="0">
                <a:latin typeface="BNazanin"/>
              </a:rPr>
              <a:t>آبعلي ، فيروزكوه ، دماوند ، گلندوك</a:t>
            </a:r>
          </a:p>
          <a:p>
            <a:pPr algn="r"/>
            <a:r>
              <a:rPr lang="fa-IR" sz="2000" dirty="0">
                <a:latin typeface="BNazanin"/>
              </a:rPr>
              <a:t>، سد اميركبير و دره طالقان در اين اقليم قرار دارند.</a:t>
            </a:r>
          </a:p>
          <a:p>
            <a:pPr algn="r"/>
            <a:r>
              <a:rPr lang="fa-IR" sz="2000" dirty="0">
                <a:latin typeface="BNazanin"/>
              </a:rPr>
              <a:t>اقليم نيمه خشك و خشك: با زمستانهاي كوتاه و تابستانهاي گرم، در ارتفاعات كمتر از 2000 متر</a:t>
            </a:r>
          </a:p>
          <a:p>
            <a:pPr algn="r"/>
            <a:r>
              <a:rPr lang="fa-IR" sz="2000" dirty="0">
                <a:latin typeface="BNazanin"/>
              </a:rPr>
              <a:t>واقع شده است. هر چه ارتفاع كاهش مييابد، خشكي محيط بيشتر ميشود. ورامين، شهريار و جنوب</a:t>
            </a:r>
          </a:p>
          <a:p>
            <a:pPr algn="r"/>
            <a:r>
              <a:rPr lang="fa-IR" sz="2000" dirty="0">
                <a:latin typeface="BNazanin"/>
              </a:rPr>
              <a:t>شهرستان كرج در اين اقليم قرار گرفته اند.</a:t>
            </a:r>
            <a:endParaRPr lang="en-US" sz="2000" dirty="0"/>
          </a:p>
        </p:txBody>
      </p:sp>
      <p:sp>
        <p:nvSpPr>
          <p:cNvPr id="2" name="Rectangle 1"/>
          <p:cNvSpPr/>
          <p:nvPr/>
        </p:nvSpPr>
        <p:spPr>
          <a:xfrm>
            <a:off x="6584597" y="95346"/>
            <a:ext cx="3839513" cy="46166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b="1" dirty="0" smtClean="0">
                <a:ln/>
                <a:solidFill>
                  <a:schemeClr val="accent3"/>
                </a:solidFill>
              </a:rPr>
              <a:t>طبقه بندی اقلیمی استان</a:t>
            </a:r>
            <a:endParaRPr lang="en-US" sz="2400" b="1" dirty="0">
              <a:ln/>
              <a:solidFill>
                <a:schemeClr val="accent3"/>
              </a:solidFill>
            </a:endParaRPr>
          </a:p>
        </p:txBody>
      </p:sp>
    </p:spTree>
    <p:extLst>
      <p:ext uri="{BB962C8B-B14F-4D97-AF65-F5344CB8AC3E}">
        <p14:creationId xmlns:p14="http://schemas.microsoft.com/office/powerpoint/2010/main" val="22785862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004" y="5070151"/>
            <a:ext cx="10715223" cy="1477328"/>
          </a:xfrm>
          <a:prstGeom prst="rect">
            <a:avLst/>
          </a:prstGeom>
        </p:spPr>
        <p:txBody>
          <a:bodyPr wrap="square">
            <a:spAutoFit/>
          </a:bodyPr>
          <a:lstStyle/>
          <a:p>
            <a:pPr algn="r"/>
            <a:r>
              <a:rPr lang="fa-IR" dirty="0">
                <a:latin typeface="BNazanin"/>
              </a:rPr>
              <a:t>ضريب خشكي است كه با توجه به بارندگي و دماي سالانه به 7 طبقه تقسيم </a:t>
            </a:r>
            <a:r>
              <a:rPr lang="en-US" dirty="0">
                <a:latin typeface="TimesNewRoman"/>
              </a:rPr>
              <a:t>A </a:t>
            </a:r>
            <a:r>
              <a:rPr lang="fa-IR" dirty="0">
                <a:latin typeface="BNazanin"/>
              </a:rPr>
              <a:t>در شكل بالا</a:t>
            </a:r>
          </a:p>
          <a:p>
            <a:pPr algn="r"/>
            <a:r>
              <a:rPr lang="fa-IR" dirty="0">
                <a:latin typeface="BNazanin"/>
              </a:rPr>
              <a:t>نيز ميانگين حداقل روزانه دما در سردترين ماه سال بر حسب درجه سانتيگراد مي </a:t>
            </a:r>
            <a:r>
              <a:rPr lang="fa-IR" dirty="0" smtClean="0">
                <a:latin typeface="TimesNewRoman"/>
              </a:rPr>
              <a:t>باشد. </a:t>
            </a:r>
            <a:r>
              <a:rPr lang="en-US" dirty="0">
                <a:latin typeface="TimesNewRoman"/>
              </a:rPr>
              <a:t>M </a:t>
            </a:r>
            <a:r>
              <a:rPr lang="en-US" dirty="0">
                <a:latin typeface="BNazanin"/>
              </a:rPr>
              <a:t>. </a:t>
            </a:r>
            <a:r>
              <a:rPr lang="fa-IR" dirty="0">
                <a:latin typeface="BNazanin"/>
              </a:rPr>
              <a:t>ميشود</a:t>
            </a:r>
          </a:p>
          <a:p>
            <a:pPr algn="r"/>
            <a:r>
              <a:rPr lang="fa-IR" dirty="0" smtClean="0">
                <a:latin typeface="BNazanin"/>
              </a:rPr>
              <a:t>نحوه </a:t>
            </a:r>
            <a:r>
              <a:rPr lang="fa-IR" dirty="0">
                <a:latin typeface="BNazanin"/>
              </a:rPr>
              <a:t>طبقه بندي شاخصها بصورت زير است . از تركيب اين دو شاخص، اقليم مورد طبقه بندي</a:t>
            </a:r>
          </a:p>
          <a:p>
            <a:pPr algn="r"/>
            <a:r>
              <a:rPr lang="fa-IR" dirty="0">
                <a:latin typeface="BNazanin"/>
              </a:rPr>
              <a:t>مي تواند وجود </a:t>
            </a:r>
            <a:r>
              <a:rPr lang="en-US" dirty="0">
                <a:latin typeface="TimesNewRoman"/>
              </a:rPr>
              <a:t>M </a:t>
            </a:r>
            <a:r>
              <a:rPr lang="fa-IR" dirty="0">
                <a:latin typeface="BNazanin"/>
              </a:rPr>
              <a:t>يك يا چند طبقه از ضرايب </a:t>
            </a:r>
            <a:r>
              <a:rPr lang="en-US" dirty="0">
                <a:latin typeface="TimesNewRoman"/>
              </a:rPr>
              <a:t>A </a:t>
            </a:r>
            <a:r>
              <a:rPr lang="fa-IR" dirty="0">
                <a:latin typeface="BNazanin"/>
              </a:rPr>
              <a:t>قرار مي گيرد. بنابراين براي هر يك از ضرايب</a:t>
            </a:r>
          </a:p>
          <a:p>
            <a:pPr algn="r"/>
            <a:r>
              <a:rPr lang="fa-IR" dirty="0">
                <a:latin typeface="BNazanin"/>
              </a:rPr>
              <a:t>داشته باشد.</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626" y="697053"/>
            <a:ext cx="8677072" cy="4242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62816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1672" y="1591293"/>
            <a:ext cx="4823477" cy="360089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9162" y="2408349"/>
            <a:ext cx="5304037" cy="1966783"/>
          </a:xfrm>
          <a:prstGeom prst="rect">
            <a:avLst/>
          </a:prstGeom>
        </p:spPr>
      </p:pic>
    </p:spTree>
    <p:extLst>
      <p:ext uri="{BB962C8B-B14F-4D97-AF65-F5344CB8AC3E}">
        <p14:creationId xmlns:p14="http://schemas.microsoft.com/office/powerpoint/2010/main" val="24352070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5915" y="1030310"/>
            <a:ext cx="10393249" cy="4524315"/>
          </a:xfrm>
          <a:prstGeom prst="rect">
            <a:avLst/>
          </a:prstGeom>
        </p:spPr>
        <p:txBody>
          <a:bodyPr wrap="square">
            <a:spAutoFit/>
          </a:bodyPr>
          <a:lstStyle/>
          <a:p>
            <a:pPr algn="r"/>
            <a:r>
              <a:rPr lang="fa-IR" dirty="0" smtClean="0"/>
              <a:t>ظرفيت </a:t>
            </a:r>
            <a:r>
              <a:rPr lang="fa-IR" dirty="0"/>
              <a:t>حرارتي مصالح ، به وزن مخصوص و گرماي ويژي آنها بستگي دارد</a:t>
            </a:r>
          </a:p>
          <a:p>
            <a:pPr algn="r"/>
            <a:r>
              <a:rPr lang="fa-IR" dirty="0"/>
              <a:t>. هرچه وزن مخصوص يك جسم بيشتر باشد ، ظرفيت حرارتي آن بيشتر</a:t>
            </a:r>
          </a:p>
          <a:p>
            <a:pPr algn="r"/>
            <a:r>
              <a:rPr lang="fa-IR" dirty="0"/>
              <a:t>است. براي مثال ، مدت زماني كه حرارت ناشي از تابش آفتاب و گرمي هوا</a:t>
            </a:r>
          </a:p>
          <a:p>
            <a:pPr algn="r"/>
            <a:r>
              <a:rPr lang="fa-IR" dirty="0"/>
              <a:t>از سطح خارجي به سطح داخلي انتقال مي يابد ، براي يك ورق آهني</a:t>
            </a:r>
          </a:p>
          <a:p>
            <a:pPr algn="r"/>
            <a:r>
              <a:rPr lang="fa-IR" dirty="0"/>
              <a:t>حدود چند دقيقه و براي يك ديوار سنگي ضخيم چندين ساعتاست.</a:t>
            </a:r>
          </a:p>
          <a:p>
            <a:pPr algn="r"/>
            <a:r>
              <a:rPr lang="fa-IR" dirty="0"/>
              <a:t>هرچه ظرفيت حرارتي ديوار بيشتر باشد ، حرارت با سرعت كمتري از خارج</a:t>
            </a:r>
          </a:p>
          <a:p>
            <a:pPr algn="r"/>
            <a:r>
              <a:rPr lang="fa-IR" dirty="0"/>
              <a:t>به طرف داخل انتقال مي يابد .اين زمان تاخير باعث مي شود در ساعاتي</a:t>
            </a:r>
          </a:p>
          <a:p>
            <a:pPr algn="r"/>
            <a:r>
              <a:rPr lang="fa-IR" dirty="0"/>
              <a:t>كه هوا در حداكثر درجه حرارت است ، حرارت نفوذ كرده در ديوار هاي</a:t>
            </a:r>
          </a:p>
          <a:p>
            <a:pPr algn="r"/>
            <a:r>
              <a:rPr lang="fa-IR" dirty="0"/>
              <a:t>خارجي در همان جا ذخيره شود و در هنگام عصر كه هوا نسبتاً خنك است ، از آن خارج گردد.</a:t>
            </a:r>
          </a:p>
          <a:p>
            <a:pPr algn="r"/>
            <a:r>
              <a:rPr lang="fa-IR" dirty="0"/>
              <a:t>در فصل زمستان و بويژه در مناطق سرد كه به طور كلي دماي هواي خارج كمتر از ئژدماي هواي گرم شده ي داخلي است ، ظرفيت </a:t>
            </a:r>
            <a:r>
              <a:rPr lang="fa-IR" dirty="0" smtClean="0"/>
              <a:t>حرارتي مصالح </a:t>
            </a:r>
            <a:r>
              <a:rPr lang="fa-IR" dirty="0"/>
              <a:t>يك ساختمان فقط دامنه نوسان دماي هواي داخلي آن را كاهش مي دهد و تاثيري در جهت حركت حرارت و ميانگين دماي </a:t>
            </a:r>
            <a:r>
              <a:rPr lang="fa-IR" dirty="0" smtClean="0"/>
              <a:t>هوا ندارد </a:t>
            </a:r>
            <a:r>
              <a:rPr lang="fa-IR" dirty="0"/>
              <a:t>. ولي در تابستان و در مناطق گرم كه سطوح خارجي ساختمان هنگام روز گرم تر و هنگام شب سردتر از هواي داخلي است ، </a:t>
            </a:r>
            <a:r>
              <a:rPr lang="fa-IR" dirty="0" smtClean="0"/>
              <a:t>ظرفيت حرارتي </a:t>
            </a:r>
            <a:r>
              <a:rPr lang="fa-IR" dirty="0"/>
              <a:t>علاوه بر آنكه در كاهش تبادل حرارت هواي داخلي و خارجي موثر است ، در جهت حركت حرارت نيز تاثير مي گذارد ظرفيت</a:t>
            </a:r>
          </a:p>
          <a:p>
            <a:pPr algn="r"/>
            <a:r>
              <a:rPr lang="fa-IR" dirty="0"/>
              <a:t>حرارتي زياد در مناطقي كه مشكل گرماي هواي داخلي معمولاً در شب ها نيز وجود دارد (مانند مناطق مرطوب ساحلي) مناسب نيست.</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915" y="1030309"/>
            <a:ext cx="3205790" cy="2291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271965" y="30952"/>
            <a:ext cx="2351926" cy="46166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b="1" cap="none" spc="0" dirty="0" smtClean="0">
                <a:ln/>
                <a:solidFill>
                  <a:schemeClr val="accent3"/>
                </a:solidFill>
                <a:effectLst/>
              </a:rPr>
              <a:t>ظرفيت حرارتی</a:t>
            </a:r>
            <a:endParaRPr lang="en-US" sz="2400" b="1" cap="none" spc="0" dirty="0">
              <a:ln/>
              <a:solidFill>
                <a:schemeClr val="accent3"/>
              </a:solidFill>
              <a:effectLst/>
            </a:endParaRPr>
          </a:p>
        </p:txBody>
      </p:sp>
    </p:spTree>
    <p:extLst>
      <p:ext uri="{BB962C8B-B14F-4D97-AF65-F5344CB8AC3E}">
        <p14:creationId xmlns:p14="http://schemas.microsoft.com/office/powerpoint/2010/main" val="35863330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43188" y="1180649"/>
            <a:ext cx="10354613" cy="4247317"/>
          </a:xfrm>
          <a:prstGeom prst="rect">
            <a:avLst/>
          </a:prstGeom>
        </p:spPr>
        <p:txBody>
          <a:bodyPr wrap="square">
            <a:spAutoFit/>
          </a:bodyPr>
          <a:lstStyle/>
          <a:p>
            <a:pPr algn="r"/>
            <a:r>
              <a:rPr lang="fa-IR" dirty="0"/>
              <a:t>واكنش بدن در برابر شرايط اقليمي پديده اي تجربي است ودر فرهنگ ها و مناطق جغرافيايي مختلف، متفاوت است.</a:t>
            </a:r>
          </a:p>
          <a:p>
            <a:pPr algn="r"/>
            <a:r>
              <a:rPr lang="fa-IR" dirty="0"/>
              <a:t>اگر حدود تغييرات اين ارقام را در جدولي كه رطوبت نسبي بر محور افقي و درجه حرارت بر محور عمودي آن مشخص شده ترسيم </a:t>
            </a:r>
            <a:r>
              <a:rPr lang="fa-IR" dirty="0" smtClean="0"/>
              <a:t>كنيم، محدوده </a:t>
            </a:r>
            <a:r>
              <a:rPr lang="fa-IR" dirty="0"/>
              <a:t>اي به دست مي آيد كه به آن " منطقه آسايش" مي گويند.</a:t>
            </a:r>
          </a:p>
          <a:p>
            <a:pPr algn="r"/>
            <a:r>
              <a:rPr lang="fa-IR" dirty="0"/>
              <a:t>در فصل تابستان دماي 24 درجه سانتي گراد و رطوبت نسبي 50 درصد براي 98 درصد اقراد مطلوب است . در حالي كه در </a:t>
            </a:r>
            <a:r>
              <a:rPr lang="fa-IR" dirty="0" smtClean="0"/>
              <a:t>فصل زمستان </a:t>
            </a:r>
            <a:r>
              <a:rPr lang="fa-IR" dirty="0"/>
              <a:t>،براي آنكه 97 درصد افراد احساس آسايش كنند ، با حفظ رطوبت نسبي حدود 50 درصد بايد دما را به 21 درجه ي سانتي </a:t>
            </a:r>
            <a:r>
              <a:rPr lang="fa-IR" dirty="0" smtClean="0"/>
              <a:t>گرادكاهش </a:t>
            </a:r>
            <a:r>
              <a:rPr lang="fa-IR" dirty="0"/>
              <a:t>داد.</a:t>
            </a:r>
          </a:p>
          <a:p>
            <a:pPr algn="r"/>
            <a:r>
              <a:rPr lang="fa-IR" dirty="0"/>
              <a:t>حداكثر منطقه آسايش نبايد از 85 درجه فارنهايت بيشتر شود. بنا بر اين، حدود منطقه آسايش را براي ايران كه بين 25 تا 40 درجه </a:t>
            </a:r>
            <a:r>
              <a:rPr lang="fa-IR" dirty="0" smtClean="0"/>
              <a:t>عرض25 </a:t>
            </a:r>
            <a:r>
              <a:rPr lang="fa-IR" dirty="0"/>
              <a:t>درجه سانتي گراد / 21 تا 29 درجه در فصل زمستان بين 20 تا 7 / جغرافيايي قرار دارد ، مي توان از نظر دماي هوا در فصل </a:t>
            </a:r>
            <a:r>
              <a:rPr lang="fa-IR" dirty="0" smtClean="0"/>
              <a:t>تابستان بین 5 فرض </a:t>
            </a:r>
            <a:r>
              <a:rPr lang="fa-IR" dirty="0"/>
              <a:t>كرد.محدوده ي رطوبت نسبي هوا در اين دو فصل نيز 30 تا 65 درصد در نظر گرفته مي شود.</a:t>
            </a:r>
          </a:p>
          <a:p>
            <a:pPr algn="r"/>
            <a:r>
              <a:rPr lang="fa-IR" dirty="0"/>
              <a:t>در منطقه آسايش ، تغييرات رطوبت هوا بيشتر از تغييرات دماي آن براي انسان قابل تحمل است .به همين دليل دماي هواي فضا </a:t>
            </a:r>
            <a:r>
              <a:rPr lang="fa-IR" dirty="0" smtClean="0"/>
              <a:t>های داخلي </a:t>
            </a:r>
            <a:r>
              <a:rPr lang="fa-IR" dirty="0"/>
              <a:t>ساختمان بايد با دقت بيشتري كنترل شود. البته ميزان رطوبت نسبي هوا نيز بايد در نظر گرفته شود،زيرا رطوبت بيش از حد در </a:t>
            </a:r>
            <a:r>
              <a:rPr lang="fa-IR" dirty="0" smtClean="0"/>
              <a:t>فصل زمستان </a:t>
            </a:r>
            <a:r>
              <a:rPr lang="fa-IR" dirty="0"/>
              <a:t>باعث ايجاد تعريق بر روي سطوح سرد داخلي مانند سطح شيشه ي پنجره ها و رطوبت كم باعث ايجاد الكتريسيته ي ساكن </a:t>
            </a:r>
            <a:r>
              <a:rPr lang="fa-IR" dirty="0" smtClean="0"/>
              <a:t>می شود</a:t>
            </a:r>
            <a:r>
              <a:rPr lang="fa-IR" dirty="0"/>
              <a:t>.</a:t>
            </a:r>
            <a:endParaRPr lang="en-US" dirty="0"/>
          </a:p>
        </p:txBody>
      </p:sp>
      <p:sp>
        <p:nvSpPr>
          <p:cNvPr id="5" name="Rectangle 4"/>
          <p:cNvSpPr/>
          <p:nvPr/>
        </p:nvSpPr>
        <p:spPr>
          <a:xfrm>
            <a:off x="7372581" y="0"/>
            <a:ext cx="2315057" cy="46166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b="1" cap="none" spc="0" dirty="0" smtClean="0">
                <a:ln/>
                <a:solidFill>
                  <a:schemeClr val="accent3"/>
                </a:solidFill>
                <a:effectLst/>
              </a:rPr>
              <a:t>منطقه آسایش</a:t>
            </a:r>
            <a:endParaRPr lang="en-US" sz="2400" b="1" cap="none" spc="0" dirty="0">
              <a:ln/>
              <a:solidFill>
                <a:schemeClr val="accent3"/>
              </a:solidFill>
              <a:effectLst/>
            </a:endParaRPr>
          </a:p>
        </p:txBody>
      </p:sp>
      <p:sp>
        <p:nvSpPr>
          <p:cNvPr id="6" name="Rectangle 5"/>
          <p:cNvSpPr/>
          <p:nvPr/>
        </p:nvSpPr>
        <p:spPr>
          <a:xfrm>
            <a:off x="2034860" y="5549070"/>
            <a:ext cx="9362941" cy="646331"/>
          </a:xfrm>
          <a:prstGeom prst="rect">
            <a:avLst/>
          </a:prstGeom>
        </p:spPr>
        <p:txBody>
          <a:bodyPr wrap="square">
            <a:spAutoFit/>
          </a:bodyPr>
          <a:lstStyle/>
          <a:p>
            <a:pPr algn="r"/>
            <a:r>
              <a:rPr lang="fa-IR" b="1" dirty="0"/>
              <a:t>تاثير عوامل </a:t>
            </a:r>
            <a:r>
              <a:rPr lang="fa-IR" b="1" dirty="0" smtClean="0"/>
              <a:t>اقليمي بر </a:t>
            </a:r>
            <a:r>
              <a:rPr lang="fa-IR" b="1" dirty="0"/>
              <a:t>منطقه آسايش</a:t>
            </a:r>
          </a:p>
          <a:p>
            <a:pPr algn="r"/>
            <a:r>
              <a:rPr lang="fa-IR" dirty="0"/>
              <a:t>دو عامل تابش آفتاب و باد نيز بايد در تعيين منطقه آسايش دخالت داده شوند.</a:t>
            </a:r>
            <a:endParaRPr lang="en-US" dirty="0"/>
          </a:p>
        </p:txBody>
      </p:sp>
    </p:spTree>
    <p:extLst>
      <p:ext uri="{BB962C8B-B14F-4D97-AF65-F5344CB8AC3E}">
        <p14:creationId xmlns:p14="http://schemas.microsoft.com/office/powerpoint/2010/main" val="35982995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leoclimates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7594" y="362551"/>
            <a:ext cx="6115319" cy="613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31116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067" y="1210616"/>
            <a:ext cx="9504632" cy="4177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255026" y="-120422"/>
            <a:ext cx="4612798" cy="830997"/>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b="1" cap="none" spc="0" dirty="0" smtClean="0">
                <a:ln/>
                <a:solidFill>
                  <a:schemeClr val="accent3"/>
                </a:solidFill>
                <a:effectLst/>
              </a:rPr>
              <a:t>دمای آسایش ساکنین شهر تهران در ماه های مختلف</a:t>
            </a:r>
            <a:endParaRPr lang="en-US" sz="2400" b="1" cap="none" spc="0" dirty="0">
              <a:ln/>
              <a:solidFill>
                <a:schemeClr val="accent3"/>
              </a:solidFill>
              <a:effectLst/>
            </a:endParaRPr>
          </a:p>
        </p:txBody>
      </p:sp>
    </p:spTree>
    <p:extLst>
      <p:ext uri="{BB962C8B-B14F-4D97-AF65-F5344CB8AC3E}">
        <p14:creationId xmlns:p14="http://schemas.microsoft.com/office/powerpoint/2010/main" val="32224597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32587" y="1275007"/>
            <a:ext cx="9324304" cy="4708981"/>
          </a:xfrm>
          <a:prstGeom prst="rect">
            <a:avLst/>
          </a:prstGeom>
          <a:noFill/>
        </p:spPr>
        <p:txBody>
          <a:bodyPr wrap="square" rtlCol="0">
            <a:spAutoFit/>
          </a:bodyPr>
          <a:lstStyle/>
          <a:p>
            <a:pPr algn="r"/>
            <a:r>
              <a:rPr lang="fa-IR" sz="2000" dirty="0" smtClean="0"/>
              <a:t>دو اصل کلی برای طراحی اقلیمی در مناطق گرم و خشک عبارت است اند از:</a:t>
            </a:r>
          </a:p>
          <a:p>
            <a:pPr algn="r"/>
            <a:r>
              <a:rPr lang="fa-IR" sz="2000" dirty="0" smtClean="0"/>
              <a:t>1.جلوگیری از تاثیر هوای گرم در فضاهای داخلی مجموعه</a:t>
            </a:r>
          </a:p>
          <a:p>
            <a:pPr algn="r"/>
            <a:r>
              <a:rPr lang="fa-IR" sz="2000" dirty="0" smtClean="0"/>
              <a:t>الف.طراحی مناطق نیمه محافظت شده در خارج بنا</a:t>
            </a:r>
          </a:p>
          <a:p>
            <a:pPr algn="r"/>
            <a:r>
              <a:rPr lang="fa-IR" sz="2000" dirty="0" smtClean="0"/>
              <a:t>ب.استفاده از پوشش گیاهی برای خنک کردن محوطه </a:t>
            </a:r>
          </a:p>
          <a:p>
            <a:pPr algn="r"/>
            <a:r>
              <a:rPr lang="fa-IR" sz="2000" dirty="0" smtClean="0"/>
              <a:t>ج.استفاده از گیاهان در کنار دیوار های خارجی ساختمان</a:t>
            </a:r>
          </a:p>
          <a:p>
            <a:pPr algn="r"/>
            <a:r>
              <a:rPr lang="fa-IR" sz="2000" dirty="0" smtClean="0"/>
              <a:t>د.استفاده از بام و دیوار دوجداره جهت تهویه در داخل پوسته ساختمان</a:t>
            </a:r>
          </a:p>
          <a:p>
            <a:pPr algn="r"/>
            <a:r>
              <a:rPr lang="fa-IR" sz="2000" dirty="0" smtClean="0"/>
              <a:t>ه.استفاده از پوسته های دو جداره جهت جابه جایی حرارت</a:t>
            </a:r>
          </a:p>
          <a:p>
            <a:pPr algn="r"/>
            <a:endParaRPr lang="fa-IR" sz="2000" dirty="0"/>
          </a:p>
          <a:p>
            <a:pPr algn="r"/>
            <a:r>
              <a:rPr lang="fa-IR" sz="2000" dirty="0" smtClean="0"/>
              <a:t>2.محافظت ساختمان در برابر تابش آفتاب در مواقع گرم سال</a:t>
            </a:r>
          </a:p>
          <a:p>
            <a:pPr algn="r"/>
            <a:r>
              <a:rPr lang="fa-IR" sz="2000" dirty="0" smtClean="0"/>
              <a:t>الف. طراحی محوطه</a:t>
            </a:r>
          </a:p>
          <a:p>
            <a:pPr algn="r"/>
            <a:r>
              <a:rPr lang="fa-IR" sz="2000" dirty="0" smtClean="0"/>
              <a:t>ب.ایجاد سایه برای پنجره های رو به آفتاب تابستان</a:t>
            </a:r>
          </a:p>
          <a:p>
            <a:pPr algn="r"/>
            <a:r>
              <a:rPr lang="fa-IR" sz="2000" dirty="0" smtClean="0"/>
              <a:t>ج.شکل و جهت دادن به بدنه ساختمان به منظور کاهش اثر آفتاب تابستان</a:t>
            </a:r>
          </a:p>
          <a:p>
            <a:pPr algn="r"/>
            <a:r>
              <a:rPr lang="fa-IR" sz="2000" dirty="0" smtClean="0"/>
              <a:t>د.کاهش انعکاس زمین و سطوح بیرون از پنجره های رو به آفتاب تابستان</a:t>
            </a:r>
          </a:p>
          <a:p>
            <a:pPr algn="r"/>
            <a:r>
              <a:rPr lang="fa-IR" sz="2000" dirty="0" smtClean="0"/>
              <a:t>ه. تامین سایه برای دیوارهایی که رو به آفتاب تابستانی هستند.</a:t>
            </a:r>
          </a:p>
          <a:p>
            <a:pPr algn="r"/>
            <a:r>
              <a:rPr lang="fa-IR" sz="2000" dirty="0" smtClean="0"/>
              <a:t>ی. ایجاد سایه برای پنجره های رو به آفتاب تابستان</a:t>
            </a:r>
          </a:p>
        </p:txBody>
      </p:sp>
      <p:sp>
        <p:nvSpPr>
          <p:cNvPr id="5" name="Rectangle 4"/>
          <p:cNvSpPr/>
          <p:nvPr/>
        </p:nvSpPr>
        <p:spPr>
          <a:xfrm>
            <a:off x="7289598" y="56709"/>
            <a:ext cx="2387192" cy="46166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b="1" cap="none" spc="0" dirty="0" smtClean="0">
                <a:ln/>
                <a:solidFill>
                  <a:schemeClr val="accent3"/>
                </a:solidFill>
                <a:effectLst/>
              </a:rPr>
              <a:t>طراحی اقلیمی</a:t>
            </a:r>
            <a:endParaRPr lang="en-US" sz="2400" b="1" cap="none" spc="0" dirty="0">
              <a:ln/>
              <a:solidFill>
                <a:schemeClr val="accent3"/>
              </a:solidFill>
              <a:effectLst/>
            </a:endParaRPr>
          </a:p>
        </p:txBody>
      </p:sp>
    </p:spTree>
    <p:extLst>
      <p:ext uri="{BB962C8B-B14F-4D97-AF65-F5344CB8AC3E}">
        <p14:creationId xmlns:p14="http://schemas.microsoft.com/office/powerpoint/2010/main" val="39988768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7277" y="1005304"/>
            <a:ext cx="10509161" cy="4801314"/>
          </a:xfrm>
          <a:prstGeom prst="rect">
            <a:avLst/>
          </a:prstGeom>
        </p:spPr>
        <p:txBody>
          <a:bodyPr wrap="square">
            <a:spAutoFit/>
          </a:bodyPr>
          <a:lstStyle/>
          <a:p>
            <a:pPr algn="r"/>
            <a:r>
              <a:rPr lang="fa-IR" dirty="0" smtClean="0"/>
              <a:t>-</a:t>
            </a:r>
            <a:r>
              <a:rPr lang="fa-IR" dirty="0"/>
              <a:t>1 ساختمانها بامصالحي از جمله خشت و گل كه ظرفيت حرارتي زيادي دارند بنا شده اند</a:t>
            </a:r>
          </a:p>
          <a:p>
            <a:pPr algn="r"/>
            <a:r>
              <a:rPr lang="fa-IR" dirty="0"/>
              <a:t>-2 پلان ساختمانها تا حد امكان متراكمو فشرده </a:t>
            </a:r>
            <a:r>
              <a:rPr lang="fa-IR" dirty="0" smtClean="0"/>
              <a:t>است و </a:t>
            </a:r>
            <a:r>
              <a:rPr lang="fa-IR" dirty="0"/>
              <a:t>تلاش شده سطح خارجي ساختمان نسبت به حجم آن كم باشد . اين تراكم ميزان </a:t>
            </a:r>
            <a:r>
              <a:rPr lang="fa-IR" dirty="0" smtClean="0"/>
              <a:t>تبادل حرارت </a:t>
            </a:r>
            <a:r>
              <a:rPr lang="fa-IR" dirty="0"/>
              <a:t>از طريق جداره هاي خارجي ساختمان را چه در تابستان و چه در زمستان به حداقل مي رساند و در نتيجه ، تا حد زيادي </a:t>
            </a:r>
            <a:r>
              <a:rPr lang="fa-IR" dirty="0" smtClean="0"/>
              <a:t>ازنفوذ حرارت </a:t>
            </a:r>
            <a:r>
              <a:rPr lang="fa-IR" dirty="0"/>
              <a:t>در تابستان و اتلاف آن در زمستان جلوگيري ميكند</a:t>
            </a:r>
          </a:p>
          <a:p>
            <a:pPr algn="r"/>
            <a:r>
              <a:rPr lang="fa-IR" dirty="0"/>
              <a:t>-3 تلاش شده است بيشترين سايه ممكن بر سطوح خارجي ايجاد شود.</a:t>
            </a:r>
          </a:p>
          <a:p>
            <a:pPr algn="r"/>
            <a:r>
              <a:rPr lang="fa-IR" dirty="0"/>
              <a:t>-4 نتيجه كمبود چوب، سقف ساختمانها به شكل خرپشته، تاق يا گنبد و بدون هيچ اسكلتي از خشت خام و گل ساخته شده است.البته </a:t>
            </a:r>
            <a:r>
              <a:rPr lang="fa-IR" dirty="0" smtClean="0"/>
              <a:t>در مناطق </a:t>
            </a:r>
            <a:r>
              <a:rPr lang="fa-IR" dirty="0"/>
              <a:t>نيمه بياباني به اعتدال نسبي هوا و وجود چوب نسبتاًكافي ،بيشتر بام ها از چوب و به شكل مسطح ساخته شده اشت.</a:t>
            </a:r>
          </a:p>
          <a:p>
            <a:pPr algn="r"/>
            <a:r>
              <a:rPr lang="fa-IR" dirty="0"/>
              <a:t>-5 معمولاً سطوح خارجي سفيد كاري شده است.</a:t>
            </a:r>
          </a:p>
          <a:p>
            <a:pPr algn="r"/>
            <a:r>
              <a:rPr lang="fa-IR" dirty="0"/>
              <a:t>-6 در اين مناطق ، تعدادو مساحت پنجره ساختمانها به حداقل ميزان ممكن كاهش يافته و براي جلوگيري از نفوذ پرتو هاي منعكس شده </a:t>
            </a:r>
            <a:r>
              <a:rPr lang="fa-IR" dirty="0" smtClean="0"/>
              <a:t>از سطح </a:t>
            </a:r>
            <a:r>
              <a:rPr lang="fa-IR" dirty="0"/>
              <a:t>زمين اطراف ، پنجره ها در قسمت هاي فوقاني ديوار ها تعبيه شده </a:t>
            </a:r>
            <a:r>
              <a:rPr lang="fa-IR" dirty="0" smtClean="0"/>
              <a:t>است.</a:t>
            </a:r>
            <a:endParaRPr lang="fa-IR" dirty="0"/>
          </a:p>
          <a:p>
            <a:pPr algn="r"/>
            <a:r>
              <a:rPr lang="fa-IR" dirty="0"/>
              <a:t>-7 از ايجاد كوران و ورود هواي خارج به داخل ساختمان جلوگيري شود . تدابير ديگري از جمله ايجاد بادگير براي خنك سازي هواي داخلي </a:t>
            </a:r>
            <a:r>
              <a:rPr lang="fa-IR" dirty="0" smtClean="0"/>
              <a:t>به صورت </a:t>
            </a:r>
            <a:r>
              <a:rPr lang="fa-IR" dirty="0"/>
              <a:t>طبيعي انديشه شده كه بسيار موثر است.</a:t>
            </a:r>
          </a:p>
          <a:p>
            <a:pPr algn="r"/>
            <a:r>
              <a:rPr lang="fa-IR" dirty="0"/>
              <a:t>-8 استفاده از حياط هاي داخلي كه شامل درخت ، حوض و سطح گياه كاري شده است ،يكي از موثر ترين عوامل ايجاد رطوبت محسوب </a:t>
            </a:r>
            <a:r>
              <a:rPr lang="fa-IR" dirty="0" smtClean="0"/>
              <a:t>ميشود</a:t>
            </a:r>
            <a:r>
              <a:rPr lang="fa-IR" dirty="0"/>
              <a:t>.</a:t>
            </a:r>
          </a:p>
          <a:p>
            <a:pPr algn="r"/>
            <a:r>
              <a:rPr lang="fa-IR" dirty="0"/>
              <a:t>-9 جهت قرار گيري ساختمانها در اين مناطق، جنوب تا جنوب شرقي است.</a:t>
            </a:r>
            <a:endParaRPr lang="en-US" dirty="0"/>
          </a:p>
        </p:txBody>
      </p:sp>
      <p:sp>
        <p:nvSpPr>
          <p:cNvPr id="5" name="Rectangle 4"/>
          <p:cNvSpPr/>
          <p:nvPr/>
        </p:nvSpPr>
        <p:spPr>
          <a:xfrm>
            <a:off x="6310648" y="-115910"/>
            <a:ext cx="4476428" cy="830997"/>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b="1" cap="none" spc="0" dirty="0" smtClean="0">
                <a:ln/>
                <a:solidFill>
                  <a:schemeClr val="accent3"/>
                </a:solidFill>
                <a:effectLst/>
              </a:rPr>
              <a:t>ویژگی های معماری اقلیم گرم و خشک</a:t>
            </a:r>
            <a:endParaRPr lang="en-US" sz="2400" b="1" cap="none" spc="0" dirty="0">
              <a:ln/>
              <a:solidFill>
                <a:schemeClr val="accent3"/>
              </a:solidFill>
              <a:effectLst/>
            </a:endParaRPr>
          </a:p>
        </p:txBody>
      </p:sp>
    </p:spTree>
    <p:extLst>
      <p:ext uri="{BB962C8B-B14F-4D97-AF65-F5344CB8AC3E}">
        <p14:creationId xmlns:p14="http://schemas.microsoft.com/office/powerpoint/2010/main" val="40072042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87887" y="1439325"/>
            <a:ext cx="9787943" cy="1754326"/>
          </a:xfrm>
          <a:prstGeom prst="rect">
            <a:avLst/>
          </a:prstGeom>
        </p:spPr>
        <p:txBody>
          <a:bodyPr wrap="square">
            <a:spAutoFit/>
          </a:bodyPr>
          <a:lstStyle/>
          <a:p>
            <a:pPr algn="r"/>
            <a:r>
              <a:rPr lang="fa-IR" dirty="0" smtClean="0"/>
              <a:t>در </a:t>
            </a:r>
            <a:r>
              <a:rPr lang="fa-IR" dirty="0"/>
              <a:t>مناطقي كه در طول سال فقط يك فصل بحراني وجود دارد و شرايط حرارتي هواي ساير فصل ها در محدوده ي منطقه آسايش است ،</a:t>
            </a:r>
          </a:p>
          <a:p>
            <a:pPr algn="r"/>
            <a:r>
              <a:rPr lang="fa-IR" dirty="0"/>
              <a:t>ويژگي مصالح بايد براساس فصل بحراني تعيين شود. ولي وقتي در منطقه اي دو فصل بحراني وجود دارد ( مثلاً زمستان هاي بسيار سرد و</a:t>
            </a:r>
          </a:p>
          <a:p>
            <a:pPr algn="r"/>
            <a:r>
              <a:rPr lang="fa-IR" dirty="0"/>
              <a:t>تابستان هاي بسيار گرم ) ، مقاومت وظرفيت حرارتي مصالح بايد به گونه اي باشد كه نياز هاي هر دو فصل را تامين كند .</a:t>
            </a:r>
            <a:endParaRPr lang="en-US" dirty="0"/>
          </a:p>
        </p:txBody>
      </p:sp>
      <p:sp>
        <p:nvSpPr>
          <p:cNvPr id="5" name="Rectangle 4"/>
          <p:cNvSpPr/>
          <p:nvPr/>
        </p:nvSpPr>
        <p:spPr>
          <a:xfrm>
            <a:off x="1493947" y="3699672"/>
            <a:ext cx="9581883" cy="1754326"/>
          </a:xfrm>
          <a:prstGeom prst="rect">
            <a:avLst/>
          </a:prstGeom>
        </p:spPr>
        <p:txBody>
          <a:bodyPr wrap="square">
            <a:spAutoFit/>
          </a:bodyPr>
          <a:lstStyle/>
          <a:p>
            <a:pPr algn="r"/>
            <a:r>
              <a:rPr lang="fa-IR" dirty="0" smtClean="0"/>
              <a:t>در </a:t>
            </a:r>
            <a:r>
              <a:rPr lang="fa-IR" dirty="0"/>
              <a:t>مناطق گرم وخشك ،به دليل اختلاف زياد دماي هواي شب و روز ، مصالح ساختماني بايد با دقت بيشتري انتخاب شود.در اين مناطق ،</a:t>
            </a:r>
          </a:p>
          <a:p>
            <a:pPr algn="r"/>
            <a:r>
              <a:rPr lang="fa-IR" dirty="0"/>
              <a:t>بهترين نتيجه زماني حاصل مي شود كه قسمت هايي از ساختمان كه هنگام روز مورد استفاده قرار مي گيرد ، با مصالح ساختماني سنگين و</a:t>
            </a:r>
          </a:p>
          <a:p>
            <a:pPr algn="r"/>
            <a:r>
              <a:rPr lang="fa-IR" dirty="0"/>
              <a:t>قسمت هاي مورد استفاده هنگام عصر و شب ، با مصالح سبك و با ظرفيت حرارتي كم ساخته شوند .</a:t>
            </a:r>
            <a:endParaRPr lang="en-US" dirty="0"/>
          </a:p>
        </p:txBody>
      </p:sp>
      <p:sp>
        <p:nvSpPr>
          <p:cNvPr id="6" name="Rectangle 5"/>
          <p:cNvSpPr/>
          <p:nvPr/>
        </p:nvSpPr>
        <p:spPr>
          <a:xfrm>
            <a:off x="6284888" y="18073"/>
            <a:ext cx="4536818" cy="46166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b="1" cap="none" spc="0" dirty="0">
                <a:ln/>
                <a:solidFill>
                  <a:schemeClr val="accent3"/>
                </a:solidFill>
                <a:effectLst/>
              </a:rPr>
              <a:t>انتخاب مصالح متناسب با اقليم</a:t>
            </a:r>
            <a:endParaRPr lang="en-US" sz="2400" b="1" cap="none" spc="0" dirty="0">
              <a:ln/>
              <a:solidFill>
                <a:schemeClr val="accent3"/>
              </a:solidFill>
              <a:effectLst/>
            </a:endParaRPr>
          </a:p>
        </p:txBody>
      </p:sp>
    </p:spTree>
    <p:extLst>
      <p:ext uri="{BB962C8B-B14F-4D97-AF65-F5344CB8AC3E}">
        <p14:creationId xmlns:p14="http://schemas.microsoft.com/office/powerpoint/2010/main" val="6417726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6819" y="772733"/>
            <a:ext cx="8933897" cy="5697639"/>
          </a:xfrm>
          <a:prstGeom prst="rect">
            <a:avLst/>
          </a:prstGeom>
        </p:spPr>
      </p:pic>
      <p:sp>
        <p:nvSpPr>
          <p:cNvPr id="5" name="Rectangle 4"/>
          <p:cNvSpPr/>
          <p:nvPr/>
        </p:nvSpPr>
        <p:spPr>
          <a:xfrm>
            <a:off x="5975798" y="-93527"/>
            <a:ext cx="5138669" cy="830997"/>
          </a:xfrm>
          <a:prstGeom prst="rect">
            <a:avLst/>
          </a:prstGeom>
        </p:spPr>
        <p:txBody>
          <a:bodyPr wrap="square">
            <a:spAutoFit/>
          </a:bodyPr>
          <a:lstStyle/>
          <a:p>
            <a:pPr algn="ctr"/>
            <a:r>
              <a:rPr lang="fa-IR"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wNazanin-Bold"/>
              </a:rPr>
              <a:t>جزئیات سازه ای دیوارهای متداول در ساختما </a:t>
            </a:r>
            <a:r>
              <a:rPr lang="fa-IR" sz="2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wNazanin-Bold"/>
              </a:rPr>
              <a:t>نها</a:t>
            </a:r>
            <a:endParaRPr lang="en-U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35673178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693" y="800979"/>
            <a:ext cx="9354856" cy="5668166"/>
          </a:xfrm>
          <a:prstGeom prst="rect">
            <a:avLst/>
          </a:prstGeom>
        </p:spPr>
      </p:pic>
      <p:sp>
        <p:nvSpPr>
          <p:cNvPr id="5" name="Rectangle 4"/>
          <p:cNvSpPr/>
          <p:nvPr/>
        </p:nvSpPr>
        <p:spPr>
          <a:xfrm>
            <a:off x="6003634" y="2967335"/>
            <a:ext cx="184730" cy="923330"/>
          </a:xfrm>
          <a:prstGeom prst="rect">
            <a:avLst/>
          </a:prstGeom>
          <a:noFill/>
        </p:spPr>
        <p:txBody>
          <a:bodyPr wrap="none" lIns="91440" tIns="45720" rIns="91440" bIns="45720">
            <a:spAutoFit/>
          </a:bodyPr>
          <a:lstStyle/>
          <a:p>
            <a:pPr algn="ct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6" name="Rectangle 5"/>
          <p:cNvSpPr/>
          <p:nvPr/>
        </p:nvSpPr>
        <p:spPr>
          <a:xfrm>
            <a:off x="5898524" y="-102097"/>
            <a:ext cx="5194478" cy="830997"/>
          </a:xfrm>
          <a:prstGeom prst="rect">
            <a:avLst/>
          </a:prstGeom>
        </p:spPr>
        <p:txBody>
          <a:bodyPr wrap="square">
            <a:spAutoFit/>
          </a:bodyPr>
          <a:lstStyle/>
          <a:p>
            <a:pPr algn="ctr"/>
            <a:r>
              <a:rPr lang="fa-IR"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wNazanin-Bold"/>
              </a:rPr>
              <a:t>جزئیات سازه ای دیوارهای متداول در ساختما </a:t>
            </a:r>
            <a:r>
              <a:rPr lang="fa-IR" sz="2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wNazanin-Bold"/>
              </a:rPr>
              <a:t>نها</a:t>
            </a:r>
            <a:endParaRPr lang="en-U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36535927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83465" y="1031470"/>
            <a:ext cx="8242478" cy="4801314"/>
          </a:xfrm>
          <a:prstGeom prst="rect">
            <a:avLst/>
          </a:prstGeom>
        </p:spPr>
        <p:txBody>
          <a:bodyPr wrap="square">
            <a:spAutoFit/>
          </a:bodyPr>
          <a:lstStyle/>
          <a:p>
            <a:pPr algn="r"/>
            <a:r>
              <a:rPr lang="fa-IR" dirty="0" smtClean="0"/>
              <a:t>سردي </a:t>
            </a:r>
            <a:r>
              <a:rPr lang="fa-IR" dirty="0"/>
              <a:t>هوا باعث فشردگي فرم ساختمان و شدت زياد تابش آفتاب</a:t>
            </a:r>
          </a:p>
          <a:p>
            <a:pPr algn="r"/>
            <a:r>
              <a:rPr lang="fa-IR" dirty="0"/>
              <a:t>باعث كشيدگي آن در جهت محور شرقي – غربي مي شود .</a:t>
            </a:r>
          </a:p>
          <a:p>
            <a:pPr algn="r"/>
            <a:r>
              <a:rPr lang="fa-IR" dirty="0"/>
              <a:t>پلان مربع بهترين فرم ساختمان محسوب مي شود . زيرا با وجود</a:t>
            </a:r>
          </a:p>
          <a:p>
            <a:pPr algn="r"/>
            <a:r>
              <a:rPr lang="fa-IR" dirty="0"/>
              <a:t>بيشترين حجم، كمترين سطح خارجي را دارد البته اين مسئله در</a:t>
            </a:r>
          </a:p>
          <a:p>
            <a:pPr algn="r"/>
            <a:r>
              <a:rPr lang="fa-IR" dirty="0"/>
              <a:t>مورد ساختمان هاي قديمي كه معمولاً پنجره هاي كوچكي دارد و به</a:t>
            </a:r>
          </a:p>
          <a:p>
            <a:pPr algn="r"/>
            <a:r>
              <a:rPr lang="fa-IR" dirty="0"/>
              <a:t>همين دليل مي توان نفوذ بسيار كم آفتاب به داخل انها را ناديده</a:t>
            </a:r>
          </a:p>
          <a:p>
            <a:pPr algn="r"/>
            <a:r>
              <a:rPr lang="fa-IR" dirty="0"/>
              <a:t>انگاشت، صدق مي كنند. ولي در مورد ساختمان هاي امروزي كه داراي</a:t>
            </a:r>
          </a:p>
          <a:p>
            <a:pPr algn="r"/>
            <a:r>
              <a:rPr lang="fa-IR" dirty="0"/>
              <a:t>قسمت هاي شيشه خور بزرگي است، اين مسئله صادق نيست.</a:t>
            </a:r>
          </a:p>
          <a:p>
            <a:pPr algn="r"/>
            <a:r>
              <a:rPr lang="fa-IR" dirty="0"/>
              <a:t>يعني اگر مقدار حرارت انتقال يافته از اضلاع يك ساختمان با اندازه</a:t>
            </a:r>
          </a:p>
          <a:p>
            <a:pPr algn="r"/>
            <a:r>
              <a:rPr lang="fa-IR" dirty="0"/>
              <a:t>اضلاع آن رابطه معكوس داشته باشد، فرم ساختمان مطلوب خواهد بود</a:t>
            </a:r>
          </a:p>
          <a:p>
            <a:pPr algn="r"/>
            <a:r>
              <a:rPr lang="fa-IR" dirty="0"/>
              <a:t>به عبارت ساده تر، در يك فرم مطلوب، اضلاعي كه بيشتر در معرض</a:t>
            </a:r>
          </a:p>
          <a:p>
            <a:pPr algn="r"/>
            <a:r>
              <a:rPr lang="fa-IR" dirty="0"/>
              <a:t>تاثير تابش آفتاب و دماي هوا قرار دارند، كوچكتراند.</a:t>
            </a:r>
          </a:p>
          <a:p>
            <a:pPr algn="r"/>
            <a:r>
              <a:rPr lang="fa-IR" dirty="0"/>
              <a:t>ساختمان هايي كه به طور كامل و با دقت عايق كاري شده اند يا</a:t>
            </a:r>
          </a:p>
          <a:p>
            <a:pPr algn="r"/>
            <a:r>
              <a:rPr lang="fa-IR" dirty="0"/>
              <a:t>ساختمان هايي كه نماي جنوبي آنها سايبان دارد، با توجه به اقيلمشان</a:t>
            </a:r>
          </a:p>
          <a:p>
            <a:pPr algn="r"/>
            <a:r>
              <a:rPr lang="fa-IR" dirty="0"/>
              <a:t>نياز بيشتري به تغيير شكل داشته است. برعكس، ساختمانهاي كه</a:t>
            </a:r>
          </a:p>
          <a:p>
            <a:pPr algn="r"/>
            <a:r>
              <a:rPr lang="fa-IR" dirty="0"/>
              <a:t>پنجره هاي تقريبا كوچكي دارند يا كاملا در سايه هستند، نياز كمتري</a:t>
            </a:r>
          </a:p>
          <a:p>
            <a:pPr algn="r"/>
            <a:r>
              <a:rPr lang="fa-IR" dirty="0"/>
              <a:t>به كشيدگي در طول محور شرقي-غربي دارند.</a:t>
            </a:r>
            <a:endParaRPr lang="en-US" dirty="0"/>
          </a:p>
        </p:txBody>
      </p:sp>
      <p:sp>
        <p:nvSpPr>
          <p:cNvPr id="5" name="Rectangle 4"/>
          <p:cNvSpPr/>
          <p:nvPr/>
        </p:nvSpPr>
        <p:spPr>
          <a:xfrm>
            <a:off x="6973650" y="18073"/>
            <a:ext cx="3215944" cy="46166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b="1" cap="none" spc="0" dirty="0">
                <a:ln/>
                <a:solidFill>
                  <a:schemeClr val="accent3"/>
                </a:solidFill>
                <a:effectLst/>
              </a:rPr>
              <a:t>فرم ساختمان و اقليم</a:t>
            </a:r>
            <a:endParaRPr lang="en-US" sz="2400" b="1" cap="none" spc="0" dirty="0">
              <a:ln/>
              <a:solidFill>
                <a:schemeClr val="accent3"/>
              </a:solidFill>
              <a:effectLst/>
            </a:endParaRPr>
          </a:p>
        </p:txBody>
      </p:sp>
    </p:spTree>
    <p:extLst>
      <p:ext uri="{BB962C8B-B14F-4D97-AF65-F5344CB8AC3E}">
        <p14:creationId xmlns:p14="http://schemas.microsoft.com/office/powerpoint/2010/main" val="8199442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6131" y="616374"/>
            <a:ext cx="3579052" cy="5454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173014" y="2050881"/>
            <a:ext cx="6096000" cy="2585323"/>
          </a:xfrm>
          <a:prstGeom prst="rect">
            <a:avLst/>
          </a:prstGeom>
        </p:spPr>
        <p:txBody>
          <a:bodyPr>
            <a:spAutoFit/>
          </a:bodyPr>
          <a:lstStyle/>
          <a:p>
            <a:pPr algn="r"/>
            <a:r>
              <a:rPr lang="fa-IR" b="1" dirty="0" smtClean="0"/>
              <a:t>اقليم گرم و خشك</a:t>
            </a:r>
          </a:p>
          <a:p>
            <a:pPr algn="r"/>
            <a:r>
              <a:rPr lang="fa-IR" dirty="0" smtClean="0"/>
              <a:t>مي </a:t>
            </a:r>
            <a:r>
              <a:rPr lang="fa-IR" dirty="0"/>
              <a:t>تواند در طول محور شرقي-غربي گسترش يابد. ولي با توجه به شرايط تابستاني، ساختمان ها بايد فشرده و مكغبي شكل باشد. در هر</a:t>
            </a:r>
          </a:p>
          <a:p>
            <a:pPr algn="r"/>
            <a:r>
              <a:rPr lang="fa-IR" dirty="0"/>
              <a:t>صورت، با بريدن قسمتي از اين مكعب و پر كردن حفره ايجاد شده با ساير (سايه ديوار، درخت، پيچك و چفته مو) و هواي خنك شده به</a:t>
            </a:r>
          </a:p>
          <a:p>
            <a:pPr algn="r"/>
            <a:r>
              <a:rPr lang="fa-IR" dirty="0"/>
              <a:t>وسيله تبخير اب سطح چمن، برگ درختان، حوض و فواره مي توان فضاي نسبتا مناسبي در ساختمان ايجاد كند</a:t>
            </a:r>
            <a:endParaRPr lang="en-US" dirty="0"/>
          </a:p>
        </p:txBody>
      </p:sp>
      <p:sp>
        <p:nvSpPr>
          <p:cNvPr id="5" name="Rectangle 4"/>
          <p:cNvSpPr/>
          <p:nvPr/>
        </p:nvSpPr>
        <p:spPr>
          <a:xfrm>
            <a:off x="6160397" y="38799"/>
            <a:ext cx="4791696" cy="46166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b="1" cap="none" spc="0" dirty="0" smtClean="0">
                <a:ln/>
                <a:solidFill>
                  <a:schemeClr val="accent3"/>
                </a:solidFill>
                <a:effectLst/>
              </a:rPr>
              <a:t>فرم ساختمان اقليم گرم و خشك</a:t>
            </a:r>
            <a:endParaRPr lang="en-US" sz="2400" b="1" cap="none" spc="0" dirty="0">
              <a:ln/>
              <a:solidFill>
                <a:schemeClr val="accent3"/>
              </a:solidFill>
              <a:effectLst/>
            </a:endParaRPr>
          </a:p>
        </p:txBody>
      </p:sp>
    </p:spTree>
    <p:extLst>
      <p:ext uri="{BB962C8B-B14F-4D97-AF65-F5344CB8AC3E}">
        <p14:creationId xmlns:p14="http://schemas.microsoft.com/office/powerpoint/2010/main" val="37339711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90953" y="1267223"/>
            <a:ext cx="4417453" cy="4524315"/>
          </a:xfrm>
          <a:prstGeom prst="rect">
            <a:avLst/>
          </a:prstGeom>
        </p:spPr>
        <p:txBody>
          <a:bodyPr wrap="square">
            <a:spAutoFit/>
          </a:bodyPr>
          <a:lstStyle/>
          <a:p>
            <a:pPr algn="r"/>
            <a:r>
              <a:rPr lang="fa-IR" b="1" dirty="0"/>
              <a:t>انتخاب جهت قرارگيري ساختمان</a:t>
            </a:r>
          </a:p>
          <a:p>
            <a:pPr algn="r"/>
            <a:r>
              <a:rPr lang="fa-IR" dirty="0"/>
              <a:t>1) براي ايجاد بهترين شرايط حرارتي در داخل ساختمان بايد نماي اصلي ساختمان رو به جنوب باشد.</a:t>
            </a:r>
          </a:p>
          <a:p>
            <a:pPr algn="r"/>
            <a:r>
              <a:rPr lang="fa-IR" dirty="0"/>
              <a:t>2) اگرچه نماهاي جنوب شرقي و جنوب غربي آفتاب را بطور يكنواخت تر دريافت مي كنند، ولي در تابستان گرم تر و در زمستان سردتر </a:t>
            </a:r>
            <a:r>
              <a:rPr lang="fa-IR" dirty="0" smtClean="0"/>
              <a:t>از نماي </a:t>
            </a:r>
            <a:r>
              <a:rPr lang="fa-IR" dirty="0"/>
              <a:t>جنوبي مي شوند.</a:t>
            </a:r>
          </a:p>
          <a:p>
            <a:pPr algn="r"/>
            <a:r>
              <a:rPr lang="fa-IR" dirty="0"/>
              <a:t>3) ديوارهاي شرقي و غربي در تابستان گرم تر و در زمستان سردتر از ديوارهاي جنوبي، جنوب شرقي و جنوب غربي مي شوند.</a:t>
            </a:r>
          </a:p>
          <a:p>
            <a:pPr algn="r"/>
            <a:r>
              <a:rPr lang="fa-IR" dirty="0"/>
              <a:t>بطوركلي، در مناطق سردسير و در عرض هاي جغرافيايي زياد كه هوا معمولا سرد است، ساختمان باسد در جهتي قرار گيرد كه حداكثر</a:t>
            </a:r>
          </a:p>
          <a:p>
            <a:pPr algn="r"/>
            <a:r>
              <a:rPr lang="fa-IR" dirty="0"/>
              <a:t>انرِژي خورشيدي را در طول سال دريافت نمايد</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984" y="992813"/>
            <a:ext cx="4619538" cy="507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169718" y="69588"/>
            <a:ext cx="4764446" cy="46166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b="1" cap="none" spc="0" dirty="0">
                <a:ln/>
                <a:solidFill>
                  <a:schemeClr val="accent3"/>
                </a:solidFill>
                <a:effectLst/>
              </a:rPr>
              <a:t>انتخاب جهت قرارگيري ساختمان</a:t>
            </a:r>
            <a:endParaRPr lang="en-US" sz="2400" b="1" cap="none" spc="0" dirty="0">
              <a:ln/>
              <a:solidFill>
                <a:schemeClr val="accent3"/>
              </a:solidFill>
              <a:effectLst/>
            </a:endParaRPr>
          </a:p>
        </p:txBody>
      </p:sp>
    </p:spTree>
    <p:extLst>
      <p:ext uri="{BB962C8B-B14F-4D97-AF65-F5344CB8AC3E}">
        <p14:creationId xmlns:p14="http://schemas.microsoft.com/office/powerpoint/2010/main" val="19980012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8039" y="1725769"/>
            <a:ext cx="9556124" cy="2246769"/>
          </a:xfrm>
          <a:prstGeom prst="rect">
            <a:avLst/>
          </a:prstGeom>
          <a:noFill/>
        </p:spPr>
        <p:txBody>
          <a:bodyPr wrap="square" rtlCol="0">
            <a:spAutoFit/>
          </a:bodyPr>
          <a:lstStyle/>
          <a:p>
            <a:pPr algn="r"/>
            <a:r>
              <a:rPr lang="fa-IR" sz="2000" dirty="0" smtClean="0"/>
              <a:t>جهت استقرار ساختمان نقش بسیار مهمی در تامین بخشی از نیازهای حرارتی فضاهای داخلی به طور طبیعی ایفا می کند.</a:t>
            </a:r>
          </a:p>
          <a:p>
            <a:pPr algn="r"/>
            <a:r>
              <a:rPr lang="fa-IR" sz="2000" dirty="0" smtClean="0"/>
              <a:t>در این اقلیم بهتر است ساختمان در جهت دریافت حداکثر انرژی خورشیدی در ماه های سرد و  همچنین در جهتی که نمای آن در حوزه بی اثر یا نیمه موثر بادهای سرد زمستانی باشد مستقر گردد.</a:t>
            </a:r>
          </a:p>
          <a:p>
            <a:pPr algn="r"/>
            <a:r>
              <a:rPr lang="fa-IR" sz="2000" dirty="0" smtClean="0"/>
              <a:t>از نظر دریافت انرژیدر طول سال جهت های جنوب تا 30 درجه شرقی مناسب ترین و 15 درجه غربی مناسب ترین جهت محسوب می شود</a:t>
            </a:r>
            <a:endParaRPr lang="en-US" sz="2000" dirty="0"/>
          </a:p>
        </p:txBody>
      </p:sp>
      <p:sp>
        <p:nvSpPr>
          <p:cNvPr id="2" name="Rectangle 1"/>
          <p:cNvSpPr/>
          <p:nvPr/>
        </p:nvSpPr>
        <p:spPr>
          <a:xfrm>
            <a:off x="6780383" y="75769"/>
            <a:ext cx="3550972" cy="46166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b="1" cap="none" spc="0" dirty="0" smtClean="0">
                <a:ln/>
                <a:solidFill>
                  <a:schemeClr val="accent3"/>
                </a:solidFill>
                <a:effectLst/>
              </a:rPr>
              <a:t>جهت استقرار ساختمان</a:t>
            </a:r>
            <a:endParaRPr lang="en-US" sz="2400" b="1" cap="none" spc="0" dirty="0">
              <a:ln/>
              <a:solidFill>
                <a:schemeClr val="accent3"/>
              </a:solidFill>
              <a:effectLst/>
            </a:endParaRPr>
          </a:p>
        </p:txBody>
      </p:sp>
    </p:spTree>
    <p:extLst>
      <p:ext uri="{BB962C8B-B14F-4D97-AF65-F5344CB8AC3E}">
        <p14:creationId xmlns:p14="http://schemas.microsoft.com/office/powerpoint/2010/main" val="42896449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48494" y="907897"/>
            <a:ext cx="9259909" cy="5410712"/>
          </a:xfrm>
          <a:prstGeom prst="rect">
            <a:avLst/>
          </a:prstGeom>
        </p:spPr>
        <p:txBody>
          <a:bodyPr wrap="square">
            <a:spAutoFit/>
          </a:bodyPr>
          <a:lstStyle/>
          <a:p>
            <a:pPr marL="547688" lvl="0" indent="-411163" algn="just" defTabSz="914400" rtl="1" fontAlgn="base">
              <a:spcBef>
                <a:spcPct val="20000"/>
              </a:spcBef>
              <a:spcAft>
                <a:spcPct val="0"/>
              </a:spcAft>
              <a:buClr>
                <a:srgbClr val="F9F9F9"/>
              </a:buClr>
              <a:buSzPct val="65000"/>
              <a:buFont typeface="Wingdings 2" panose="05020102010507070707" pitchFamily="18" charset="2"/>
              <a:buChar char=""/>
            </a:pPr>
            <a:r>
              <a:rPr lang="fa-IR" sz="2400" dirty="0" smtClean="0">
                <a:latin typeface="Book Antiqua"/>
                <a:cs typeface="B Nazanin" panose="00000400000000000000" pitchFamily="2" charset="-78"/>
              </a:rPr>
              <a:t>به </a:t>
            </a:r>
            <a:r>
              <a:rPr lang="fa-IR" sz="2400" dirty="0">
                <a:latin typeface="Book Antiqua"/>
                <a:cs typeface="B Nazanin" panose="00000400000000000000" pitchFamily="2" charset="-78"/>
              </a:rPr>
              <a:t>شرایط آب و هوایی یک منطقه جغرافیایی نظیر دما، رطوبت، فشار اتمسفر، باد، بارش و سایر مشخصه‌های هواشناسی در مدت زمانی نسبتاً طولانی نسبت داده می‌شود. در هواشناسی معمولاً شرایط حال حاضر آب و هوا مورد بررسی قرار می‌گیرد در حالی که در اقلیم‌شناسی مشخصه‌های درازمدت آب و هوا مورد توجه</a:t>
            </a:r>
            <a:r>
              <a:rPr lang="en-US" sz="2400" dirty="0">
                <a:latin typeface="Book Antiqua"/>
                <a:cs typeface="B Nazanin" panose="00000400000000000000" pitchFamily="2" charset="-78"/>
              </a:rPr>
              <a:t> </a:t>
            </a:r>
            <a:r>
              <a:rPr lang="fa-IR" sz="2400" dirty="0">
                <a:latin typeface="Book Antiqua"/>
                <a:cs typeface="B Nazanin" panose="00000400000000000000" pitchFamily="2" charset="-78"/>
              </a:rPr>
              <a:t>‌است.</a:t>
            </a:r>
            <a:endParaRPr lang="en-US" sz="2400" dirty="0">
              <a:latin typeface="Book Antiqua"/>
              <a:cs typeface="B Nazanin" panose="00000400000000000000" pitchFamily="2" charset="-78"/>
            </a:endParaRPr>
          </a:p>
          <a:p>
            <a:pPr marL="547688" lvl="0" indent="-411163" algn="just" defTabSz="914400" rtl="1" fontAlgn="base">
              <a:spcBef>
                <a:spcPct val="20000"/>
              </a:spcBef>
              <a:spcAft>
                <a:spcPct val="0"/>
              </a:spcAft>
              <a:buClr>
                <a:srgbClr val="F9F9F9"/>
              </a:buClr>
              <a:buSzPct val="65000"/>
              <a:buFont typeface="Wingdings 2" panose="05020102010507070707" pitchFamily="18" charset="2"/>
              <a:buChar char=""/>
            </a:pPr>
            <a:endParaRPr lang="en-US" sz="800" dirty="0">
              <a:latin typeface="Book Antiqua"/>
              <a:cs typeface="B Nazanin" panose="00000400000000000000" pitchFamily="2" charset="-78"/>
            </a:endParaRPr>
          </a:p>
          <a:p>
            <a:pPr marL="547688" lvl="0" indent="-411163" algn="just" defTabSz="914400" rtl="1" fontAlgn="base">
              <a:spcBef>
                <a:spcPct val="20000"/>
              </a:spcBef>
              <a:spcAft>
                <a:spcPct val="0"/>
              </a:spcAft>
              <a:buClr>
                <a:srgbClr val="F9F9F9"/>
              </a:buClr>
              <a:buSzPct val="65000"/>
              <a:buFont typeface="Wingdings 2" panose="05020102010507070707" pitchFamily="18" charset="2"/>
              <a:buChar char=""/>
            </a:pPr>
            <a:r>
              <a:rPr lang="fa-IR" sz="2400" dirty="0">
                <a:latin typeface="Book Antiqua"/>
                <a:cs typeface="B Nazanin" panose="00000400000000000000" pitchFamily="2" charset="-78"/>
              </a:rPr>
              <a:t>اقلیم در مناطق مختلف دنیا با عرض جغرافیایی و ارتفاع از سطح دریا مشخص می‌شود. ایران فلاتی است مرتفع که در عرض جغرافیایی(۴۰-۲۵)درجه در نیمکره شمالی و در منطقه گرم واقع است. تقسیمات اقلیمی، که بر اساس مطالعات و پیشنهادهای دانشمندان محیط شناس ایرانی تدوین شده عموماً در حیطه معماری شامل تقسیم بندی‌های چهارگانه به شرح زیر است:</a:t>
            </a:r>
          </a:p>
          <a:p>
            <a:pPr marL="547688" lvl="0" indent="-411163" algn="just" defTabSz="914400" rtl="1" fontAlgn="base">
              <a:spcBef>
                <a:spcPct val="20000"/>
              </a:spcBef>
              <a:spcAft>
                <a:spcPct val="0"/>
              </a:spcAft>
              <a:buClr>
                <a:srgbClr val="F9F9F9"/>
              </a:buClr>
              <a:buSzPct val="65000"/>
              <a:buFont typeface="Wingdings 2" panose="05020102010507070707" pitchFamily="18" charset="2"/>
              <a:buChar char=""/>
            </a:pPr>
            <a:r>
              <a:rPr lang="fa-IR" sz="2400" dirty="0">
                <a:latin typeface="Book Antiqua"/>
                <a:cs typeface="B Nazanin" panose="00000400000000000000" pitchFamily="2" charset="-78"/>
              </a:rPr>
              <a:t>اقلیم گرم و خشک (فلات مرکزی ایران)</a:t>
            </a:r>
          </a:p>
          <a:p>
            <a:pPr marL="547688" lvl="0" indent="-411163" algn="just" defTabSz="914400" rtl="1" fontAlgn="base">
              <a:spcBef>
                <a:spcPct val="20000"/>
              </a:spcBef>
              <a:spcAft>
                <a:spcPct val="0"/>
              </a:spcAft>
              <a:buClr>
                <a:srgbClr val="F9F9F9"/>
              </a:buClr>
              <a:buSzPct val="65000"/>
              <a:buFont typeface="Wingdings 2" panose="05020102010507070707" pitchFamily="18" charset="2"/>
              <a:buChar char=""/>
            </a:pPr>
            <a:r>
              <a:rPr lang="fa-IR" sz="2400" dirty="0">
                <a:latin typeface="Book Antiqua"/>
                <a:cs typeface="B Nazanin" panose="00000400000000000000" pitchFamily="2" charset="-78"/>
              </a:rPr>
              <a:t>اقلیم سرد کوهستانی (مناطق کوهستانی غرب کشور)</a:t>
            </a:r>
          </a:p>
          <a:p>
            <a:pPr marL="547688" lvl="0" indent="-411163" algn="just" defTabSz="914400" rtl="1" fontAlgn="base">
              <a:spcBef>
                <a:spcPct val="20000"/>
              </a:spcBef>
              <a:spcAft>
                <a:spcPct val="0"/>
              </a:spcAft>
              <a:buClr>
                <a:srgbClr val="F9F9F9"/>
              </a:buClr>
              <a:buSzPct val="65000"/>
              <a:buFont typeface="Wingdings 2" panose="05020102010507070707" pitchFamily="18" charset="2"/>
              <a:buChar char=""/>
            </a:pPr>
            <a:r>
              <a:rPr lang="fa-IR" sz="2400" dirty="0">
                <a:latin typeface="Book Antiqua"/>
                <a:cs typeface="B Nazanin" panose="00000400000000000000" pitchFamily="2" charset="-78"/>
              </a:rPr>
              <a:t>اقلیم معتدل و مرطوب (کرانه جنوبی دریای خزر)</a:t>
            </a:r>
          </a:p>
          <a:p>
            <a:pPr marL="547688" lvl="0" indent="-411163" algn="just" defTabSz="914400" rtl="1" fontAlgn="base">
              <a:spcBef>
                <a:spcPct val="20000"/>
              </a:spcBef>
              <a:spcAft>
                <a:spcPct val="0"/>
              </a:spcAft>
              <a:buClr>
                <a:srgbClr val="F9F9F9"/>
              </a:buClr>
              <a:buSzPct val="65000"/>
              <a:buFont typeface="Wingdings 2" panose="05020102010507070707" pitchFamily="18" charset="2"/>
              <a:buChar char=""/>
            </a:pPr>
            <a:r>
              <a:rPr lang="fa-IR" sz="2400" dirty="0">
                <a:latin typeface="Book Antiqua"/>
                <a:cs typeface="B Nazanin" panose="00000400000000000000" pitchFamily="2" charset="-78"/>
              </a:rPr>
              <a:t>اقلیم گرم ومرطوب (کرانه شمالی خلیج فارس و دریای عمان)</a:t>
            </a:r>
          </a:p>
        </p:txBody>
      </p:sp>
      <p:sp>
        <p:nvSpPr>
          <p:cNvPr id="2" name="Rectangle 1"/>
          <p:cNvSpPr/>
          <p:nvPr/>
        </p:nvSpPr>
        <p:spPr>
          <a:xfrm>
            <a:off x="8078177" y="5194"/>
            <a:ext cx="1032654"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800" b="1" dirty="0" smtClean="0">
                <a:ln/>
                <a:solidFill>
                  <a:schemeClr val="accent3"/>
                </a:solidFill>
              </a:rPr>
              <a:t>اقلیم</a:t>
            </a:r>
            <a:endParaRPr lang="en-US" sz="2800" b="1" cap="none" spc="0" dirty="0">
              <a:ln/>
              <a:solidFill>
                <a:schemeClr val="accent3"/>
              </a:solidFill>
              <a:effectLst/>
            </a:endParaRPr>
          </a:p>
        </p:txBody>
      </p:sp>
    </p:spTree>
    <p:extLst>
      <p:ext uri="{BB962C8B-B14F-4D97-AF65-F5344CB8AC3E}">
        <p14:creationId xmlns:p14="http://schemas.microsoft.com/office/powerpoint/2010/main" val="31416045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88086" y="56710"/>
            <a:ext cx="3877985" cy="46166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b="1" cap="none" spc="0" dirty="0" smtClean="0">
                <a:ln/>
                <a:solidFill>
                  <a:schemeClr val="accent3"/>
                </a:solidFill>
                <a:effectLst/>
              </a:rPr>
              <a:t>کروکی روش های اقلیمی</a:t>
            </a:r>
            <a:endParaRPr lang="en-US" sz="2400" b="1" cap="none" spc="0" dirty="0">
              <a:ln/>
              <a:solidFill>
                <a:schemeClr val="accent3"/>
              </a:solidFill>
              <a:effectLst/>
            </a:endParaRPr>
          </a:p>
        </p:txBody>
      </p:sp>
      <p:sp>
        <p:nvSpPr>
          <p:cNvPr id="5" name="TextBox 4"/>
          <p:cNvSpPr txBox="1"/>
          <p:nvPr/>
        </p:nvSpPr>
        <p:spPr>
          <a:xfrm>
            <a:off x="1390917" y="2125014"/>
            <a:ext cx="9684913" cy="2554545"/>
          </a:xfrm>
          <a:prstGeom prst="rect">
            <a:avLst/>
          </a:prstGeom>
          <a:noFill/>
        </p:spPr>
        <p:txBody>
          <a:bodyPr wrap="square" rtlCol="0">
            <a:spAutoFit/>
          </a:bodyPr>
          <a:lstStyle/>
          <a:p>
            <a:pPr algn="r"/>
            <a:r>
              <a:rPr lang="fa-IR" sz="2000" dirty="0" smtClean="0"/>
              <a:t>به طور کلی محور اصلی بنا باید در جهت غالب باد عمود باشد البته پلان می تواند حول این محور حدود 20 درجه الی 30 درجه بچرخد.</a:t>
            </a:r>
          </a:p>
          <a:p>
            <a:pPr algn="r"/>
            <a:r>
              <a:rPr lang="fa-IR" sz="2000" dirty="0" smtClean="0"/>
              <a:t>استفاده از مصالح با ظرفیت حرارتی زیاد جهت ذخیره حرارت خورشید</a:t>
            </a:r>
          </a:p>
          <a:p>
            <a:pPr algn="r"/>
            <a:r>
              <a:rPr lang="fa-IR" sz="2000" dirty="0" smtClean="0"/>
              <a:t>درختان هیشه سبز در قسمت غرب و شمال غرب اغلب می توانند مانعی در مقابل باد زمستان باشند سایر رستنی ها و نرده ها و دیوارها می توانند نقش بادکش داشته باشند.</a:t>
            </a:r>
          </a:p>
          <a:p>
            <a:pPr algn="r"/>
            <a:r>
              <a:rPr lang="fa-IR" sz="2000" dirty="0" smtClean="0"/>
              <a:t>در سمت غرب ساختمان از گیاهان زیاد بوته ها و پرچین ها استفاده می شود تا مانعی در مقابل آفتاب بعد از ظهر باشد.</a:t>
            </a:r>
          </a:p>
          <a:p>
            <a:pPr algn="r"/>
            <a:r>
              <a:rPr lang="fa-IR" sz="2000" dirty="0" smtClean="0"/>
              <a:t>استفاده از تابش بند افقی – تابش و نور قابل کنترل</a:t>
            </a:r>
            <a:endParaRPr lang="en-US" sz="2000" dirty="0"/>
          </a:p>
        </p:txBody>
      </p:sp>
    </p:spTree>
    <p:extLst>
      <p:ext uri="{BB962C8B-B14F-4D97-AF65-F5344CB8AC3E}">
        <p14:creationId xmlns:p14="http://schemas.microsoft.com/office/powerpoint/2010/main" val="41004927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36783" y="-115910"/>
            <a:ext cx="4516120" cy="830997"/>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b="1" cap="none" spc="0" dirty="0" smtClean="0">
                <a:ln/>
                <a:solidFill>
                  <a:schemeClr val="accent3"/>
                </a:solidFill>
                <a:effectLst/>
              </a:rPr>
              <a:t>بهترین جهت قرارگیری ساختمان در تهران</a:t>
            </a:r>
            <a:endParaRPr lang="en-US" sz="2400" b="1" cap="none" spc="0" dirty="0">
              <a:ln/>
              <a:solidFill>
                <a:schemeClr val="accent3"/>
              </a:solidFill>
              <a:effectLst/>
            </a:endParaRPr>
          </a:p>
        </p:txBody>
      </p:sp>
      <p:sp>
        <p:nvSpPr>
          <p:cNvPr id="5" name="TextBox 4"/>
          <p:cNvSpPr txBox="1"/>
          <p:nvPr/>
        </p:nvSpPr>
        <p:spPr>
          <a:xfrm>
            <a:off x="1146220" y="1090342"/>
            <a:ext cx="9981126" cy="4801314"/>
          </a:xfrm>
          <a:prstGeom prst="rect">
            <a:avLst/>
          </a:prstGeom>
          <a:noFill/>
        </p:spPr>
        <p:txBody>
          <a:bodyPr wrap="square" rtlCol="0">
            <a:spAutoFit/>
          </a:bodyPr>
          <a:lstStyle/>
          <a:p>
            <a:pPr algn="r"/>
            <a:r>
              <a:rPr lang="fa-IR" dirty="0" smtClean="0"/>
              <a:t>در مناطق گرم و خشک باید میزانتهویه طبیعی در روز را به حداقل ممکن رساندچون در اثر ورود هوای گرم خارج به داخل، دمای هوا و سطوح داخلی نیز افزایش می یابد، به خصوص در طولروز که سرعت باد زیاد و در نتیجه میزان تهویه طبیعی نیز زیادتر است، تغییرات دمای هوای داخلی در سطحی نزدیک به دمای خارج تغییر می نماید، از طرف دیگر، چون رطوبت هوای این گونه مناطق کم است، حتی با جریان هوایی با سرعت کم امکان سرد شدن بدن از طریق تبخیر عرق دن وجود داشته و در نتیجه احتیاج به سرعت زیاد هوا برای خنک سازی از راه تبخیر لازم نمی باشد.</a:t>
            </a:r>
          </a:p>
          <a:p>
            <a:pPr algn="r"/>
            <a:r>
              <a:rPr lang="fa-IR" dirty="0" smtClean="0"/>
              <a:t>سرعت هوا برای ایجاد چنین وضعیتی می تواند 15 سانتی متر در ثانیه باشد و این سرعتی است که درنتیجه اختلاف دمای سطوح و همچنین در نتیجه نفوذ هوای خارج به داخل از طریق درز پنجره ها در هوای اتاق به وجود می آید و بدین ترتیب نیازی به باز بودن پنجره ها نخواهد بود. در عصر و شب به دلیل پایین بودن دمای هوای خارج نسبت به دمای هوا و سطوح داخلی، تهویه طبیعی امکان سزیع خنک شدن هوای داخلی را به وجود می آورد.</a:t>
            </a:r>
          </a:p>
          <a:p>
            <a:pPr algn="r"/>
            <a:endParaRPr lang="fa-IR" dirty="0"/>
          </a:p>
          <a:p>
            <a:pPr algn="r"/>
            <a:r>
              <a:rPr lang="fa-IR" dirty="0" smtClean="0"/>
              <a:t>نیاز به کوران در عصر و شب، وجود پنجره های بازشو را ضروری می سازد اما باید به این نکته توجه داشت که راندمان تهویه با اندازه پنجره ها متناسب نیست. با هماهنگ ساختن محل، شکلو نحوه باز شدن پنجره ها، اندازه آنها را می توان به قدری کوچک انتخاب نمود که حرارت کسب شده از طریق آنها به حداقل رسانده و در عین حال امکان تهویه به طور مفید را به وجود آورده البتهباید به مشکل ورود گرد و غبار به داخل ساختمان توجه داشت. </a:t>
            </a:r>
            <a:endParaRPr lang="en-US" dirty="0"/>
          </a:p>
        </p:txBody>
      </p:sp>
    </p:spTree>
    <p:extLst>
      <p:ext uri="{BB962C8B-B14F-4D97-AF65-F5344CB8AC3E}">
        <p14:creationId xmlns:p14="http://schemas.microsoft.com/office/powerpoint/2010/main" val="42093536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07582" y="1623733"/>
            <a:ext cx="10161431" cy="3416320"/>
          </a:xfrm>
          <a:prstGeom prst="rect">
            <a:avLst/>
          </a:prstGeom>
        </p:spPr>
        <p:txBody>
          <a:bodyPr wrap="square">
            <a:spAutoFit/>
          </a:bodyPr>
          <a:lstStyle/>
          <a:p>
            <a:pPr algn="r"/>
            <a:r>
              <a:rPr lang="fa-IR" b="1" dirty="0"/>
              <a:t>موقعيت پنجره و تاثير آن در وضعيت تهويه ي طبيعي</a:t>
            </a:r>
          </a:p>
          <a:p>
            <a:pPr algn="r"/>
            <a:r>
              <a:rPr lang="fa-IR" dirty="0"/>
              <a:t>اگر اتاقي داراي پنجره هايي در قسمت هاي رو به باد و پشت به باد باشد هنگامي كه باد به طور عمودي به پنجره ي رو به باد بوزد هوا از</a:t>
            </a:r>
          </a:p>
          <a:p>
            <a:pPr algn="r"/>
            <a:r>
              <a:rPr lang="fa-IR" dirty="0"/>
              <a:t>پنجره ي پشت به باد خارج مي گردد. در نتيجه در اين حالت نقاطي از اتاق كه در مسير جريان هوا قرار ندارند به طور موثر تحت تاثير</a:t>
            </a:r>
          </a:p>
          <a:p>
            <a:pPr algn="r"/>
            <a:r>
              <a:rPr lang="fa-IR" dirty="0" smtClean="0"/>
              <a:t>جريان </a:t>
            </a:r>
            <a:r>
              <a:rPr lang="fa-IR" dirty="0"/>
              <a:t>هوا قرار ندارند به طور موثر تحت تاثير جريان هوا قرار نمي گيرد. ولي هنگاميكه جهت وزش باد نسبت به پنجره ي رو به مايل باشد</a:t>
            </a:r>
          </a:p>
          <a:p>
            <a:pPr algn="r"/>
            <a:r>
              <a:rPr lang="fa-IR" dirty="0"/>
              <a:t>تقريبا تمام نقاط اتاق تحت تاثير جريان هوا قرار مي گيرد وباد با يك حركت دايره اي شكل در طول ديوارها و گوشه هاي اتاق به جريان مي</a:t>
            </a:r>
          </a:p>
          <a:p>
            <a:pPr algn="r"/>
            <a:r>
              <a:rPr lang="fa-IR" dirty="0"/>
              <a:t>افتد اگر پنجره هاي اتاقي در ديوارهاي مجاور هوا تعبيه شده باشند وضعيت تهويه ي طبيعي زماني مطلوب است كه جهت وزش باد عمود بر</a:t>
            </a:r>
          </a:p>
          <a:p>
            <a:pPr algn="r"/>
            <a:r>
              <a:rPr lang="fa-IR" dirty="0"/>
              <a:t>سطح پنجره ي رو به باد باشد.</a:t>
            </a:r>
            <a:endParaRPr lang="en-US" dirty="0"/>
          </a:p>
        </p:txBody>
      </p:sp>
      <p:sp>
        <p:nvSpPr>
          <p:cNvPr id="7" name="Rectangle 6"/>
          <p:cNvSpPr/>
          <p:nvPr/>
        </p:nvSpPr>
        <p:spPr>
          <a:xfrm>
            <a:off x="6555346" y="-90153"/>
            <a:ext cx="4080768" cy="830997"/>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b="1" cap="none" spc="0" dirty="0">
                <a:ln/>
                <a:solidFill>
                  <a:schemeClr val="accent3"/>
                </a:solidFill>
                <a:effectLst/>
              </a:rPr>
              <a:t>موقعيت پنجره و تاثير آن در وضعيت تهويه ي طبيعي</a:t>
            </a:r>
            <a:endParaRPr lang="en-US" sz="2400" b="1" cap="none" spc="0" dirty="0">
              <a:ln/>
              <a:solidFill>
                <a:schemeClr val="accent3"/>
              </a:solidFill>
              <a:effectLst/>
            </a:endParaRPr>
          </a:p>
        </p:txBody>
      </p:sp>
    </p:spTree>
    <p:extLst>
      <p:ext uri="{BB962C8B-B14F-4D97-AF65-F5344CB8AC3E}">
        <p14:creationId xmlns:p14="http://schemas.microsoft.com/office/powerpoint/2010/main" val="8810960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7583" y="1153552"/>
            <a:ext cx="10019763" cy="4524315"/>
          </a:xfrm>
          <a:prstGeom prst="rect">
            <a:avLst/>
          </a:prstGeom>
        </p:spPr>
        <p:txBody>
          <a:bodyPr wrap="square">
            <a:spAutoFit/>
          </a:bodyPr>
          <a:lstStyle/>
          <a:p>
            <a:pPr algn="r"/>
            <a:r>
              <a:rPr lang="fa-IR" dirty="0"/>
              <a:t>با فرض آنكه تهويه مطلوب نتيجه ي وزش عمودي باد بر سطح پنجره است براي استفاده از نيروي باد در ايجاد تهويه ي طبيعي بايد</a:t>
            </a:r>
          </a:p>
          <a:p>
            <a:pPr algn="r"/>
            <a:r>
              <a:rPr lang="fa-IR" dirty="0"/>
              <a:t>ساختمان را رو به شرق يا غرب بنا كرد كه اين جهت قرار گيري به ويژه در مورد ساختمان هايي با پلان مستقيم و كشيده مشكلات فراواني</a:t>
            </a:r>
          </a:p>
          <a:p>
            <a:pPr algn="r"/>
            <a:r>
              <a:rPr lang="fa-IR" dirty="0"/>
              <a:t>از نظر ايجاد سايه ي موثر بر روي پنجره هاي اين دو سمت ايجاد مي كند به همين دليل در اين مناطق بهترين جهت قرارگيري ساختمان</a:t>
            </a:r>
          </a:p>
          <a:p>
            <a:pPr algn="r"/>
            <a:r>
              <a:rPr lang="fa-IR" dirty="0"/>
              <a:t>در ارتباط با وزش باد و تابش آفتاب با هم مغايرت دارند و نتايج فوق نشان مي دهد كه در مناطقي كه بادهاي مطلوب از سمت غرب يا شرق</a:t>
            </a:r>
          </a:p>
          <a:p>
            <a:pPr algn="r"/>
            <a:r>
              <a:rPr lang="fa-IR" dirty="0"/>
              <a:t>مي وزد با 45 درجه چرخاندن نماي اصلي ساختمان به طرف جنوب شرقي يا غربي مي توان تهويه ي طبيعي مناسبي در داخل اتاق ها ايجاد</a:t>
            </a:r>
          </a:p>
          <a:p>
            <a:pPr algn="r"/>
            <a:r>
              <a:rPr lang="fa-IR" dirty="0"/>
              <a:t>كرد. در اين جهت قرار گيري با استفاده از سايبان هاي كم عمق مي توان از تابش مستقيم افتاب به پنجره هاي جنوب غربي يا شرقي</a:t>
            </a:r>
          </a:p>
          <a:p>
            <a:pPr algn="r"/>
            <a:r>
              <a:rPr lang="fa-IR" dirty="0"/>
              <a:t>ساختمان جلوگيري كرد. اگر بادهاي مطلوب از شمال غربي جنوب غربي شمال شرقي يا جنوب شرقي بوزند با انتخاب جهت شمالي جنوبي</a:t>
            </a:r>
          </a:p>
          <a:p>
            <a:pPr algn="r"/>
            <a:r>
              <a:rPr lang="fa-IR" dirty="0"/>
              <a:t>براي ساختمان مي توان تهويه ي مطلوب را در آن ايجاد كرد. اين جهت از نظر كنترل تابش آفتاب بر پنجره هاي جنوبي بسيار مناسب است.</a:t>
            </a:r>
            <a:endParaRPr lang="en-US" dirty="0"/>
          </a:p>
        </p:txBody>
      </p:sp>
      <p:sp>
        <p:nvSpPr>
          <p:cNvPr id="5" name="Rectangle 4"/>
          <p:cNvSpPr/>
          <p:nvPr/>
        </p:nvSpPr>
        <p:spPr>
          <a:xfrm>
            <a:off x="6207617" y="-91293"/>
            <a:ext cx="4634560" cy="830997"/>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b="1" dirty="0">
                <a:ln/>
                <a:solidFill>
                  <a:schemeClr val="accent3"/>
                </a:solidFill>
              </a:rPr>
              <a:t>موقعيت پنجره و تاثير آن در وضعيت تهويه ي طبيعي</a:t>
            </a:r>
            <a:endParaRPr lang="en-US" sz="2400" b="1" dirty="0">
              <a:ln/>
              <a:solidFill>
                <a:schemeClr val="accent3"/>
              </a:solidFill>
            </a:endParaRPr>
          </a:p>
        </p:txBody>
      </p:sp>
    </p:spTree>
    <p:extLst>
      <p:ext uri="{BB962C8B-B14F-4D97-AF65-F5344CB8AC3E}">
        <p14:creationId xmlns:p14="http://schemas.microsoft.com/office/powerpoint/2010/main" val="24080558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573520" y="911896"/>
            <a:ext cx="5123107"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7514962" y="1705205"/>
            <a:ext cx="2648482" cy="584775"/>
          </a:xfrm>
          <a:prstGeom prst="rect">
            <a:avLst/>
          </a:prstGeom>
          <a:noFill/>
        </p:spPr>
        <p:txBody>
          <a:bodyPr wrap="none" lIns="91440" tIns="45720" rIns="91440" bIns="45720">
            <a:spAutoFit/>
          </a:bodyPr>
          <a:lstStyle/>
          <a:p>
            <a:pPr algn="ctr"/>
            <a:r>
              <a:rPr lang="fa-IR" sz="32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اعتدال بهاری</a:t>
            </a:r>
            <a:endPar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885644" y="3886915"/>
            <a:ext cx="5084739"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p:cNvSpPr/>
          <p:nvPr/>
        </p:nvSpPr>
        <p:spPr>
          <a:xfrm>
            <a:off x="2070917" y="4775628"/>
            <a:ext cx="3259227" cy="584775"/>
          </a:xfrm>
          <a:prstGeom prst="rect">
            <a:avLst/>
          </a:prstGeom>
          <a:noFill/>
        </p:spPr>
        <p:txBody>
          <a:bodyPr wrap="none" lIns="91440" tIns="45720" rIns="91440" bIns="45720">
            <a:spAutoFit/>
          </a:bodyPr>
          <a:lstStyle/>
          <a:p>
            <a:pPr algn="ctr"/>
            <a:r>
              <a:rPr lang="fa-IR" sz="32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انقلاب تابستانی</a:t>
            </a:r>
            <a:endPar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9" name="Rectangle 8"/>
          <p:cNvSpPr/>
          <p:nvPr/>
        </p:nvSpPr>
        <p:spPr>
          <a:xfrm>
            <a:off x="6166562" y="-64395"/>
            <a:ext cx="4752305" cy="830997"/>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b="1" dirty="0" smtClean="0">
                <a:ln/>
                <a:solidFill>
                  <a:schemeClr val="accent3"/>
                </a:solidFill>
                <a:cs typeface="B Titr" panose="00000700000000000000" pitchFamily="2" charset="-78"/>
              </a:rPr>
              <a:t>مقایسه </a:t>
            </a:r>
            <a:r>
              <a:rPr lang="fa-IR" sz="2400" b="1" dirty="0">
                <a:ln/>
                <a:solidFill>
                  <a:schemeClr val="accent3"/>
                </a:solidFill>
                <a:cs typeface="B Titr" panose="00000700000000000000" pitchFamily="2" charset="-78"/>
              </a:rPr>
              <a:t>ی روند حرکت خورشید بر روی سایت در فصول مختلف</a:t>
            </a:r>
            <a:endParaRPr lang="en-US" sz="2400" b="1" dirty="0">
              <a:ln/>
              <a:solidFill>
                <a:schemeClr val="accent3"/>
              </a:solidFill>
            </a:endParaRPr>
          </a:p>
        </p:txBody>
      </p:sp>
    </p:spTree>
    <p:extLst>
      <p:ext uri="{BB962C8B-B14F-4D97-AF65-F5344CB8AC3E}">
        <p14:creationId xmlns:p14="http://schemas.microsoft.com/office/powerpoint/2010/main" val="15717547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908361" y="1066444"/>
            <a:ext cx="4898085"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1429554" y="3809644"/>
            <a:ext cx="4969279"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2658185" y="1955156"/>
            <a:ext cx="2728632" cy="584775"/>
          </a:xfrm>
          <a:prstGeom prst="rect">
            <a:avLst/>
          </a:prstGeom>
          <a:noFill/>
        </p:spPr>
        <p:txBody>
          <a:bodyPr wrap="none" lIns="91440" tIns="45720" rIns="91440" bIns="45720">
            <a:spAutoFit/>
          </a:bodyPr>
          <a:lstStyle/>
          <a:p>
            <a:pPr algn="ctr"/>
            <a:r>
              <a:rPr lang="fa-IR" sz="32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اعتدال پاییزی</a:t>
            </a:r>
            <a:endPar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7" name="Rectangle 6"/>
          <p:cNvSpPr/>
          <p:nvPr/>
        </p:nvSpPr>
        <p:spPr>
          <a:xfrm>
            <a:off x="7072786" y="4796135"/>
            <a:ext cx="3275256" cy="584775"/>
          </a:xfrm>
          <a:prstGeom prst="rect">
            <a:avLst/>
          </a:prstGeom>
          <a:noFill/>
        </p:spPr>
        <p:txBody>
          <a:bodyPr wrap="none" lIns="91440" tIns="45720" rIns="91440" bIns="45720">
            <a:spAutoFit/>
          </a:bodyPr>
          <a:lstStyle/>
          <a:p>
            <a:pPr algn="ctr"/>
            <a:r>
              <a:rPr lang="fa-IR" sz="32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انقلاب زمستانی</a:t>
            </a:r>
            <a:endPar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8" name="Rectangle 7"/>
          <p:cNvSpPr/>
          <p:nvPr/>
        </p:nvSpPr>
        <p:spPr>
          <a:xfrm>
            <a:off x="6160030" y="-71437"/>
            <a:ext cx="4740156" cy="830997"/>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b="1" dirty="0">
                <a:ln/>
                <a:solidFill>
                  <a:schemeClr val="accent3"/>
                </a:solidFill>
                <a:cs typeface="B Titr" panose="00000700000000000000" pitchFamily="2" charset="-78"/>
              </a:rPr>
              <a:t>مقایسه ی روند حرکت خورشید بر روی سایت در فصول مختلف</a:t>
            </a:r>
            <a:endParaRPr lang="en-US" sz="2400" b="1" dirty="0">
              <a:ln/>
              <a:solidFill>
                <a:schemeClr val="accent3"/>
              </a:solidFill>
            </a:endParaRPr>
          </a:p>
        </p:txBody>
      </p:sp>
    </p:spTree>
    <p:extLst>
      <p:ext uri="{BB962C8B-B14F-4D97-AF65-F5344CB8AC3E}">
        <p14:creationId xmlns:p14="http://schemas.microsoft.com/office/powerpoint/2010/main" val="30356154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887344" y="1007748"/>
            <a:ext cx="5365750" cy="24051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928978" y="3725191"/>
            <a:ext cx="5365750" cy="2366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2712779" y="1917935"/>
            <a:ext cx="2725426" cy="584775"/>
          </a:xfrm>
          <a:prstGeom prst="rect">
            <a:avLst/>
          </a:prstGeom>
          <a:noFill/>
        </p:spPr>
        <p:txBody>
          <a:bodyPr wrap="none" lIns="91440" tIns="45720" rIns="91440" bIns="45720">
            <a:spAutoFit/>
          </a:bodyPr>
          <a:lstStyle/>
          <a:p>
            <a:pPr algn="ctr"/>
            <a:r>
              <a:rPr lang="fa-IR" sz="32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اعتدال بهاری</a:t>
            </a:r>
            <a:endParaRPr lang="en-US" sz="32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7" name="Rectangle 6"/>
          <p:cNvSpPr/>
          <p:nvPr/>
        </p:nvSpPr>
        <p:spPr>
          <a:xfrm>
            <a:off x="6618634" y="4634364"/>
            <a:ext cx="3259226" cy="584775"/>
          </a:xfrm>
          <a:prstGeom prst="rect">
            <a:avLst/>
          </a:prstGeom>
          <a:noFill/>
        </p:spPr>
        <p:txBody>
          <a:bodyPr wrap="none" lIns="91440" tIns="45720" rIns="91440" bIns="45720">
            <a:spAutoFit/>
          </a:bodyPr>
          <a:lstStyle/>
          <a:p>
            <a:pPr algn="ctr"/>
            <a:r>
              <a:rPr lang="fa-IR" sz="32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انقلاب تابستانی</a:t>
            </a:r>
            <a:endParaRPr lang="en-US" sz="32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8" name="Rectangle 7"/>
          <p:cNvSpPr/>
          <p:nvPr/>
        </p:nvSpPr>
        <p:spPr>
          <a:xfrm>
            <a:off x="6205019" y="-71144"/>
            <a:ext cx="4730400" cy="830997"/>
          </a:xfrm>
          <a:prstGeom prst="rect">
            <a:avLst/>
          </a:prstGeom>
        </p:spPr>
        <p:txBody>
          <a:bodyPr wrap="square">
            <a:spAutoFit/>
          </a:bodyPr>
          <a:lstStyle/>
          <a:p>
            <a:pPr algn="ctr"/>
            <a:r>
              <a:rPr lang="fa-IR"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cs typeface="B Titr" panose="00000700000000000000" pitchFamily="2" charset="-78"/>
              </a:rPr>
              <a:t>مقایسه ی نحوه ی سایه اندازی در فصول مختلف </a:t>
            </a:r>
            <a:endParaRPr lang="en-U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3334660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27313" y="1022617"/>
            <a:ext cx="5303054" cy="24546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875763" y="3765817"/>
            <a:ext cx="5486400" cy="24546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2941522" y="1957569"/>
            <a:ext cx="2728632" cy="584775"/>
          </a:xfrm>
          <a:prstGeom prst="rect">
            <a:avLst/>
          </a:prstGeom>
          <a:noFill/>
        </p:spPr>
        <p:txBody>
          <a:bodyPr wrap="none" lIns="91440" tIns="45720" rIns="91440" bIns="45720">
            <a:spAutoFit/>
          </a:bodyPr>
          <a:lstStyle/>
          <a:p>
            <a:pPr algn="ctr"/>
            <a:r>
              <a:rPr lang="fa-IR" sz="32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اعتدال پاییزی</a:t>
            </a:r>
            <a:endParaRPr lang="en-US" sz="32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7" name="Rectangle 6"/>
          <p:cNvSpPr/>
          <p:nvPr/>
        </p:nvSpPr>
        <p:spPr>
          <a:xfrm>
            <a:off x="6647783" y="4700769"/>
            <a:ext cx="3275256" cy="584775"/>
          </a:xfrm>
          <a:prstGeom prst="rect">
            <a:avLst/>
          </a:prstGeom>
          <a:noFill/>
        </p:spPr>
        <p:txBody>
          <a:bodyPr wrap="none" lIns="91440" tIns="45720" rIns="91440" bIns="45720">
            <a:spAutoFit/>
          </a:bodyPr>
          <a:lstStyle/>
          <a:p>
            <a:pPr algn="ctr"/>
            <a:r>
              <a:rPr lang="fa-IR" sz="32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انقلاب زمستانی</a:t>
            </a:r>
            <a:endParaRPr lang="en-US" sz="32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8" name="Rectangle 7"/>
          <p:cNvSpPr/>
          <p:nvPr/>
        </p:nvSpPr>
        <p:spPr>
          <a:xfrm>
            <a:off x="6027313" y="-71142"/>
            <a:ext cx="4844836" cy="830997"/>
          </a:xfrm>
          <a:prstGeom prst="rect">
            <a:avLst/>
          </a:prstGeom>
        </p:spPr>
        <p:txBody>
          <a:bodyPr wrap="square">
            <a:spAutoFit/>
          </a:bodyPr>
          <a:lstStyle/>
          <a:p>
            <a:pPr algn="ctr"/>
            <a:r>
              <a:rPr lang="fa-IR"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cs typeface="B Titr" panose="00000700000000000000" pitchFamily="2" charset="-78"/>
              </a:rPr>
              <a:t>مقایسه ی نحوه ی سایه اندازی در فصول مختلف </a:t>
            </a:r>
            <a:endParaRPr lang="en-U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0130281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06045" y="101890"/>
            <a:ext cx="4549643" cy="461665"/>
          </a:xfrm>
          <a:prstGeom prst="rect">
            <a:avLst/>
          </a:prstGeom>
        </p:spPr>
        <p:txBody>
          <a:bodyPr wrap="none">
            <a:spAutoFit/>
          </a:bodyPr>
          <a:lstStyle/>
          <a:p>
            <a:r>
              <a:rPr lang="fa-IR" sz="2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cs typeface="B Titr" panose="00000700000000000000" pitchFamily="2" charset="-78"/>
              </a:rPr>
              <a:t>نمودار زاویه تابش افقی در فصول مختلف</a:t>
            </a:r>
            <a:endParaRPr lang="en-US" sz="2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555347" y="1179897"/>
            <a:ext cx="4469827" cy="4089627"/>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326522" y="1179897"/>
            <a:ext cx="4625125" cy="4089628"/>
          </a:xfrm>
          <a:prstGeom prst="rect">
            <a:avLst/>
          </a:prstGeom>
        </p:spPr>
      </p:pic>
      <p:sp>
        <p:nvSpPr>
          <p:cNvPr id="8" name="Rectangle 7"/>
          <p:cNvSpPr/>
          <p:nvPr/>
        </p:nvSpPr>
        <p:spPr>
          <a:xfrm>
            <a:off x="7667804" y="5555989"/>
            <a:ext cx="2648482" cy="58477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3200" b="1" cap="none" spc="0" dirty="0" smtClean="0">
                <a:ln/>
                <a:solidFill>
                  <a:schemeClr val="accent3"/>
                </a:solidFill>
                <a:effectLst/>
              </a:rPr>
              <a:t>اعتدال بهاری</a:t>
            </a:r>
            <a:endParaRPr lang="en-US" sz="3200" b="1" cap="none" spc="0" dirty="0">
              <a:ln/>
              <a:solidFill>
                <a:schemeClr val="accent3"/>
              </a:solidFill>
              <a:effectLst/>
            </a:endParaRPr>
          </a:p>
        </p:txBody>
      </p:sp>
      <p:sp>
        <p:nvSpPr>
          <p:cNvPr id="9" name="Rectangle 8"/>
          <p:cNvSpPr/>
          <p:nvPr/>
        </p:nvSpPr>
        <p:spPr>
          <a:xfrm>
            <a:off x="2009471" y="5555989"/>
            <a:ext cx="3259226" cy="58477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3200" b="1" cap="none" spc="0" dirty="0" smtClean="0">
                <a:ln/>
                <a:solidFill>
                  <a:schemeClr val="accent3"/>
                </a:solidFill>
                <a:effectLst/>
              </a:rPr>
              <a:t>انقلاب تابستانی</a:t>
            </a:r>
            <a:endParaRPr lang="en-US" sz="3200" b="1" cap="none" spc="0" dirty="0">
              <a:ln/>
              <a:solidFill>
                <a:schemeClr val="accent3"/>
              </a:solidFill>
              <a:effectLst/>
            </a:endParaRPr>
          </a:p>
        </p:txBody>
      </p:sp>
    </p:spTree>
    <p:extLst>
      <p:ext uri="{BB962C8B-B14F-4D97-AF65-F5344CB8AC3E}">
        <p14:creationId xmlns:p14="http://schemas.microsoft.com/office/powerpoint/2010/main" val="4528633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71640" y="114768"/>
            <a:ext cx="4549643" cy="461665"/>
          </a:xfrm>
          <a:prstGeom prst="rect">
            <a:avLst/>
          </a:prstGeom>
        </p:spPr>
        <p:txBody>
          <a:bodyPr wrap="none">
            <a:spAutoFit/>
          </a:bodyPr>
          <a:lstStyle/>
          <a:p>
            <a:r>
              <a:rPr lang="fa-IR" sz="2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cs typeface="B Titr" panose="00000700000000000000" pitchFamily="2" charset="-78"/>
              </a:rPr>
              <a:t>نمودار زاویه تابش افقی در فصول مختلف</a:t>
            </a:r>
            <a:endParaRPr lang="en-US" sz="2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493018" y="1076863"/>
            <a:ext cx="4428265" cy="4089630"/>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286739" y="1076863"/>
            <a:ext cx="4341328" cy="4089630"/>
          </a:xfrm>
          <a:prstGeom prst="rect">
            <a:avLst/>
          </a:prstGeom>
        </p:spPr>
      </p:pic>
      <p:sp>
        <p:nvSpPr>
          <p:cNvPr id="8" name="Rectangle 7"/>
          <p:cNvSpPr/>
          <p:nvPr/>
        </p:nvSpPr>
        <p:spPr>
          <a:xfrm>
            <a:off x="7342834" y="5427200"/>
            <a:ext cx="2728632" cy="58477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3200" b="1" cap="none" spc="0" dirty="0" smtClean="0">
                <a:ln/>
                <a:solidFill>
                  <a:schemeClr val="accent3"/>
                </a:solidFill>
                <a:effectLst/>
              </a:rPr>
              <a:t>اعتدال پاییزی</a:t>
            </a:r>
            <a:endParaRPr lang="en-US" sz="3200" b="1" cap="none" spc="0" dirty="0">
              <a:ln/>
              <a:solidFill>
                <a:schemeClr val="accent3"/>
              </a:solidFill>
              <a:effectLst/>
            </a:endParaRPr>
          </a:p>
        </p:txBody>
      </p:sp>
      <p:sp>
        <p:nvSpPr>
          <p:cNvPr id="9" name="Rectangle 8"/>
          <p:cNvSpPr/>
          <p:nvPr/>
        </p:nvSpPr>
        <p:spPr>
          <a:xfrm>
            <a:off x="1819775" y="5427200"/>
            <a:ext cx="3275256" cy="58477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3200" b="1" cap="none" spc="0" dirty="0" smtClean="0">
                <a:ln/>
                <a:solidFill>
                  <a:schemeClr val="accent3"/>
                </a:solidFill>
                <a:effectLst/>
              </a:rPr>
              <a:t>انقلاب زمستانی</a:t>
            </a:r>
            <a:endParaRPr lang="en-US" sz="3200" b="1" cap="none" spc="0" dirty="0">
              <a:ln/>
              <a:solidFill>
                <a:schemeClr val="accent3"/>
              </a:solidFill>
              <a:effectLst/>
            </a:endParaRPr>
          </a:p>
        </p:txBody>
      </p:sp>
    </p:spTree>
    <p:extLst>
      <p:ext uri="{BB962C8B-B14F-4D97-AF65-F5344CB8AC3E}">
        <p14:creationId xmlns:p14="http://schemas.microsoft.com/office/powerpoint/2010/main" val="33879622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imateMap_World.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3037" y="850006"/>
            <a:ext cx="10122793" cy="5278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7160654" y="1551904"/>
            <a:ext cx="682580" cy="94015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solidFill>
                <a:srgbClr val="C00000"/>
              </a:solidFill>
            </a:endParaRPr>
          </a:p>
        </p:txBody>
      </p:sp>
      <p:sp>
        <p:nvSpPr>
          <p:cNvPr id="2" name="Rectangle 1"/>
          <p:cNvSpPr/>
          <p:nvPr/>
        </p:nvSpPr>
        <p:spPr>
          <a:xfrm>
            <a:off x="6303430" y="56710"/>
            <a:ext cx="4479111" cy="46166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b="1" cap="none" spc="0" dirty="0" smtClean="0">
                <a:ln/>
                <a:solidFill>
                  <a:schemeClr val="accent3"/>
                </a:solidFill>
                <a:effectLst/>
              </a:rPr>
              <a:t>نقشه پهنه بندی اقلیمی جهان</a:t>
            </a:r>
            <a:endParaRPr lang="en-US" sz="2400" b="1" cap="none" spc="0" dirty="0">
              <a:ln/>
              <a:solidFill>
                <a:schemeClr val="accent3"/>
              </a:solidFill>
              <a:effectLst/>
            </a:endParaRPr>
          </a:p>
        </p:txBody>
      </p:sp>
    </p:spTree>
    <p:extLst>
      <p:ext uri="{BB962C8B-B14F-4D97-AF65-F5344CB8AC3E}">
        <p14:creationId xmlns:p14="http://schemas.microsoft.com/office/powerpoint/2010/main" val="14594184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7318" y="888412"/>
            <a:ext cx="3540820" cy="403392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246" y="888412"/>
            <a:ext cx="3423421" cy="4033928"/>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7323487" y="5491594"/>
            <a:ext cx="2648482" cy="584775"/>
          </a:xfrm>
          <a:prstGeom prst="rect">
            <a:avLst/>
          </a:prstGeom>
          <a:noFill/>
        </p:spPr>
        <p:txBody>
          <a:bodyPr wrap="none" lIns="91440" tIns="45720" rIns="91440" bIns="45720">
            <a:spAutoFit/>
          </a:bodyPr>
          <a:lstStyle/>
          <a:p>
            <a:pPr algn="ctr"/>
            <a:r>
              <a:rPr lang="fa-IR" sz="3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اعتدال بهاری</a:t>
            </a:r>
            <a:endPar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Rectangle 6"/>
          <p:cNvSpPr/>
          <p:nvPr/>
        </p:nvSpPr>
        <p:spPr>
          <a:xfrm>
            <a:off x="1797343" y="5491593"/>
            <a:ext cx="3259226" cy="584775"/>
          </a:xfrm>
          <a:prstGeom prst="rect">
            <a:avLst/>
          </a:prstGeom>
          <a:noFill/>
        </p:spPr>
        <p:txBody>
          <a:bodyPr wrap="none" lIns="91440" tIns="45720" rIns="91440" bIns="45720">
            <a:spAutoFit/>
          </a:bodyPr>
          <a:lstStyle/>
          <a:p>
            <a:pPr algn="ctr"/>
            <a:r>
              <a:rPr lang="fa-IR"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انقلاب تابستانی</a:t>
            </a:r>
            <a:endPar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Rectangle 7"/>
          <p:cNvSpPr/>
          <p:nvPr/>
        </p:nvSpPr>
        <p:spPr>
          <a:xfrm>
            <a:off x="6194737" y="-64395"/>
            <a:ext cx="4581867" cy="830997"/>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b="1" dirty="0" smtClean="0">
                <a:ln/>
                <a:solidFill>
                  <a:schemeClr val="accent3"/>
                </a:solidFill>
                <a:cs typeface="B Titr" panose="00000700000000000000" pitchFamily="2" charset="-78"/>
              </a:rPr>
              <a:t>نمودار </a:t>
            </a:r>
            <a:r>
              <a:rPr lang="fa-IR" sz="2400" b="1" dirty="0">
                <a:ln/>
                <a:solidFill>
                  <a:schemeClr val="accent3"/>
                </a:solidFill>
                <a:cs typeface="B Titr" panose="00000700000000000000" pitchFamily="2" charset="-78"/>
              </a:rPr>
              <a:t>های زاویه تابش عمودی در فصول مختلف</a:t>
            </a:r>
            <a:endParaRPr lang="en-US" sz="2400" b="1" dirty="0">
              <a:ln/>
              <a:solidFill>
                <a:schemeClr val="accent3"/>
              </a:solidFill>
            </a:endParaRPr>
          </a:p>
        </p:txBody>
      </p:sp>
    </p:spTree>
    <p:extLst>
      <p:ext uri="{BB962C8B-B14F-4D97-AF65-F5344CB8AC3E}">
        <p14:creationId xmlns:p14="http://schemas.microsoft.com/office/powerpoint/2010/main" val="19318467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0806" y="875532"/>
            <a:ext cx="3487980" cy="407169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324" y="875532"/>
            <a:ext cx="3503042" cy="4071692"/>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7630480" y="5440079"/>
            <a:ext cx="2728632" cy="584775"/>
          </a:xfrm>
          <a:prstGeom prst="rect">
            <a:avLst/>
          </a:prstGeom>
          <a:noFill/>
        </p:spPr>
        <p:txBody>
          <a:bodyPr wrap="none" lIns="91440" tIns="45720" rIns="91440" bIns="45720">
            <a:spAutoFit/>
          </a:bodyPr>
          <a:lstStyle/>
          <a:p>
            <a:pPr algn="ctr"/>
            <a:r>
              <a:rPr lang="fa-IR" sz="3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اعتدال پاییزی</a:t>
            </a:r>
            <a:endPar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Rectangle 6"/>
          <p:cNvSpPr/>
          <p:nvPr/>
        </p:nvSpPr>
        <p:spPr>
          <a:xfrm>
            <a:off x="1569217" y="5440078"/>
            <a:ext cx="3275256" cy="584775"/>
          </a:xfrm>
          <a:prstGeom prst="rect">
            <a:avLst/>
          </a:prstGeom>
          <a:noFill/>
        </p:spPr>
        <p:txBody>
          <a:bodyPr wrap="none" lIns="91440" tIns="45720" rIns="91440" bIns="45720">
            <a:spAutoFit/>
          </a:bodyPr>
          <a:lstStyle/>
          <a:p>
            <a:pPr algn="ctr"/>
            <a:r>
              <a:rPr lang="fa-IR" sz="3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انقلاب زمستانی</a:t>
            </a:r>
            <a:endPar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Rectangle 7"/>
          <p:cNvSpPr/>
          <p:nvPr/>
        </p:nvSpPr>
        <p:spPr>
          <a:xfrm>
            <a:off x="6014434" y="-58580"/>
            <a:ext cx="4916716" cy="830997"/>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b="1" dirty="0" smtClean="0">
                <a:ln/>
                <a:solidFill>
                  <a:schemeClr val="accent3"/>
                </a:solidFill>
                <a:cs typeface="B Titr" panose="00000700000000000000" pitchFamily="2" charset="-78"/>
              </a:rPr>
              <a:t>نمودار </a:t>
            </a:r>
            <a:r>
              <a:rPr lang="fa-IR" sz="2400" b="1" dirty="0">
                <a:ln/>
                <a:solidFill>
                  <a:schemeClr val="accent3"/>
                </a:solidFill>
                <a:cs typeface="B Titr" panose="00000700000000000000" pitchFamily="2" charset="-78"/>
              </a:rPr>
              <a:t>های زاویه تابش عمودی در فصول مختلف</a:t>
            </a:r>
            <a:endParaRPr lang="en-US" sz="2400" b="1" dirty="0">
              <a:ln/>
              <a:solidFill>
                <a:schemeClr val="accent3"/>
              </a:solidFill>
            </a:endParaRPr>
          </a:p>
        </p:txBody>
      </p:sp>
    </p:spTree>
    <p:extLst>
      <p:ext uri="{BB962C8B-B14F-4D97-AF65-F5344CB8AC3E}">
        <p14:creationId xmlns:p14="http://schemas.microsoft.com/office/powerpoint/2010/main" val="37590486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4744" y="978390"/>
            <a:ext cx="3597427" cy="4161066"/>
          </a:xfrm>
          <a:prstGeom prst="rect">
            <a:avLst/>
          </a:prstGeom>
          <a:ln w="38100" cap="sq">
            <a:solidFill>
              <a:srgbClr val="000000"/>
            </a:solidFill>
            <a:prstDash val="solid"/>
            <a:miter lim="800000"/>
          </a:ln>
          <a:effectLst>
            <a:innerShdw blurRad="114300">
              <a:prstClr val="black"/>
            </a:inn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7528" y="978390"/>
            <a:ext cx="3643114" cy="4161066"/>
          </a:xfrm>
          <a:prstGeom prst="rect">
            <a:avLst/>
          </a:prstGeom>
          <a:ln w="38100" cap="sq">
            <a:solidFill>
              <a:srgbClr val="000000"/>
            </a:solidFill>
            <a:prstDash val="solid"/>
            <a:miter lim="800000"/>
          </a:ln>
          <a:effectLst>
            <a:innerShdw blurRad="114300">
              <a:prstClr val="black"/>
            </a:innerShdw>
          </a:effectLst>
        </p:spPr>
      </p:pic>
      <p:sp>
        <p:nvSpPr>
          <p:cNvPr id="7" name="Rectangle 6"/>
          <p:cNvSpPr/>
          <p:nvPr/>
        </p:nvSpPr>
        <p:spPr>
          <a:xfrm>
            <a:off x="7480744" y="5594625"/>
            <a:ext cx="2725426"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a-IR"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اعتدال بهاری</a:t>
            </a:r>
            <a:endPar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Rectangle 7"/>
          <p:cNvSpPr/>
          <p:nvPr/>
        </p:nvSpPr>
        <p:spPr>
          <a:xfrm>
            <a:off x="1964588" y="5594624"/>
            <a:ext cx="3348994"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a-IR"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انقلاب تابستانی</a:t>
            </a:r>
            <a:endPar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Rectangle 8"/>
          <p:cNvSpPr/>
          <p:nvPr/>
        </p:nvSpPr>
        <p:spPr>
          <a:xfrm>
            <a:off x="6281326" y="58308"/>
            <a:ext cx="4560864" cy="461665"/>
          </a:xfrm>
          <a:prstGeom prst="rect">
            <a:avLst/>
          </a:prstGeom>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fa-IR" sz="2400" b="1" dirty="0">
                <a:ln/>
                <a:solidFill>
                  <a:schemeClr val="accent3"/>
                </a:solidFill>
                <a:cs typeface="B Titr" panose="00000700000000000000" pitchFamily="2" charset="-78"/>
              </a:rPr>
              <a:t>موقعیت عددی خورشید از طلوع تا غروب</a:t>
            </a:r>
            <a:endParaRPr lang="en-US" sz="2400" b="1" dirty="0">
              <a:ln/>
              <a:solidFill>
                <a:schemeClr val="accent3"/>
              </a:solidFill>
            </a:endParaRPr>
          </a:p>
        </p:txBody>
      </p:sp>
    </p:spTree>
    <p:extLst>
      <p:ext uri="{BB962C8B-B14F-4D97-AF65-F5344CB8AC3E}">
        <p14:creationId xmlns:p14="http://schemas.microsoft.com/office/powerpoint/2010/main" val="27002000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1561" y="994432"/>
            <a:ext cx="3696236" cy="4192006"/>
          </a:xfrm>
          <a:prstGeom prst="rect">
            <a:avLst/>
          </a:prstGeom>
          <a:ln w="38100" cap="sq">
            <a:solidFill>
              <a:srgbClr val="000000"/>
            </a:solidFill>
            <a:prstDash val="solid"/>
            <a:miter lim="800000"/>
          </a:ln>
          <a:effectLst>
            <a:innerShdw blurRad="114300">
              <a:prstClr val="black"/>
            </a:inn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7286" y="1003565"/>
            <a:ext cx="3700508" cy="4173741"/>
          </a:xfrm>
          <a:prstGeom prst="rect">
            <a:avLst/>
          </a:prstGeom>
          <a:ln w="38100" cap="sq">
            <a:solidFill>
              <a:srgbClr val="000000"/>
            </a:solidFill>
            <a:prstDash val="solid"/>
            <a:miter lim="800000"/>
          </a:ln>
          <a:effectLst>
            <a:innerShdw blurRad="114300">
              <a:prstClr val="black"/>
            </a:innerShdw>
          </a:effectLst>
        </p:spPr>
      </p:pic>
      <p:sp>
        <p:nvSpPr>
          <p:cNvPr id="6" name="Rectangle 5"/>
          <p:cNvSpPr/>
          <p:nvPr/>
        </p:nvSpPr>
        <p:spPr>
          <a:xfrm>
            <a:off x="7293685" y="5594625"/>
            <a:ext cx="2811988"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a-IR"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اعتدال پاییزی</a:t>
            </a:r>
            <a:endPar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Rectangle 6"/>
          <p:cNvSpPr/>
          <p:nvPr/>
        </p:nvSpPr>
        <p:spPr>
          <a:xfrm>
            <a:off x="1948234" y="5594624"/>
            <a:ext cx="3358612"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a-IR"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انقلاب زمستانی</a:t>
            </a:r>
            <a:endPar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Rectangle 7"/>
          <p:cNvSpPr/>
          <p:nvPr/>
        </p:nvSpPr>
        <p:spPr>
          <a:xfrm>
            <a:off x="6310107" y="97841"/>
            <a:ext cx="4560864" cy="461665"/>
          </a:xfrm>
          <a:prstGeom prst="rect">
            <a:avLst/>
          </a:prstGeom>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fa-IR" sz="2400" b="1" dirty="0">
                <a:ln/>
                <a:solidFill>
                  <a:schemeClr val="accent3"/>
                </a:solidFill>
                <a:cs typeface="B Titr" panose="00000700000000000000" pitchFamily="2" charset="-78"/>
              </a:rPr>
              <a:t>موقعیت عددی خورشید از طلوع تا غروب</a:t>
            </a:r>
            <a:endParaRPr lang="en-US" sz="2400" b="1" dirty="0">
              <a:ln/>
              <a:solidFill>
                <a:schemeClr val="accent3"/>
              </a:solidFill>
            </a:endParaRPr>
          </a:p>
        </p:txBody>
      </p:sp>
    </p:spTree>
    <p:extLst>
      <p:ext uri="{BB962C8B-B14F-4D97-AF65-F5344CB8AC3E}">
        <p14:creationId xmlns:p14="http://schemas.microsoft.com/office/powerpoint/2010/main" val="12105382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p_eghlim.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9403" y="869997"/>
            <a:ext cx="9028090" cy="5129906"/>
          </a:xfrm>
        </p:spPr>
      </p:pic>
      <p:sp>
        <p:nvSpPr>
          <p:cNvPr id="2" name="Rectangle 1"/>
          <p:cNvSpPr/>
          <p:nvPr/>
        </p:nvSpPr>
        <p:spPr>
          <a:xfrm>
            <a:off x="6233374" y="0"/>
            <a:ext cx="4796506" cy="46166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b="1" cap="none" spc="0" dirty="0" smtClean="0">
                <a:ln/>
                <a:solidFill>
                  <a:schemeClr val="accent3"/>
                </a:solidFill>
                <a:effectLst/>
              </a:rPr>
              <a:t>نقشه پهنه بندی اقلیمی ایران</a:t>
            </a:r>
            <a:endParaRPr lang="en-US" sz="2400" b="1" cap="none" spc="0" dirty="0">
              <a:ln/>
              <a:solidFill>
                <a:schemeClr val="accent3"/>
              </a:solidFill>
              <a:effectLst/>
            </a:endParaRPr>
          </a:p>
        </p:txBody>
      </p:sp>
    </p:spTree>
    <p:extLst>
      <p:ext uri="{BB962C8B-B14F-4D97-AF65-F5344CB8AC3E}">
        <p14:creationId xmlns:p14="http://schemas.microsoft.com/office/powerpoint/2010/main" val="40776403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89407" y="2175181"/>
            <a:ext cx="7907630" cy="1815882"/>
          </a:xfrm>
          <a:prstGeom prst="rect">
            <a:avLst/>
          </a:prstGeom>
        </p:spPr>
        <p:txBody>
          <a:bodyPr wrap="square">
            <a:spAutoFit/>
          </a:bodyPr>
          <a:lstStyle/>
          <a:p>
            <a:pPr algn="r"/>
            <a:r>
              <a:rPr lang="fa-IR" sz="2800" dirty="0" smtClean="0"/>
              <a:t>1 </a:t>
            </a:r>
            <a:r>
              <a:rPr lang="fa-IR" sz="2800" dirty="0"/>
              <a:t>اقليم معتدل ومرطوب (سواحل جنوبي درياي خزر)</a:t>
            </a:r>
          </a:p>
          <a:p>
            <a:pPr algn="r"/>
            <a:r>
              <a:rPr lang="fa-IR" sz="2800" dirty="0" smtClean="0"/>
              <a:t>2 </a:t>
            </a:r>
            <a:r>
              <a:rPr lang="fa-IR" sz="2800" dirty="0"/>
              <a:t>اقليم سرد ( كوهستان هاي غربي )</a:t>
            </a:r>
          </a:p>
          <a:p>
            <a:pPr algn="r"/>
            <a:r>
              <a:rPr lang="fa-IR" sz="2800" dirty="0" smtClean="0"/>
              <a:t>3 </a:t>
            </a:r>
            <a:r>
              <a:rPr lang="fa-IR" sz="2800" dirty="0"/>
              <a:t>اقليم گرم وخشك ( فلات مركزي)</a:t>
            </a:r>
          </a:p>
          <a:p>
            <a:pPr algn="r"/>
            <a:r>
              <a:rPr lang="fa-IR" sz="2800" dirty="0" smtClean="0"/>
              <a:t>4 </a:t>
            </a:r>
            <a:r>
              <a:rPr lang="fa-IR" sz="2800" dirty="0"/>
              <a:t>اقليم گرم ومرطوب ( سواحل جنوبي)</a:t>
            </a:r>
            <a:endParaRPr lang="en-US" sz="2800" dirty="0"/>
          </a:p>
        </p:txBody>
      </p:sp>
      <p:sp>
        <p:nvSpPr>
          <p:cNvPr id="5" name="Rectangle 4"/>
          <p:cNvSpPr/>
          <p:nvPr/>
        </p:nvSpPr>
        <p:spPr>
          <a:xfrm>
            <a:off x="6598278" y="30952"/>
            <a:ext cx="3837909" cy="46166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b="1" cap="none" spc="0" dirty="0" smtClean="0">
                <a:ln/>
                <a:solidFill>
                  <a:schemeClr val="accent3"/>
                </a:solidFill>
                <a:effectLst/>
              </a:rPr>
              <a:t>تقسیمات اقلیمی در ایران</a:t>
            </a:r>
            <a:endParaRPr lang="en-US" sz="2400" b="1" cap="none" spc="0" dirty="0">
              <a:ln/>
              <a:solidFill>
                <a:schemeClr val="accent3"/>
              </a:solidFill>
              <a:effectLst/>
            </a:endParaRPr>
          </a:p>
        </p:txBody>
      </p:sp>
    </p:spTree>
    <p:extLst>
      <p:ext uri="{BB962C8B-B14F-4D97-AF65-F5344CB8AC3E}">
        <p14:creationId xmlns:p14="http://schemas.microsoft.com/office/powerpoint/2010/main" val="1246415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68957" y="2421229"/>
            <a:ext cx="6800045" cy="1323439"/>
          </a:xfrm>
          <a:prstGeom prst="rect">
            <a:avLst/>
          </a:prstGeom>
          <a:noFill/>
        </p:spPr>
        <p:txBody>
          <a:bodyPr wrap="square" lIns="91440" tIns="45720" rIns="91440" bIns="45720">
            <a:spAutoFit/>
          </a:bodyPr>
          <a:lstStyle/>
          <a:p>
            <a:pPr algn="ctr"/>
            <a:r>
              <a:rPr lang="fa-IR" sz="4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139700">
                    <a:schemeClr val="accent2">
                      <a:satMod val="175000"/>
                      <a:alpha val="40000"/>
                    </a:schemeClr>
                  </a:glow>
                  <a:outerShdw blurRad="38100" dist="38100" dir="7020000" algn="tl">
                    <a:srgbClr val="000000">
                      <a:alpha val="35000"/>
                    </a:srgbClr>
                  </a:outerShdw>
                </a:effectLst>
              </a:rPr>
              <a:t>بررسی اقلیم گرم و خشک</a:t>
            </a:r>
          </a:p>
          <a:p>
            <a:pPr algn="ctr"/>
            <a:r>
              <a:rPr lang="fa-IR" sz="4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139700">
                    <a:schemeClr val="accent2">
                      <a:satMod val="175000"/>
                      <a:alpha val="40000"/>
                    </a:schemeClr>
                  </a:glow>
                  <a:outerShdw blurRad="38100" dist="38100" dir="7020000" algn="tl">
                    <a:srgbClr val="000000">
                      <a:alpha val="35000"/>
                    </a:srgbClr>
                  </a:outerShdw>
                </a:effectLst>
              </a:rPr>
              <a:t>به جز نواحی کوهستانی </a:t>
            </a:r>
            <a:endParaRPr lang="en-US"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139700">
                  <a:schemeClr val="accent2">
                    <a:satMod val="175000"/>
                    <a:alpha val="40000"/>
                  </a:schemeClr>
                </a:glow>
                <a:outerShdw blurRad="38100" dist="38100" dir="7020000" algn="tl">
                  <a:srgbClr val="000000">
                    <a:alpha val="35000"/>
                  </a:srgbClr>
                </a:outerShdw>
              </a:effectLst>
            </a:endParaRPr>
          </a:p>
        </p:txBody>
      </p:sp>
      <p:sp>
        <p:nvSpPr>
          <p:cNvPr id="2" name="Rectangle 1"/>
          <p:cNvSpPr/>
          <p:nvPr/>
        </p:nvSpPr>
        <p:spPr>
          <a:xfrm>
            <a:off x="7572209" y="14699"/>
            <a:ext cx="1941557" cy="46166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b="1" dirty="0" smtClean="0">
                <a:ln/>
                <a:solidFill>
                  <a:schemeClr val="accent3"/>
                </a:solidFill>
              </a:rPr>
              <a:t>استان تهران</a:t>
            </a:r>
            <a:endParaRPr lang="en-US" sz="2400" b="1" dirty="0">
              <a:ln/>
              <a:solidFill>
                <a:schemeClr val="accent3"/>
              </a:solidFill>
            </a:endParaRPr>
          </a:p>
        </p:txBody>
      </p:sp>
    </p:spTree>
    <p:extLst>
      <p:ext uri="{BB962C8B-B14F-4D97-AF65-F5344CB8AC3E}">
        <p14:creationId xmlns:p14="http://schemas.microsoft.com/office/powerpoint/2010/main" val="1685960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88642" y="1025176"/>
            <a:ext cx="9955369" cy="3170099"/>
          </a:xfrm>
          <a:prstGeom prst="rect">
            <a:avLst/>
          </a:prstGeom>
        </p:spPr>
        <p:txBody>
          <a:bodyPr wrap="square">
            <a:spAutoFit/>
          </a:bodyPr>
          <a:lstStyle/>
          <a:p>
            <a:pPr algn="r"/>
            <a:r>
              <a:rPr lang="fa-IR" sz="2000" dirty="0" smtClean="0">
                <a:latin typeface="BNazanin"/>
              </a:rPr>
              <a:t>در نواحي مختلف استان تهران به علت موقعيت ويژه جغرافيايي، آب و هواي متفاوتي شكل     گرفته است.</a:t>
            </a:r>
          </a:p>
          <a:p>
            <a:pPr algn="r"/>
            <a:r>
              <a:rPr lang="fa-IR" sz="2000" dirty="0" smtClean="0">
                <a:latin typeface="BNazanin"/>
              </a:rPr>
              <a:t>دو </a:t>
            </a:r>
            <a:r>
              <a:rPr lang="fa-IR" sz="2000" dirty="0">
                <a:latin typeface="BNazanin"/>
              </a:rPr>
              <a:t>عامل جغرافيايي در ساختار كلي اقليم استان تهران نقش مؤثري دارند . اين دو عامل</a:t>
            </a:r>
          </a:p>
          <a:p>
            <a:pPr algn="r"/>
            <a:r>
              <a:rPr lang="fa-IR" sz="2000" dirty="0">
                <a:latin typeface="BNazanin"/>
              </a:rPr>
              <a:t>عبارتند از وجود دشت كوير در جنوب استان و وجود رشته كوه البرز د ر شمال استان . بطوريكه</a:t>
            </a:r>
          </a:p>
          <a:p>
            <a:pPr algn="r"/>
            <a:r>
              <a:rPr lang="fa-IR" sz="2000" dirty="0">
                <a:latin typeface="BNazanin"/>
              </a:rPr>
              <a:t>مناطق خشك مانند دشت قزوين، كوير قم و مناطق خشك استان سمنان كه مجاور استان تهران</a:t>
            </a:r>
          </a:p>
          <a:p>
            <a:pPr algn="r"/>
            <a:r>
              <a:rPr lang="fa-IR" sz="2000" dirty="0">
                <a:latin typeface="BNazanin"/>
              </a:rPr>
              <a:t>قرار دارند، از عوامل منفي تأثيرگذار بر هواي استان تهر ان هستند و موجب گرما و خشكي هوا</a:t>
            </a:r>
          </a:p>
          <a:p>
            <a:pPr algn="r"/>
            <a:r>
              <a:rPr lang="fa-IR" sz="2000" dirty="0">
                <a:latin typeface="BNazanin"/>
              </a:rPr>
              <a:t>همراه با گرد و غبار مي شوند. از طرف ديگر وجود رشته كوههاي البرز موجب تعديل آب و هوا در</a:t>
            </a:r>
          </a:p>
          <a:p>
            <a:pPr algn="r"/>
            <a:r>
              <a:rPr lang="fa-IR" sz="2000" dirty="0">
                <a:latin typeface="BNazanin"/>
              </a:rPr>
              <a:t>استان تهران ميشود. علاوه بر اين دو پديده جغرافيايي وجود بادهاي مرطوب و باران زاي غربي</a:t>
            </a:r>
          </a:p>
          <a:p>
            <a:pPr algn="r"/>
            <a:r>
              <a:rPr lang="fa-IR" sz="2000" dirty="0">
                <a:latin typeface="BNazanin"/>
              </a:rPr>
              <a:t>نقش مؤثري در تعديل گرماي سوزان بخش جنوبي استان دارند.</a:t>
            </a:r>
            <a:endParaRPr lang="en-US" sz="2000" dirty="0"/>
          </a:p>
        </p:txBody>
      </p:sp>
      <p:sp>
        <p:nvSpPr>
          <p:cNvPr id="2" name="Rectangle 1"/>
          <p:cNvSpPr/>
          <p:nvPr/>
        </p:nvSpPr>
        <p:spPr>
          <a:xfrm>
            <a:off x="7797265" y="29621"/>
            <a:ext cx="1414170" cy="46166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b="1" cap="none" spc="0" dirty="0" smtClean="0">
                <a:ln/>
                <a:solidFill>
                  <a:schemeClr val="accent3"/>
                </a:solidFill>
                <a:effectLst/>
              </a:rPr>
              <a:t>آب و هوا</a:t>
            </a:r>
            <a:endParaRPr lang="en-US" sz="2400" b="1" cap="none" spc="0" dirty="0">
              <a:ln/>
              <a:solidFill>
                <a:schemeClr val="accent3"/>
              </a:solidFill>
              <a:effectLst/>
            </a:endParaRPr>
          </a:p>
        </p:txBody>
      </p:sp>
    </p:spTree>
    <p:extLst>
      <p:ext uri="{BB962C8B-B14F-4D97-AF65-F5344CB8AC3E}">
        <p14:creationId xmlns:p14="http://schemas.microsoft.com/office/powerpoint/2010/main" val="33567873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87133" y="5107728"/>
            <a:ext cx="9247030" cy="646331"/>
          </a:xfrm>
          <a:prstGeom prst="rect">
            <a:avLst/>
          </a:prstGeom>
        </p:spPr>
        <p:txBody>
          <a:bodyPr wrap="square">
            <a:spAutoFit/>
          </a:bodyPr>
          <a:lstStyle/>
          <a:p>
            <a:pPr algn="r"/>
            <a:r>
              <a:rPr lang="fa-IR" dirty="0" smtClean="0">
                <a:latin typeface="BNazanin"/>
              </a:rPr>
              <a:t>بر </a:t>
            </a:r>
            <a:r>
              <a:rPr lang="fa-IR" dirty="0">
                <a:latin typeface="BNazanin"/>
              </a:rPr>
              <a:t>اساس دادههاي 30 ساله ايسستگاه سينوپتيك تهران، ميانگين سرعت باد 2,6 متر بر ثانيه است و ميانگين سرعت باد غالب 18,5 متر بر ثانيه بدست آمده است.</a:t>
            </a:r>
            <a:endParaRPr lang="en-US" dirty="0"/>
          </a:p>
        </p:txBody>
      </p:sp>
      <p:sp>
        <p:nvSpPr>
          <p:cNvPr id="5" name="Rectangle 4"/>
          <p:cNvSpPr/>
          <p:nvPr/>
        </p:nvSpPr>
        <p:spPr>
          <a:xfrm>
            <a:off x="1223493" y="1092531"/>
            <a:ext cx="9710670" cy="3693319"/>
          </a:xfrm>
          <a:prstGeom prst="rect">
            <a:avLst/>
          </a:prstGeom>
        </p:spPr>
        <p:txBody>
          <a:bodyPr wrap="square">
            <a:spAutoFit/>
          </a:bodyPr>
          <a:lstStyle/>
          <a:p>
            <a:pPr algn="r"/>
            <a:r>
              <a:rPr lang="ar-SA" dirty="0"/>
              <a:t>باد غالب در استان تهران بادهای غربی است. هرگاه این بادها شدت بگیرند، هوای آلوده را از تهران خارج می‌کنند البته امتداد کوه‌های البرز که در میان تهران و کرج واقع شده، تا حدود زیادی بادهای غربی را به سمت شهریار منحرف می‌سازد و مانع از تخلیه کامل آلودگی می‌شود (مگر آن که شدت باد زیاد باشد</a:t>
            </a:r>
            <a:r>
              <a:rPr lang="ar-SA" dirty="0" smtClean="0"/>
              <a:t>)</a:t>
            </a:r>
            <a:r>
              <a:rPr lang="en-US" dirty="0" smtClean="0"/>
              <a:t> </a:t>
            </a:r>
            <a:r>
              <a:rPr lang="en-US" dirty="0"/>
              <a:t> </a:t>
            </a:r>
          </a:p>
          <a:p>
            <a:pPr algn="r"/>
            <a:r>
              <a:rPr lang="ar-SA" dirty="0"/>
              <a:t>پس از باد غربی مهم‌ترین باد در فصل تابستان از سمت جنوب و از داخل کویر به سمت شهر تهران می‌وزد و هنگام وزش، موجب انتقال گرمای هوای کویر و حمل گرد و غبار به سمت شهرهای استان </a:t>
            </a:r>
            <a:r>
              <a:rPr lang="ar-SA" dirty="0" smtClean="0"/>
              <a:t>می‌شود</a:t>
            </a:r>
            <a:endParaRPr lang="en-US" dirty="0"/>
          </a:p>
          <a:p>
            <a:pPr algn="r"/>
            <a:r>
              <a:rPr lang="en-US" dirty="0"/>
              <a:t> </a:t>
            </a:r>
          </a:p>
          <a:p>
            <a:pPr algn="r"/>
            <a:r>
              <a:rPr lang="ar-SA" dirty="0"/>
              <a:t>جریان هوای دیگری که در محدوده استان تهران می‌وزد، نسیم کوه به دشت و برعکس (دشت به کوه) است. این بادها ملایم و آرام می‌وزند و قدرت پراکنده نمودن مواد آلاینده را ندارند فقط می‌توانند در ساعات روز که باد از دشت به کوه می‌وزد، این مواد را با خود به طرف شمال تهران منتقل نمایند. مواد آلاینده پس از برخورد با کوه‌های بخش شمالی استان، در آنجا می‌مانند و شب‌ها با وزش نسیم کوه به سمت دشت، از شمال به جنوب سرازیر می‌شوند</a:t>
            </a:r>
            <a:endParaRPr lang="en-US" dirty="0"/>
          </a:p>
        </p:txBody>
      </p:sp>
      <p:sp>
        <p:nvSpPr>
          <p:cNvPr id="6" name="Rectangle 5"/>
          <p:cNvSpPr/>
          <p:nvPr/>
        </p:nvSpPr>
        <p:spPr>
          <a:xfrm>
            <a:off x="8134311" y="30952"/>
            <a:ext cx="559769" cy="46166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2400" b="1" cap="none" spc="0" dirty="0" smtClean="0">
                <a:ln/>
                <a:solidFill>
                  <a:schemeClr val="accent3"/>
                </a:solidFill>
                <a:effectLst/>
              </a:rPr>
              <a:t>باد</a:t>
            </a:r>
            <a:endParaRPr lang="en-US" sz="2400" b="1" cap="none" spc="0" dirty="0">
              <a:ln/>
              <a:solidFill>
                <a:schemeClr val="accent3"/>
              </a:solidFill>
              <a:effectLst/>
            </a:endParaRPr>
          </a:p>
        </p:txBody>
      </p:sp>
    </p:spTree>
    <p:extLst>
      <p:ext uri="{BB962C8B-B14F-4D97-AF65-F5344CB8AC3E}">
        <p14:creationId xmlns:p14="http://schemas.microsoft.com/office/powerpoint/2010/main" val="8070956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622</TotalTime>
  <Words>3783</Words>
  <Application>Microsoft Office PowerPoint</Application>
  <PresentationFormat>Widescreen</PresentationFormat>
  <Paragraphs>224</Paragraphs>
  <Slides>43</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43</vt:i4>
      </vt:variant>
    </vt:vector>
  </HeadingPairs>
  <TitlesOfParts>
    <vt:vector size="56" baseType="lpstr">
      <vt:lpstr>_PDMS_Saleem_QuranFont</vt:lpstr>
      <vt:lpstr>Andalus</vt:lpstr>
      <vt:lpstr>B Nazanin</vt:lpstr>
      <vt:lpstr>B Titr</vt:lpstr>
      <vt:lpstr>BNazanin</vt:lpstr>
      <vt:lpstr>Book Antiqua</vt:lpstr>
      <vt:lpstr>Calibri</vt:lpstr>
      <vt:lpstr>Century Gothic</vt:lpstr>
      <vt:lpstr>Tahoma</vt:lpstr>
      <vt:lpstr>TimesNewRoman</vt:lpstr>
      <vt:lpstr>Wingdings 2</vt:lpstr>
      <vt:lpstr>wNazanin-Bold</vt:lpstr>
      <vt:lpstr>Austin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61</cp:revision>
  <dcterms:created xsi:type="dcterms:W3CDTF">2015-11-11T05:26:42Z</dcterms:created>
  <dcterms:modified xsi:type="dcterms:W3CDTF">2015-11-12T07:52:48Z</dcterms:modified>
</cp:coreProperties>
</file>