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1" r:id="rId1"/>
  </p:sldMasterIdLst>
  <p:sldIdLst>
    <p:sldId id="256" r:id="rId2"/>
    <p:sldId id="257" r:id="rId3"/>
    <p:sldId id="258" r:id="rId4"/>
    <p:sldId id="286" r:id="rId5"/>
    <p:sldId id="260" r:id="rId6"/>
    <p:sldId id="261" r:id="rId7"/>
    <p:sldId id="287" r:id="rId8"/>
    <p:sldId id="262" r:id="rId9"/>
    <p:sldId id="263" r:id="rId10"/>
    <p:sldId id="265" r:id="rId11"/>
    <p:sldId id="266" r:id="rId12"/>
    <p:sldId id="267" r:id="rId13"/>
    <p:sldId id="268" r:id="rId14"/>
    <p:sldId id="264"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6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89" d="100"/>
          <a:sy n="89" d="100"/>
        </p:scale>
        <p:origin x="-437"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134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647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967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8677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516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064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596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5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845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863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240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5/18/2015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283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5/18/2015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467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5/18/2015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611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669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55698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298CD5-6C1E-4009-B41F-6DF62E31D3BE}" type="datetimeFigureOut">
              <a:rPr lang="en-US" smtClean="0"/>
              <a:pPr/>
              <a:t>5/18/2015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841194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333" y="255448"/>
            <a:ext cx="9785667" cy="2262781"/>
          </a:xfrm>
        </p:spPr>
        <p:txBody>
          <a:bodyPr/>
          <a:lstStyle/>
          <a:p>
            <a:pPr algn="ctr"/>
            <a:r>
              <a:rPr lang="fa-IR" dirty="0" smtClean="0"/>
              <a:t>بیوگرافی مهندس</a:t>
            </a:r>
            <a:br>
              <a:rPr lang="fa-IR" dirty="0" smtClean="0"/>
            </a:br>
            <a:r>
              <a:rPr lang="fa-IR" dirty="0" smtClean="0"/>
              <a:t> هوشنگ سیحون و آثارش</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3" y="2521859"/>
            <a:ext cx="9232900" cy="3860800"/>
          </a:xfrm>
          <a:prstGeom prst="rect">
            <a:avLst/>
          </a:prstGeom>
        </p:spPr>
      </p:pic>
    </p:spTree>
    <p:extLst>
      <p:ext uri="{BB962C8B-B14F-4D97-AF65-F5344CB8AC3E}">
        <p14:creationId xmlns:p14="http://schemas.microsoft.com/office/powerpoint/2010/main" val="296191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741" y="624110"/>
            <a:ext cx="5112913" cy="405324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654" y="1004552"/>
            <a:ext cx="4160342" cy="5333056"/>
          </a:xfrm>
          <a:prstGeom prst="rect">
            <a:avLst/>
          </a:prstGeom>
        </p:spPr>
      </p:pic>
    </p:spTree>
    <p:extLst>
      <p:ext uri="{BB962C8B-B14F-4D97-AF65-F5344CB8AC3E}">
        <p14:creationId xmlns:p14="http://schemas.microsoft.com/office/powerpoint/2010/main" val="250933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8349" y="251139"/>
            <a:ext cx="7946265" cy="6040191"/>
          </a:xfrm>
        </p:spPr>
      </p:pic>
      <p:sp>
        <p:nvSpPr>
          <p:cNvPr id="5" name="TextBox 4"/>
          <p:cNvSpPr txBox="1"/>
          <p:nvPr/>
        </p:nvSpPr>
        <p:spPr>
          <a:xfrm>
            <a:off x="4082602" y="5968164"/>
            <a:ext cx="5280338" cy="646331"/>
          </a:xfrm>
          <a:prstGeom prst="rect">
            <a:avLst/>
          </a:prstGeom>
          <a:noFill/>
        </p:spPr>
        <p:txBody>
          <a:bodyPr wrap="square" rtlCol="0">
            <a:spAutoFit/>
          </a:bodyPr>
          <a:lstStyle/>
          <a:p>
            <a:r>
              <a:rPr lang="fa-IR" dirty="0"/>
              <a:t>کروکی از فشم در نزدیکی تهران سال ۴۹ شمسی</a:t>
            </a:r>
            <a:br>
              <a:rPr lang="fa-IR" dirty="0"/>
            </a:br>
            <a:endParaRPr lang="en-US" dirty="0"/>
          </a:p>
        </p:txBody>
      </p:sp>
    </p:spTree>
    <p:extLst>
      <p:ext uri="{BB962C8B-B14F-4D97-AF65-F5344CB8AC3E}">
        <p14:creationId xmlns:p14="http://schemas.microsoft.com/office/powerpoint/2010/main" val="45370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0930" y="101846"/>
            <a:ext cx="6872200" cy="5681216"/>
          </a:xfrm>
        </p:spPr>
      </p:pic>
      <p:sp>
        <p:nvSpPr>
          <p:cNvPr id="5" name="TextBox 4"/>
          <p:cNvSpPr txBox="1"/>
          <p:nvPr/>
        </p:nvSpPr>
        <p:spPr>
          <a:xfrm>
            <a:off x="3090930" y="5705341"/>
            <a:ext cx="6872199" cy="646331"/>
          </a:xfrm>
          <a:prstGeom prst="rect">
            <a:avLst/>
          </a:prstGeom>
          <a:noFill/>
        </p:spPr>
        <p:txBody>
          <a:bodyPr wrap="square" rtlCol="0">
            <a:spAutoFit/>
          </a:bodyPr>
          <a:lstStyle/>
          <a:p>
            <a:pPr algn="ctr"/>
            <a:r>
              <a:rPr lang="fa-IR" dirty="0"/>
              <a:t>طراحی از پارک لایت هوس در ونکوور کانادا، قلم و مرکب، مجموعه خصوصی –  ۷۶ در ۱۰۲ سانتی </a:t>
            </a:r>
            <a:r>
              <a:rPr lang="fa-IR" dirty="0" smtClean="0"/>
              <a:t>متر</a:t>
            </a:r>
            <a:endParaRPr lang="en-US" dirty="0"/>
          </a:p>
        </p:txBody>
      </p:sp>
    </p:spTree>
    <p:extLst>
      <p:ext uri="{BB962C8B-B14F-4D97-AF65-F5344CB8AC3E}">
        <p14:creationId xmlns:p14="http://schemas.microsoft.com/office/powerpoint/2010/main" val="122367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9566" y="262112"/>
            <a:ext cx="7962388" cy="5667391"/>
          </a:xfrm>
        </p:spPr>
      </p:pic>
      <p:sp>
        <p:nvSpPr>
          <p:cNvPr id="5" name="TextBox 4"/>
          <p:cNvSpPr txBox="1"/>
          <p:nvPr/>
        </p:nvSpPr>
        <p:spPr>
          <a:xfrm>
            <a:off x="3771095" y="5929503"/>
            <a:ext cx="7575192" cy="646331"/>
          </a:xfrm>
          <a:prstGeom prst="rect">
            <a:avLst/>
          </a:prstGeom>
          <a:noFill/>
        </p:spPr>
        <p:txBody>
          <a:bodyPr wrap="square" rtlCol="0">
            <a:spAutoFit/>
          </a:bodyPr>
          <a:lstStyle/>
          <a:p>
            <a:r>
              <a:rPr lang="fa-IR" dirty="0"/>
              <a:t>کروکی نمایی از برج ایفل و رودخانه کنارش در پاریس سال ۸۲ میلادی</a:t>
            </a:r>
            <a:br>
              <a:rPr lang="fa-IR" dirty="0"/>
            </a:br>
            <a:endParaRPr lang="en-US" dirty="0"/>
          </a:p>
        </p:txBody>
      </p:sp>
    </p:spTree>
    <p:extLst>
      <p:ext uri="{BB962C8B-B14F-4D97-AF65-F5344CB8AC3E}">
        <p14:creationId xmlns:p14="http://schemas.microsoft.com/office/powerpoint/2010/main" val="1985671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4" y="624110"/>
            <a:ext cx="7620021" cy="5325929"/>
          </a:xfrm>
        </p:spPr>
      </p:pic>
      <p:sp>
        <p:nvSpPr>
          <p:cNvPr id="5" name="TextBox 4"/>
          <p:cNvSpPr txBox="1"/>
          <p:nvPr/>
        </p:nvSpPr>
        <p:spPr>
          <a:xfrm>
            <a:off x="3631842" y="6211669"/>
            <a:ext cx="6168980" cy="646331"/>
          </a:xfrm>
          <a:prstGeom prst="rect">
            <a:avLst/>
          </a:prstGeom>
          <a:noFill/>
        </p:spPr>
        <p:txBody>
          <a:bodyPr wrap="square" rtlCol="0">
            <a:spAutoFit/>
          </a:bodyPr>
          <a:lstStyle/>
          <a:p>
            <a:r>
              <a:rPr lang="fa-IR" dirty="0"/>
              <a:t>نقاشی مدرن در سال ۱۹۹۵ توسط هوشنگ سیحون</a:t>
            </a:r>
            <a:br>
              <a:rPr lang="fa-IR" dirty="0"/>
            </a:br>
            <a:endParaRPr lang="en-US" dirty="0"/>
          </a:p>
        </p:txBody>
      </p:sp>
    </p:spTree>
    <p:extLst>
      <p:ext uri="{BB962C8B-B14F-4D97-AF65-F5344CB8AC3E}">
        <p14:creationId xmlns:p14="http://schemas.microsoft.com/office/powerpoint/2010/main" val="321100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آثار هوشنگ سیحون:</a:t>
            </a:r>
            <a:br>
              <a:rPr lang="fa-IR" dirty="0" smtClean="0"/>
            </a:br>
            <a:endParaRPr lang="fa-IR" dirty="0"/>
          </a:p>
        </p:txBody>
      </p:sp>
      <p:sp>
        <p:nvSpPr>
          <p:cNvPr id="3" name="Content Placeholder 2"/>
          <p:cNvSpPr>
            <a:spLocks noGrp="1"/>
          </p:cNvSpPr>
          <p:nvPr>
            <p:ph idx="1"/>
          </p:nvPr>
        </p:nvSpPr>
        <p:spPr>
          <a:xfrm>
            <a:off x="2469571" y="1629399"/>
            <a:ext cx="8915400" cy="3777622"/>
          </a:xfrm>
        </p:spPr>
        <p:txBody>
          <a:bodyPr>
            <a:normAutofit/>
          </a:bodyPr>
          <a:lstStyle/>
          <a:p>
            <a:pPr algn="r" rtl="1"/>
            <a:r>
              <a:rPr lang="fa-IR" sz="2800" dirty="0" smtClean="0"/>
              <a:t>آرامگاه بوعلی سینا</a:t>
            </a:r>
          </a:p>
          <a:p>
            <a:pPr algn="r" rtl="1"/>
            <a:r>
              <a:rPr lang="fa-IR" sz="2800" dirty="0" smtClean="0"/>
              <a:t>آرامگاه عمر خیام</a:t>
            </a:r>
          </a:p>
          <a:p>
            <a:pPr algn="r" rtl="1"/>
            <a:r>
              <a:rPr lang="fa-IR" sz="2800" dirty="0" smtClean="0"/>
              <a:t>آرامگاه نادرشاه افشار</a:t>
            </a:r>
          </a:p>
          <a:p>
            <a:pPr algn="r" rtl="1"/>
            <a:r>
              <a:rPr lang="fa-IR" sz="2800" dirty="0" smtClean="0"/>
              <a:t>خانه ییلاقی سیحون</a:t>
            </a:r>
          </a:p>
          <a:p>
            <a:pPr algn="r" rtl="1"/>
            <a:r>
              <a:rPr lang="fa-IR" sz="2800" dirty="0" smtClean="0"/>
              <a:t>و...</a:t>
            </a:r>
            <a:endParaRPr lang="fa-IR" sz="2800" dirty="0"/>
          </a:p>
        </p:txBody>
      </p:sp>
    </p:spTree>
    <p:extLst>
      <p:ext uri="{BB962C8B-B14F-4D97-AF65-F5344CB8AC3E}">
        <p14:creationId xmlns:p14="http://schemas.microsoft.com/office/powerpoint/2010/main" val="377651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111363"/>
            <a:ext cx="8911687" cy="1280890"/>
          </a:xfrm>
        </p:spPr>
        <p:txBody>
          <a:bodyPr/>
          <a:lstStyle/>
          <a:p>
            <a:pPr algn="r"/>
            <a:r>
              <a:rPr lang="fa-IR" dirty="0" smtClean="0"/>
              <a:t>آرامگاه بو علی سینا</a:t>
            </a:r>
            <a:br>
              <a:rPr lang="fa-IR" dirty="0" smtClean="0"/>
            </a:br>
            <a:endParaRPr lang="fa-IR" dirty="0"/>
          </a:p>
        </p:txBody>
      </p:sp>
      <p:sp>
        <p:nvSpPr>
          <p:cNvPr id="3" name="Content Placeholder 2"/>
          <p:cNvSpPr>
            <a:spLocks noGrp="1"/>
          </p:cNvSpPr>
          <p:nvPr>
            <p:ph idx="1"/>
          </p:nvPr>
        </p:nvSpPr>
        <p:spPr>
          <a:xfrm>
            <a:off x="8597069" y="910140"/>
            <a:ext cx="3461046" cy="3956704"/>
          </a:xfrm>
        </p:spPr>
        <p:txBody>
          <a:bodyPr>
            <a:normAutofit/>
          </a:bodyPr>
          <a:lstStyle/>
          <a:p>
            <a:pPr marL="0" indent="0" algn="r">
              <a:buNone/>
            </a:pPr>
            <a:r>
              <a:rPr lang="fa-IR" sz="2400" dirty="0" smtClean="0"/>
              <a:t>هوشنگ سیحون در سن 25 سالگی بنای یاد بودی بر آرامگاه بوعلی سینا طراحی </a:t>
            </a:r>
            <a:r>
              <a:rPr lang="en-US" sz="2400" dirty="0" smtClean="0"/>
              <a:t>.</a:t>
            </a:r>
            <a:r>
              <a:rPr lang="fa-IR" sz="2400" dirty="0" smtClean="0"/>
              <a:t>کرد </a:t>
            </a:r>
            <a:endParaRPr lang="fa-I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567" y="2657756"/>
            <a:ext cx="6029058" cy="42002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9" y="404953"/>
            <a:ext cx="6096000" cy="4352925"/>
          </a:xfrm>
          <a:prstGeom prst="rect">
            <a:avLst/>
          </a:prstGeom>
        </p:spPr>
      </p:pic>
    </p:spTree>
    <p:extLst>
      <p:ext uri="{BB962C8B-B14F-4D97-AF65-F5344CB8AC3E}">
        <p14:creationId xmlns:p14="http://schemas.microsoft.com/office/powerpoint/2010/main" val="50084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749" y="367736"/>
            <a:ext cx="8911687" cy="1280890"/>
          </a:xfrm>
        </p:spPr>
        <p:txBody>
          <a:bodyPr>
            <a:noAutofit/>
          </a:bodyPr>
          <a:lstStyle/>
          <a:p>
            <a:pPr algn="r"/>
            <a:r>
              <a:rPr lang="fa-IR" sz="2000" dirty="0" smtClean="0"/>
              <a:t>بنای اولیه در زمان قاجاریه ساخته شد </a:t>
            </a:r>
            <a:br>
              <a:rPr lang="fa-IR" sz="2000" dirty="0" smtClean="0"/>
            </a:br>
            <a:r>
              <a:rPr lang="fa-IR" sz="2000" dirty="0" smtClean="0"/>
              <a:t>اما طرح و نقشه فعلی توسط مهندس هوشنگ سیحون به سبک معماری قرنی که بو علی سینا در آن می زیست از روی قدیمی ترین بنای تاریخ دار اسلامی یعنی برج گنبد قابوس اقتباس شده.</a:t>
            </a:r>
            <a:endParaRPr lang="fa-IR"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599" y="1837345"/>
            <a:ext cx="5089235" cy="4272898"/>
          </a:xfrm>
          <a:prstGeom prst="rect">
            <a:avLst/>
          </a:prstGeom>
        </p:spPr>
      </p:pic>
      <p:sp>
        <p:nvSpPr>
          <p:cNvPr id="6" name="TextBox 5"/>
          <p:cNvSpPr txBox="1"/>
          <p:nvPr/>
        </p:nvSpPr>
        <p:spPr>
          <a:xfrm>
            <a:off x="2336631" y="6279681"/>
            <a:ext cx="2111475" cy="369332"/>
          </a:xfrm>
          <a:prstGeom prst="rect">
            <a:avLst/>
          </a:prstGeom>
          <a:noFill/>
        </p:spPr>
        <p:txBody>
          <a:bodyPr wrap="none" rtlCol="1">
            <a:spAutoFit/>
          </a:bodyPr>
          <a:lstStyle/>
          <a:p>
            <a:r>
              <a:rPr lang="fa-IR" dirty="0" smtClean="0"/>
              <a:t>آرامگاه بو علی سینا</a:t>
            </a:r>
            <a:endParaRPr lang="fa-IR" dirty="0"/>
          </a:p>
        </p:txBody>
      </p:sp>
      <p:sp>
        <p:nvSpPr>
          <p:cNvPr id="7" name="TextBox 6"/>
          <p:cNvSpPr txBox="1"/>
          <p:nvPr/>
        </p:nvSpPr>
        <p:spPr>
          <a:xfrm>
            <a:off x="8340695" y="6279681"/>
            <a:ext cx="1640193" cy="369332"/>
          </a:xfrm>
          <a:prstGeom prst="rect">
            <a:avLst/>
          </a:prstGeom>
          <a:noFill/>
        </p:spPr>
        <p:txBody>
          <a:bodyPr wrap="none" rtlCol="1">
            <a:spAutoFit/>
          </a:bodyPr>
          <a:lstStyle/>
          <a:p>
            <a:r>
              <a:rPr lang="fa-IR" dirty="0" smtClean="0"/>
              <a:t>برج گنبد قابوس</a:t>
            </a:r>
            <a:endParaRPr lang="fa-IR" dirty="0"/>
          </a:p>
        </p:txBody>
      </p:sp>
      <p:sp>
        <p:nvSpPr>
          <p:cNvPr id="8" name="Right Arrow 7"/>
          <p:cNvSpPr/>
          <p:nvPr/>
        </p:nvSpPr>
        <p:spPr>
          <a:xfrm>
            <a:off x="5657188" y="39316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327" y="1928501"/>
            <a:ext cx="3888337" cy="4181742"/>
          </a:xfrm>
        </p:spPr>
      </p:pic>
    </p:spTree>
    <p:extLst>
      <p:ext uri="{BB962C8B-B14F-4D97-AF65-F5344CB8AC3E}">
        <p14:creationId xmlns:p14="http://schemas.microsoft.com/office/powerpoint/2010/main" val="52545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t>بنای آرامگاه تلفیقی از دو سبک معماری ایران باستان و ایران بعد از اسلام است</a:t>
            </a:r>
            <a:endParaRPr lang="fa-I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954" y="1660810"/>
            <a:ext cx="5334000" cy="33223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644" y="2674834"/>
            <a:ext cx="5870356" cy="4075704"/>
          </a:xfrm>
          <a:prstGeom prst="rect">
            <a:avLst/>
          </a:prstGeom>
        </p:spPr>
      </p:pic>
    </p:spTree>
    <p:extLst>
      <p:ext uri="{BB962C8B-B14F-4D97-AF65-F5344CB8AC3E}">
        <p14:creationId xmlns:p14="http://schemas.microsoft.com/office/powerpoint/2010/main" val="109450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185" y="4141176"/>
            <a:ext cx="6230815" cy="3160119"/>
          </a:xfrm>
        </p:spPr>
        <p:txBody>
          <a:bodyPr>
            <a:normAutofit/>
          </a:bodyPr>
          <a:lstStyle/>
          <a:p>
            <a:pPr algn="r"/>
            <a:r>
              <a:rPr lang="fa-IR" sz="2800" dirty="0" smtClean="0"/>
              <a:t>طراح </a:t>
            </a:r>
            <a:r>
              <a:rPr lang="fa-IR" sz="2800" dirty="0"/>
              <a:t>ساختمان نشان داده است که ابن سینا یک فیلسوف و متفکر بزرگ اسلامی است که بنای افکارش بر علوم و اطلاعاتی که ازملل قدیمه رسیده، قرار </a:t>
            </a:r>
            <a:r>
              <a:rPr lang="en-US" sz="2800" dirty="0" smtClean="0"/>
              <a:t>.</a:t>
            </a:r>
            <a:r>
              <a:rPr lang="fa-IR" sz="2800" dirty="0" smtClean="0"/>
              <a:t>دارد</a:t>
            </a:r>
            <a:endParaRPr lang="fa-I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6082" y="76912"/>
            <a:ext cx="7178468" cy="35892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3861"/>
            <a:ext cx="5875974" cy="4143520"/>
          </a:xfrm>
          <a:prstGeom prst="rect">
            <a:avLst/>
          </a:prstGeom>
        </p:spPr>
      </p:pic>
    </p:spTree>
    <p:extLst>
      <p:ext uri="{BB962C8B-B14F-4D97-AF65-F5344CB8AC3E}">
        <p14:creationId xmlns:p14="http://schemas.microsoft.com/office/powerpoint/2010/main" val="36031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dirty="0" smtClean="0"/>
              <a:t>هوشنگ سیحون در تاریخ 1 شهریور 1299 در تهران در خانواده ای آشنا به هنر و موسیقی به دنیا امد.</a:t>
            </a:r>
            <a:br>
              <a:rPr lang="fa-IR" sz="2400" dirty="0" smtClean="0"/>
            </a:br>
            <a:endParaRPr lang="en-US" sz="2400" dirty="0"/>
          </a:p>
        </p:txBody>
      </p:sp>
      <p:sp>
        <p:nvSpPr>
          <p:cNvPr id="3" name="Content Placeholder 2"/>
          <p:cNvSpPr>
            <a:spLocks noGrp="1"/>
          </p:cNvSpPr>
          <p:nvPr>
            <p:ph idx="1"/>
          </p:nvPr>
        </p:nvSpPr>
        <p:spPr>
          <a:xfrm>
            <a:off x="2592925" y="1502535"/>
            <a:ext cx="8915400" cy="3777622"/>
          </a:xfrm>
        </p:spPr>
        <p:txBody>
          <a:bodyPr>
            <a:normAutofit/>
          </a:bodyPr>
          <a:lstStyle/>
          <a:p>
            <a:pPr marL="0" indent="0" algn="r">
              <a:buNone/>
            </a:pPr>
            <a:r>
              <a:rPr lang="fa-IR" sz="2400" dirty="0" smtClean="0">
                <a:solidFill>
                  <a:schemeClr val="tx1">
                    <a:lumMod val="85000"/>
                    <a:lumOff val="15000"/>
                  </a:schemeClr>
                </a:solidFill>
              </a:rPr>
              <a:t>پس از تحصیل در دانشکده هنر های زیبای تهران برای ادامه تحصیل به پاریس دعوت شد و در سال 1949 مدرک دکترای خود را از دانشکده هنر های زیبای پاریس(بوزار)دریافت کرد.</a:t>
            </a:r>
            <a:endParaRPr lang="en-US" sz="2400" dirty="0">
              <a:solidFill>
                <a:schemeClr val="tx1">
                  <a:lumMod val="85000"/>
                  <a:lumOff val="1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5" y="2459283"/>
            <a:ext cx="2621566" cy="34932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001" y="2917220"/>
            <a:ext cx="4191000" cy="3035300"/>
          </a:xfrm>
          <a:prstGeom prst="rect">
            <a:avLst/>
          </a:prstGeom>
        </p:spPr>
      </p:pic>
      <p:sp>
        <p:nvSpPr>
          <p:cNvPr id="6" name="Striped Right Arrow 5"/>
          <p:cNvSpPr/>
          <p:nvPr/>
        </p:nvSpPr>
        <p:spPr>
          <a:xfrm>
            <a:off x="5409127" y="4098689"/>
            <a:ext cx="1970467" cy="511948"/>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6"/>
          <p:cNvSpPr txBox="1"/>
          <p:nvPr/>
        </p:nvSpPr>
        <p:spPr>
          <a:xfrm>
            <a:off x="2326046" y="5948726"/>
            <a:ext cx="3155324" cy="369332"/>
          </a:xfrm>
          <a:prstGeom prst="rect">
            <a:avLst/>
          </a:prstGeom>
          <a:noFill/>
        </p:spPr>
        <p:txBody>
          <a:bodyPr wrap="square" rtlCol="0">
            <a:spAutoFit/>
          </a:bodyPr>
          <a:lstStyle/>
          <a:p>
            <a:r>
              <a:rPr lang="fa-IR" dirty="0" smtClean="0"/>
              <a:t>دانشکده هنر های زیبای تهران</a:t>
            </a:r>
            <a:endParaRPr lang="en-US" dirty="0"/>
          </a:p>
        </p:txBody>
      </p:sp>
      <p:sp>
        <p:nvSpPr>
          <p:cNvPr id="8" name="TextBox 7"/>
          <p:cNvSpPr txBox="1"/>
          <p:nvPr/>
        </p:nvSpPr>
        <p:spPr>
          <a:xfrm>
            <a:off x="7727325" y="5973916"/>
            <a:ext cx="5599292" cy="369332"/>
          </a:xfrm>
          <a:prstGeom prst="rect">
            <a:avLst/>
          </a:prstGeom>
          <a:noFill/>
        </p:spPr>
        <p:txBody>
          <a:bodyPr wrap="square" rtlCol="0">
            <a:spAutoFit/>
          </a:bodyPr>
          <a:lstStyle/>
          <a:p>
            <a:r>
              <a:rPr lang="fa-IR" dirty="0" smtClean="0"/>
              <a:t>دانشکده هنر های زیبای پاریس(بوزار)</a:t>
            </a:r>
            <a:endParaRPr lang="en-US" dirty="0"/>
          </a:p>
        </p:txBody>
      </p:sp>
    </p:spTree>
    <p:extLst>
      <p:ext uri="{BB962C8B-B14F-4D97-AF65-F5344CB8AC3E}">
        <p14:creationId xmlns:p14="http://schemas.microsoft.com/office/powerpoint/2010/main" val="121564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t>بنای یاد بود بوعلی سینا از دو بخش آرامگاه و برج یاد بود تشکیل شده است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411" y="1470271"/>
            <a:ext cx="6845181" cy="4986822"/>
          </a:xfrm>
        </p:spPr>
      </p:pic>
    </p:spTree>
    <p:extLst>
      <p:ext uri="{BB962C8B-B14F-4D97-AF65-F5344CB8AC3E}">
        <p14:creationId xmlns:p14="http://schemas.microsoft.com/office/powerpoint/2010/main" val="2566109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9837" y="171183"/>
            <a:ext cx="8911687" cy="1280890"/>
          </a:xfrm>
        </p:spPr>
        <p:txBody>
          <a:bodyPr>
            <a:normAutofit fontScale="90000"/>
          </a:bodyPr>
          <a:lstStyle/>
          <a:p>
            <a:r>
              <a:rPr lang="fa-IR" sz="2400" dirty="0"/>
              <a:t>بخش ارامگاه به مساحت ۶۱۰ متر مربع ، ساختمانی تمام بسته و پوشیده از سنگ خارا است که کتابخانه ،موزه و فضای اصلی آرامگاه (اتاق مقبره) را در خود جای می </a:t>
            </a:r>
            <a:r>
              <a:rPr lang="fa-IR" sz="2400" dirty="0" smtClean="0"/>
              <a:t>دهدو برج یاد بود دقیقا بر فراز مزار قرار دارد.</a:t>
            </a:r>
            <a:endParaRPr lang="fa-IR"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151" y="1640792"/>
            <a:ext cx="5666908" cy="4153256"/>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795" y="1854437"/>
            <a:ext cx="5426348" cy="4717279"/>
          </a:xfrm>
        </p:spPr>
      </p:pic>
    </p:spTree>
    <p:extLst>
      <p:ext uri="{BB962C8B-B14F-4D97-AF65-F5344CB8AC3E}">
        <p14:creationId xmlns:p14="http://schemas.microsoft.com/office/powerpoint/2010/main" val="225165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330" y="333287"/>
            <a:ext cx="5665861" cy="2691924"/>
          </a:xfrm>
        </p:spPr>
        <p:txBody>
          <a:bodyPr>
            <a:noAutofit/>
          </a:bodyPr>
          <a:lstStyle/>
          <a:p>
            <a:pPr algn="r"/>
            <a:r>
              <a:rPr lang="fa-IR" sz="2400" dirty="0"/>
              <a:t>این ساختمان به واسطه احاطه شدن با احجام خاکریزی شده اطراف و بسته بودن جداره های بیرونی ، و ضخامت و سنگینی دیوارهای داخلی همچون بناهای زیرزمینی می نماید.</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8885" y="2778857"/>
            <a:ext cx="5868307" cy="36718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192" y="153752"/>
            <a:ext cx="4922378" cy="4461047"/>
          </a:xfrm>
          <a:prstGeom prst="rect">
            <a:avLst/>
          </a:prstGeom>
        </p:spPr>
      </p:pic>
    </p:spTree>
    <p:extLst>
      <p:ext uri="{BB962C8B-B14F-4D97-AF65-F5344CB8AC3E}">
        <p14:creationId xmlns:p14="http://schemas.microsoft.com/office/powerpoint/2010/main" val="545629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4643" y="624109"/>
            <a:ext cx="4479969" cy="5956153"/>
          </a:xfrm>
        </p:spPr>
        <p:txBody>
          <a:bodyPr>
            <a:normAutofit/>
          </a:bodyPr>
          <a:lstStyle/>
          <a:p>
            <a:pPr algn="r"/>
            <a:r>
              <a:rPr lang="fa-IR" dirty="0" smtClean="0"/>
              <a:t>آرامگاه عمر خیام</a:t>
            </a:r>
            <a:br>
              <a:rPr lang="fa-IR" dirty="0" smtClean="0"/>
            </a:br>
            <a:r>
              <a:rPr lang="en-US" dirty="0" smtClean="0"/>
              <a:t/>
            </a:r>
            <a:br>
              <a:rPr lang="en-US" dirty="0" smtClean="0"/>
            </a:br>
            <a:r>
              <a:rPr lang="fa-IR" sz="2400" dirty="0" smtClean="0"/>
              <a:t>در سال 1335 مهندس هوشنگ سیحون به همراه حسین جودت آرامگاه عمر خیام را از مکان قبلی که خرابه مانندی بیش نبود به مکان فعلی انتقال داد که پروسه ی ساخت این ارامگاه تا سال 1341 ادامه یافت</a:t>
            </a:r>
            <a:r>
              <a:rPr lang="fa-IR" dirty="0" smtClean="0"/>
              <a:t>.</a:t>
            </a:r>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9518" y="294831"/>
            <a:ext cx="5093293" cy="6366616"/>
          </a:xfrm>
        </p:spPr>
      </p:pic>
    </p:spTree>
    <p:extLst>
      <p:ext uri="{BB962C8B-B14F-4D97-AF65-F5344CB8AC3E}">
        <p14:creationId xmlns:p14="http://schemas.microsoft.com/office/powerpoint/2010/main" val="1324498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226" y="136733"/>
            <a:ext cx="4218774" cy="2093719"/>
          </a:xfrm>
        </p:spPr>
        <p:txBody>
          <a:bodyPr>
            <a:noAutofit/>
          </a:bodyPr>
          <a:lstStyle/>
          <a:p>
            <a:pPr algn="r"/>
            <a:r>
              <a:rPr lang="fa-IR" sz="2000" dirty="0"/>
              <a:t>مقبره خیام از لحاظ خلاقیت و ساخت و معماری یکی از مهمترین ساختمان های زمان خود است. ارتفاع آن ۲۲ متر و استخوان بندی اش بتنی با هسته ی فلزی است.</a:t>
            </a:r>
            <a:br>
              <a:rPr lang="fa-IR" sz="2000" dirty="0"/>
            </a:br>
            <a:r>
              <a:rPr lang="fa-IR" sz="2000" dirty="0"/>
              <a:t/>
            </a:r>
            <a:br>
              <a:rPr lang="fa-IR" sz="2000" dirty="0"/>
            </a:br>
            <a:endParaRPr lang="fa-IR"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3" y="2371687"/>
            <a:ext cx="4358355" cy="3747101"/>
          </a:xfrm>
          <a:prstGeom prst="rect">
            <a:avLst/>
          </a:prstGeom>
        </p:spPr>
      </p:pic>
      <p:sp>
        <p:nvSpPr>
          <p:cNvPr id="6" name="TextBox 5"/>
          <p:cNvSpPr txBox="1"/>
          <p:nvPr/>
        </p:nvSpPr>
        <p:spPr>
          <a:xfrm>
            <a:off x="8851068" y="6118788"/>
            <a:ext cx="1537600" cy="369332"/>
          </a:xfrm>
          <a:prstGeom prst="rect">
            <a:avLst/>
          </a:prstGeom>
          <a:noFill/>
        </p:spPr>
        <p:txBody>
          <a:bodyPr wrap="none" rtlCol="1">
            <a:spAutoFit/>
          </a:bodyPr>
          <a:lstStyle/>
          <a:p>
            <a:r>
              <a:rPr lang="fa-IR" dirty="0" smtClean="0"/>
              <a:t>آرامگاه محروق</a:t>
            </a:r>
            <a:endParaRPr lang="fa-I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1" y="1839008"/>
            <a:ext cx="3238059" cy="5018992"/>
          </a:xfrm>
          <a:prstGeom prst="rect">
            <a:avLst/>
          </a:prstGeom>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56124" y="237375"/>
            <a:ext cx="4597840" cy="3448380"/>
          </a:xfrm>
        </p:spPr>
      </p:pic>
      <p:sp>
        <p:nvSpPr>
          <p:cNvPr id="10" name="TextBox 9"/>
          <p:cNvSpPr txBox="1"/>
          <p:nvPr/>
        </p:nvSpPr>
        <p:spPr>
          <a:xfrm rot="10800000" flipV="1">
            <a:off x="3301830" y="4104746"/>
            <a:ext cx="3151949" cy="1938992"/>
          </a:xfrm>
          <a:prstGeom prst="rect">
            <a:avLst/>
          </a:prstGeom>
          <a:noFill/>
        </p:spPr>
        <p:txBody>
          <a:bodyPr wrap="square" rtlCol="1">
            <a:spAutoFit/>
          </a:bodyPr>
          <a:lstStyle/>
          <a:p>
            <a:pPr algn="r"/>
            <a:r>
              <a:rPr lang="fa-IR" sz="2400" dirty="0" smtClean="0"/>
              <a:t>اجزاء </a:t>
            </a:r>
            <a:r>
              <a:rPr lang="fa-IR" sz="2400" dirty="0"/>
              <a:t>مثلثی شکل اطراف مقبره شکل خیمه را تداعی می کنند  واین اشاره به نام خیام </a:t>
            </a:r>
            <a:r>
              <a:rPr lang="fa-IR" sz="2400" dirty="0" smtClean="0"/>
              <a:t>است</a:t>
            </a:r>
            <a:endParaRPr lang="fa-IR" sz="2400" dirty="0"/>
          </a:p>
        </p:txBody>
      </p:sp>
    </p:spTree>
    <p:extLst>
      <p:ext uri="{BB962C8B-B14F-4D97-AF65-F5344CB8AC3E}">
        <p14:creationId xmlns:p14="http://schemas.microsoft.com/office/powerpoint/2010/main" val="304989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0310" y="90384"/>
            <a:ext cx="5329452" cy="319974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118" y="2152968"/>
            <a:ext cx="3039668" cy="42691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323" y="90384"/>
            <a:ext cx="3563597" cy="5630483"/>
          </a:xfrm>
          <a:prstGeom prst="rect">
            <a:avLst/>
          </a:prstGeom>
        </p:spPr>
      </p:pic>
      <p:sp>
        <p:nvSpPr>
          <p:cNvPr id="8" name="TextBox 7"/>
          <p:cNvSpPr txBox="1"/>
          <p:nvPr/>
        </p:nvSpPr>
        <p:spPr>
          <a:xfrm rot="10800000" flipV="1">
            <a:off x="8691399" y="3941701"/>
            <a:ext cx="3279533" cy="1631216"/>
          </a:xfrm>
          <a:prstGeom prst="rect">
            <a:avLst/>
          </a:prstGeom>
          <a:noFill/>
        </p:spPr>
        <p:txBody>
          <a:bodyPr wrap="square" rtlCol="1">
            <a:spAutoFit/>
          </a:bodyPr>
          <a:lstStyle/>
          <a:p>
            <a:pPr algn="r"/>
            <a:r>
              <a:rPr lang="fa-IR" sz="2400" dirty="0"/>
              <a:t> </a:t>
            </a:r>
            <a:r>
              <a:rPr lang="fa-IR" sz="2800" dirty="0" smtClean="0"/>
              <a:t>سیحون</a:t>
            </a:r>
            <a:r>
              <a:rPr lang="fa-IR" sz="2400" dirty="0" smtClean="0"/>
              <a:t>: مقبره </a:t>
            </a:r>
            <a:r>
              <a:rPr lang="fa-IR" sz="2400" dirty="0"/>
              <a:t>نمی خواستم بسازم؛ می‌خواستم شخصیت آن </a:t>
            </a:r>
            <a:r>
              <a:rPr lang="en-US" sz="2400" dirty="0" smtClean="0"/>
              <a:t>.</a:t>
            </a:r>
            <a:r>
              <a:rPr lang="fa-IR" sz="2400" dirty="0" smtClean="0"/>
              <a:t>فرد </a:t>
            </a:r>
            <a:r>
              <a:rPr lang="fa-IR" sz="2400" dirty="0"/>
              <a:t>را با معماری بسازم</a:t>
            </a:r>
          </a:p>
        </p:txBody>
      </p:sp>
    </p:spTree>
    <p:extLst>
      <p:ext uri="{BB962C8B-B14F-4D97-AF65-F5344CB8AC3E}">
        <p14:creationId xmlns:p14="http://schemas.microsoft.com/office/powerpoint/2010/main" val="3136262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آرامگاه نادرشاه افشار</a:t>
            </a:r>
            <a:endParaRPr lang="fa-IR" dirty="0"/>
          </a:p>
        </p:txBody>
      </p:sp>
      <p:sp>
        <p:nvSpPr>
          <p:cNvPr id="3" name="Content Placeholder 2"/>
          <p:cNvSpPr>
            <a:spLocks noGrp="1"/>
          </p:cNvSpPr>
          <p:nvPr>
            <p:ph idx="1"/>
          </p:nvPr>
        </p:nvSpPr>
        <p:spPr>
          <a:xfrm>
            <a:off x="8033046" y="2022504"/>
            <a:ext cx="3531385" cy="4062102"/>
          </a:xfrm>
        </p:spPr>
        <p:txBody>
          <a:bodyPr>
            <a:normAutofit/>
          </a:bodyPr>
          <a:lstStyle/>
          <a:p>
            <a:pPr algn="r"/>
            <a:r>
              <a:rPr lang="fa-IR" sz="2400" dirty="0"/>
              <a:t>آرامگاه نادرشاه بنایی است در مجموعه باغ موزه نادری در شهر مشهد که به یادبود نادرشاه افشار در سال ۱۳۴۲ خورشیدی توسط هوشنگ سیحون طراحی و ساخته شده‌ است.</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77" y="1475779"/>
            <a:ext cx="7238170" cy="4809415"/>
          </a:xfrm>
          <a:prstGeom prst="rect">
            <a:avLst/>
          </a:prstGeom>
        </p:spPr>
      </p:pic>
    </p:spTree>
    <p:extLst>
      <p:ext uri="{BB962C8B-B14F-4D97-AF65-F5344CB8AC3E}">
        <p14:creationId xmlns:p14="http://schemas.microsoft.com/office/powerpoint/2010/main" val="3818908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12788" y="83542"/>
            <a:ext cx="2286000" cy="33832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644" y="1162228"/>
            <a:ext cx="6409345" cy="40592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020" y="2358497"/>
            <a:ext cx="3321899" cy="4499503"/>
          </a:xfrm>
          <a:prstGeom prst="rect">
            <a:avLst/>
          </a:prstGeom>
        </p:spPr>
      </p:pic>
    </p:spTree>
    <p:extLst>
      <p:ext uri="{BB962C8B-B14F-4D97-AF65-F5344CB8AC3E}">
        <p14:creationId xmlns:p14="http://schemas.microsoft.com/office/powerpoint/2010/main" val="3902455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350645"/>
            <a:ext cx="8911687" cy="1280890"/>
          </a:xfrm>
        </p:spPr>
        <p:txBody>
          <a:bodyPr/>
          <a:lstStyle/>
          <a:p>
            <a:pPr algn="r"/>
            <a:r>
              <a:rPr lang="fa-IR" dirty="0" smtClean="0"/>
              <a:t>خانه ییلاقی سیحون</a:t>
            </a:r>
            <a:endParaRPr lang="fa-IR" dirty="0"/>
          </a:p>
        </p:txBody>
      </p:sp>
      <p:sp>
        <p:nvSpPr>
          <p:cNvPr id="3" name="Content Placeholder 2"/>
          <p:cNvSpPr>
            <a:spLocks noGrp="1"/>
          </p:cNvSpPr>
          <p:nvPr>
            <p:ph idx="1"/>
          </p:nvPr>
        </p:nvSpPr>
        <p:spPr>
          <a:xfrm>
            <a:off x="8614161" y="1603761"/>
            <a:ext cx="2958818" cy="2959693"/>
          </a:xfrm>
        </p:spPr>
        <p:txBody>
          <a:bodyPr>
            <a:normAutofit fontScale="40000" lnSpcReduction="20000"/>
          </a:bodyPr>
          <a:lstStyle/>
          <a:p>
            <a:pPr algn="r"/>
            <a:r>
              <a:rPr lang="fa-IR" sz="4600" dirty="0"/>
              <a:t>کلبه ییلاقی هوشنگ سیحون در کلوکان، نزدیک تهران، به سال ۱۳۵۳ ساخته شده است.خانه کوچکی با زیباترین ترکیب معماری و طبیعت که در سینه کوه و با کمترین تغییرات در آن ساخته شده </a:t>
            </a:r>
            <a:r>
              <a:rPr lang="fa-IR" sz="4600" dirty="0" smtClean="0"/>
              <a:t>است. </a:t>
            </a:r>
          </a:p>
          <a:p>
            <a:pPr algn="r"/>
            <a:r>
              <a:rPr lang="fa-IR" sz="4500" dirty="0" smtClean="0"/>
              <a:t>منزل ییلاقی سیحون تداعی کننده خانه آبشار رایت است.</a:t>
            </a:r>
            <a:endParaRPr lang="fa-IR" sz="4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273" y="452927"/>
            <a:ext cx="6459415" cy="6248268"/>
          </a:xfrm>
          <a:prstGeom prst="rect">
            <a:avLst/>
          </a:prstGeom>
        </p:spPr>
      </p:pic>
    </p:spTree>
    <p:extLst>
      <p:ext uri="{BB962C8B-B14F-4D97-AF65-F5344CB8AC3E}">
        <p14:creationId xmlns:p14="http://schemas.microsoft.com/office/powerpoint/2010/main" val="3540218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438" y="4606183"/>
            <a:ext cx="4007978" cy="2418460"/>
          </a:xfrm>
        </p:spPr>
        <p:txBody>
          <a:bodyPr>
            <a:normAutofit/>
          </a:bodyPr>
          <a:lstStyle/>
          <a:p>
            <a:pPr algn="r"/>
            <a:r>
              <a:rPr lang="fa-IR" sz="1800" dirty="0"/>
              <a:t>عمده ترین مصالح مورد استفاده در این بنا، سنگ، چوب و فولاد به عنوان جزیی از سازه این بنا که به عنوان تیر بر روی ستونهای حجیم سنگی قرار گرفته است. </a:t>
            </a:r>
            <a:br>
              <a:rPr lang="fa-IR" sz="1800" dirty="0"/>
            </a:br>
            <a:r>
              <a:rPr lang="fa-IR" sz="1800" dirty="0"/>
              <a:t> </a:t>
            </a:r>
            <a:br>
              <a:rPr lang="fa-IR" sz="1800" dirty="0"/>
            </a:br>
            <a:endParaRPr lang="fa-IR"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571" y="1320935"/>
            <a:ext cx="5392391" cy="53600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204" y="145279"/>
            <a:ext cx="6367179" cy="3871245"/>
          </a:xfrm>
          <a:prstGeom prst="rect">
            <a:avLst/>
          </a:prstGeom>
        </p:spPr>
      </p:pic>
    </p:spTree>
    <p:extLst>
      <p:ext uri="{BB962C8B-B14F-4D97-AF65-F5344CB8AC3E}">
        <p14:creationId xmlns:p14="http://schemas.microsoft.com/office/powerpoint/2010/main" val="147362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0197" y="553972"/>
            <a:ext cx="4833356" cy="5756676"/>
          </a:xfrm>
        </p:spPr>
        <p:txBody>
          <a:bodyPr>
            <a:normAutofit/>
          </a:bodyPr>
          <a:lstStyle/>
          <a:p>
            <a:pPr marL="0" indent="0" algn="r" rtl="1">
              <a:buNone/>
            </a:pPr>
            <a:r>
              <a:rPr lang="fa-IR" sz="2400" dirty="0" smtClean="0">
                <a:solidFill>
                  <a:schemeClr val="tx1">
                    <a:lumMod val="85000"/>
                    <a:lumOff val="15000"/>
                  </a:schemeClr>
                </a:solidFill>
              </a:rPr>
              <a:t>او در بازگشت به ایران در سن 25 سالگی بنای آرامگاه ابو علی سینا را طراحی کرد.سیحون در طول سالهای فعالیت خود عضو شورای ملی باستان شناسی،شورای عالی شهرسازی،شورای مرکزی دانشگاه های ایران و کمیته بین المللی ایکوموس(وابسته به یونسکو پیش از انقلاب)بوده و به مدت15سال مسئولیت مرمت بناهای تاریخی ایران را به عهده داشته است.</a:t>
            </a:r>
            <a:endParaRPr lang="en-US" sz="2400" dirty="0">
              <a:solidFill>
                <a:schemeClr val="tx1">
                  <a:lumMod val="85000"/>
                  <a:lumOff val="1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9" y="738767"/>
            <a:ext cx="4781375" cy="5571881"/>
          </a:xfrm>
          <a:prstGeom prst="rect">
            <a:avLst/>
          </a:prstGeom>
        </p:spPr>
      </p:pic>
    </p:spTree>
    <p:extLst>
      <p:ext uri="{BB962C8B-B14F-4D97-AF65-F5344CB8AC3E}">
        <p14:creationId xmlns:p14="http://schemas.microsoft.com/office/powerpoint/2010/main" val="371688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66" y="136733"/>
            <a:ext cx="4178894" cy="2358639"/>
          </a:xfrm>
        </p:spPr>
        <p:txBody>
          <a:bodyPr>
            <a:normAutofit/>
          </a:bodyPr>
          <a:lstStyle/>
          <a:p>
            <a:pPr algn="r"/>
            <a:r>
              <a:rPr lang="fa-IR" sz="1800" dirty="0"/>
              <a:t>ساختمان با هماهنگی خاصی با کوه طراحی و ساخته شده است. بخش عمده ی این هماهنگی در فضای نشیمن خودنمایی می کند. بخشی از جداره فضای نشیمن با سنگ های کوه تلفیق شده و حس فضای ارگانیک و طبیعت گرایی را در نظر بیننده تقویت می نماید.</a:t>
            </a:r>
            <a:br>
              <a:rPr lang="fa-IR" sz="1800" dirty="0"/>
            </a:br>
            <a:endParaRPr lang="fa-IR"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3640" y="2663944"/>
            <a:ext cx="3810000" cy="3657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67" y="942585"/>
            <a:ext cx="5960758" cy="5102409"/>
          </a:xfrm>
          <a:prstGeom prst="rect">
            <a:avLst/>
          </a:prstGeom>
        </p:spPr>
      </p:pic>
    </p:spTree>
    <p:extLst>
      <p:ext uri="{BB962C8B-B14F-4D97-AF65-F5344CB8AC3E}">
        <p14:creationId xmlns:p14="http://schemas.microsoft.com/office/powerpoint/2010/main" val="1654439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6166" y="624110"/>
            <a:ext cx="8908446" cy="5003577"/>
          </a:xfrm>
        </p:spPr>
      </p:pic>
    </p:spTree>
    <p:extLst>
      <p:ext uri="{BB962C8B-B14F-4D97-AF65-F5344CB8AC3E}">
        <p14:creationId xmlns:p14="http://schemas.microsoft.com/office/powerpoint/2010/main" val="14014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830" y="307916"/>
            <a:ext cx="8911687" cy="1280890"/>
          </a:xfrm>
        </p:spPr>
        <p:txBody>
          <a:bodyPr>
            <a:noAutofit/>
          </a:bodyPr>
          <a:lstStyle/>
          <a:p>
            <a:pPr algn="r"/>
            <a:r>
              <a:rPr lang="fa-IR" sz="2400" dirty="0"/>
              <a:t>از میان پروژه های طراحی و ساخته شده وی میتوان به آرامگاه بزرگانی چون خیام،کمال الملک،بو علی سینا،نادر شاه افشار،کلنل محمد تقی خان پسیان،آرامگاه فردوسی و ده ها مقبره و آرامگاه دیگر اشاره کرد.</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3541" y="1905712"/>
            <a:ext cx="4491808" cy="4093436"/>
          </a:xfrm>
        </p:spPr>
      </p:pic>
      <p:sp>
        <p:nvSpPr>
          <p:cNvPr id="5" name="TextBox 4"/>
          <p:cNvSpPr txBox="1"/>
          <p:nvPr/>
        </p:nvSpPr>
        <p:spPr>
          <a:xfrm>
            <a:off x="8084321" y="6151398"/>
            <a:ext cx="1975220" cy="646331"/>
          </a:xfrm>
          <a:prstGeom prst="rect">
            <a:avLst/>
          </a:prstGeom>
          <a:noFill/>
        </p:spPr>
        <p:txBody>
          <a:bodyPr wrap="none" rtlCol="1">
            <a:spAutoFit/>
          </a:bodyPr>
          <a:lstStyle/>
          <a:p>
            <a:r>
              <a:rPr lang="fa-IR" dirty="0" smtClean="0"/>
              <a:t>آرامگاه کمال الملک</a:t>
            </a:r>
          </a:p>
          <a:p>
            <a:endParaRPr lang="fa-I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428" y="1905712"/>
            <a:ext cx="4272522" cy="4127619"/>
          </a:xfrm>
          <a:prstGeom prst="rect">
            <a:avLst/>
          </a:prstGeom>
        </p:spPr>
      </p:pic>
      <p:sp>
        <p:nvSpPr>
          <p:cNvPr id="7" name="TextBox 6"/>
          <p:cNvSpPr txBox="1"/>
          <p:nvPr/>
        </p:nvSpPr>
        <p:spPr>
          <a:xfrm>
            <a:off x="2777384" y="6134306"/>
            <a:ext cx="1483098" cy="646331"/>
          </a:xfrm>
          <a:prstGeom prst="rect">
            <a:avLst/>
          </a:prstGeom>
          <a:noFill/>
        </p:spPr>
        <p:txBody>
          <a:bodyPr wrap="none" rtlCol="1">
            <a:spAutoFit/>
          </a:bodyPr>
          <a:lstStyle/>
          <a:p>
            <a:r>
              <a:rPr lang="fa-IR" dirty="0" smtClean="0"/>
              <a:t>آرامگاه پسیان</a:t>
            </a:r>
          </a:p>
          <a:p>
            <a:endParaRPr lang="fa-IR" dirty="0"/>
          </a:p>
        </p:txBody>
      </p:sp>
    </p:spTree>
    <p:extLst>
      <p:ext uri="{BB962C8B-B14F-4D97-AF65-F5344CB8AC3E}">
        <p14:creationId xmlns:p14="http://schemas.microsoft.com/office/powerpoint/2010/main" val="127027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2592388" y="623888"/>
            <a:ext cx="8912225" cy="5351462"/>
          </a:xfrm>
        </p:spPr>
        <p:txBody>
          <a:bodyPr>
            <a:normAutofit/>
          </a:bodyPr>
          <a:lstStyle/>
          <a:p>
            <a:pPr algn="r"/>
            <a:r>
              <a:rPr lang="fa-IR" sz="2400" dirty="0"/>
              <a:t>وی همچنین ساختمان بانک سپه در میدان توپخانه تهران،ساختمان سازمان نقشه برداری کشور،سینما آسیا،کارخانه کانادا درای(زمزم فعلی)،کارخانه یخ سازی کوروس اخوان،مجتمع آموزشی یاغچی آباد،اتلیه معماری خود و چندین بنا و حدود 150 پروژه مسکونی خصوصی دیگر را طراحی کرده است.</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402" y="2530757"/>
            <a:ext cx="4512643" cy="3384482"/>
          </a:xfrm>
          <a:prstGeom prst="rect">
            <a:avLst/>
          </a:prstGeom>
        </p:spPr>
      </p:pic>
      <p:sp>
        <p:nvSpPr>
          <p:cNvPr id="7" name="TextBox 6"/>
          <p:cNvSpPr txBox="1"/>
          <p:nvPr/>
        </p:nvSpPr>
        <p:spPr>
          <a:xfrm>
            <a:off x="3368877" y="6155413"/>
            <a:ext cx="3679623" cy="369332"/>
          </a:xfrm>
          <a:prstGeom prst="rect">
            <a:avLst/>
          </a:prstGeom>
          <a:noFill/>
        </p:spPr>
        <p:txBody>
          <a:bodyPr wrap="square" rtlCol="0">
            <a:spAutoFit/>
          </a:bodyPr>
          <a:lstStyle/>
          <a:p>
            <a:r>
              <a:rPr lang="fa-IR" dirty="0" smtClean="0"/>
              <a:t>سینما آسیا</a:t>
            </a:r>
            <a:endParaRPr lang="en-US" dirty="0"/>
          </a:p>
        </p:txBody>
      </p:sp>
      <p:sp>
        <p:nvSpPr>
          <p:cNvPr id="8" name="TextBox 7"/>
          <p:cNvSpPr txBox="1"/>
          <p:nvPr/>
        </p:nvSpPr>
        <p:spPr>
          <a:xfrm>
            <a:off x="8056809" y="6120450"/>
            <a:ext cx="3760631" cy="369332"/>
          </a:xfrm>
          <a:prstGeom prst="rect">
            <a:avLst/>
          </a:prstGeom>
          <a:noFill/>
        </p:spPr>
        <p:txBody>
          <a:bodyPr wrap="square" rtlCol="0">
            <a:spAutoFit/>
          </a:bodyPr>
          <a:lstStyle/>
          <a:p>
            <a:r>
              <a:rPr lang="fa-IR" dirty="0" smtClean="0"/>
              <a:t>سازمان نقشه برداری کشور</a:t>
            </a:r>
            <a:endParaRPr lang="en-US" dirty="0"/>
          </a:p>
        </p:txBody>
      </p:sp>
      <p:pic>
        <p:nvPicPr>
          <p:cNvPr id="9" name="Picture 8"/>
          <p:cNvPicPr>
            <a:picLocks noChangeAspect="1"/>
          </p:cNvPicPr>
          <p:nvPr/>
        </p:nvPicPr>
        <p:blipFill>
          <a:blip r:embed="rId3"/>
          <a:stretch>
            <a:fillRect/>
          </a:stretch>
        </p:blipFill>
        <p:spPr>
          <a:xfrm>
            <a:off x="2114130" y="2475249"/>
            <a:ext cx="4877840" cy="3495498"/>
          </a:xfrm>
          <a:prstGeom prst="rect">
            <a:avLst/>
          </a:prstGeom>
        </p:spPr>
      </p:pic>
    </p:spTree>
    <p:extLst>
      <p:ext uri="{BB962C8B-B14F-4D97-AF65-F5344CB8AC3E}">
        <p14:creationId xmlns:p14="http://schemas.microsoft.com/office/powerpoint/2010/main" val="200292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259" y="624110"/>
            <a:ext cx="4524263" cy="6072904"/>
          </a:xfrm>
        </p:spPr>
        <p:txBody>
          <a:bodyPr>
            <a:normAutofit/>
          </a:bodyPr>
          <a:lstStyle/>
          <a:p>
            <a:pPr algn="r" rtl="1"/>
            <a:r>
              <a:rPr lang="fa-IR" sz="2400" dirty="0"/>
              <a:t>ویژگی کار این معمار را باید در نحوه استفاده از مصالح دید . او نخستین معمار ایرانی بود که آهن و سیمان را به طور عیان در ساختمان به کار برد . وضوح ساخت و شهامت در بیان بی پرده آن که با بانک سپه و اداره پست آغاز شد در خانه ها نیز شکل خاص خود را یافت .</a:t>
            </a:r>
            <a:endParaRPr lang="en-US" sz="2400" dirty="0"/>
          </a:p>
        </p:txBody>
      </p:sp>
      <p:pic>
        <p:nvPicPr>
          <p:cNvPr id="6" name="Picture 5"/>
          <p:cNvPicPr>
            <a:picLocks noChangeAspect="1"/>
          </p:cNvPicPr>
          <p:nvPr/>
        </p:nvPicPr>
        <p:blipFill>
          <a:blip r:embed="rId2"/>
          <a:stretch>
            <a:fillRect/>
          </a:stretch>
        </p:blipFill>
        <p:spPr>
          <a:xfrm>
            <a:off x="1796842" y="624110"/>
            <a:ext cx="5051148" cy="3792108"/>
          </a:xfrm>
          <a:prstGeom prst="rect">
            <a:avLst/>
          </a:prstGeom>
        </p:spPr>
      </p:pic>
      <p:sp>
        <p:nvSpPr>
          <p:cNvPr id="7" name="Rectangle 6"/>
          <p:cNvSpPr/>
          <p:nvPr/>
        </p:nvSpPr>
        <p:spPr>
          <a:xfrm>
            <a:off x="3583305" y="4730497"/>
            <a:ext cx="1117614" cy="369332"/>
          </a:xfrm>
          <a:prstGeom prst="rect">
            <a:avLst/>
          </a:prstGeom>
        </p:spPr>
        <p:txBody>
          <a:bodyPr wrap="none">
            <a:spAutoFit/>
          </a:bodyPr>
          <a:lstStyle/>
          <a:p>
            <a:r>
              <a:rPr lang="fa-IR" dirty="0"/>
              <a:t>بانک سپه</a:t>
            </a:r>
          </a:p>
        </p:txBody>
      </p:sp>
    </p:spTree>
    <p:extLst>
      <p:ext uri="{BB962C8B-B14F-4D97-AF65-F5344CB8AC3E}">
        <p14:creationId xmlns:p14="http://schemas.microsoft.com/office/powerpoint/2010/main" val="79418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484" y="648311"/>
            <a:ext cx="4358640" cy="29032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224" y="654643"/>
            <a:ext cx="4334569" cy="29174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755" y="3572142"/>
            <a:ext cx="4428949" cy="3233301"/>
          </a:xfrm>
          <a:prstGeom prst="rect">
            <a:avLst/>
          </a:prstGeom>
        </p:spPr>
      </p:pic>
    </p:spTree>
    <p:extLst>
      <p:ext uri="{BB962C8B-B14F-4D97-AF65-F5344CB8AC3E}">
        <p14:creationId xmlns:p14="http://schemas.microsoft.com/office/powerpoint/2010/main" val="5601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نحوه برخورد با معماری:</a:t>
            </a:r>
            <a:endParaRPr lang="en-US" dirty="0"/>
          </a:p>
        </p:txBody>
      </p:sp>
      <p:sp>
        <p:nvSpPr>
          <p:cNvPr id="3" name="Content Placeholder 2"/>
          <p:cNvSpPr>
            <a:spLocks noGrp="1"/>
          </p:cNvSpPr>
          <p:nvPr>
            <p:ph idx="1"/>
          </p:nvPr>
        </p:nvSpPr>
        <p:spPr>
          <a:xfrm>
            <a:off x="2592925" y="1803042"/>
            <a:ext cx="8915400" cy="4494546"/>
          </a:xfrm>
        </p:spPr>
        <p:txBody>
          <a:bodyPr>
            <a:normAutofit/>
          </a:bodyPr>
          <a:lstStyle/>
          <a:p>
            <a:pPr algn="r" rtl="1">
              <a:buFont typeface="Arial" panose="020B0604020202020204" pitchFamily="34" charset="0"/>
              <a:buChar char="•"/>
            </a:pPr>
            <a:r>
              <a:rPr lang="fa-IR" sz="2400" dirty="0" smtClean="0">
                <a:solidFill>
                  <a:schemeClr val="tx1">
                    <a:lumMod val="85000"/>
                    <a:lumOff val="15000"/>
                  </a:schemeClr>
                </a:solidFill>
              </a:rPr>
              <a:t>منطق</a:t>
            </a:r>
          </a:p>
          <a:p>
            <a:pPr algn="r" rtl="1">
              <a:buFont typeface="Arial" panose="020B0604020202020204" pitchFamily="34" charset="0"/>
              <a:buChar char="•"/>
            </a:pPr>
            <a:r>
              <a:rPr lang="fa-IR" sz="2400" dirty="0" smtClean="0">
                <a:solidFill>
                  <a:schemeClr val="tx1">
                    <a:lumMod val="85000"/>
                    <a:lumOff val="15000"/>
                  </a:schemeClr>
                </a:solidFill>
              </a:rPr>
              <a:t>حقیقت نمایی</a:t>
            </a:r>
          </a:p>
          <a:p>
            <a:pPr algn="r" rtl="1">
              <a:buFont typeface="Arial" panose="020B0604020202020204" pitchFamily="34" charset="0"/>
              <a:buChar char="•"/>
            </a:pPr>
            <a:r>
              <a:rPr lang="fa-IR" sz="2400" dirty="0" smtClean="0">
                <a:solidFill>
                  <a:schemeClr val="tx1">
                    <a:lumMod val="85000"/>
                    <a:lumOff val="15000"/>
                  </a:schemeClr>
                </a:solidFill>
              </a:rPr>
              <a:t>توجه به احتیاجات پروژه</a:t>
            </a:r>
          </a:p>
          <a:p>
            <a:pPr algn="r" rtl="1">
              <a:buFont typeface="Arial" panose="020B0604020202020204" pitchFamily="34" charset="0"/>
              <a:buChar char="•"/>
            </a:pPr>
            <a:r>
              <a:rPr lang="fa-IR" sz="2400" dirty="0" smtClean="0">
                <a:solidFill>
                  <a:schemeClr val="tx1">
                    <a:lumMod val="85000"/>
                    <a:lumOff val="15000"/>
                  </a:schemeClr>
                </a:solidFill>
              </a:rPr>
              <a:t>دوری از تزیینات اضافه</a:t>
            </a:r>
          </a:p>
          <a:p>
            <a:pPr algn="r" rtl="1">
              <a:buFont typeface="Arial" panose="020B0604020202020204" pitchFamily="34" charset="0"/>
              <a:buChar char="•"/>
            </a:pPr>
            <a:r>
              <a:rPr lang="fa-IR" sz="2400" dirty="0" smtClean="0">
                <a:solidFill>
                  <a:schemeClr val="tx1">
                    <a:lumMod val="85000"/>
                    <a:lumOff val="15000"/>
                  </a:schemeClr>
                </a:solidFill>
              </a:rPr>
              <a:t>توجه به مصالح</a:t>
            </a:r>
          </a:p>
          <a:p>
            <a:pPr algn="r" rtl="1">
              <a:buFont typeface="Arial" panose="020B0604020202020204" pitchFamily="34" charset="0"/>
              <a:buChar char="•"/>
            </a:pPr>
            <a:r>
              <a:rPr lang="fa-IR" sz="2400" dirty="0" smtClean="0">
                <a:solidFill>
                  <a:schemeClr val="tx1">
                    <a:lumMod val="85000"/>
                    <a:lumOff val="15000"/>
                  </a:schemeClr>
                </a:solidFill>
              </a:rPr>
              <a:t>در نظر گرفتن امکانات موجود</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37045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077" y="469563"/>
            <a:ext cx="8911687" cy="1280890"/>
          </a:xfrm>
        </p:spPr>
        <p:txBody>
          <a:bodyPr>
            <a:normAutofit/>
          </a:bodyPr>
          <a:lstStyle/>
          <a:p>
            <a:pPr algn="r"/>
            <a:r>
              <a:rPr lang="fa-IR" sz="3200" dirty="0" smtClean="0"/>
              <a:t>نقاشی و طراحی های سیحون:</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8227" y="1505633"/>
            <a:ext cx="4001058" cy="5352367"/>
          </a:xfrm>
        </p:spPr>
      </p:pic>
      <p:sp>
        <p:nvSpPr>
          <p:cNvPr id="5" name="TextBox 4"/>
          <p:cNvSpPr txBox="1"/>
          <p:nvPr/>
        </p:nvSpPr>
        <p:spPr>
          <a:xfrm>
            <a:off x="6748530" y="1609859"/>
            <a:ext cx="4662152" cy="5262979"/>
          </a:xfrm>
          <a:prstGeom prst="rect">
            <a:avLst/>
          </a:prstGeom>
          <a:noFill/>
        </p:spPr>
        <p:txBody>
          <a:bodyPr wrap="square" rtlCol="0">
            <a:spAutoFit/>
          </a:bodyPr>
          <a:lstStyle/>
          <a:p>
            <a:pPr algn="r" rtl="1"/>
            <a:r>
              <a:rPr lang="fa-IR" sz="2400" dirty="0">
                <a:solidFill>
                  <a:schemeClr val="tx1">
                    <a:lumMod val="85000"/>
                    <a:lumOff val="15000"/>
                  </a:schemeClr>
                </a:solidFill>
              </a:rPr>
              <a:t>او در نقاشی نیز صاحب سبک بود و در سال ۱۹۷۲ میلادی (۱۳۵۱ شمسی) به همراه نقاشانی صاحب نام از جمله </a:t>
            </a:r>
            <a:r>
              <a:rPr lang="fa-IR" sz="2400" dirty="0" smtClean="0">
                <a:solidFill>
                  <a:schemeClr val="tx1">
                    <a:lumMod val="85000"/>
                    <a:lumOff val="15000"/>
                  </a:schemeClr>
                </a:solidFill>
              </a:rPr>
              <a:t>پیکاسو</a:t>
            </a:r>
            <a:r>
              <a:rPr lang="fa-IR" sz="2400" dirty="0">
                <a:solidFill>
                  <a:schemeClr val="tx1">
                    <a:lumMod val="85000"/>
                    <a:lumOff val="15000"/>
                  </a:schemeClr>
                </a:solidFill>
              </a:rPr>
              <a:t> و </a:t>
            </a:r>
            <a:r>
              <a:rPr lang="fa-IR" sz="2400" dirty="0" smtClean="0">
                <a:solidFill>
                  <a:schemeClr val="tx1">
                    <a:lumMod val="85000"/>
                    <a:lumOff val="15000"/>
                  </a:schemeClr>
                </a:solidFill>
              </a:rPr>
              <a:t>سالوادور دالی</a:t>
            </a:r>
            <a:r>
              <a:rPr lang="fa-IR" sz="2400" dirty="0">
                <a:solidFill>
                  <a:schemeClr val="tx1">
                    <a:lumMod val="85000"/>
                    <a:lumOff val="15000"/>
                  </a:schemeClr>
                </a:solidFill>
              </a:rPr>
              <a:t> در نمایشگاهی در ماساچوست شرکت کرد و با کارهای پر پیچ و تاب خطی اش توجه همه منتقدین را به خود جلب کرد. خطوط نقاشی های او هیچگاه همدیگر را قطع نمی کنند. هنوز کسی نیست که طرحی مانند نقاشی های او خلق کند.</a:t>
            </a:r>
            <a:br>
              <a:rPr lang="fa-IR" sz="2400" dirty="0">
                <a:solidFill>
                  <a:schemeClr val="tx1">
                    <a:lumMod val="85000"/>
                    <a:lumOff val="15000"/>
                  </a:schemeClr>
                </a:solidFill>
              </a:rPr>
            </a:br>
            <a:r>
              <a:rPr lang="fa-IR" sz="2400" dirty="0">
                <a:solidFill>
                  <a:schemeClr val="tx1">
                    <a:lumMod val="85000"/>
                    <a:lumOff val="15000"/>
                  </a:schemeClr>
                </a:solidFill>
              </a:rPr>
              <a:t/>
            </a:r>
            <a:br>
              <a:rPr lang="fa-IR" sz="2400" dirty="0">
                <a:solidFill>
                  <a:schemeClr val="tx1">
                    <a:lumMod val="85000"/>
                    <a:lumOff val="15000"/>
                  </a:schemeClr>
                </a:solidFill>
              </a:rPr>
            </a:b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614194741"/>
      </p:ext>
    </p:extLst>
  </p:cSld>
  <p:clrMapOvr>
    <a:masterClrMapping/>
  </p:clrMapOvr>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722</TotalTime>
  <Words>744</Words>
  <Application>Microsoft Office PowerPoint</Application>
  <PresentationFormat>Custom</PresentationFormat>
  <Paragraphs>55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Wisp</vt:lpstr>
      <vt:lpstr>بیوگرافی مهندس  هوشنگ سیحون و آثارش</vt:lpstr>
      <vt:lpstr>هوشنگ سیحون در تاریخ 1 شهریور 1299 در تهران در خانواده ای آشنا به هنر و موسیقی به دنیا امد. </vt:lpstr>
      <vt:lpstr>PowerPoint Presentation</vt:lpstr>
      <vt:lpstr>از میان پروژه های طراحی و ساخته شده وی میتوان به آرامگاه بزرگانی چون خیام،کمال الملک،بو علی سینا،نادر شاه افشار،کلنل محمد تقی خان پسیان،آرامگاه فردوسی و ده ها مقبره و آرامگاه دیگر اشاره کرد.</vt:lpstr>
      <vt:lpstr>وی همچنین ساختمان بانک سپه در میدان توپخانه تهران،ساختمان سازمان نقشه برداری کشور،سینما آسیا،کارخانه کانادا درای(زمزم فعلی)،کارخانه یخ سازی کوروس اخوان،مجتمع آموزشی یاغچی آباد،اتلیه معماری خود و چندین بنا و حدود 150 پروژه مسکونی خصوصی دیگر را طراحی کرده است.</vt:lpstr>
      <vt:lpstr>ویژگی کار این معمار را باید در نحوه استفاده از مصالح دید . او نخستین معمار ایرانی بود که آهن و سیمان را به طور عیان در ساختمان به کار برد . وضوح ساخت و شهامت در بیان بی پرده آن که با بانک سپه و اداره پست آغاز شد در خانه ها نیز شکل خاص خود را یافت .</vt:lpstr>
      <vt:lpstr>PowerPoint Presentation</vt:lpstr>
      <vt:lpstr>نحوه برخورد با معماری:</vt:lpstr>
      <vt:lpstr>نقاشی و طراحی های سیحون:</vt:lpstr>
      <vt:lpstr>PowerPoint Presentation</vt:lpstr>
      <vt:lpstr>PowerPoint Presentation</vt:lpstr>
      <vt:lpstr>PowerPoint Presentation</vt:lpstr>
      <vt:lpstr>PowerPoint Presentation</vt:lpstr>
      <vt:lpstr>PowerPoint Presentation</vt:lpstr>
      <vt:lpstr>آثار هوشنگ سیحون: </vt:lpstr>
      <vt:lpstr>آرامگاه بو علی سینا </vt:lpstr>
      <vt:lpstr>بنای اولیه در زمان قاجاریه ساخته شد  اما طرح و نقشه فعلی توسط مهندس هوشنگ سیحون به سبک معماری قرنی که بو علی سینا در آن می زیست از روی قدیمی ترین بنای تاریخ دار اسلامی یعنی برج گنبد قابوس اقتباس شده.</vt:lpstr>
      <vt:lpstr>بنای آرامگاه تلفیقی از دو سبک معماری ایران باستان و ایران بعد از اسلام است</vt:lpstr>
      <vt:lpstr>طراح ساختمان نشان داده است که ابن سینا یک فیلسوف و متفکر بزرگ اسلامی است که بنای افکارش بر علوم و اطلاعاتی که ازملل قدیمه رسیده، قرار .دارد</vt:lpstr>
      <vt:lpstr>بنای یاد بود بوعلی سینا از دو بخش آرامگاه و برج یاد بود تشکیل شده است </vt:lpstr>
      <vt:lpstr>بخش ارامگاه به مساحت ۶۱۰ متر مربع ، ساختمانی تمام بسته و پوشیده از سنگ خارا است که کتابخانه ،موزه و فضای اصلی آرامگاه (اتاق مقبره) را در خود جای می دهدو برج یاد بود دقیقا بر فراز مزار قرار دارد.</vt:lpstr>
      <vt:lpstr>این ساختمان به واسطه احاطه شدن با احجام خاکریزی شده اطراف و بسته بودن جداره های بیرونی ، و ضخامت و سنگینی دیوارهای داخلی همچون بناهای زیرزمینی می نماید.</vt:lpstr>
      <vt:lpstr>آرامگاه عمر خیام  در سال 1335 مهندس هوشنگ سیحون به همراه حسین جودت آرامگاه عمر خیام را از مکان قبلی که خرابه مانندی بیش نبود به مکان فعلی انتقال داد که پروسه ی ساخت این ارامگاه تا سال 1341 ادامه یافت.</vt:lpstr>
      <vt:lpstr>مقبره خیام از لحاظ خلاقیت و ساخت و معماری یکی از مهمترین ساختمان های زمان خود است. ارتفاع آن ۲۲ متر و استخوان بندی اش بتنی با هسته ی فلزی است.  </vt:lpstr>
      <vt:lpstr>PowerPoint Presentation</vt:lpstr>
      <vt:lpstr>آرامگاه نادرشاه افشار</vt:lpstr>
      <vt:lpstr>PowerPoint Presentation</vt:lpstr>
      <vt:lpstr>خانه ییلاقی سیحون</vt:lpstr>
      <vt:lpstr>عمده ترین مصالح مورد استفاده در این بنا، سنگ، چوب و فولاد به عنوان جزیی از سازه این بنا که به عنوان تیر بر روی ستونهای حجیم سنگی قرار گرفته است.    </vt:lpstr>
      <vt:lpstr>ساختمان با هماهنگی خاصی با کوه طراحی و ساخته شده است. بخش عمده ی این هماهنگی در فضای نشیمن خودنمایی می کند. بخشی از جداره فضای نشیمن با سنگ های کوه تلفیق شده و حس فضای ارگانیک و طبیعت گرایی را در نظر بیننده تقویت می نماید.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بیوگرافی دکتر هوشنگ سیحون و آثارش</dc:title>
  <dc:creator>fanoos</dc:creator>
  <cp:lastModifiedBy>Cebit</cp:lastModifiedBy>
  <cp:revision>33</cp:revision>
  <dcterms:created xsi:type="dcterms:W3CDTF">2015-05-17T15:34:41Z</dcterms:created>
  <dcterms:modified xsi:type="dcterms:W3CDTF">2015-05-18T11:18:56Z</dcterms:modified>
</cp:coreProperties>
</file>