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25"/>
  </p:notesMasterIdLst>
  <p:sldIdLst>
    <p:sldId id="257" r:id="rId2"/>
    <p:sldId id="256" r:id="rId3"/>
    <p:sldId id="261" r:id="rId4"/>
    <p:sldId id="259" r:id="rId5"/>
    <p:sldId id="263" r:id="rId6"/>
    <p:sldId id="272" r:id="rId7"/>
    <p:sldId id="264" r:id="rId8"/>
    <p:sldId id="262" r:id="rId9"/>
    <p:sldId id="258" r:id="rId10"/>
    <p:sldId id="260" r:id="rId11"/>
    <p:sldId id="265" r:id="rId12"/>
    <p:sldId id="278" r:id="rId13"/>
    <p:sldId id="266" r:id="rId14"/>
    <p:sldId id="267" r:id="rId15"/>
    <p:sldId id="274" r:id="rId16"/>
    <p:sldId id="268" r:id="rId17"/>
    <p:sldId id="269" r:id="rId18"/>
    <p:sldId id="276" r:id="rId19"/>
    <p:sldId id="277" r:id="rId20"/>
    <p:sldId id="270" r:id="rId21"/>
    <p:sldId id="271" r:id="rId22"/>
    <p:sldId id="275" r:id="rId23"/>
    <p:sldId id="273"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en-US"/>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FC1CDAC-92EE-4178-A21E-CD1AE7BFE275}" type="datetimeFigureOut">
              <a:rPr lang="fa-IR" smtClean="0"/>
              <a:pPr/>
              <a:t>21/04/1438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en-US"/>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93C67C2-B01A-4C9C-826A-2A47793C7A2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3C67C2-B01A-4C9C-826A-2A47793C7A2F}"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89912-308C-43A5-8F48-34E233D86F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BA1493-0577-4BA9-B668-1A7C5A4150C8}" type="datetimeFigureOut">
              <a:rPr lang="fa-IR" smtClean="0"/>
              <a:pPr/>
              <a:t>21/04/1438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89912-308C-43A5-8F48-34E233D86F50}"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0BA1493-0577-4BA9-B668-1A7C5A4150C8}" type="datetimeFigureOut">
              <a:rPr lang="fa-IR" smtClean="0"/>
              <a:pPr/>
              <a:t>21/04/1438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7689912-308C-43A5-8F48-34E233D86F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00098844-b.jpg"/>
          <p:cNvPicPr>
            <a:picLocks noChangeAspect="1"/>
          </p:cNvPicPr>
          <p:nvPr/>
        </p:nvPicPr>
        <p:blipFill>
          <a:blip r:embed="rId2"/>
          <a:stretch>
            <a:fillRect/>
          </a:stretch>
        </p:blipFill>
        <p:spPr>
          <a:xfrm>
            <a:off x="3857620" y="428604"/>
            <a:ext cx="1524000" cy="1785950"/>
          </a:xfrm>
          <a:prstGeom prst="rect">
            <a:avLst/>
          </a:prstGeom>
        </p:spPr>
      </p:pic>
      <p:sp>
        <p:nvSpPr>
          <p:cNvPr id="4" name="TextBox 3"/>
          <p:cNvSpPr txBox="1"/>
          <p:nvPr/>
        </p:nvSpPr>
        <p:spPr>
          <a:xfrm>
            <a:off x="2643174" y="2285992"/>
            <a:ext cx="3890809" cy="400110"/>
          </a:xfrm>
          <a:prstGeom prst="rect">
            <a:avLst/>
          </a:prstGeom>
          <a:noFill/>
        </p:spPr>
        <p:txBody>
          <a:bodyPr wrap="none" rtlCol="1">
            <a:spAutoFit/>
          </a:bodyPr>
          <a:lstStyle/>
          <a:p>
            <a:r>
              <a:rPr lang="fa-IR" sz="2000" b="1" dirty="0" smtClean="0"/>
              <a:t>نام درس :   برنامه ریزی کالبدی</a:t>
            </a:r>
            <a:endParaRPr lang="en-US" sz="2000" b="1" dirty="0"/>
          </a:p>
        </p:txBody>
      </p:sp>
      <p:sp>
        <p:nvSpPr>
          <p:cNvPr id="5" name="TextBox 4"/>
          <p:cNvSpPr txBox="1"/>
          <p:nvPr/>
        </p:nvSpPr>
        <p:spPr>
          <a:xfrm>
            <a:off x="1500166" y="3000372"/>
            <a:ext cx="6317755" cy="584775"/>
          </a:xfrm>
          <a:prstGeom prst="rect">
            <a:avLst/>
          </a:prstGeom>
          <a:noFill/>
        </p:spPr>
        <p:txBody>
          <a:bodyPr wrap="none" rtlCol="1">
            <a:spAutoFit/>
          </a:bodyPr>
          <a:lstStyle/>
          <a:p>
            <a:r>
              <a:rPr lang="fa-IR" sz="3200" b="1" dirty="0" smtClean="0"/>
              <a:t>عنوان پروژه :   تاسیسات شهری</a:t>
            </a:r>
            <a:endParaRPr lang="en-US" sz="3200" b="1" dirty="0"/>
          </a:p>
        </p:txBody>
      </p:sp>
      <p:sp>
        <p:nvSpPr>
          <p:cNvPr id="8" name="TextBox 7"/>
          <p:cNvSpPr txBox="1"/>
          <p:nvPr/>
        </p:nvSpPr>
        <p:spPr>
          <a:xfrm>
            <a:off x="4214810" y="5857892"/>
            <a:ext cx="894797" cy="369332"/>
          </a:xfrm>
          <a:prstGeom prst="rect">
            <a:avLst/>
          </a:prstGeom>
          <a:noFill/>
        </p:spPr>
        <p:txBody>
          <a:bodyPr wrap="none" rtlCol="1">
            <a:spAutoFit/>
          </a:bodyPr>
          <a:lstStyle/>
          <a:p>
            <a:r>
              <a:rPr lang="fa-IR" dirty="0" smtClean="0"/>
              <a:t>پاییز 95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43042" y="785794"/>
            <a:ext cx="5857916" cy="2169825"/>
          </a:xfrm>
          <a:prstGeom prst="rect">
            <a:avLst/>
          </a:prstGeom>
        </p:spPr>
        <p:txBody>
          <a:bodyPr wrap="square">
            <a:spAutoFit/>
          </a:bodyPr>
          <a:lstStyle/>
          <a:p>
            <a:pPr>
              <a:lnSpc>
                <a:spcPct val="150000"/>
              </a:lnSpc>
            </a:pPr>
            <a:r>
              <a:rPr lang="fa-IR" b="1" dirty="0" smtClean="0"/>
              <a:t>2- طراحی مخزن</a:t>
            </a:r>
          </a:p>
          <a:p>
            <a:pPr>
              <a:lnSpc>
                <a:spcPct val="150000"/>
              </a:lnSpc>
            </a:pPr>
            <a:r>
              <a:rPr lang="fa-IR" b="1" dirty="0" smtClean="0"/>
              <a:t>۳- طراحی پمپ</a:t>
            </a:r>
          </a:p>
          <a:p>
            <a:pPr>
              <a:lnSpc>
                <a:spcPct val="150000"/>
              </a:lnSpc>
            </a:pPr>
            <a:r>
              <a:rPr lang="fa-IR" b="1" dirty="0" smtClean="0"/>
              <a:t>۴- بررسی مسائلی چون قطر لوله، جنس لوله، نصب شیرهای فشار شکن و … همچنین مسئله تصفیه آب</a:t>
            </a:r>
          </a:p>
          <a:p>
            <a:pPr>
              <a:lnSpc>
                <a:spcPct val="150000"/>
              </a:lnSpc>
            </a:pPr>
            <a:endParaRPr lang="en-US" dirty="0"/>
          </a:p>
        </p:txBody>
      </p:sp>
      <p:pic>
        <p:nvPicPr>
          <p:cNvPr id="6146" name="Picture 2" descr="w3"/>
          <p:cNvPicPr>
            <a:picLocks noChangeAspect="1" noChangeArrowheads="1"/>
          </p:cNvPicPr>
          <p:nvPr/>
        </p:nvPicPr>
        <p:blipFill>
          <a:blip r:embed="rId2"/>
          <a:srcRect/>
          <a:stretch>
            <a:fillRect/>
          </a:stretch>
        </p:blipFill>
        <p:spPr bwMode="auto">
          <a:xfrm>
            <a:off x="2285984" y="2928934"/>
            <a:ext cx="5214974" cy="285752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3636" y="785794"/>
            <a:ext cx="2138727" cy="400110"/>
          </a:xfrm>
          <a:prstGeom prst="rect">
            <a:avLst/>
          </a:prstGeom>
        </p:spPr>
        <p:txBody>
          <a:bodyPr wrap="none">
            <a:spAutoFit/>
          </a:bodyPr>
          <a:lstStyle/>
          <a:p>
            <a:r>
              <a:rPr lang="fa-IR" sz="2000" b="1" dirty="0" smtClean="0"/>
              <a:t>شبکه توزیع آب :</a:t>
            </a:r>
            <a:endParaRPr lang="en-US" sz="2000" b="1" dirty="0"/>
          </a:p>
        </p:txBody>
      </p:sp>
      <p:sp>
        <p:nvSpPr>
          <p:cNvPr id="3" name="Rectangle 2"/>
          <p:cNvSpPr/>
          <p:nvPr/>
        </p:nvSpPr>
        <p:spPr>
          <a:xfrm>
            <a:off x="1214414" y="1428736"/>
            <a:ext cx="7000924" cy="646331"/>
          </a:xfrm>
          <a:prstGeom prst="rect">
            <a:avLst/>
          </a:prstGeom>
        </p:spPr>
        <p:txBody>
          <a:bodyPr wrap="square">
            <a:spAutoFit/>
          </a:bodyPr>
          <a:lstStyle/>
          <a:p>
            <a:r>
              <a:rPr lang="fa-IR" b="1" dirty="0" smtClean="0"/>
              <a:t>شبکه توزیع آب بخشی از تاسیسات آبرسانی شهری است که وظیفه ی رساندن آب را به مصرف کنندگان به عهده دارد.</a:t>
            </a:r>
            <a:endParaRPr lang="en-US" b="1" dirty="0"/>
          </a:p>
        </p:txBody>
      </p:sp>
      <p:pic>
        <p:nvPicPr>
          <p:cNvPr id="1026" name="Picture 2" descr="http://baps.ir/upload/images/56_abu-fazelab2_Fixd.jpg"/>
          <p:cNvPicPr>
            <a:picLocks noChangeAspect="1" noChangeArrowheads="1"/>
          </p:cNvPicPr>
          <p:nvPr/>
        </p:nvPicPr>
        <p:blipFill>
          <a:blip r:embed="rId2"/>
          <a:srcRect/>
          <a:stretch>
            <a:fillRect/>
          </a:stretch>
        </p:blipFill>
        <p:spPr bwMode="auto">
          <a:xfrm>
            <a:off x="642910" y="2714620"/>
            <a:ext cx="3643338" cy="3000396"/>
          </a:xfrm>
          <a:prstGeom prst="rect">
            <a:avLst/>
          </a:prstGeom>
          <a:noFill/>
        </p:spPr>
      </p:pic>
      <p:pic>
        <p:nvPicPr>
          <p:cNvPr id="1028" name="Picture 4" descr="http://baps.ir/upload/images/df.jpg"/>
          <p:cNvPicPr>
            <a:picLocks noChangeAspect="1" noChangeArrowheads="1"/>
          </p:cNvPicPr>
          <p:nvPr/>
        </p:nvPicPr>
        <p:blipFill>
          <a:blip r:embed="rId3"/>
          <a:srcRect/>
          <a:stretch>
            <a:fillRect/>
          </a:stretch>
        </p:blipFill>
        <p:spPr bwMode="auto">
          <a:xfrm>
            <a:off x="4786314" y="2714620"/>
            <a:ext cx="3429024" cy="300039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2500306"/>
            <a:ext cx="6929486" cy="3139321"/>
          </a:xfrm>
          <a:prstGeom prst="rect">
            <a:avLst/>
          </a:prstGeom>
        </p:spPr>
        <p:txBody>
          <a:bodyPr wrap="square">
            <a:spAutoFit/>
          </a:bodyPr>
          <a:lstStyle/>
          <a:p>
            <a:endParaRPr lang="fa-IR" dirty="0" smtClean="0"/>
          </a:p>
          <a:p>
            <a:pPr>
              <a:lnSpc>
                <a:spcPct val="200000"/>
              </a:lnSpc>
            </a:pPr>
            <a:r>
              <a:rPr lang="fa-IR" b="1" dirty="0" smtClean="0"/>
              <a:t>لوله کشی آب شهری فرآنید است که طی آن آب مورد نیاز ساختمان از این طریق تامین شده و افراد در منازل خود می توانند از ان استفاده کنند. لوله کشی آب شهری که در برخی از مواقع به آن لوله کشی آب آشامیدنی نیز گفته می شود ، اغلب با توجه به ابعاد و اندازه ساختمان ها و منازل صورت می گیرد .</a:t>
            </a:r>
            <a:endParaRPr lang="en-US" b="1" dirty="0"/>
          </a:p>
        </p:txBody>
      </p:sp>
      <p:sp>
        <p:nvSpPr>
          <p:cNvPr id="3" name="Rectangle 2"/>
          <p:cNvSpPr/>
          <p:nvPr/>
        </p:nvSpPr>
        <p:spPr>
          <a:xfrm>
            <a:off x="1643042" y="1857364"/>
            <a:ext cx="6357982" cy="707886"/>
          </a:xfrm>
          <a:prstGeom prst="rect">
            <a:avLst/>
          </a:prstGeom>
        </p:spPr>
        <p:txBody>
          <a:bodyPr wrap="square">
            <a:spAutoFit/>
          </a:bodyPr>
          <a:lstStyle/>
          <a:p>
            <a:r>
              <a:rPr lang="fa-IR" sz="2000" b="1" dirty="0" smtClean="0"/>
              <a:t>لوله ها ، وسیله ی انتقال آب از مخازن آب تا محل های  مصرف است.</a:t>
            </a:r>
            <a:endParaRPr lang="en-US" sz="2000" b="1" dirty="0"/>
          </a:p>
        </p:txBody>
      </p:sp>
      <p:sp>
        <p:nvSpPr>
          <p:cNvPr id="4" name="TextBox 3"/>
          <p:cNvSpPr txBox="1"/>
          <p:nvPr/>
        </p:nvSpPr>
        <p:spPr>
          <a:xfrm>
            <a:off x="3929058" y="857232"/>
            <a:ext cx="4006225" cy="523220"/>
          </a:xfrm>
          <a:prstGeom prst="rect">
            <a:avLst/>
          </a:prstGeom>
          <a:noFill/>
        </p:spPr>
        <p:txBody>
          <a:bodyPr wrap="none" rtlCol="1">
            <a:spAutoFit/>
          </a:bodyPr>
          <a:lstStyle/>
          <a:p>
            <a:r>
              <a:rPr lang="fa-IR" sz="2800" b="1" dirty="0" smtClean="0"/>
              <a:t>لوله کشی آب شهری :</a:t>
            </a:r>
            <a:endParaRPr lang="en-US"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000108"/>
            <a:ext cx="7572396" cy="707886"/>
          </a:xfrm>
          <a:prstGeom prst="rect">
            <a:avLst/>
          </a:prstGeom>
        </p:spPr>
        <p:txBody>
          <a:bodyPr wrap="square">
            <a:spAutoFit/>
          </a:bodyPr>
          <a:lstStyle/>
          <a:p>
            <a:r>
              <a:rPr lang="fa-IR" sz="2000" b="1" dirty="0" smtClean="0"/>
              <a:t>از نظر سیستم توزیع آب می توان شبکه لوله کشی را به سه گونه طراحی نمود :</a:t>
            </a:r>
            <a:endParaRPr lang="en-US" sz="2000" b="1" dirty="0"/>
          </a:p>
        </p:txBody>
      </p:sp>
      <p:sp>
        <p:nvSpPr>
          <p:cNvPr id="3" name="Rectangle 2"/>
          <p:cNvSpPr/>
          <p:nvPr/>
        </p:nvSpPr>
        <p:spPr>
          <a:xfrm>
            <a:off x="857224" y="2285992"/>
            <a:ext cx="7500990" cy="2862322"/>
          </a:xfrm>
          <a:prstGeom prst="rect">
            <a:avLst/>
          </a:prstGeom>
        </p:spPr>
        <p:txBody>
          <a:bodyPr wrap="square">
            <a:spAutoFit/>
          </a:bodyPr>
          <a:lstStyle/>
          <a:p>
            <a:r>
              <a:rPr lang="fa-IR" b="1" dirty="0" smtClean="0"/>
              <a:t>الف- شبکه های شاخه ای: این شبکه ها مانند درخت هستند  که ساده ترین نوع شبکه ها را تشکیل می دهند. جریان آب در آنها همیشه یک طرفه و از سوی شاخه بزرگتر به شاخه کوچک تر متوجه می باشند. محاسبه این شبکه ها ساده ولی عیب مهم آنها این است که هنگام شکستن قطعه لوله ای همه بخش ها پشت سر آن قطعه بی آب می مانند. به جز آن در انتهای شاخه ها ممکن است آب به علت کمی مصرف مدتی ساکن بماند که در تغییر مزه آن بی تاثیر نیست و نیز در این شبکه ها به علت یکسو بودن همیشگی جریان و کم بودن سرعت در شاخه های فرعی امکان ته نشینی بیشتری است.</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214422"/>
            <a:ext cx="7286676" cy="1754326"/>
          </a:xfrm>
          <a:prstGeom prst="rect">
            <a:avLst/>
          </a:prstGeom>
        </p:spPr>
        <p:txBody>
          <a:bodyPr wrap="square">
            <a:spAutoFit/>
          </a:bodyPr>
          <a:lstStyle/>
          <a:p>
            <a:r>
              <a:rPr lang="fa-IR" b="1" dirty="0" smtClean="0"/>
              <a:t>ب- شبکه های حلقه ای: اگر انتهای شبکه ها را به هم وصل نمائیم شبکه حلقه ای به دست می آید. در این شبکه ها جریان آب در لوله ها بسته به جای مصرف تغییر جهت می دهند و هر ناحیه از دو یا چند جهت امکان آبرسانی دارد. این شبکه ها عیب های شبکه های شاخه ای را ندارند ولی هزینه ساختمان آنها بیشتر و محاسبه آنها به علت مشخص نبودن جهت جریان در لوله ها مشکل تر می باشد.</a:t>
            </a:r>
            <a:endParaRPr lang="en-US" b="1" dirty="0"/>
          </a:p>
        </p:txBody>
      </p:sp>
      <p:pic>
        <p:nvPicPr>
          <p:cNvPr id="32770" name="Picture 2" descr="http://baps.ir/upload/images/45.jpg"/>
          <p:cNvPicPr>
            <a:picLocks noChangeAspect="1" noChangeArrowheads="1"/>
          </p:cNvPicPr>
          <p:nvPr/>
        </p:nvPicPr>
        <p:blipFill>
          <a:blip r:embed="rId2"/>
          <a:srcRect/>
          <a:stretch>
            <a:fillRect/>
          </a:stretch>
        </p:blipFill>
        <p:spPr bwMode="auto">
          <a:xfrm>
            <a:off x="2928926" y="3357562"/>
            <a:ext cx="3786214" cy="246697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1000108"/>
            <a:ext cx="7429552" cy="1200329"/>
          </a:xfrm>
          <a:prstGeom prst="rect">
            <a:avLst/>
          </a:prstGeom>
        </p:spPr>
        <p:txBody>
          <a:bodyPr wrap="square">
            <a:spAutoFit/>
          </a:bodyPr>
          <a:lstStyle/>
          <a:p>
            <a:r>
              <a:rPr lang="fa-IR" b="1" dirty="0" smtClean="0"/>
              <a:t>ج- شبکه های درهم: چون ساختمان شبکه های حلقه ای خیلی گران تمام می شوند و همیشه و در همه جا با صرفه نیستند از این رو در عمل برای شبکه های لوله کشی شهر ها از ترکیب هر دو گونه شبکه استفاده می شود.</a:t>
            </a:r>
            <a:endParaRPr lang="en-US" b="1" dirty="0"/>
          </a:p>
        </p:txBody>
      </p:sp>
      <p:pic>
        <p:nvPicPr>
          <p:cNvPr id="23554" name="Picture 2" descr="http://baps.ir/upload/images/dc.jpg"/>
          <p:cNvPicPr>
            <a:picLocks noChangeAspect="1" noChangeArrowheads="1"/>
          </p:cNvPicPr>
          <p:nvPr/>
        </p:nvPicPr>
        <p:blipFill>
          <a:blip r:embed="rId2"/>
          <a:srcRect/>
          <a:stretch>
            <a:fillRect/>
          </a:stretch>
        </p:blipFill>
        <p:spPr bwMode="auto">
          <a:xfrm>
            <a:off x="1500166" y="2714620"/>
            <a:ext cx="6572296" cy="328614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69958" y="714356"/>
            <a:ext cx="2904962" cy="523220"/>
          </a:xfrm>
          <a:prstGeom prst="rect">
            <a:avLst/>
          </a:prstGeom>
          <a:noFill/>
        </p:spPr>
        <p:txBody>
          <a:bodyPr wrap="none" rtlCol="1">
            <a:spAutoFit/>
          </a:bodyPr>
          <a:lstStyle/>
          <a:p>
            <a:r>
              <a:rPr lang="fa-IR" sz="2800" b="1" dirty="0" smtClean="0"/>
              <a:t>فاضلاب شهری :</a:t>
            </a:r>
            <a:endParaRPr lang="en-US" sz="2800" b="1" dirty="0"/>
          </a:p>
        </p:txBody>
      </p:sp>
      <p:sp>
        <p:nvSpPr>
          <p:cNvPr id="4" name="Rectangle 3"/>
          <p:cNvSpPr/>
          <p:nvPr/>
        </p:nvSpPr>
        <p:spPr>
          <a:xfrm>
            <a:off x="714348" y="1428736"/>
            <a:ext cx="7643866" cy="923330"/>
          </a:xfrm>
          <a:prstGeom prst="rect">
            <a:avLst/>
          </a:prstGeom>
        </p:spPr>
        <p:txBody>
          <a:bodyPr wrap="square">
            <a:spAutoFit/>
          </a:bodyPr>
          <a:lstStyle/>
          <a:p>
            <a:r>
              <a:rPr lang="fa-IR" b="1" dirty="0" smtClean="0"/>
              <a:t>همه جوامع ، هم به صورت جامد و هم به صورت مایع ، فضولات تولید می کنند . بخش مایع این فضولات یا فاضلاب ، اساساً همان آب مصرفی جامعه است که در نتیجه کاربردهای مختلف آلوده شده است .</a:t>
            </a:r>
            <a:endParaRPr lang="en-US" b="1" dirty="0"/>
          </a:p>
        </p:txBody>
      </p:sp>
      <p:sp>
        <p:nvSpPr>
          <p:cNvPr id="5" name="Rectangle 4"/>
          <p:cNvSpPr/>
          <p:nvPr/>
        </p:nvSpPr>
        <p:spPr>
          <a:xfrm>
            <a:off x="928662" y="2500306"/>
            <a:ext cx="7429552" cy="2985433"/>
          </a:xfrm>
          <a:prstGeom prst="rect">
            <a:avLst/>
          </a:prstGeom>
        </p:spPr>
        <p:txBody>
          <a:bodyPr wrap="square">
            <a:spAutoFit/>
          </a:bodyPr>
          <a:lstStyle/>
          <a:p>
            <a:r>
              <a:rPr lang="fa-IR" b="1" dirty="0" smtClean="0"/>
              <a:t>به طور ساده فاضلابها ، پسابهای ناشی از فعالیتها و اعمال انسانی می باشد .</a:t>
            </a:r>
          </a:p>
          <a:p>
            <a:endParaRPr lang="fa-IR" b="1" dirty="0"/>
          </a:p>
          <a:p>
            <a:endParaRPr lang="fa-IR" b="1" dirty="0" smtClean="0"/>
          </a:p>
          <a:p>
            <a:r>
              <a:rPr lang="fa-IR" sz="2000" b="1" dirty="0" smtClean="0"/>
              <a:t>.</a:t>
            </a:r>
            <a:r>
              <a:rPr lang="fa-IR" dirty="0" smtClean="0"/>
              <a:t> </a:t>
            </a:r>
            <a:r>
              <a:rPr lang="fa-IR" b="1" dirty="0" smtClean="0"/>
              <a:t>فاضلابها  را بر اساس نحوۀ ایجاد به سه گروه عمده تقسیم بندی می کنند : </a:t>
            </a:r>
          </a:p>
          <a:p>
            <a:endParaRPr lang="fa-IR" b="1" dirty="0" smtClean="0"/>
          </a:p>
          <a:p>
            <a:r>
              <a:rPr lang="fa-IR" sz="2000" b="1" dirty="0" smtClean="0"/>
              <a:t>1 ) خانگی  </a:t>
            </a:r>
          </a:p>
          <a:p>
            <a:r>
              <a:rPr lang="fa-IR" sz="2000" b="1" dirty="0" smtClean="0"/>
              <a:t>2 ) صنعتی</a:t>
            </a:r>
          </a:p>
          <a:p>
            <a:r>
              <a:rPr lang="fa-IR" sz="2000" b="1" dirty="0" smtClean="0"/>
              <a:t>3 ) سطحی</a:t>
            </a:r>
            <a:endParaRPr lang="en-US"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642918"/>
            <a:ext cx="7858180" cy="1846659"/>
          </a:xfrm>
          <a:prstGeom prst="rect">
            <a:avLst/>
          </a:prstGeom>
        </p:spPr>
        <p:txBody>
          <a:bodyPr wrap="square">
            <a:spAutoFit/>
          </a:bodyPr>
          <a:lstStyle/>
          <a:p>
            <a:r>
              <a:rPr lang="fa-IR" sz="2400" b="1" dirty="0" smtClean="0"/>
              <a:t>.</a:t>
            </a:r>
            <a:r>
              <a:rPr lang="fa-IR" b="1" dirty="0" smtClean="0"/>
              <a:t> </a:t>
            </a:r>
            <a:r>
              <a:rPr lang="fa-IR" sz="2000" b="1" dirty="0" smtClean="0"/>
              <a:t>فاضلابهای خانگی :</a:t>
            </a:r>
          </a:p>
          <a:p>
            <a:endParaRPr lang="fa-IR" b="1" dirty="0" smtClean="0"/>
          </a:p>
          <a:p>
            <a:r>
              <a:rPr lang="fa-IR" b="1" dirty="0" smtClean="0"/>
              <a:t>شامل پسابهای سرویس های بهداشتی منازل مسکونی شهرنشینان مانند توالت ها ، حمام ها و... می باشد.البته پسابهای مغازه ها ، فروشگاهها ، مؤسسات آموزشی ، تعمیرگاهها را نیز جزوء این دسته از فاضلابها قرار می دهند.</a:t>
            </a:r>
            <a:endParaRPr lang="fa-IR" b="1" dirty="0"/>
          </a:p>
        </p:txBody>
      </p:sp>
      <p:sp>
        <p:nvSpPr>
          <p:cNvPr id="3" name="Rectangle 2"/>
          <p:cNvSpPr/>
          <p:nvPr/>
        </p:nvSpPr>
        <p:spPr>
          <a:xfrm>
            <a:off x="928662" y="2571744"/>
            <a:ext cx="7500990" cy="1569660"/>
          </a:xfrm>
          <a:prstGeom prst="rect">
            <a:avLst/>
          </a:prstGeom>
        </p:spPr>
        <p:txBody>
          <a:bodyPr wrap="square">
            <a:spAutoFit/>
          </a:bodyPr>
          <a:lstStyle/>
          <a:p>
            <a:r>
              <a:rPr lang="fa-IR" sz="2400" b="1" dirty="0" smtClean="0"/>
              <a:t>.</a:t>
            </a:r>
            <a:r>
              <a:rPr lang="fa-IR" b="1" dirty="0" smtClean="0"/>
              <a:t> </a:t>
            </a:r>
            <a:r>
              <a:rPr lang="fa-IR" sz="2000" b="1" dirty="0" smtClean="0"/>
              <a:t>فاضلابهای صنعتی :</a:t>
            </a:r>
          </a:p>
          <a:p>
            <a:endParaRPr lang="fa-IR" b="1" dirty="0" smtClean="0"/>
          </a:p>
          <a:p>
            <a:r>
              <a:rPr lang="fa-IR" b="1" dirty="0" smtClean="0"/>
              <a:t> این دسته از فاضلابها در نتیجه فعالیتهای کارگاهها ، کارخانه ها و سایر مراکز صنعتی می باشد که بر اساس نوع فراورده تولید شده مراکز صنعتی خواص این گونه فاضلابها نیز متفاوت است </a:t>
            </a:r>
            <a:endParaRPr lang="en-US" b="1" dirty="0"/>
          </a:p>
        </p:txBody>
      </p:sp>
      <p:sp>
        <p:nvSpPr>
          <p:cNvPr id="4" name="Rectangle 3"/>
          <p:cNvSpPr/>
          <p:nvPr/>
        </p:nvSpPr>
        <p:spPr>
          <a:xfrm>
            <a:off x="571472" y="4429132"/>
            <a:ext cx="7858180" cy="1508105"/>
          </a:xfrm>
          <a:prstGeom prst="rect">
            <a:avLst/>
          </a:prstGeom>
        </p:spPr>
        <p:txBody>
          <a:bodyPr wrap="square">
            <a:spAutoFit/>
          </a:bodyPr>
          <a:lstStyle/>
          <a:p>
            <a:r>
              <a:rPr lang="fa-IR" sz="2000" b="1" dirty="0" smtClean="0"/>
              <a:t>. فاضلابهای سطحی :</a:t>
            </a:r>
          </a:p>
          <a:p>
            <a:endParaRPr lang="fa-IR" b="1" dirty="0" smtClean="0"/>
          </a:p>
          <a:p>
            <a:r>
              <a:rPr lang="fa-IR" b="1" dirty="0" smtClean="0"/>
              <a:t>این دسته از فاضلابها ، شامل آبهای ناشی از بارندگی ، ذوب برف و یخ در معابر شهری می باشد . این آبها به دلیل وجود آلودگی هوا ، محیط شهری از غلظت آلودگی خاص خود برخوردار است. </a:t>
            </a: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3313" y="714356"/>
            <a:ext cx="6431569" cy="523220"/>
          </a:xfrm>
          <a:prstGeom prst="rect">
            <a:avLst/>
          </a:prstGeom>
        </p:spPr>
        <p:txBody>
          <a:bodyPr wrap="none">
            <a:spAutoFit/>
          </a:bodyPr>
          <a:lstStyle/>
          <a:p>
            <a:r>
              <a:rPr lang="fa-IR" sz="2800" b="1" dirty="0" smtClean="0"/>
              <a:t>. روشهای جمع آوری فاضلاب شهری :</a:t>
            </a:r>
            <a:endParaRPr lang="fa-IR" sz="2000" b="1" dirty="0" smtClean="0"/>
          </a:p>
        </p:txBody>
      </p:sp>
      <p:sp>
        <p:nvSpPr>
          <p:cNvPr id="3" name="Rectangle 2"/>
          <p:cNvSpPr/>
          <p:nvPr/>
        </p:nvSpPr>
        <p:spPr>
          <a:xfrm>
            <a:off x="714348" y="1500174"/>
            <a:ext cx="7429552" cy="4708981"/>
          </a:xfrm>
          <a:prstGeom prst="rect">
            <a:avLst/>
          </a:prstGeom>
        </p:spPr>
        <p:txBody>
          <a:bodyPr wrap="square">
            <a:spAutoFit/>
          </a:bodyPr>
          <a:lstStyle/>
          <a:p>
            <a:r>
              <a:rPr lang="fa-IR" sz="2400" b="1" dirty="0" smtClean="0"/>
              <a:t>شیوۀ سنتی :</a:t>
            </a:r>
          </a:p>
          <a:p>
            <a:endParaRPr lang="fa-IR" sz="2400" b="1" dirty="0" smtClean="0"/>
          </a:p>
          <a:p>
            <a:pPr>
              <a:lnSpc>
                <a:spcPct val="200000"/>
              </a:lnSpc>
            </a:pPr>
            <a:r>
              <a:rPr lang="fa-IR" b="1" dirty="0" smtClean="0"/>
              <a:t>شیوۀ سنتی یا روش متداول روشی است که بطور ثقلی آب مصرف شده را بطور صحیحی جمع آوری و به تصفیه خانه منتقل می کند، که خود به 2 روش کانالهای جدا ازهم و روش درهم تقسییم می شود. </a:t>
            </a:r>
          </a:p>
          <a:p>
            <a:pPr>
              <a:lnSpc>
                <a:spcPct val="200000"/>
              </a:lnSpc>
            </a:pPr>
            <a:r>
              <a:rPr lang="fa-IR" b="1" dirty="0" smtClean="0"/>
              <a:t>در روش کانالهای جدا از هم فاضلابهای سطحی از طریق یک خط لوله مجزا و فاضلابهای خانگی بوسیله لوله دیگر به تصفیه خانه انتقال داده می شوند. در روش درهم ، فاضلابهای خانگی و سطحی از طریق یک خط لوله به تصفیه خانه منتقل می گردند.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29322" y="857232"/>
            <a:ext cx="2214068" cy="461665"/>
          </a:xfrm>
          <a:prstGeom prst="rect">
            <a:avLst/>
          </a:prstGeom>
        </p:spPr>
        <p:txBody>
          <a:bodyPr wrap="none">
            <a:spAutoFit/>
          </a:bodyPr>
          <a:lstStyle/>
          <a:p>
            <a:r>
              <a:rPr lang="fa-IR" sz="2400" b="1" dirty="0" smtClean="0"/>
              <a:t>شیوه ی نوین:</a:t>
            </a:r>
          </a:p>
        </p:txBody>
      </p:sp>
      <p:sp>
        <p:nvSpPr>
          <p:cNvPr id="3" name="Rectangle 2"/>
          <p:cNvSpPr/>
          <p:nvPr/>
        </p:nvSpPr>
        <p:spPr>
          <a:xfrm>
            <a:off x="1285852" y="1571612"/>
            <a:ext cx="6858048" cy="2217595"/>
          </a:xfrm>
          <a:prstGeom prst="rect">
            <a:avLst/>
          </a:prstGeom>
        </p:spPr>
        <p:txBody>
          <a:bodyPr wrap="square">
            <a:spAutoFit/>
          </a:bodyPr>
          <a:lstStyle/>
          <a:p>
            <a:pPr>
              <a:lnSpc>
                <a:spcPct val="200000"/>
              </a:lnSpc>
            </a:pPr>
            <a:r>
              <a:rPr lang="fa-IR" b="1" dirty="0" smtClean="0"/>
              <a:t>در این روش یک پیش تصفیه بر روی فاضلاب صورت می گیرد و مشکلی جهت تامین سرعت خود شستشویی وجود ندارد چون مواد جامد معلق درشت مانده و اختلالی در تامین سرعت خودشستشویی ایجاد نمی کنند.</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jpg"/>
          <p:cNvPicPr>
            <a:picLocks noChangeAspect="1"/>
          </p:cNvPicPr>
          <p:nvPr/>
        </p:nvPicPr>
        <p:blipFill>
          <a:blip r:embed="rId2"/>
          <a:stretch>
            <a:fillRect/>
          </a:stretch>
        </p:blipFill>
        <p:spPr>
          <a:xfrm>
            <a:off x="714348" y="571480"/>
            <a:ext cx="7715304" cy="528641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00694" y="642918"/>
            <a:ext cx="2829622" cy="523220"/>
          </a:xfrm>
          <a:prstGeom prst="rect">
            <a:avLst/>
          </a:prstGeom>
          <a:noFill/>
        </p:spPr>
        <p:txBody>
          <a:bodyPr wrap="none" rtlCol="1">
            <a:spAutoFit/>
          </a:bodyPr>
          <a:lstStyle/>
          <a:p>
            <a:r>
              <a:rPr lang="fa-IR" sz="2800" b="1" dirty="0" smtClean="0"/>
              <a:t>تصفیه فاضلاب :</a:t>
            </a:r>
            <a:endParaRPr lang="en-US" sz="2800" b="1" dirty="0"/>
          </a:p>
        </p:txBody>
      </p:sp>
      <p:sp>
        <p:nvSpPr>
          <p:cNvPr id="3" name="Rectangle 2"/>
          <p:cNvSpPr/>
          <p:nvPr/>
        </p:nvSpPr>
        <p:spPr>
          <a:xfrm>
            <a:off x="1785918" y="1571612"/>
            <a:ext cx="6357982" cy="369332"/>
          </a:xfrm>
          <a:prstGeom prst="rect">
            <a:avLst/>
          </a:prstGeom>
        </p:spPr>
        <p:txBody>
          <a:bodyPr wrap="square">
            <a:spAutoFit/>
          </a:bodyPr>
          <a:lstStyle/>
          <a:p>
            <a:r>
              <a:rPr lang="fa-IR" b="1" dirty="0" smtClean="0"/>
              <a:t>هم اکنون تصفیه فاضلابها در سه مرحله انجام می گردد :</a:t>
            </a:r>
            <a:endParaRPr lang="en-US" b="1" dirty="0"/>
          </a:p>
        </p:txBody>
      </p:sp>
      <p:sp>
        <p:nvSpPr>
          <p:cNvPr id="4" name="Rectangle 3"/>
          <p:cNvSpPr/>
          <p:nvPr/>
        </p:nvSpPr>
        <p:spPr>
          <a:xfrm>
            <a:off x="2714612" y="2285992"/>
            <a:ext cx="4483920" cy="369332"/>
          </a:xfrm>
          <a:prstGeom prst="rect">
            <a:avLst/>
          </a:prstGeom>
        </p:spPr>
        <p:txBody>
          <a:bodyPr wrap="none">
            <a:spAutoFit/>
          </a:bodyPr>
          <a:lstStyle/>
          <a:p>
            <a:r>
              <a:rPr lang="fa-IR" b="1" dirty="0" smtClean="0"/>
              <a:t>تصفیه اولیه - تصفیه ثانویه - تصفیه ثالث</a:t>
            </a:r>
            <a:endParaRPr lang="en-US" b="1" dirty="0"/>
          </a:p>
        </p:txBody>
      </p:sp>
      <p:sp>
        <p:nvSpPr>
          <p:cNvPr id="5" name="Rectangle 4"/>
          <p:cNvSpPr/>
          <p:nvPr/>
        </p:nvSpPr>
        <p:spPr>
          <a:xfrm>
            <a:off x="5929322" y="3857628"/>
            <a:ext cx="2257349" cy="461665"/>
          </a:xfrm>
          <a:prstGeom prst="rect">
            <a:avLst/>
          </a:prstGeom>
        </p:spPr>
        <p:txBody>
          <a:bodyPr wrap="none">
            <a:spAutoFit/>
          </a:bodyPr>
          <a:lstStyle/>
          <a:p>
            <a:r>
              <a:rPr lang="fa-IR" sz="2400" b="1" dirty="0" smtClean="0"/>
              <a:t>. تصفیه اولیه: </a:t>
            </a:r>
            <a:endParaRPr lang="en-US" sz="2400" b="1" dirty="0"/>
          </a:p>
        </p:txBody>
      </p:sp>
      <p:sp>
        <p:nvSpPr>
          <p:cNvPr id="6" name="Rectangle 5"/>
          <p:cNvSpPr/>
          <p:nvPr/>
        </p:nvSpPr>
        <p:spPr>
          <a:xfrm>
            <a:off x="1214414" y="4714884"/>
            <a:ext cx="7000924" cy="646331"/>
          </a:xfrm>
          <a:prstGeom prst="rect">
            <a:avLst/>
          </a:prstGeom>
        </p:spPr>
        <p:txBody>
          <a:bodyPr wrap="square">
            <a:spAutoFit/>
          </a:bodyPr>
          <a:lstStyle/>
          <a:p>
            <a:r>
              <a:rPr lang="fa-IR" b="1" dirty="0" smtClean="0"/>
              <a:t>هدف جداسازی مواد جامد از فاضلاب ورودی و جدا کردن نخاله های بزرگ توسط غربالها و یا خرد کردن آنها با تجهیزات خرد کننده</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785926"/>
            <a:ext cx="7572428" cy="646331"/>
          </a:xfrm>
          <a:prstGeom prst="rect">
            <a:avLst/>
          </a:prstGeom>
        </p:spPr>
        <p:txBody>
          <a:bodyPr wrap="square">
            <a:spAutoFit/>
          </a:bodyPr>
          <a:lstStyle/>
          <a:p>
            <a:r>
              <a:rPr lang="fa-IR" b="1" dirty="0" smtClean="0"/>
              <a:t>هدف تبدیل مواد محلول به جرم زنده که بعداً به وسیله ته نشین سازی جدا می شود</a:t>
            </a:r>
            <a:r>
              <a:rPr lang="fa-IR" dirty="0" smtClean="0"/>
              <a:t>.</a:t>
            </a:r>
            <a:endParaRPr lang="en-US" dirty="0"/>
          </a:p>
        </p:txBody>
      </p:sp>
      <p:sp>
        <p:nvSpPr>
          <p:cNvPr id="3" name="Rectangle 2"/>
          <p:cNvSpPr/>
          <p:nvPr/>
        </p:nvSpPr>
        <p:spPr>
          <a:xfrm>
            <a:off x="5857884" y="928670"/>
            <a:ext cx="2366353" cy="461665"/>
          </a:xfrm>
          <a:prstGeom prst="rect">
            <a:avLst/>
          </a:prstGeom>
        </p:spPr>
        <p:txBody>
          <a:bodyPr wrap="none">
            <a:spAutoFit/>
          </a:bodyPr>
          <a:lstStyle/>
          <a:p>
            <a:r>
              <a:rPr lang="fa-IR" sz="2400" b="1" dirty="0" smtClean="0"/>
              <a:t>. تصفیه ثانویه :</a:t>
            </a:r>
            <a:endParaRPr lang="en-US" sz="2400" b="1" dirty="0"/>
          </a:p>
        </p:txBody>
      </p:sp>
      <p:sp>
        <p:nvSpPr>
          <p:cNvPr id="4" name="Rectangle 3"/>
          <p:cNvSpPr/>
          <p:nvPr/>
        </p:nvSpPr>
        <p:spPr>
          <a:xfrm>
            <a:off x="714348" y="3643314"/>
            <a:ext cx="7500958" cy="1107996"/>
          </a:xfrm>
          <a:prstGeom prst="rect">
            <a:avLst/>
          </a:prstGeom>
        </p:spPr>
        <p:txBody>
          <a:bodyPr wrap="square">
            <a:spAutoFit/>
          </a:bodyPr>
          <a:lstStyle/>
          <a:p>
            <a:r>
              <a:rPr lang="fa-IR" sz="2400" b="1" dirty="0" smtClean="0"/>
              <a:t>. تصفیه ثالت :</a:t>
            </a:r>
          </a:p>
          <a:p>
            <a:endParaRPr lang="fa-IR" sz="2400" dirty="0" smtClean="0"/>
          </a:p>
          <a:p>
            <a:r>
              <a:rPr lang="fa-IR" b="1" dirty="0" smtClean="0"/>
              <a:t>شامل جداسازی بهتر مواد جامد معلق و حذف مواد مغذی می باشد.</a:t>
            </a:r>
            <a:endParaRPr lang="fa-IR"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488" y="785794"/>
            <a:ext cx="5376793" cy="461665"/>
          </a:xfrm>
          <a:prstGeom prst="rect">
            <a:avLst/>
          </a:prstGeom>
        </p:spPr>
        <p:txBody>
          <a:bodyPr wrap="none">
            <a:spAutoFit/>
          </a:bodyPr>
          <a:lstStyle/>
          <a:p>
            <a:r>
              <a:rPr lang="fa-IR" sz="2400" b="1" dirty="0" smtClean="0"/>
              <a:t>. دفع فاضلاب و استفاده مجدد از آن: </a:t>
            </a:r>
          </a:p>
        </p:txBody>
      </p:sp>
      <p:sp>
        <p:nvSpPr>
          <p:cNvPr id="3" name="Rectangle 2"/>
          <p:cNvSpPr/>
          <p:nvPr/>
        </p:nvSpPr>
        <p:spPr>
          <a:xfrm>
            <a:off x="1643042" y="1714488"/>
            <a:ext cx="6500858" cy="2217274"/>
          </a:xfrm>
          <a:prstGeom prst="rect">
            <a:avLst/>
          </a:prstGeom>
        </p:spPr>
        <p:txBody>
          <a:bodyPr wrap="square">
            <a:spAutoFit/>
          </a:bodyPr>
          <a:lstStyle/>
          <a:p>
            <a:pPr>
              <a:lnSpc>
                <a:spcPct val="200000"/>
              </a:lnSpc>
            </a:pPr>
            <a:r>
              <a:rPr lang="fa-IR" b="1" dirty="0" smtClean="0"/>
              <a:t>قسمت عمده فاضلابهای تصفیه شده باید دفع شوند. دریافت کننده های نهایی فاضلابهای تصفیه شده آبهای سطحی و بسترهای آب زیرزمینی  سطح زمین باید در فاصلة مناسبی نسبت به واحد تصفیه فاضلاب قرار داشته باشند.</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2786058"/>
            <a:ext cx="4650633" cy="1200329"/>
          </a:xfrm>
          <a:prstGeom prst="rect">
            <a:avLst/>
          </a:prstGeom>
          <a:noFill/>
        </p:spPr>
        <p:txBody>
          <a:bodyPr wrap="none" rtlCol="1">
            <a:spAutoFit/>
          </a:bodyPr>
          <a:lstStyle/>
          <a:p>
            <a:r>
              <a:rPr lang="fa-IR" sz="7200" b="1" dirty="0" smtClean="0"/>
              <a:t>*با تشکر*</a:t>
            </a:r>
            <a:endParaRPr lang="en-US" sz="7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57622" y="785794"/>
            <a:ext cx="2940228" cy="461665"/>
          </a:xfrm>
          <a:prstGeom prst="rect">
            <a:avLst/>
          </a:prstGeom>
          <a:noFill/>
        </p:spPr>
        <p:txBody>
          <a:bodyPr wrap="none" rtlCol="1">
            <a:spAutoFit/>
          </a:bodyPr>
          <a:lstStyle/>
          <a:p>
            <a:r>
              <a:rPr lang="fa-IR" sz="2400" b="1" dirty="0" smtClean="0"/>
              <a:t>. زیرساخت شهری:</a:t>
            </a:r>
            <a:endParaRPr lang="en-US" sz="2400" b="1" dirty="0"/>
          </a:p>
        </p:txBody>
      </p:sp>
      <p:sp>
        <p:nvSpPr>
          <p:cNvPr id="3" name="Rectangle 2"/>
          <p:cNvSpPr/>
          <p:nvPr/>
        </p:nvSpPr>
        <p:spPr>
          <a:xfrm>
            <a:off x="1071538" y="1571612"/>
            <a:ext cx="7143800" cy="646331"/>
          </a:xfrm>
          <a:prstGeom prst="rect">
            <a:avLst/>
          </a:prstGeom>
        </p:spPr>
        <p:txBody>
          <a:bodyPr wrap="square">
            <a:spAutoFit/>
          </a:bodyPr>
          <a:lstStyle/>
          <a:p>
            <a:r>
              <a:rPr lang="fa-IR" b="1" dirty="0" smtClean="0"/>
              <a:t>زیرساخت یک دسته از عوامل ساختاری به هم پیوسته می باشد که باعث به وجود آمدن ساختار شهری می شود.</a:t>
            </a:r>
            <a:endParaRPr lang="en-US" b="1" dirty="0"/>
          </a:p>
        </p:txBody>
      </p:sp>
      <p:pic>
        <p:nvPicPr>
          <p:cNvPr id="5" name="Picture 4" descr="300px-Tehran_Pollution.jpg"/>
          <p:cNvPicPr>
            <a:picLocks noChangeAspect="1"/>
          </p:cNvPicPr>
          <p:nvPr/>
        </p:nvPicPr>
        <p:blipFill>
          <a:blip r:embed="rId2"/>
          <a:stretch>
            <a:fillRect/>
          </a:stretch>
        </p:blipFill>
        <p:spPr>
          <a:xfrm>
            <a:off x="1285852" y="2643182"/>
            <a:ext cx="6786610" cy="350046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0767" y="3244334"/>
            <a:ext cx="184731" cy="369332"/>
          </a:xfrm>
          <a:prstGeom prst="rect">
            <a:avLst/>
          </a:prstGeom>
        </p:spPr>
        <p:txBody>
          <a:bodyPr wrap="none">
            <a:spAutoFit/>
          </a:bodyPr>
          <a:lstStyle/>
          <a:p>
            <a:endParaRPr lang="en-US" dirty="0"/>
          </a:p>
        </p:txBody>
      </p:sp>
      <p:sp>
        <p:nvSpPr>
          <p:cNvPr id="3" name="Rectangle 2"/>
          <p:cNvSpPr/>
          <p:nvPr/>
        </p:nvSpPr>
        <p:spPr>
          <a:xfrm>
            <a:off x="714348" y="857232"/>
            <a:ext cx="7572428" cy="2554545"/>
          </a:xfrm>
          <a:prstGeom prst="rect">
            <a:avLst/>
          </a:prstGeom>
        </p:spPr>
        <p:txBody>
          <a:bodyPr wrap="square">
            <a:spAutoFit/>
          </a:bodyPr>
          <a:lstStyle/>
          <a:p>
            <a:r>
              <a:rPr lang="fa-IR" sz="2000" b="1" dirty="0" smtClean="0"/>
              <a:t>بدین ترتیب زیرساختهای شهری ، تقریباً تمامی کاربری های عمومی و خدماتی شهر  (روبنایی )  و همچنین شبکه های حمل و نقل ، آب و فاضلاب ، نیرو و سوخت ، ارتباطات و سایر تأسیسات مرتبط با آنها  (زیربنایی )  را در برمیگیرد. </a:t>
            </a:r>
          </a:p>
          <a:p>
            <a:endParaRPr lang="fa-IR" sz="2000" b="1" dirty="0"/>
          </a:p>
          <a:p>
            <a:endParaRPr lang="fa-IR" sz="2000" b="1" dirty="0" smtClean="0"/>
          </a:p>
          <a:p>
            <a:endParaRPr lang="fa-IR" sz="2000" b="1" dirty="0"/>
          </a:p>
          <a:p>
            <a:endParaRPr lang="fa-IR" sz="2000" b="1" dirty="0" smtClean="0"/>
          </a:p>
        </p:txBody>
      </p:sp>
      <p:sp>
        <p:nvSpPr>
          <p:cNvPr id="5" name="TextBox 4"/>
          <p:cNvSpPr txBox="1"/>
          <p:nvPr/>
        </p:nvSpPr>
        <p:spPr>
          <a:xfrm>
            <a:off x="1571604" y="2285992"/>
            <a:ext cx="6572296" cy="3754874"/>
          </a:xfrm>
          <a:prstGeom prst="rect">
            <a:avLst/>
          </a:prstGeom>
          <a:noFill/>
        </p:spPr>
        <p:txBody>
          <a:bodyPr wrap="square" rtlCol="1">
            <a:spAutoFit/>
          </a:bodyPr>
          <a:lstStyle/>
          <a:p>
            <a:pPr>
              <a:lnSpc>
                <a:spcPct val="150000"/>
              </a:lnSpc>
            </a:pPr>
            <a:r>
              <a:rPr lang="fa-IR" sz="2800" b="1" dirty="0" smtClean="0"/>
              <a:t>. زیرساخت شهری :                     1)روبنایی (</a:t>
            </a:r>
            <a:r>
              <a:rPr lang="fa-IR" sz="2000" dirty="0" smtClean="0"/>
              <a:t>پایانه های شهری- گورستان ها- کشتارگاه ها- جایگاه های سوخت و ...</a:t>
            </a:r>
            <a:r>
              <a:rPr lang="fa-IR" sz="2800" b="1" dirty="0" smtClean="0"/>
              <a:t>)</a:t>
            </a:r>
          </a:p>
          <a:p>
            <a:endParaRPr lang="fa-IR" sz="2800" b="1" dirty="0"/>
          </a:p>
          <a:p>
            <a:r>
              <a:rPr lang="fa-IR" sz="2800" b="1" dirty="0" smtClean="0"/>
              <a:t>                                              2)زیربنایی (</a:t>
            </a:r>
            <a:r>
              <a:rPr lang="fa-IR" sz="2000" dirty="0" smtClean="0"/>
              <a:t>شبکه ی آبرسانی شهری – فاضلاب شهری- گازرسانی – برق رسانی و...</a:t>
            </a:r>
            <a:r>
              <a:rPr lang="fa-IR" sz="2800" b="1" dirty="0" smtClean="0"/>
              <a:t>)</a:t>
            </a:r>
            <a:endParaRPr 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000108"/>
            <a:ext cx="7500990" cy="1938992"/>
          </a:xfrm>
          <a:prstGeom prst="rect">
            <a:avLst/>
          </a:prstGeom>
        </p:spPr>
        <p:txBody>
          <a:bodyPr wrap="square">
            <a:spAutoFit/>
          </a:bodyPr>
          <a:lstStyle/>
          <a:p>
            <a:r>
              <a:rPr lang="fa-IR" sz="2000" b="1" dirty="0" smtClean="0"/>
              <a:t>بخشی از این زیرساختها ، اصطلاحاً  </a:t>
            </a:r>
            <a:r>
              <a:rPr lang="fa-IR" sz="2000" b="1" i="1" dirty="0" smtClean="0"/>
              <a:t>تأسیسات شهری </a:t>
            </a:r>
            <a:r>
              <a:rPr lang="fa-IR" sz="2000" b="1" dirty="0" smtClean="0"/>
              <a:t>نامیده می شوند که به عنوان شریان های حیاتی شهر ، امکاناتی چون آب ، برق ، گاز ، تلفن و سیستم جمع آوری فاضلاب را در شبکه هایی پیچیده برای شهر فراهم می سازند. این قبیل تأسیسات که عموماً زیرزمینی هستند ، در حقیقت پایه و اساس هر مجتمع زیستی را تشکیل می دهد.</a:t>
            </a:r>
            <a:endParaRPr lang="en-US" sz="2000" b="1" dirty="0"/>
          </a:p>
        </p:txBody>
      </p:sp>
      <p:sp>
        <p:nvSpPr>
          <p:cNvPr id="3" name="Rectangle 2"/>
          <p:cNvSpPr/>
          <p:nvPr/>
        </p:nvSpPr>
        <p:spPr>
          <a:xfrm>
            <a:off x="1071538" y="3786190"/>
            <a:ext cx="7072362" cy="984885"/>
          </a:xfrm>
          <a:prstGeom prst="rect">
            <a:avLst/>
          </a:prstGeom>
        </p:spPr>
        <p:txBody>
          <a:bodyPr wrap="square">
            <a:spAutoFit/>
          </a:bodyPr>
          <a:lstStyle/>
          <a:p>
            <a:r>
              <a:rPr lang="fa-IR" dirty="0" smtClean="0"/>
              <a:t/>
            </a:r>
            <a:br>
              <a:rPr lang="fa-IR" dirty="0" smtClean="0"/>
            </a:br>
            <a:r>
              <a:rPr lang="fa-IR" sz="2000" b="1" dirty="0" smtClean="0"/>
              <a:t>منظور از تاسیسات شهری عبارتند از تاسیساتی كه به منظور رفع نیازها و مشكلات ساكنین شهر  بوجود می آیند</a:t>
            </a:r>
            <a:r>
              <a:rPr lang="fa-IR"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214422"/>
            <a:ext cx="7858180" cy="646331"/>
          </a:xfrm>
          <a:prstGeom prst="rect">
            <a:avLst/>
          </a:prstGeom>
        </p:spPr>
        <p:txBody>
          <a:bodyPr wrap="square">
            <a:spAutoFit/>
          </a:bodyPr>
          <a:lstStyle/>
          <a:p>
            <a:r>
              <a:rPr lang="fa-IR" b="1" dirty="0" smtClean="0"/>
              <a:t>. تونل تاسیسات شهری مسیری زیر زمینی جهت استقرار و عبور تاسیسات شهری نظیر آب ، برق ، گاز ، مخابرات و ...... است .</a:t>
            </a:r>
          </a:p>
        </p:txBody>
      </p:sp>
      <p:pic>
        <p:nvPicPr>
          <p:cNvPr id="3" name="Picture 2" descr="شکل (1) مقاطع تونل تاسیسات شهری"/>
          <p:cNvPicPr>
            <a:picLocks noChangeAspect="1" noChangeArrowheads="1"/>
          </p:cNvPicPr>
          <p:nvPr/>
        </p:nvPicPr>
        <p:blipFill>
          <a:blip r:embed="rId2"/>
          <a:srcRect/>
          <a:stretch>
            <a:fillRect/>
          </a:stretch>
        </p:blipFill>
        <p:spPr bwMode="auto">
          <a:xfrm>
            <a:off x="1357290" y="2428868"/>
            <a:ext cx="6643734" cy="350046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2066" y="500042"/>
            <a:ext cx="3108544" cy="523220"/>
          </a:xfrm>
          <a:prstGeom prst="rect">
            <a:avLst/>
          </a:prstGeom>
          <a:noFill/>
        </p:spPr>
        <p:txBody>
          <a:bodyPr wrap="none" rtlCol="1">
            <a:spAutoFit/>
          </a:bodyPr>
          <a:lstStyle/>
          <a:p>
            <a:r>
              <a:rPr lang="fa-IR" sz="2800" b="1" dirty="0" smtClean="0"/>
              <a:t>آبرسانی شهری :</a:t>
            </a:r>
            <a:endParaRPr lang="en-US" sz="2800" b="1" dirty="0"/>
          </a:p>
        </p:txBody>
      </p:sp>
      <p:sp>
        <p:nvSpPr>
          <p:cNvPr id="5" name="Rectangle 4"/>
          <p:cNvSpPr/>
          <p:nvPr/>
        </p:nvSpPr>
        <p:spPr>
          <a:xfrm>
            <a:off x="642910" y="2214554"/>
            <a:ext cx="7715304" cy="1754326"/>
          </a:xfrm>
          <a:prstGeom prst="rect">
            <a:avLst/>
          </a:prstGeom>
        </p:spPr>
        <p:txBody>
          <a:bodyPr wrap="square">
            <a:spAutoFit/>
          </a:bodyPr>
          <a:lstStyle/>
          <a:p>
            <a:r>
              <a:rPr lang="fa-IR" b="1" dirty="0" smtClean="0"/>
              <a:t>شبکه آبرسانی شهرها دارای وظایفی هستند که مهمترین آنها عبارتند از تامین آب آشامیدنی مردم شهر، تامین آب مورد نیاز دستگاه های تاسیسات بهداشتی مثل حمام ها، توالت ها و غیره، تامین آب مورد نیاز کارخانه های کوچک و بزرگ و کارگاه های گوناگون، تامین آب لازم برای آبیاری فضاهای سبز و شستشوی خیابان ها و تامین آب مورد نیاز تاسیسات سازمان های آتش نشانی هنگام آتش سوزی</a:t>
            </a:r>
            <a:r>
              <a:rPr lang="fa-IR" dirty="0" smtClean="0"/>
              <a:t>. </a:t>
            </a:r>
            <a:endParaRPr lang="en-US" dirty="0"/>
          </a:p>
        </p:txBody>
      </p:sp>
      <p:sp>
        <p:nvSpPr>
          <p:cNvPr id="6" name="Rectangle 5"/>
          <p:cNvSpPr/>
          <p:nvPr/>
        </p:nvSpPr>
        <p:spPr>
          <a:xfrm>
            <a:off x="785786" y="4286256"/>
            <a:ext cx="7643866" cy="1477328"/>
          </a:xfrm>
          <a:prstGeom prst="rect">
            <a:avLst/>
          </a:prstGeom>
        </p:spPr>
        <p:txBody>
          <a:bodyPr wrap="square">
            <a:spAutoFit/>
          </a:bodyPr>
          <a:lstStyle/>
          <a:p>
            <a:r>
              <a:rPr lang="fa-IR" b="1" dirty="0" smtClean="0"/>
              <a:t>یک شبکه آبرسانی شهری باید قادر باشد وظایف و نیازهای آبی نامبرده و نظایر آنها را از نظر کیفی (خواص فیزیکی و شیمیایی آب) و از نظر کمی (دبی و فشار آب) برابر استاندارد های موجود بخوبی انجام دهد. تامین آب های مورد نیاز باید در بدترین شرایط زمانی و مکانی و شرایط اضطراری نیز امکان پذیر باشد.</a:t>
            </a:r>
            <a:endParaRPr lang="en-US" b="1" dirty="0"/>
          </a:p>
        </p:txBody>
      </p:sp>
      <p:sp>
        <p:nvSpPr>
          <p:cNvPr id="7" name="Rectangle 6"/>
          <p:cNvSpPr/>
          <p:nvPr/>
        </p:nvSpPr>
        <p:spPr>
          <a:xfrm>
            <a:off x="1571604" y="1285860"/>
            <a:ext cx="6715172" cy="646331"/>
          </a:xfrm>
          <a:prstGeom prst="rect">
            <a:avLst/>
          </a:prstGeom>
        </p:spPr>
        <p:txBody>
          <a:bodyPr wrap="square">
            <a:spAutoFit/>
          </a:bodyPr>
          <a:lstStyle/>
          <a:p>
            <a:r>
              <a:rPr lang="fa-IR" b="1" dirty="0" smtClean="0"/>
              <a:t>. انتقال آب از منبع تصفیه تا محل مصرف را فرایند « آ برسانی » گویند.</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8662" y="1071546"/>
            <a:ext cx="7215238" cy="4606389"/>
          </a:xfrm>
          <a:prstGeom prst="rect">
            <a:avLst/>
          </a:prstGeom>
        </p:spPr>
        <p:txBody>
          <a:bodyPr wrap="square">
            <a:spAutoFit/>
          </a:bodyPr>
          <a:lstStyle/>
          <a:p>
            <a:pPr>
              <a:lnSpc>
                <a:spcPct val="150000"/>
              </a:lnSpc>
            </a:pPr>
            <a:r>
              <a:rPr lang="fa-IR" b="1" dirty="0" smtClean="0"/>
              <a:t>1- </a:t>
            </a:r>
            <a:r>
              <a:rPr lang="fa-IR" b="1" dirty="0"/>
              <a:t>تاسیسات مربوط به برداشت آب از چاه ها، چشمه ها، رودخانه ها و دریاچه ها.</a:t>
            </a:r>
            <a:endParaRPr lang="fa-IR" b="1" dirty="0" smtClean="0"/>
          </a:p>
          <a:p>
            <a:pPr>
              <a:lnSpc>
                <a:spcPct val="150000"/>
              </a:lnSpc>
            </a:pPr>
            <a:r>
              <a:rPr lang="fa-IR" b="1" dirty="0"/>
              <a:t>۲- تاسیسات تصفیه آب شامل استخرهای ته نشینی، صافی ها، دستگاه های هوارسانی و گندزدایی آّب.</a:t>
            </a:r>
            <a:endParaRPr lang="fa-IR" b="1" dirty="0" smtClean="0"/>
          </a:p>
          <a:p>
            <a:pPr>
              <a:lnSpc>
                <a:spcPct val="150000"/>
              </a:lnSpc>
            </a:pPr>
            <a:r>
              <a:rPr lang="fa-IR" b="1" dirty="0"/>
              <a:t>۳- تاسیسات ذخیره آب و ایجاد فشار در شبکه، نظیر منبع های هم سطح زمین، منبع های بلند و بلاخره منبع های بلند پایه دار (برج آب)</a:t>
            </a:r>
            <a:endParaRPr lang="fa-IR" b="1" dirty="0" smtClean="0"/>
          </a:p>
          <a:p>
            <a:pPr>
              <a:lnSpc>
                <a:spcPct val="150000"/>
              </a:lnSpc>
            </a:pPr>
            <a:r>
              <a:rPr lang="fa-IR" b="1" dirty="0"/>
              <a:t>۴- شبکه پخش آب در شهر شامل خط های انتقال آب و شاه لوله ها، لوله های اصلی و فرعی، شیرها و قطعه های اتصالی از قبیل زانویی ها و سه راهی ها و غیره…</a:t>
            </a:r>
            <a:endParaRPr lang="fa-IR" b="1" dirty="0" smtClean="0"/>
          </a:p>
          <a:p>
            <a:pPr>
              <a:lnSpc>
                <a:spcPct val="150000"/>
              </a:lnSpc>
            </a:pPr>
            <a:r>
              <a:rPr lang="fa-IR" b="1" dirty="0"/>
              <a:t>۵- پخش های مربوط به انشعابات مصرف کنندگان .</a:t>
            </a:r>
            <a:r>
              <a:rPr lang="fa-IR" dirty="0"/>
              <a:t> </a:t>
            </a:r>
            <a:endParaRPr lang="fa-I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714356"/>
            <a:ext cx="7215238" cy="2169825"/>
          </a:xfrm>
          <a:prstGeom prst="rect">
            <a:avLst/>
          </a:prstGeom>
        </p:spPr>
        <p:txBody>
          <a:bodyPr wrap="square">
            <a:spAutoFit/>
          </a:bodyPr>
          <a:lstStyle/>
          <a:p>
            <a:pPr>
              <a:lnSpc>
                <a:spcPct val="150000"/>
              </a:lnSpc>
            </a:pPr>
            <a:r>
              <a:rPr lang="fa-IR" b="1" dirty="0"/>
              <a:t>مراحل طراحی شبکه آبرسانی برای یک منطقه (شهر، روستا، شهرک،….)</a:t>
            </a:r>
            <a:endParaRPr lang="fa-IR" b="1" dirty="0" smtClean="0"/>
          </a:p>
          <a:p>
            <a:pPr>
              <a:lnSpc>
                <a:spcPct val="150000"/>
              </a:lnSpc>
            </a:pPr>
            <a:r>
              <a:rPr lang="fa-IR" sz="2400" b="1" dirty="0"/>
              <a:t>۱</a:t>
            </a:r>
            <a:r>
              <a:rPr lang="fa-IR" sz="2000" b="1" dirty="0"/>
              <a:t>- تعیین مقدار آب مورد نیاز برای </a:t>
            </a:r>
            <a:r>
              <a:rPr lang="fa-IR" sz="2000" b="1" dirty="0" smtClean="0"/>
              <a:t>منطقه :</a:t>
            </a:r>
          </a:p>
          <a:p>
            <a:pPr>
              <a:lnSpc>
                <a:spcPct val="150000"/>
              </a:lnSpc>
            </a:pPr>
            <a:endParaRPr lang="fa-IR" dirty="0" smtClean="0"/>
          </a:p>
          <a:p>
            <a:endParaRPr lang="en-US" dirty="0"/>
          </a:p>
        </p:txBody>
      </p:sp>
      <p:sp>
        <p:nvSpPr>
          <p:cNvPr id="5" name="Rectangle 4"/>
          <p:cNvSpPr/>
          <p:nvPr/>
        </p:nvSpPr>
        <p:spPr>
          <a:xfrm>
            <a:off x="1643042" y="2357430"/>
            <a:ext cx="6429420" cy="3139321"/>
          </a:xfrm>
          <a:prstGeom prst="rect">
            <a:avLst/>
          </a:prstGeom>
        </p:spPr>
        <p:txBody>
          <a:bodyPr wrap="square">
            <a:spAutoFit/>
          </a:bodyPr>
          <a:lstStyle/>
          <a:p>
            <a:r>
              <a:rPr lang="fa-IR" b="1" dirty="0" smtClean="0"/>
              <a:t>. در این مرحله باید دوره طرح مشخص گردد که مثلا برای چند سال آینده میخواهیم سیستم آبرسانی را به منطقه را داشته باشیم مثلاً 20 الی 40 سال. بعد از مشخص شدن دوره طرح، جمعیت را در این زمان تخمین میزنیم و برای جمعیت جدید میزان آب را در نظر میگیریم و شبکه را طراحی میکنیم.</a:t>
            </a:r>
          </a:p>
          <a:p>
            <a:r>
              <a:rPr lang="fa-IR" b="1" dirty="0" smtClean="0"/>
              <a:t/>
            </a:r>
            <a:br>
              <a:rPr lang="fa-IR" b="1" dirty="0" smtClean="0"/>
            </a:br>
            <a:endParaRPr lang="fa-IR" b="1" dirty="0" smtClean="0"/>
          </a:p>
          <a:p>
            <a:r>
              <a:rPr lang="fa-IR" b="1" dirty="0" smtClean="0"/>
              <a:t>تخمین جمعیت....</a:t>
            </a:r>
          </a:p>
          <a:p>
            <a:r>
              <a:rPr lang="fa-IR" b="1" dirty="0" smtClean="0"/>
              <a:t>برای تخمین جمعیت میتوان از روش های ساده آماری استفاده کرد.</a:t>
            </a:r>
            <a:endParaRPr lang="fa-IR"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266</TotalTime>
  <Words>1253</Words>
  <Application>Microsoft Office PowerPoint</Application>
  <PresentationFormat>On-screen Show (4:3)</PresentationFormat>
  <Paragraphs>82</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Tahoma</vt:lpstr>
      <vt:lpstr>Verdana</vt:lpstr>
      <vt:lpstr>Wingdings 2</vt:lpstr>
      <vt:lpstr>Aspect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ashpazi</dc:creator>
  <cp:lastModifiedBy>Admin</cp:lastModifiedBy>
  <cp:revision>49</cp:revision>
  <dcterms:created xsi:type="dcterms:W3CDTF">2016-12-12T21:24:32Z</dcterms:created>
  <dcterms:modified xsi:type="dcterms:W3CDTF">2017-01-19T14:09:30Z</dcterms:modified>
</cp:coreProperties>
</file>