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embedTrueTypeFonts="1" saveSubsetFonts="1">
  <p:sldMasterIdLst>
    <p:sldMasterId id="2147483648" r:id="rId1"/>
  </p:sldMasterIdLst>
  <p:notesMasterIdLst>
    <p:notesMasterId r:id="rId11"/>
  </p:notesMasterIdLst>
  <p:sldIdLst>
    <p:sldId id="347" r:id="rId2"/>
    <p:sldId id="348" r:id="rId3"/>
    <p:sldId id="414" r:id="rId4"/>
    <p:sldId id="415" r:id="rId5"/>
    <p:sldId id="416" r:id="rId6"/>
    <p:sldId id="413" r:id="rId7"/>
    <p:sldId id="350" r:id="rId8"/>
    <p:sldId id="351" r:id="rId9"/>
    <p:sldId id="352" r:id="rId10"/>
  </p:sldIdLst>
  <p:sldSz cx="9144000" cy="6858000" type="screen4x3"/>
  <p:notesSz cx="6858000" cy="9144000"/>
  <p:embeddedFontLst>
    <p:embeddedFont>
      <p:font typeface="Titr" panose="020B0604020202020204" charset="-78"/>
      <p:bold r:id="rId12"/>
    </p:embeddedFont>
    <p:embeddedFont>
      <p:font typeface="2  Jadid" panose="020B0604020202020204" charset="-78"/>
      <p:bold r:id="rId13"/>
    </p:embeddedFont>
    <p:embeddedFont>
      <p:font typeface="Zar" panose="020B0604020202020204" charset="-78"/>
      <p:regular r:id="rId14"/>
      <p:bold r:id="rId15"/>
    </p:embeddedFont>
  </p:embeddedFontLst>
  <p:defaultTextStyle>
    <a:defPPr>
      <a:defRPr lang="en-US"/>
    </a:defPPr>
    <a:lvl1pPr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1pPr>
    <a:lvl2pPr marL="4572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2pPr>
    <a:lvl3pPr marL="9144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3pPr>
    <a:lvl4pPr marL="13716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4pPr>
    <a:lvl5pPr marL="1828800" algn="r" rtl="1" eaLnBrk="0" fontAlgn="base" hangingPunct="0">
      <a:spcBef>
        <a:spcPct val="0"/>
      </a:spcBef>
      <a:spcAft>
        <a:spcPct val="0"/>
      </a:spcAft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5pPr>
    <a:lvl6pPr marL="22860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6pPr>
    <a:lvl7pPr marL="27432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7pPr>
    <a:lvl8pPr marL="32004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8pPr>
    <a:lvl9pPr marL="3657600" algn="r" defTabSz="914400" rtl="1" eaLnBrk="1" latinLnBrk="0" hangingPunct="1">
      <a:defRPr sz="1400" b="1" kern="1200">
        <a:solidFill>
          <a:srgbClr val="0066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Zar" pitchFamily="2" charset="-7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FFF00"/>
    <a:srgbClr val="00FF00"/>
    <a:srgbClr val="A50021"/>
    <a:srgbClr val="808000"/>
    <a:srgbClr val="66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108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064A77BB-40AF-4293-9B13-530564526C7D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1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43F72B-AEC4-45F3-A4B7-49D718D85BE5}" type="slidenum">
              <a:rPr lang="ar-SA"/>
              <a:pPr/>
              <a:t>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848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008AC-1600-4A0F-BD95-15A622458054}" type="slidenum">
              <a:rPr lang="ar-SA"/>
              <a:pPr/>
              <a:t>2</a:t>
            </a:fld>
            <a:endParaRPr lang="en-US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80170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CCCE55-D637-45D3-9808-A0DC32198848}" type="slidenum">
              <a:rPr lang="ar-SA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745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F873C-CBC4-4FE5-8018-F8F14899AB3A}" type="slidenum">
              <a:rPr lang="ar-SA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633400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5ABF76-FA7C-4AD8-A262-382B16467A02}" type="slidenum">
              <a:rPr lang="ar-SA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7335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26B401-AA77-46BD-BCCE-5D5A4F632384}" type="slidenum">
              <a:rPr lang="ar-SA"/>
              <a:pPr/>
              <a:t>6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2459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03142-A214-4562-8876-AA14C9D2DF46}" type="slidenum">
              <a:rPr lang="ar-SA"/>
              <a:pPr/>
              <a:t>7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16945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2A66DD-6E16-4221-BEA2-5829A9F2621A}" type="slidenum">
              <a:rPr lang="ar-SA"/>
              <a:pPr/>
              <a:t>8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00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2E3BCB-FE23-432C-9076-B53ED8AC082A}" type="slidenum">
              <a:rPr lang="ar-SA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9735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EEC3C-984D-40BA-B6BE-A304F3BCD57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8515E-9EC5-4650-9F61-70F36BAF8231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CFC4C-650D-47ED-A125-F1CCB4B4441D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48F0C-97F3-4A03-85E3-10FC6EE5541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BB7C3-AFB4-4B13-977B-1A3719FB779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EDB51-3ACE-4246-A05B-C2B7B80BAC25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35250-DBCD-4401-B288-3135D03FB58E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A6487-C7CA-4F51-A75D-BB31D1310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BB7AD2-0FCC-4CA8-8DFD-F6E7E096E3D7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D821C-D7CB-40B9-BFB8-EA41A08772E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64D2C-53AE-46BB-84D7-BE3CD125F93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chemeClr val="tx1"/>
                </a:solidFill>
                <a:effectLst/>
                <a:cs typeface="Times New Roman" pitchFamily="18" charset="0"/>
              </a:defRPr>
            </a:lvl1pPr>
          </a:lstStyle>
          <a:p>
            <a:fld id="{663899B1-10BF-4EB0-BFE1-54FABDF3CB6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slide" Target="slide3.xml"/><Relationship Id="rId7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audio" Target="../media/audio1.wav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11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slide" Target="slide5.xml"/><Relationship Id="rId4" Type="http://schemas.openxmlformats.org/officeDocument/2006/relationships/audio" Target="../media/audio1.wav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10" Type="http://schemas.openxmlformats.org/officeDocument/2006/relationships/audio" Target="../media/audio3.wav"/><Relationship Id="rId4" Type="http://schemas.openxmlformats.org/officeDocument/2006/relationships/audio" Target="../media/audio6.wav"/><Relationship Id="rId9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9.wav"/><Relationship Id="rId7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13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audio" Target="../media/audio1.wav"/><Relationship Id="rId12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image" Target="../media/image4.jpeg"/><Relationship Id="rId5" Type="http://schemas.openxmlformats.org/officeDocument/2006/relationships/audio" Target="../media/audio2.wav"/><Relationship Id="rId10" Type="http://schemas.openxmlformats.org/officeDocument/2006/relationships/image" Target="../media/image3.jpeg"/><Relationship Id="rId4" Type="http://schemas.openxmlformats.org/officeDocument/2006/relationships/audio" Target="../media/audio6.wav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4.wav"/><Relationship Id="rId7" Type="http://schemas.openxmlformats.org/officeDocument/2006/relationships/slide" Target="slide1.xml"/><Relationship Id="rId12" Type="http://schemas.openxmlformats.org/officeDocument/2006/relationships/audio" Target="../media/audio3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slide" Target="slide9.xml"/><Relationship Id="rId5" Type="http://schemas.openxmlformats.org/officeDocument/2006/relationships/audio" Target="../media/audio2.wav"/><Relationship Id="rId10" Type="http://schemas.openxmlformats.org/officeDocument/2006/relationships/slide" Target="slide8.xml"/><Relationship Id="rId4" Type="http://schemas.openxmlformats.org/officeDocument/2006/relationships/audio" Target="../media/audio6.wav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../media/audio3.wav"/><Relationship Id="rId3" Type="http://schemas.openxmlformats.org/officeDocument/2006/relationships/audio" Target="../media/audio4.wav"/><Relationship Id="rId7" Type="http://schemas.openxmlformats.org/officeDocument/2006/relationships/slide" Target="slide6.xml"/><Relationship Id="rId12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audio" Target="../media/audio10.wav"/><Relationship Id="rId9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4.wav"/><Relationship Id="rId7" Type="http://schemas.openxmlformats.org/officeDocument/2006/relationships/audio" Target="../media/audio2.wav"/><Relationship Id="rId12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11" Type="http://schemas.openxmlformats.org/officeDocument/2006/relationships/audio" Target="../media/audio1.wav"/><Relationship Id="rId5" Type="http://schemas.openxmlformats.org/officeDocument/2006/relationships/audio" Target="../media/audio13.wav"/><Relationship Id="rId10" Type="http://schemas.openxmlformats.org/officeDocument/2006/relationships/slide" Target="slide6.xml"/><Relationship Id="rId4" Type="http://schemas.openxmlformats.org/officeDocument/2006/relationships/audio" Target="../media/audio12.wav"/><Relationship Id="rId9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8.jpeg"/><Relationship Id="rId3" Type="http://schemas.openxmlformats.org/officeDocument/2006/relationships/audio" Target="../media/audio4.wav"/><Relationship Id="rId7" Type="http://schemas.openxmlformats.org/officeDocument/2006/relationships/audio" Target="../media/audio9.wav"/><Relationship Id="rId12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4.wav"/><Relationship Id="rId11" Type="http://schemas.openxmlformats.org/officeDocument/2006/relationships/image" Target="../media/image7.jpeg"/><Relationship Id="rId5" Type="http://schemas.openxmlformats.org/officeDocument/2006/relationships/audio" Target="../media/audio11.wav"/><Relationship Id="rId15" Type="http://schemas.openxmlformats.org/officeDocument/2006/relationships/audio" Target="../media/audio3.wav"/><Relationship Id="rId10" Type="http://schemas.openxmlformats.org/officeDocument/2006/relationships/image" Target="../media/image2.jpeg"/><Relationship Id="rId4" Type="http://schemas.openxmlformats.org/officeDocument/2006/relationships/audio" Target="../media/audio1.wav"/><Relationship Id="rId9" Type="http://schemas.openxmlformats.org/officeDocument/2006/relationships/image" Target="../media/image1.jpeg"/><Relationship Id="rId1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19" name="AutoShape 3">
            <a:hlinkClick r:id="rId3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9220" name="Oval 4">
            <a:hlinkClick r:id="rId5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1219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رابطه گروه</a:t>
            </a:r>
            <a:r>
              <a:rPr lang="en-US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ها با يك ديگر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1" name="Oval 5">
            <a:hlinkClick r:id="rId7" action="ppaction://hlinksldjump" highlightClick="1">
              <a:snd r:embed="rId6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057400" y="2743200"/>
            <a:ext cx="5029200" cy="838200"/>
          </a:xfrm>
          <a:prstGeom prst="ellipse">
            <a:avLst/>
          </a:prstGeom>
          <a:gradFill rotWithShape="0">
            <a:gsLst>
              <a:gs pos="0">
                <a:srgbClr val="000066"/>
              </a:gs>
              <a:gs pos="100000">
                <a:srgbClr val="6188D7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 ملت و ساير گروه</a:t>
            </a:r>
            <a:r>
              <a:rPr lang="en-US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</a:t>
            </a:r>
            <a:r>
              <a:rPr lang="ar-SA" sz="2400" b="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ها</a:t>
            </a:r>
            <a:endParaRPr lang="en-US" sz="2400" b="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9223" name="AutoShape 7" descr="Cork">
            <a:hlinkClick r:id="rId8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hlinkClick r:id="rId7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20000" y="2133600"/>
            <a:ext cx="1398588" cy="1992313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tint val="43922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رابطه 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گروه ها 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با 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يك ديگر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1269" name="Rectangle 5">
            <a:hlinkClick r:id="rId8" action="ppaction://hlinksldjump" highlightClick="1">
              <a:snd r:embed="rId5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692150" y="862013"/>
            <a:ext cx="6316663" cy="1228725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tint val="43922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ارزش ها والگو هاي عمل گروه ها با يك ديگر</a:t>
            </a:r>
            <a:endParaRPr lang="en-US" sz="29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1270" name="Rectangle 6">
            <a:hlinkClick r:id="rId9" action="ppaction://hlinksldjump" highlightClick="1">
              <a:snd r:embed="rId5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639763" y="2584450"/>
            <a:ext cx="6364287" cy="1219200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tint val="43922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هماهنگي بين همه گروه ها با يك ديگردر جامعه </a:t>
            </a:r>
          </a:p>
          <a:p>
            <a:pPr algn="ctr"/>
            <a:r>
              <a:rPr lang="ar-SA" sz="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امكان ندارد</a:t>
            </a:r>
            <a:r>
              <a:rPr lang="en-US" sz="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.</a:t>
            </a:r>
          </a:p>
        </p:txBody>
      </p:sp>
      <p:sp>
        <p:nvSpPr>
          <p:cNvPr id="11271" name="Rectangle 7">
            <a:hlinkClick r:id="rId10" action="ppaction://hlinksldjump" highlightClick="1">
              <a:snd r:embed="rId5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615950" y="4170363"/>
            <a:ext cx="6346825" cy="1198562"/>
          </a:xfrm>
          <a:prstGeom prst="rect">
            <a:avLst/>
          </a:prstGeom>
          <a:gradFill rotWithShape="0">
            <a:gsLst>
              <a:gs pos="0">
                <a:srgbClr val="009900">
                  <a:gamma/>
                  <a:tint val="43922"/>
                  <a:invGamma/>
                </a:srgbClr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انواع تضاد بين گروه ها</a:t>
            </a:r>
            <a:endParaRPr lang="en-US" sz="29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1272" name="AutoShape 8"/>
          <p:cNvSpPr>
            <a:spLocks/>
          </p:cNvSpPr>
          <p:nvPr/>
        </p:nvSpPr>
        <p:spPr bwMode="auto">
          <a:xfrm>
            <a:off x="7221538" y="823913"/>
            <a:ext cx="322262" cy="4716462"/>
          </a:xfrm>
          <a:prstGeom prst="rightBrace">
            <a:avLst>
              <a:gd name="adj1" fmla="val 121962"/>
              <a:gd name="adj2" fmla="val 48958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371600" y="571500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</a:t>
            </a:r>
            <a:r>
              <a:rPr lang="en-US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</a:t>
            </a:r>
            <a:r>
              <a:rPr lang="ar-SA" sz="24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ورود </a:t>
            </a:r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به مبحث درسي روي عنوان مبحث كليك كنيد.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1274" name="AutoShape 10" descr="Cork">
            <a:hlinkClick r:id="rId7" action="ppaction://hlinksldjump" highlightClick="1">
              <a:snd r:embed="rId11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19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 autoUpdateAnimBg="0"/>
      <p:bldP spid="11269" grpId="0" animBg="1" autoUpdateAnimBg="0"/>
      <p:bldP spid="11270" grpId="0" animBg="1" autoUpdateAnimBg="0"/>
      <p:bldP spid="11271" grpId="0" animBg="1" autoUpdateAnimBg="0"/>
      <p:bldP spid="11272" grpId="0" animBg="1"/>
      <p:bldP spid="1127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7" action="ppaction://hlinksldjump" highlightClick="1">
              <a:snd r:embed="rId8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752600" y="914400"/>
            <a:ext cx="5486400" cy="609600"/>
          </a:xfrm>
          <a:prstGeom prst="rect">
            <a:avLst/>
          </a:prstGeom>
          <a:gradFill rotWithShape="0">
            <a:gsLst>
              <a:gs pos="0">
                <a:srgbClr val="33CC33"/>
              </a:gs>
              <a:gs pos="100000">
                <a:srgbClr val="0099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ارزشها والگو هاي عمل گروه ها با يك ديگر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248400" y="2073275"/>
            <a:ext cx="1295400" cy="725488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tint val="7058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هما هنگ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635125" y="2058988"/>
            <a:ext cx="1295400" cy="725487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tint val="7058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99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نا هما هنگ</a:t>
            </a:r>
          </a:p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 متضاد)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257800" y="4748213"/>
            <a:ext cx="3390900" cy="1500187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تاكيد بر رعايت احكام شرعي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مانند: نماز خواندن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418138" y="3429000"/>
            <a:ext cx="3151187" cy="6096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هماهنگي بين خانه ومدرسه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287338" y="3443288"/>
            <a:ext cx="4171950" cy="6096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ناهماهنگي وتضاد بين خانواده وكشور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2514600" y="4572000"/>
            <a:ext cx="1860550" cy="1905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خانواده: 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مطلوب دانستن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تعداد زياد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فرزند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242888" y="4572000"/>
            <a:ext cx="2122487" cy="1905000"/>
          </a:xfrm>
          <a:prstGeom prst="rect">
            <a:avLst/>
          </a:prstGeom>
          <a:gradFill rotWithShape="0">
            <a:gsLst>
              <a:gs pos="0">
                <a:srgbClr val="FFCC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كشور: 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نا مطلوب دانستن 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تعداد زياد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فرزندان </a:t>
            </a:r>
          </a:p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در يك خانواده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495800" y="1524000"/>
            <a:ext cx="2435225" cy="519113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2284413" y="1538288"/>
            <a:ext cx="2271712" cy="519112"/>
          </a:xfrm>
          <a:prstGeom prst="line">
            <a:avLst/>
          </a:prstGeom>
          <a:noFill/>
          <a:ln w="28575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>
            <a:off x="6910388" y="2803525"/>
            <a:ext cx="0" cy="658813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>
            <a:off x="2247900" y="2787650"/>
            <a:ext cx="0" cy="660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6880225" y="4048125"/>
            <a:ext cx="0" cy="67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sm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>
            <a:off x="2195513" y="4038600"/>
            <a:ext cx="1192212" cy="5349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sm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1228725" y="4038600"/>
            <a:ext cx="984250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sm" len="lg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3331" name="AutoShape 19" descr="Cork">
            <a:hlinkClick r:id="rId9" action="ppaction://hlinksldjump" highlightClick="1">
              <a:snd r:embed="rId10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usica Op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0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  <p:bldP spid="13316" grpId="0" animBg="1" autoUpdateAnimBg="0"/>
      <p:bldP spid="13317" grpId="0" animBg="1" autoUpdateAnimBg="0"/>
      <p:bldP spid="13318" grpId="0" animBg="1" autoUpdateAnimBg="0"/>
      <p:bldP spid="13319" grpId="0" animBg="1" autoUpdateAnimBg="0"/>
      <p:bldP spid="13320" grpId="0" animBg="1" autoUpdateAnimBg="0"/>
      <p:bldP spid="13321" grpId="0" animBg="1" autoUpdateAnimBg="0"/>
      <p:bldP spid="13322" grpId="0" animBg="1" autoUpdateAnimBg="0"/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>
            <a:hlinkClick r:id="rId5" action="ppaction://hlinksldjump" highlightClick="1">
              <a:snd r:embed="rId6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7175" y="990600"/>
            <a:ext cx="6223000" cy="1617663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هماهنگي بين همه گروه ها با يك ديگردر جامعه </a:t>
            </a:r>
          </a:p>
          <a:p>
            <a:pPr algn="ctr"/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امكان ندارد</a:t>
            </a: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54050" y="4103688"/>
            <a:ext cx="7823200" cy="19050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هميشه حد</a:t>
            </a:r>
            <a:r>
              <a:rPr lang="fa-IR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ّ</a:t>
            </a:r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ي از تض</a:t>
            </a:r>
            <a:r>
              <a:rPr lang="fa-IR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ّ</a:t>
            </a:r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اد  ميان ارزشها و الگو ها ي عمل گروه ها </a:t>
            </a:r>
          </a:p>
          <a:p>
            <a:pPr algn="ctr"/>
            <a:r>
              <a:rPr lang="ar-SA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وجود دارد</a:t>
            </a:r>
            <a:endParaRPr lang="en-US" sz="28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4572000" y="2638425"/>
            <a:ext cx="0" cy="14366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5367" name="AutoShape 7" descr="Cork">
            <a:hlinkClick r:id="rId7" action="ppaction://hlinksldjump" highlightClick="1">
              <a:snd r:embed="rId8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  <p:bldP spid="15364" grpId="0" animBg="1" autoUpdateAnimBg="0"/>
      <p:bldP spid="1536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>
            <a:hlinkClick r:id="rId6" action="ppaction://hlinksldjump" highlightClick="1">
              <a:snd r:embed="rId7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7412" name="Rectangle 4" descr="Green marble"/>
          <p:cNvSpPr>
            <a:spLocks noChangeArrowheads="1"/>
          </p:cNvSpPr>
          <p:nvPr/>
        </p:nvSpPr>
        <p:spPr bwMode="auto">
          <a:xfrm>
            <a:off x="3054350" y="815975"/>
            <a:ext cx="3011488" cy="6858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انواع تضّاد بين گروه ها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867400" y="1981200"/>
            <a:ext cx="1447800" cy="6858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tint val="43922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تضاد مفيد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828800" y="1981200"/>
            <a:ext cx="1447800" cy="685800"/>
          </a:xfrm>
          <a:prstGeom prst="rect">
            <a:avLst/>
          </a:prstGeom>
          <a:gradFill rotWithShape="0">
            <a:gsLst>
              <a:gs pos="0">
                <a:srgbClr val="0000FF">
                  <a:gamma/>
                  <a:tint val="43922"/>
                  <a:invGamma/>
                </a:srgbClr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تضاد مضّر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5" name="Rectangle 7" descr="Pink tissue paper"/>
          <p:cNvSpPr>
            <a:spLocks noChangeArrowheads="1"/>
          </p:cNvSpPr>
          <p:nvPr/>
        </p:nvSpPr>
        <p:spPr bwMode="auto">
          <a:xfrm>
            <a:off x="4862513" y="3170238"/>
            <a:ext cx="3494087" cy="6858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زماني كه </a:t>
            </a:r>
          </a:p>
          <a:p>
            <a:pPr algn="ctr"/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موجب تحول ودگرگوني شود</a:t>
            </a:r>
            <a:r>
              <a:rPr lang="en-US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7416" name="Rectangle 8" descr="Pink tissue paper"/>
          <p:cNvSpPr>
            <a:spLocks noChangeArrowheads="1"/>
          </p:cNvSpPr>
          <p:nvPr/>
        </p:nvSpPr>
        <p:spPr bwMode="auto">
          <a:xfrm>
            <a:off x="358775" y="3170238"/>
            <a:ext cx="4208463" cy="685800"/>
          </a:xfrm>
          <a:prstGeom prst="rect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زماني كه </a:t>
            </a:r>
          </a:p>
          <a:p>
            <a:pPr algn="ctr"/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موجب درگيري وجنگ و</a:t>
            </a:r>
            <a:r>
              <a:rPr lang="en-US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نابساماني شود</a:t>
            </a:r>
            <a:r>
              <a:rPr lang="en-US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17417" name="Rectangle 9" descr="Papyrus"/>
          <p:cNvSpPr>
            <a:spLocks noChangeArrowheads="1"/>
          </p:cNvSpPr>
          <p:nvPr/>
        </p:nvSpPr>
        <p:spPr bwMode="auto">
          <a:xfrm>
            <a:off x="4989513" y="4419600"/>
            <a:ext cx="3286125" cy="685800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وجود احزاب با آرمانهاي مختلف</a:t>
            </a:r>
            <a:endParaRPr lang="en-US" sz="22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8" name="Rectangle 10" descr="Cork"/>
          <p:cNvSpPr>
            <a:spLocks noChangeArrowheads="1"/>
          </p:cNvSpPr>
          <p:nvPr/>
        </p:nvSpPr>
        <p:spPr bwMode="auto">
          <a:xfrm>
            <a:off x="5133975" y="5715000"/>
            <a:ext cx="2895600" cy="6858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كنترل دولت مردان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19" name="Rectangle 11" descr="Papyrus"/>
          <p:cNvSpPr>
            <a:spLocks noChangeArrowheads="1"/>
          </p:cNvSpPr>
          <p:nvPr/>
        </p:nvSpPr>
        <p:spPr bwMode="auto">
          <a:xfrm>
            <a:off x="950913" y="4419600"/>
            <a:ext cx="3286125" cy="685800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9900CC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اختلافات قومي وقبيله اي</a:t>
            </a:r>
            <a:endParaRPr lang="en-US" sz="22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0" name="Rectangle 12" descr="Cork"/>
          <p:cNvSpPr>
            <a:spLocks noChangeArrowheads="1"/>
          </p:cNvSpPr>
          <p:nvPr/>
        </p:nvSpPr>
        <p:spPr bwMode="auto">
          <a:xfrm>
            <a:off x="1095375" y="5715000"/>
            <a:ext cx="2895600" cy="685800"/>
          </a:xfrm>
          <a:prstGeom prst="rect">
            <a:avLst/>
          </a:prstGeom>
          <a:blipFill dpi="0" rotWithShape="0">
            <a:blip r:embed="rId11"/>
            <a:srcRect/>
            <a:tile tx="0" ty="0" sx="100000" sy="100000" flip="none" algn="tl"/>
          </a:blip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از بين رفتن وحدت ملي</a:t>
            </a:r>
            <a:endParaRPr lang="en-US" sz="24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>
            <a:off x="4572000" y="1501775"/>
            <a:ext cx="2057400" cy="479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2514600" y="1501775"/>
            <a:ext cx="2057400" cy="4794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6629400" y="2667000"/>
            <a:ext cx="0" cy="5032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6619875" y="3856038"/>
            <a:ext cx="0" cy="561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6621463" y="5105400"/>
            <a:ext cx="1587" cy="6096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2514600" y="2667000"/>
            <a:ext cx="0" cy="503238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>
            <a:off x="2514600" y="3856038"/>
            <a:ext cx="1588" cy="5635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514600" y="5105400"/>
            <a:ext cx="1588" cy="609600"/>
          </a:xfrm>
          <a:prstGeom prst="line">
            <a:avLst/>
          </a:prstGeom>
          <a:noFill/>
          <a:ln w="28575">
            <a:solidFill>
              <a:srgbClr val="800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7429" name="AutoShape 21" descr="Cork">
            <a:hlinkClick r:id="rId12" action="ppaction://hlinksldjump" highlightClick="1">
              <a:snd r:embed="rId13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2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1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80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13" grpId="0" animBg="1" autoUpdateAnimBg="0"/>
      <p:bldP spid="17414" grpId="0" animBg="1" autoUpdateAnimBg="0"/>
      <p:bldP spid="17415" grpId="0" animBg="1" autoUpdateAnimBg="0"/>
      <p:bldP spid="17416" grpId="0" animBg="1" autoUpdateAnimBg="0"/>
      <p:bldP spid="17417" grpId="0" animBg="1" autoUpdateAnimBg="0"/>
      <p:bldP spid="17418" grpId="0" animBg="1" autoUpdateAnimBg="0"/>
      <p:bldP spid="17419" grpId="0" animBg="1" autoUpdateAnimBg="0"/>
      <p:bldP spid="17420" grpId="0" animBg="1" autoUpdateAnimBg="0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  <p:bldP spid="174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>
            <a:hlinkClick r:id="rId7" action="ppaction://hlinksldjump" highlightClick="1">
              <a:snd r:embed="rId8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>
            <a:off x="6523038" y="2132013"/>
            <a:ext cx="2081212" cy="16002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0000">
                  <a:gamma/>
                  <a:tint val="43922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ملّت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و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ساير گروه ها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1" name="AutoShape 5">
            <a:hlinkClick r:id="rId9" action="ppaction://hlinksldjump" highlightClick="1">
              <a:snd r:embed="rId5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74638" y="814388"/>
            <a:ext cx="4038600" cy="1209675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0000">
                  <a:gamma/>
                  <a:tint val="43922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كلّي ترين« ما»</a:t>
            </a:r>
            <a:endParaRPr lang="en-US" sz="3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2" name="AutoShape 6">
            <a:hlinkClick r:id="rId10" action="ppaction://hlinksldjump" highlightClick="1">
              <a:snd r:embed="rId5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274638" y="2147888"/>
            <a:ext cx="4038600" cy="1601787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0000">
                  <a:gamma/>
                  <a:tint val="43922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اجزاي گروه ملّت</a:t>
            </a:r>
            <a:endParaRPr lang="en-US" sz="3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3" name="AutoShape 7">
            <a:hlinkClick r:id="rId11" action="ppaction://hlinksldjump" highlightClick="1">
              <a:snd r:embed="rId5" name="Utopia Restore Up.wav"/>
            </a:hlinkClick>
          </p:cNvPr>
          <p:cNvSpPr>
            <a:spLocks noChangeArrowheads="1"/>
          </p:cNvSpPr>
          <p:nvPr/>
        </p:nvSpPr>
        <p:spPr bwMode="auto">
          <a:xfrm>
            <a:off x="303213" y="3903663"/>
            <a:ext cx="4038600" cy="19050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FF0000">
                  <a:gamma/>
                  <a:tint val="43922"/>
                  <a:invGamma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ملّت </a:t>
            </a:r>
          </a:p>
          <a:p>
            <a:pPr algn="ctr"/>
            <a:r>
              <a:rPr lang="ar-SA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مشخص كننده</a:t>
            </a:r>
          </a:p>
          <a:p>
            <a:pPr algn="ctr"/>
            <a:r>
              <a:rPr lang="ar-SA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حد هماهنگي و تعارض</a:t>
            </a:r>
          </a:p>
          <a:p>
            <a:pPr algn="ctr"/>
            <a:r>
              <a:rPr lang="ar-SA" sz="3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جامعه</a:t>
            </a:r>
            <a:endParaRPr lang="en-US" sz="3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 flipV="1">
            <a:off x="4295775" y="1506538"/>
            <a:ext cx="2222500" cy="1414462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4311650" y="2914650"/>
            <a:ext cx="2232025" cy="1588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4314825" y="2930525"/>
            <a:ext cx="2198688" cy="133985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225550" y="5975350"/>
            <a:ext cx="6324600" cy="685800"/>
          </a:xfrm>
          <a:prstGeom prst="rect">
            <a:avLst/>
          </a:prstGeom>
          <a:gradFill rotWithShape="0">
            <a:gsLst>
              <a:gs pos="0">
                <a:srgbClr val="3399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جهت ورود به مبحث درسي روي عنوان مبحث كليك كنيد.</a:t>
            </a:r>
            <a:endParaRPr lang="en-US" sz="2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19468" name="AutoShape 12" descr="Cork">
            <a:hlinkClick r:id="rId7" action="ppaction://hlinksldjump" highlightClick="1">
              <a:snd r:embed="rId12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 autoUpdateAnimBg="0"/>
      <p:bldP spid="19461" grpId="0" animBg="1" autoUpdateAnimBg="0"/>
      <p:bldP spid="19462" grpId="0" animBg="1" autoUpdateAnimBg="0"/>
      <p:bldP spid="19463" grpId="0" animBg="1" autoUpdateAnimBg="0"/>
      <p:bldP spid="19464" grpId="0" animBg="1"/>
      <p:bldP spid="19465" grpId="0" animBg="1"/>
      <p:bldP spid="19466" grpId="0" animBg="1"/>
      <p:bldP spid="1946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>
            <a:hlinkClick r:id="rId7" action="ppaction://hlinksldjump" highlightClick="1">
              <a:snd r:embed="rId8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6613525" y="928688"/>
            <a:ext cx="224790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كلي ترين  «ما »</a:t>
            </a:r>
            <a:endParaRPr lang="en-US" sz="2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196138" y="3217863"/>
            <a:ext cx="1604962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ملّت</a:t>
            </a:r>
            <a:endParaRPr lang="en-US" sz="2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00600" y="3225800"/>
            <a:ext cx="1517650" cy="76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و يژگي ها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1" name="AutoShape 7" descr="Blue tissue paper"/>
          <p:cNvSpPr>
            <a:spLocks noChangeArrowheads="1"/>
          </p:cNvSpPr>
          <p:nvPr/>
        </p:nvSpPr>
        <p:spPr bwMode="auto">
          <a:xfrm>
            <a:off x="228600" y="968375"/>
            <a:ext cx="3962400" cy="1292225"/>
          </a:xfrm>
          <a:prstGeom prst="plus">
            <a:avLst>
              <a:gd name="adj" fmla="val 13634"/>
            </a:avLst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زندگي در داخل مرزهاي</a:t>
            </a:r>
            <a:endParaRPr lang="en-US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يك سرزمين مشخص</a:t>
            </a:r>
            <a:endParaRPr lang="en-US" sz="280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2" name="AutoShape 8" descr="Bouquet"/>
          <p:cNvSpPr>
            <a:spLocks noChangeArrowheads="1"/>
          </p:cNvSpPr>
          <p:nvPr/>
        </p:nvSpPr>
        <p:spPr bwMode="auto">
          <a:xfrm>
            <a:off x="212725" y="2959100"/>
            <a:ext cx="3962400" cy="1292225"/>
          </a:xfrm>
          <a:prstGeom prst="plus">
            <a:avLst>
              <a:gd name="adj" fmla="val 12653"/>
            </a:avLst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شناخت خود</a:t>
            </a:r>
            <a:endParaRPr lang="en-US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به عنوان يك ملّت</a:t>
            </a:r>
            <a:endParaRPr lang="en-US" sz="280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13" name="AutoShape 9" descr="Stationery"/>
          <p:cNvSpPr>
            <a:spLocks noChangeArrowheads="1"/>
          </p:cNvSpPr>
          <p:nvPr/>
        </p:nvSpPr>
        <p:spPr bwMode="auto">
          <a:xfrm>
            <a:off x="228600" y="4854575"/>
            <a:ext cx="3962400" cy="1292225"/>
          </a:xfrm>
          <a:prstGeom prst="plus">
            <a:avLst>
              <a:gd name="adj" fmla="val 15972"/>
            </a:avLst>
          </a:prstGeom>
          <a:blipFill dpi="0" rotWithShape="0">
            <a:blip r:embed="rId11"/>
            <a:srcRect/>
            <a:tile tx="0" ty="0" sx="100000" sy="100000" flip="none" algn="tl"/>
          </a:blipFill>
          <a:ln w="28575">
            <a:solidFill>
              <a:srgbClr val="99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داراي دستگاه سياسي</a:t>
            </a:r>
            <a:endParaRPr lang="en-US" sz="28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66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مستقل</a:t>
            </a:r>
            <a:endParaRPr lang="en-US" sz="2800">
              <a:solidFill>
                <a:srgbClr val="6600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1514" name="AutoShape 10"/>
          <p:cNvCxnSpPr>
            <a:cxnSpLocks noChangeShapeType="1"/>
            <a:stCxn id="21508" idx="2"/>
            <a:endCxn id="21509" idx="0"/>
          </p:cNvCxnSpPr>
          <p:nvPr/>
        </p:nvCxnSpPr>
        <p:spPr bwMode="auto">
          <a:xfrm rot="16200000" flipH="1">
            <a:off x="7119144" y="2323306"/>
            <a:ext cx="1498600" cy="26193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15" name="AutoShape 11"/>
          <p:cNvCxnSpPr>
            <a:cxnSpLocks noChangeShapeType="1"/>
            <a:stCxn id="21509" idx="1"/>
            <a:endCxn id="21510" idx="3"/>
          </p:cNvCxnSpPr>
          <p:nvPr/>
        </p:nvCxnSpPr>
        <p:spPr bwMode="auto">
          <a:xfrm rot="10800000" flipV="1">
            <a:off x="6332538" y="3598863"/>
            <a:ext cx="849312" cy="7937"/>
          </a:xfrm>
          <a:prstGeom prst="curvedConnector3">
            <a:avLst>
              <a:gd name="adj1" fmla="val 49907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16" name="AutoShape 12"/>
          <p:cNvCxnSpPr>
            <a:cxnSpLocks noChangeShapeType="1"/>
            <a:stCxn id="21510" idx="0"/>
            <a:endCxn id="21511" idx="3"/>
          </p:cNvCxnSpPr>
          <p:nvPr/>
        </p:nvCxnSpPr>
        <p:spPr bwMode="auto">
          <a:xfrm rot="5400000" flipH="1">
            <a:off x="4083844" y="1735932"/>
            <a:ext cx="1597025" cy="1354137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17" name="AutoShape 13"/>
          <p:cNvCxnSpPr>
            <a:cxnSpLocks noChangeShapeType="1"/>
            <a:stCxn id="21510" idx="1"/>
            <a:endCxn id="21512" idx="3"/>
          </p:cNvCxnSpPr>
          <p:nvPr/>
        </p:nvCxnSpPr>
        <p:spPr bwMode="auto">
          <a:xfrm rot="10800000">
            <a:off x="4189413" y="3605213"/>
            <a:ext cx="596900" cy="158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1518" name="AutoShape 14"/>
          <p:cNvCxnSpPr>
            <a:cxnSpLocks noChangeShapeType="1"/>
            <a:stCxn id="21510" idx="2"/>
            <a:endCxn id="21513" idx="3"/>
          </p:cNvCxnSpPr>
          <p:nvPr/>
        </p:nvCxnSpPr>
        <p:spPr bwMode="auto">
          <a:xfrm rot="5400000">
            <a:off x="4133057" y="4074319"/>
            <a:ext cx="1498600" cy="1354137"/>
          </a:xfrm>
          <a:prstGeom prst="curvedConnector2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21519" name="AutoShape 15" descr="Cork">
            <a:hlinkClick r:id="rId12" action="ppaction://hlinksldjump" highlightClick="1">
              <a:snd r:embed="rId13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 autoUpdateAnimBg="0"/>
      <p:bldP spid="21509" grpId="0" animBg="1" autoUpdateAnimBg="0"/>
      <p:bldP spid="21510" grpId="0" animBg="1" autoUpdateAnimBg="0"/>
      <p:bldP spid="21511" grpId="0" animBg="1" autoUpdateAnimBg="0"/>
      <p:bldP spid="21512" grpId="0" animBg="1" autoUpdateAnimBg="0"/>
      <p:bldP spid="21513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>
            <a:hlinkClick r:id="rId10" action="ppaction://hlinksldjump" highlightClick="1">
              <a:snd r:embed="rId11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3556" name="AutoShape 4"/>
          <p:cNvSpPr>
            <a:spLocks noChangeArrowheads="1"/>
          </p:cNvSpPr>
          <p:nvPr/>
        </p:nvSpPr>
        <p:spPr bwMode="auto">
          <a:xfrm>
            <a:off x="6351588" y="3424238"/>
            <a:ext cx="2516187" cy="969962"/>
          </a:xfrm>
          <a:prstGeom prst="octagon">
            <a:avLst>
              <a:gd name="adj" fmla="val 29287"/>
            </a:avLst>
          </a:prstGeom>
          <a:gradFill rotWithShape="0">
            <a:gsLst>
              <a:gs pos="0">
                <a:srgbClr val="FF0000"/>
              </a:gs>
              <a:gs pos="100000">
                <a:srgbClr val="FF0000">
                  <a:gamma/>
                  <a:shade val="76078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DDEBC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اجزاي </a:t>
            </a:r>
          </a:p>
          <a:p>
            <a:pPr algn="ctr"/>
            <a:r>
              <a:rPr lang="ar-SA" sz="2800">
                <a:solidFill>
                  <a:srgbClr val="DDEBC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ملّت</a:t>
            </a:r>
            <a:endParaRPr lang="en-US" sz="2800">
              <a:solidFill>
                <a:srgbClr val="DDEBC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5897563" y="1052513"/>
            <a:ext cx="2716212" cy="18542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تشكيل شده از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گروه هاي 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بسيار كوچكتر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5789613" y="4792663"/>
            <a:ext cx="2730500" cy="15589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08000"/>
              </a:gs>
              <a:gs pos="100000">
                <a:srgbClr val="008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فعاليت گروه ها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محدوده مورد نظر</a:t>
            </a:r>
          </a:p>
          <a:p>
            <a:pPr algn="ctr"/>
            <a:r>
              <a:rPr lang="ar-SA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ملّت شكل مي گيرد</a:t>
            </a:r>
            <a:endParaRPr lang="en-US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3338513" y="4394200"/>
            <a:ext cx="2349500" cy="696913"/>
          </a:xfrm>
          <a:prstGeom prst="flowChartOnlineStorage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تعارض با</a:t>
            </a:r>
          </a:p>
          <a:p>
            <a:pPr algn="ctr"/>
            <a:r>
              <a:rPr lang="ar-SA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يك ديگر</a:t>
            </a:r>
            <a:endParaRPr lang="en-US" sz="21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>
            <a:off x="2471738" y="5268913"/>
            <a:ext cx="1947862" cy="609600"/>
          </a:xfrm>
          <a:prstGeom prst="flowChartOnlineStorage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حذف</a:t>
            </a:r>
          </a:p>
          <a:p>
            <a:pPr algn="ctr"/>
            <a:r>
              <a:rPr lang="ar-SA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يك ديگر</a:t>
            </a:r>
            <a:endParaRPr lang="en-US" sz="21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1" name="AutoShape 9"/>
          <p:cNvSpPr>
            <a:spLocks noChangeArrowheads="1"/>
          </p:cNvSpPr>
          <p:nvPr/>
        </p:nvSpPr>
        <p:spPr bwMode="auto">
          <a:xfrm>
            <a:off x="3386138" y="6003925"/>
            <a:ext cx="2297112" cy="609600"/>
          </a:xfrm>
          <a:prstGeom prst="flowChartOnlineStorage">
            <a:avLst/>
          </a:prstGeom>
          <a:gradFill rotWithShape="0">
            <a:gsLst>
              <a:gs pos="0">
                <a:srgbClr val="FFFF00"/>
              </a:gs>
              <a:gs pos="100000">
                <a:srgbClr val="FF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ائتلاف با</a:t>
            </a:r>
          </a:p>
          <a:p>
            <a:pPr algn="ctr"/>
            <a:r>
              <a:rPr lang="ar-SA" sz="21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يك ديگر</a:t>
            </a:r>
            <a:endParaRPr lang="en-US" sz="21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>
            <a:off x="2027238" y="796925"/>
            <a:ext cx="2724150" cy="5334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اقشار وطبقات</a:t>
            </a:r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>
            <a:off x="1349375" y="1423988"/>
            <a:ext cx="2724150" cy="5334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اقليت هاي قومي و مذهبي</a:t>
            </a:r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4" name="AutoShape 12"/>
          <p:cNvSpPr>
            <a:spLocks noChangeArrowheads="1"/>
          </p:cNvSpPr>
          <p:nvPr/>
        </p:nvSpPr>
        <p:spPr bwMode="auto">
          <a:xfrm>
            <a:off x="582613" y="2089150"/>
            <a:ext cx="2724150" cy="5334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انجمن هاي خيريه</a:t>
            </a:r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5" name="AutoShape 13"/>
          <p:cNvSpPr>
            <a:spLocks noChangeArrowheads="1"/>
          </p:cNvSpPr>
          <p:nvPr/>
        </p:nvSpPr>
        <p:spPr bwMode="auto">
          <a:xfrm>
            <a:off x="1323975" y="2681288"/>
            <a:ext cx="2724150" cy="5334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هاي تبهكاري</a:t>
            </a:r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6" name="AutoShape 14"/>
          <p:cNvSpPr>
            <a:spLocks noChangeArrowheads="1"/>
          </p:cNvSpPr>
          <p:nvPr/>
        </p:nvSpPr>
        <p:spPr bwMode="auto">
          <a:xfrm>
            <a:off x="1919288" y="3348038"/>
            <a:ext cx="2724150" cy="533400"/>
          </a:xfrm>
          <a:prstGeom prst="plaque">
            <a:avLst>
              <a:gd name="adj" fmla="val 16667"/>
            </a:avLst>
          </a:prstGeom>
          <a:gradFill rotWithShape="0">
            <a:gsLst>
              <a:gs pos="0">
                <a:srgbClr val="0000FF">
                  <a:gamma/>
                  <a:shade val="66275"/>
                  <a:invGamma/>
                </a:srgbClr>
              </a:gs>
              <a:gs pos="50000">
                <a:srgbClr val="0000FF"/>
              </a:gs>
              <a:gs pos="100000">
                <a:srgbClr val="0000FF">
                  <a:gamma/>
                  <a:shade val="66275"/>
                  <a:invGamma/>
                </a:srgbClr>
              </a:gs>
            </a:gsLst>
            <a:lin ang="5400000" scaled="1"/>
          </a:gradFill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باندهاي سرقت وقاچاق</a:t>
            </a:r>
            <a:endParaRPr lang="en-US" sz="2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67" name="AutoShape 15"/>
          <p:cNvSpPr>
            <a:spLocks noChangeArrowheads="1"/>
          </p:cNvSpPr>
          <p:nvPr/>
        </p:nvSpPr>
        <p:spPr bwMode="auto">
          <a:xfrm>
            <a:off x="188913" y="5124450"/>
            <a:ext cx="1981200" cy="925513"/>
          </a:xfrm>
          <a:prstGeom prst="flowChartTerminator">
            <a:avLst/>
          </a:prstGeom>
          <a:gradFill rotWithShape="0">
            <a:gsLst>
              <a:gs pos="0">
                <a:srgbClr val="99FF33"/>
              </a:gs>
              <a:gs pos="100000">
                <a:srgbClr val="00CC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21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تغيير آرام</a:t>
            </a:r>
          </a:p>
          <a:p>
            <a:pPr algn="ctr"/>
            <a:r>
              <a:rPr lang="ar-SA" sz="21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ومداوم جامعه</a:t>
            </a:r>
            <a:endParaRPr lang="en-US" sz="2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23568" name="AutoShape 16"/>
          <p:cNvCxnSpPr>
            <a:cxnSpLocks noChangeShapeType="1"/>
            <a:stCxn id="23558" idx="1"/>
            <a:endCxn id="23559" idx="2"/>
          </p:cNvCxnSpPr>
          <p:nvPr/>
        </p:nvCxnSpPr>
        <p:spPr bwMode="auto">
          <a:xfrm rot="10800000">
            <a:off x="4513263" y="5105400"/>
            <a:ext cx="1262062" cy="466725"/>
          </a:xfrm>
          <a:prstGeom prst="curvedConnector2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</p:spPr>
      </p:cxnSp>
      <p:cxnSp>
        <p:nvCxnSpPr>
          <p:cNvPr id="23569" name="AutoShape 17"/>
          <p:cNvCxnSpPr>
            <a:cxnSpLocks noChangeShapeType="1"/>
            <a:stCxn id="23558" idx="1"/>
            <a:endCxn id="23560" idx="3"/>
          </p:cNvCxnSpPr>
          <p:nvPr/>
        </p:nvCxnSpPr>
        <p:spPr bwMode="auto">
          <a:xfrm rot="10800000" flipV="1">
            <a:off x="4108450" y="5572125"/>
            <a:ext cx="1666875" cy="1588"/>
          </a:xfrm>
          <a:prstGeom prst="curvedConnector3">
            <a:avLst>
              <a:gd name="adj1" fmla="val 40190"/>
            </a:avLst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</p:spPr>
      </p:cxnSp>
      <p:cxnSp>
        <p:nvCxnSpPr>
          <p:cNvPr id="23570" name="AutoShape 18"/>
          <p:cNvCxnSpPr>
            <a:cxnSpLocks noChangeShapeType="1"/>
            <a:stCxn id="23558" idx="1"/>
            <a:endCxn id="23561" idx="0"/>
          </p:cNvCxnSpPr>
          <p:nvPr/>
        </p:nvCxnSpPr>
        <p:spPr bwMode="auto">
          <a:xfrm rot="10800000" flipV="1">
            <a:off x="4535488" y="5572125"/>
            <a:ext cx="1239837" cy="417513"/>
          </a:xfrm>
          <a:prstGeom prst="curvedConnector2">
            <a:avLst/>
          </a:prstGeom>
          <a:noFill/>
          <a:ln w="28575">
            <a:solidFill>
              <a:srgbClr val="0000FF"/>
            </a:solidFill>
            <a:round/>
            <a:headEnd/>
            <a:tailEnd type="stealth" w="med" len="lg"/>
          </a:ln>
          <a:effectLst/>
        </p:spPr>
      </p:cxnSp>
      <p:cxnSp>
        <p:nvCxnSpPr>
          <p:cNvPr id="23571" name="AutoShape 19"/>
          <p:cNvCxnSpPr>
            <a:cxnSpLocks noChangeShapeType="1"/>
            <a:stCxn id="23560" idx="1"/>
            <a:endCxn id="23567" idx="3"/>
          </p:cNvCxnSpPr>
          <p:nvPr/>
        </p:nvCxnSpPr>
        <p:spPr bwMode="auto">
          <a:xfrm flipH="1">
            <a:off x="2184400" y="5573713"/>
            <a:ext cx="273050" cy="14287"/>
          </a:xfrm>
          <a:prstGeom prst="straightConnector1">
            <a:avLst/>
          </a:prstGeom>
          <a:noFill/>
          <a:ln w="28575">
            <a:solidFill>
              <a:srgbClr val="FF6600"/>
            </a:solidFill>
            <a:round/>
            <a:headEnd/>
            <a:tailEnd type="stealth" w="med" len="lg"/>
          </a:ln>
          <a:effectLst/>
        </p:spPr>
      </p:cxnSp>
      <p:cxnSp>
        <p:nvCxnSpPr>
          <p:cNvPr id="23572" name="AutoShape 20"/>
          <p:cNvCxnSpPr>
            <a:cxnSpLocks noChangeShapeType="1"/>
            <a:stCxn id="23561" idx="1"/>
            <a:endCxn id="23567" idx="2"/>
          </p:cNvCxnSpPr>
          <p:nvPr/>
        </p:nvCxnSpPr>
        <p:spPr bwMode="auto">
          <a:xfrm rot="10800000">
            <a:off x="1179513" y="6064250"/>
            <a:ext cx="2192337" cy="244475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 type="stealth" w="med" len="lg"/>
          </a:ln>
          <a:effectLst/>
        </p:spPr>
      </p:cxnSp>
      <p:cxnSp>
        <p:nvCxnSpPr>
          <p:cNvPr id="23573" name="AutoShape 21"/>
          <p:cNvCxnSpPr>
            <a:cxnSpLocks noChangeShapeType="1"/>
            <a:stCxn id="23559" idx="1"/>
            <a:endCxn id="23567" idx="0"/>
          </p:cNvCxnSpPr>
          <p:nvPr/>
        </p:nvCxnSpPr>
        <p:spPr bwMode="auto">
          <a:xfrm rot="10800000" flipV="1">
            <a:off x="1179513" y="4743450"/>
            <a:ext cx="2144712" cy="366713"/>
          </a:xfrm>
          <a:prstGeom prst="bentConnector2">
            <a:avLst/>
          </a:prstGeom>
          <a:noFill/>
          <a:ln w="28575">
            <a:solidFill>
              <a:srgbClr val="FF6600"/>
            </a:solidFill>
            <a:miter lim="800000"/>
            <a:headEnd/>
            <a:tailEnd type="stealth" w="med" len="lg"/>
          </a:ln>
          <a:effectLst/>
        </p:spPr>
      </p:cxnSp>
      <p:cxnSp>
        <p:nvCxnSpPr>
          <p:cNvPr id="23574" name="AutoShape 22"/>
          <p:cNvCxnSpPr>
            <a:cxnSpLocks noChangeShapeType="1"/>
            <a:stCxn id="23557" idx="1"/>
            <a:endCxn id="23562" idx="3"/>
          </p:cNvCxnSpPr>
          <p:nvPr/>
        </p:nvCxnSpPr>
        <p:spPr bwMode="auto">
          <a:xfrm rot="10800000">
            <a:off x="4765675" y="1063625"/>
            <a:ext cx="1117600" cy="915988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75" name="AutoShape 23"/>
          <p:cNvCxnSpPr>
            <a:cxnSpLocks noChangeShapeType="1"/>
            <a:stCxn id="23557" idx="1"/>
            <a:endCxn id="23563" idx="3"/>
          </p:cNvCxnSpPr>
          <p:nvPr/>
        </p:nvCxnSpPr>
        <p:spPr bwMode="auto">
          <a:xfrm rot="10800000">
            <a:off x="4087813" y="1690688"/>
            <a:ext cx="1795462" cy="288925"/>
          </a:xfrm>
          <a:prstGeom prst="curvedConnector3">
            <a:avLst>
              <a:gd name="adj1" fmla="val 49954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76" name="AutoShape 24"/>
          <p:cNvCxnSpPr>
            <a:cxnSpLocks noChangeShapeType="1"/>
            <a:stCxn id="23557" idx="1"/>
            <a:endCxn id="23564" idx="3"/>
          </p:cNvCxnSpPr>
          <p:nvPr/>
        </p:nvCxnSpPr>
        <p:spPr bwMode="auto">
          <a:xfrm rot="10800000" flipV="1">
            <a:off x="3321050" y="1979613"/>
            <a:ext cx="2562225" cy="376237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77" name="AutoShape 25"/>
          <p:cNvCxnSpPr>
            <a:cxnSpLocks noChangeShapeType="1"/>
            <a:stCxn id="23557" idx="1"/>
            <a:endCxn id="23565" idx="3"/>
          </p:cNvCxnSpPr>
          <p:nvPr/>
        </p:nvCxnSpPr>
        <p:spPr bwMode="auto">
          <a:xfrm rot="10800000" flipV="1">
            <a:off x="4062413" y="1979613"/>
            <a:ext cx="1820862" cy="968375"/>
          </a:xfrm>
          <a:prstGeom prst="curvedConnector3">
            <a:avLst>
              <a:gd name="adj1" fmla="val 49958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78" name="AutoShape 26"/>
          <p:cNvCxnSpPr>
            <a:cxnSpLocks noChangeShapeType="1"/>
            <a:stCxn id="23557" idx="1"/>
            <a:endCxn id="23566" idx="3"/>
          </p:cNvCxnSpPr>
          <p:nvPr/>
        </p:nvCxnSpPr>
        <p:spPr bwMode="auto">
          <a:xfrm rot="10800000" flipV="1">
            <a:off x="4657725" y="1979613"/>
            <a:ext cx="1225550" cy="1635125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79" name="AutoShape 27"/>
          <p:cNvCxnSpPr>
            <a:cxnSpLocks noChangeShapeType="1"/>
            <a:stCxn id="23556" idx="0"/>
            <a:endCxn id="23557" idx="2"/>
          </p:cNvCxnSpPr>
          <p:nvPr/>
        </p:nvCxnSpPr>
        <p:spPr bwMode="auto">
          <a:xfrm rot="5400000" flipH="1">
            <a:off x="7188994" y="2988469"/>
            <a:ext cx="488950" cy="354012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cxnSp>
        <p:nvCxnSpPr>
          <p:cNvPr id="23580" name="AutoShape 28"/>
          <p:cNvCxnSpPr>
            <a:cxnSpLocks noChangeShapeType="1"/>
            <a:stCxn id="23556" idx="2"/>
            <a:endCxn id="23558" idx="0"/>
          </p:cNvCxnSpPr>
          <p:nvPr/>
        </p:nvCxnSpPr>
        <p:spPr bwMode="auto">
          <a:xfrm rot="5400000">
            <a:off x="7197725" y="4365626"/>
            <a:ext cx="369887" cy="455612"/>
          </a:xfrm>
          <a:prstGeom prst="curvedConnector3">
            <a:avLst>
              <a:gd name="adj1" fmla="val 49787"/>
            </a:avLst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</p:spPr>
      </p:cxnSp>
      <p:sp>
        <p:nvSpPr>
          <p:cNvPr id="23581" name="AutoShape 29" descr="Cork">
            <a:hlinkClick r:id="rId12" action="ppaction://hlinksldjump" highlightClick="1">
              <a:snd r:embed="rId9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L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6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5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4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L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500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Utopia Restore U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Utopia Restore Dow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ows XP Logoff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 autoUpdateAnimBg="0"/>
      <p:bldP spid="23557" grpId="0" animBg="1" autoUpdateAnimBg="0"/>
      <p:bldP spid="23558" grpId="0" animBg="1" autoUpdateAnimBg="0"/>
      <p:bldP spid="23559" grpId="0" animBg="1" autoUpdateAnimBg="0"/>
      <p:bldP spid="23560" grpId="0" animBg="1" autoUpdateAnimBg="0"/>
      <p:bldP spid="23561" grpId="0" animBg="1" autoUpdateAnimBg="0"/>
      <p:bldP spid="23562" grpId="0" animBg="1" autoUpdateAnimBg="0"/>
      <p:bldP spid="23563" grpId="0" animBg="1" autoUpdateAnimBg="0"/>
      <p:bldP spid="23564" grpId="0" animBg="1" autoUpdateAnimBg="0"/>
      <p:bldP spid="23565" grpId="0" animBg="1" autoUpdateAnimBg="0"/>
      <p:bldP spid="23566" grpId="0" animBg="1" autoUpdateAnimBg="0"/>
      <p:bldP spid="2356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hlinkClick r:id="rId8" action="ppaction://hlinksldjump" highlightClick="1">
              <a:snd r:embed="rId4" name="Utopia Asterisk.wav"/>
            </a:hlinkClick>
          </p:cNvPr>
          <p:cNvSpPr>
            <a:spLocks noChangeArrowheads="1"/>
          </p:cNvSpPr>
          <p:nvPr/>
        </p:nvSpPr>
        <p:spPr bwMode="auto">
          <a:xfrm>
            <a:off x="8648700" y="495300"/>
            <a:ext cx="381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A603AB"/>
              </a:gs>
              <a:gs pos="6000">
                <a:srgbClr val="E81766"/>
              </a:gs>
              <a:gs pos="13500">
                <a:srgbClr val="EE3F17"/>
              </a:gs>
              <a:gs pos="24000">
                <a:srgbClr val="FFFF00"/>
              </a:gs>
              <a:gs pos="32499">
                <a:srgbClr val="1A8D48"/>
              </a:gs>
              <a:gs pos="39500">
                <a:srgbClr val="0819FB"/>
              </a:gs>
              <a:gs pos="50000">
                <a:srgbClr val="A603AB"/>
              </a:gs>
              <a:gs pos="60501">
                <a:srgbClr val="0819FB"/>
              </a:gs>
              <a:gs pos="67501">
                <a:srgbClr val="1A8D48"/>
              </a:gs>
              <a:gs pos="76000">
                <a:srgbClr val="FFFF00"/>
              </a:gs>
              <a:gs pos="86500">
                <a:srgbClr val="EE3F17"/>
              </a:gs>
              <a:gs pos="94000">
                <a:srgbClr val="E81766"/>
              </a:gs>
              <a:gs pos="100000">
                <a:srgbClr val="A603AB"/>
              </a:gs>
            </a:gsLst>
            <a:lin ang="0" scaled="1"/>
          </a:gradFill>
          <a:ln w="2857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a-IR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5800" y="152400"/>
            <a:ext cx="7467600" cy="5334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CC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ar-SA" sz="1800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 فصل اوّل: شكل گيري نظام اجتماعي         درس چهارم: رابطه ي گروه ها با يك ديگر</a:t>
            </a:r>
            <a:endParaRPr lang="en-US" sz="1800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5604" name="AutoShape 4" descr="Green marble"/>
          <p:cNvSpPr>
            <a:spLocks noChangeArrowheads="1"/>
          </p:cNvSpPr>
          <p:nvPr/>
        </p:nvSpPr>
        <p:spPr bwMode="auto">
          <a:xfrm rot="-10800000">
            <a:off x="7372350" y="1811338"/>
            <a:ext cx="1562100" cy="3352800"/>
          </a:xfrm>
          <a:prstGeom prst="flowChartDelay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rot="10800000" wrap="none" lIns="90000" tIns="46800" rIns="90000" bIns="46800" anchor="ctr"/>
          <a:lstStyle/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گروه ملّت</a:t>
            </a:r>
          </a:p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 </a:t>
            </a:r>
          </a:p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مشخص كننده</a:t>
            </a:r>
          </a:p>
          <a:p>
            <a:endParaRPr lang="ar-SA" sz="2000">
              <a:solidFill>
                <a:srgbClr val="FFFF00"/>
              </a:solidFill>
              <a:effectLst/>
              <a:cs typeface="2  Jadid" pitchFamily="2" charset="-78"/>
            </a:endParaRPr>
          </a:p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حّد هماهنـگي</a:t>
            </a:r>
          </a:p>
          <a:p>
            <a:endParaRPr lang="ar-SA" sz="2000">
              <a:solidFill>
                <a:srgbClr val="FFFF00"/>
              </a:solidFill>
              <a:effectLst/>
              <a:cs typeface="2  Jadid" pitchFamily="2" charset="-78"/>
            </a:endParaRPr>
          </a:p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و تعارض در</a:t>
            </a:r>
          </a:p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 </a:t>
            </a:r>
          </a:p>
          <a:p>
            <a:r>
              <a:rPr lang="ar-SA" sz="2000">
                <a:solidFill>
                  <a:srgbClr val="FFFF00"/>
                </a:solidFill>
                <a:effectLst/>
                <a:cs typeface="2  Jadid" pitchFamily="2" charset="-78"/>
              </a:rPr>
              <a:t>جامعه</a:t>
            </a:r>
            <a:endParaRPr lang="en-US" sz="2000">
              <a:solidFill>
                <a:srgbClr val="FFFF00"/>
              </a:solidFill>
              <a:effectLst/>
              <a:cs typeface="2  Jadid" pitchFamily="2" charset="-78"/>
            </a:endParaRPr>
          </a:p>
        </p:txBody>
      </p:sp>
      <p:sp>
        <p:nvSpPr>
          <p:cNvPr id="25605" name="Rectangle 5" descr="Pink tissue paper"/>
          <p:cNvSpPr>
            <a:spLocks noChangeArrowheads="1"/>
          </p:cNvSpPr>
          <p:nvPr/>
        </p:nvSpPr>
        <p:spPr bwMode="auto">
          <a:xfrm>
            <a:off x="5561013" y="1811338"/>
            <a:ext cx="1492250" cy="3435350"/>
          </a:xfrm>
          <a:prstGeom prst="rect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2857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گروه ملّت</a:t>
            </a:r>
          </a:p>
          <a:p>
            <a:pPr algn="ctr"/>
            <a:endParaRPr lang="ar-SA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در مقا بله با </a:t>
            </a:r>
          </a:p>
          <a:p>
            <a:pPr algn="ctr"/>
            <a:endParaRPr lang="ar-SA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دو گروه</a:t>
            </a:r>
          </a:p>
          <a:p>
            <a:pPr algn="ctr"/>
            <a:endParaRPr lang="ar-SA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از حربه (وسيله)</a:t>
            </a:r>
          </a:p>
          <a:p>
            <a:pPr algn="ctr"/>
            <a:endParaRPr lang="ar-SA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مجازات </a:t>
            </a:r>
          </a:p>
          <a:p>
            <a:pPr algn="ctr"/>
            <a:endParaRPr lang="ar-SA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  <a:p>
            <a:pPr algn="ctr"/>
            <a:r>
              <a:rPr lang="ar-SA" sz="1800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2  Jadid" pitchFamily="2" charset="-78"/>
              </a:rPr>
              <a:t>استفاده مي كند.</a:t>
            </a:r>
            <a:endParaRPr lang="en-US" sz="1800">
              <a:solidFill>
                <a:srgbClr val="008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2  Jadid" pitchFamily="2" charset="-78"/>
            </a:endParaRPr>
          </a:p>
        </p:txBody>
      </p:sp>
      <p:sp>
        <p:nvSpPr>
          <p:cNvPr id="25606" name="AutoShape 6" descr="Bouquet"/>
          <p:cNvSpPr>
            <a:spLocks/>
          </p:cNvSpPr>
          <p:nvPr/>
        </p:nvSpPr>
        <p:spPr bwMode="auto">
          <a:xfrm>
            <a:off x="5030788" y="914400"/>
            <a:ext cx="379412" cy="5181600"/>
          </a:xfrm>
          <a:prstGeom prst="rightBrace">
            <a:avLst>
              <a:gd name="adj1" fmla="val 113808"/>
              <a:gd name="adj2" fmla="val 50000"/>
            </a:avLst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25607" name="AutoShape 7" descr="Stationery"/>
          <p:cNvSpPr>
            <a:spLocks noChangeArrowheads="1"/>
          </p:cNvSpPr>
          <p:nvPr/>
        </p:nvSpPr>
        <p:spPr bwMode="auto">
          <a:xfrm rot="-10800000">
            <a:off x="2211388" y="1046163"/>
            <a:ext cx="2819400" cy="1749425"/>
          </a:xfrm>
          <a:prstGeom prst="homePlate">
            <a:avLst>
              <a:gd name="adj" fmla="val 40290"/>
            </a:avLst>
          </a:prstGeom>
          <a:blipFill dpi="0" rotWithShape="0">
            <a:blip r:embed="rId11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lIns="90000" tIns="46800" rIns="90000" bIns="46800" anchor="ctr"/>
          <a:lstStyle/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گروه هائي كه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ارزشهاي شان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با ارزشهاي ملّت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مغايرت داشته باشد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5608" name="AutoShape 8" descr="Stationery"/>
          <p:cNvSpPr>
            <a:spLocks noChangeArrowheads="1"/>
          </p:cNvSpPr>
          <p:nvPr/>
        </p:nvSpPr>
        <p:spPr bwMode="auto">
          <a:xfrm rot="-10800000">
            <a:off x="2286000" y="4278313"/>
            <a:ext cx="2819400" cy="1749425"/>
          </a:xfrm>
          <a:prstGeom prst="homePlate">
            <a:avLst>
              <a:gd name="adj" fmla="val 40290"/>
            </a:avLst>
          </a:prstGeom>
          <a:blipFill dpi="0" rotWithShape="0">
            <a:blip r:embed="rId11"/>
            <a:srcRect/>
            <a:tile tx="0" ty="0" sx="100000" sy="100000" flip="none" algn="tl"/>
          </a:blipFill>
          <a:ln w="2857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rot="10800000" wrap="none" lIns="90000" tIns="46800" rIns="90000" bIns="46800" anchor="ctr"/>
          <a:lstStyle/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گروه هائي كه عمل شان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با زير پاگذاردن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الگوهاي عمل پذيرفته شده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 در جـامعه </a:t>
            </a:r>
          </a:p>
          <a:p>
            <a:pPr algn="ctr"/>
            <a:r>
              <a:rPr lang="ar-SA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tr" pitchFamily="2" charset="-78"/>
              </a:rPr>
              <a:t>هـمـراه بـاشـد</a:t>
            </a:r>
            <a:endParaRPr lang="en-US" sz="200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tr" pitchFamily="2" charset="-78"/>
            </a:endParaRPr>
          </a:p>
        </p:txBody>
      </p:sp>
      <p:sp>
        <p:nvSpPr>
          <p:cNvPr id="25609" name="AutoShape 9" descr="Bouquet"/>
          <p:cNvSpPr>
            <a:spLocks/>
          </p:cNvSpPr>
          <p:nvPr/>
        </p:nvSpPr>
        <p:spPr bwMode="auto">
          <a:xfrm>
            <a:off x="1898650" y="827088"/>
            <a:ext cx="242888" cy="2463800"/>
          </a:xfrm>
          <a:prstGeom prst="rightBrace">
            <a:avLst>
              <a:gd name="adj1" fmla="val 84531"/>
              <a:gd name="adj2" fmla="val 44329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25610" name="AutoShape 10" descr="Bouquet"/>
          <p:cNvSpPr>
            <a:spLocks/>
          </p:cNvSpPr>
          <p:nvPr/>
        </p:nvSpPr>
        <p:spPr bwMode="auto">
          <a:xfrm>
            <a:off x="1931988" y="4014788"/>
            <a:ext cx="266700" cy="2057400"/>
          </a:xfrm>
          <a:prstGeom prst="rightBrace">
            <a:avLst>
              <a:gd name="adj1" fmla="val 64286"/>
              <a:gd name="adj2" fmla="val 56329"/>
            </a:avLst>
          </a:prstGeom>
          <a:noFill/>
          <a:ln w="28575">
            <a:solidFill>
              <a:srgbClr val="663300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fa-IR"/>
          </a:p>
        </p:txBody>
      </p:sp>
      <p:sp>
        <p:nvSpPr>
          <p:cNvPr id="25611" name="Rectangle 11" descr="Papyrus"/>
          <p:cNvSpPr>
            <a:spLocks noChangeArrowheads="1"/>
          </p:cNvSpPr>
          <p:nvPr/>
        </p:nvSpPr>
        <p:spPr bwMode="auto">
          <a:xfrm>
            <a:off x="152400" y="914400"/>
            <a:ext cx="1762125" cy="9144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857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قومي </a:t>
            </a:r>
          </a:p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كه خواستار جداشدن</a:t>
            </a:r>
          </a:p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و استقلال هستند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2" name="Rectangle 12" descr="Papyrus"/>
          <p:cNvSpPr>
            <a:spLocks noChangeArrowheads="1"/>
          </p:cNvSpPr>
          <p:nvPr/>
        </p:nvSpPr>
        <p:spPr bwMode="auto">
          <a:xfrm>
            <a:off x="157163" y="2160588"/>
            <a:ext cx="1762125" cy="995362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2857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گروه سياسي كه</a:t>
            </a:r>
          </a:p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صددازبين بردن </a:t>
            </a:r>
          </a:p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حكومت سياسي باشد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3" name="Rectangle 13" descr="Canvas"/>
          <p:cNvSpPr>
            <a:spLocks noChangeArrowheads="1"/>
          </p:cNvSpPr>
          <p:nvPr/>
        </p:nvSpPr>
        <p:spPr bwMode="auto">
          <a:xfrm>
            <a:off x="169863" y="4113213"/>
            <a:ext cx="1762125" cy="762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2857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باندهاي </a:t>
            </a:r>
          </a:p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سرقت وقاچاق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4" name="Rectangle 14" descr="Canvas"/>
          <p:cNvSpPr>
            <a:spLocks noChangeArrowheads="1"/>
          </p:cNvSpPr>
          <p:nvPr/>
        </p:nvSpPr>
        <p:spPr bwMode="auto">
          <a:xfrm>
            <a:off x="179388" y="5086350"/>
            <a:ext cx="1762125" cy="820738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28575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باندهاي رشوه بگير</a:t>
            </a:r>
          </a:p>
          <a:p>
            <a:pPr algn="ctr"/>
            <a:r>
              <a:rPr lang="ar-SA" sz="1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در ادارات دولتي</a:t>
            </a:r>
            <a:endParaRPr lang="en-US" sz="18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7053263" y="3505200"/>
            <a:ext cx="319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5410200" y="3498850"/>
            <a:ext cx="142875" cy="7938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</p:spPr>
        <p:txBody>
          <a:bodyPr wrap="none" lIns="90000" tIns="46800" rIns="90000" bIns="46800" anchorCtr="1"/>
          <a:lstStyle/>
          <a:p>
            <a:endParaRPr lang="fa-IR"/>
          </a:p>
        </p:txBody>
      </p:sp>
      <p:sp>
        <p:nvSpPr>
          <p:cNvPr id="25617" name="AutoShape 17" descr="Cork">
            <a:hlinkClick r:id="rId14" action="ppaction://hlinksldjump" highlightClick="1">
              <a:snd r:embed="rId15" name="Windows XP Logoff Sound.wav"/>
            </a:hlinkClick>
          </p:cNvPr>
          <p:cNvSpPr>
            <a:spLocks noChangeArrowheads="1"/>
          </p:cNvSpPr>
          <p:nvPr/>
        </p:nvSpPr>
        <p:spPr bwMode="auto">
          <a:xfrm>
            <a:off x="8648700" y="152400"/>
            <a:ext cx="304800" cy="228600"/>
          </a:xfrm>
          <a:prstGeom prst="flowChartSummingJunction">
            <a:avLst/>
          </a:prstGeom>
          <a:gradFill rotWithShape="0">
            <a:gsLst>
              <a:gs pos="0">
                <a:srgbClr val="FFFF66"/>
              </a:gs>
              <a:gs pos="100000">
                <a:srgbClr val="3949DD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Ctr="1"/>
          <a:lstStyle/>
          <a:p>
            <a:pPr algn="ctr"/>
            <a:endParaRPr lang="fa-IR" b="0" u="sng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ows XP Logon Sou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4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3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3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ows XP Hardware Ins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Utopia Asteris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 autoUpdateAnimBg="0"/>
      <p:bldP spid="25605" grpId="0" animBg="1" autoUpdateAnimBg="0"/>
      <p:bldP spid="25606" grpId="0" animBg="1"/>
      <p:bldP spid="25607" grpId="0" animBg="1" autoUpdateAnimBg="0"/>
      <p:bldP spid="25608" grpId="0" animBg="1" autoUpdateAnimBg="0"/>
      <p:bldP spid="25609" grpId="0" animBg="1"/>
      <p:bldP spid="25610" grpId="0" animBg="1"/>
      <p:bldP spid="25611" grpId="0" animBg="1" autoUpdateAnimBg="0"/>
      <p:bldP spid="25612" grpId="0" animBg="1" autoUpdateAnimBg="0"/>
      <p:bldP spid="25613" grpId="0" animBg="1" autoUpdateAnimBg="0"/>
      <p:bldP spid="25614" grpId="0" animBg="1" autoUpdateAnimBg="0"/>
      <p:bldP spid="25615" grpId="0" animBg="1"/>
      <p:bldP spid="25616" grpId="0" animBg="1"/>
    </p:bldLst>
  </p:timing>
</p:sld>
</file>

<file path=ppt/theme/theme1.xml><?xml version="1.0" encoding="utf-8"?>
<a:theme xmlns:a="http://schemas.openxmlformats.org/drawingml/2006/main" name="درس چهارم فصل اول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r" defTabSz="914400" rtl="1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rgbClr val="0066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Zar" pitchFamily="2" charset="-7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پاورپوینت آموزشی درس 4 مطالعات اجتماعی سال اول دبیرستان</Template>
  <TotalTime>0</TotalTime>
  <Words>581</Words>
  <Application>Microsoft Office PowerPoint</Application>
  <PresentationFormat>On-screen Show (4:3)</PresentationFormat>
  <Paragraphs>141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Titr</vt:lpstr>
      <vt:lpstr>2  Jadid</vt:lpstr>
      <vt:lpstr>Arial</vt:lpstr>
      <vt:lpstr>Times New Roman</vt:lpstr>
      <vt:lpstr>Zar</vt:lpstr>
      <vt:lpstr>درس چهارم فصل اول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درس چهارم از فصل اول</dc:subject>
  <dc:creator>omid arzi</dc:creator>
  <cp:lastModifiedBy>omid arzi</cp:lastModifiedBy>
  <cp:revision>1</cp:revision>
  <dcterms:created xsi:type="dcterms:W3CDTF">2022-01-23T09:21:34Z</dcterms:created>
  <dcterms:modified xsi:type="dcterms:W3CDTF">2022-01-23T09:21:56Z</dcterms:modified>
</cp:coreProperties>
</file>