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4" r:id="rId2"/>
    <p:sldId id="272" r:id="rId3"/>
    <p:sldId id="271" r:id="rId4"/>
    <p:sldId id="256" r:id="rId5"/>
    <p:sldId id="273" r:id="rId6"/>
    <p:sldId id="275" r:id="rId7"/>
    <p:sldId id="276" r:id="rId8"/>
    <p:sldId id="274" r:id="rId9"/>
    <p:sldId id="259" r:id="rId10"/>
    <p:sldId id="282" r:id="rId11"/>
    <p:sldId id="283" r:id="rId12"/>
    <p:sldId id="262" r:id="rId13"/>
    <p:sldId id="280" r:id="rId14"/>
    <p:sldId id="281" r:id="rId15"/>
    <p:sldId id="269" r:id="rId16"/>
    <p:sldId id="298" r:id="rId17"/>
    <p:sldId id="263" r:id="rId18"/>
    <p:sldId id="291" r:id="rId19"/>
    <p:sldId id="264" r:id="rId20"/>
    <p:sldId id="288" r:id="rId21"/>
    <p:sldId id="287" r:id="rId22"/>
    <p:sldId id="289" r:id="rId23"/>
    <p:sldId id="265" r:id="rId24"/>
    <p:sldId id="266" r:id="rId25"/>
    <p:sldId id="267" r:id="rId26"/>
    <p:sldId id="268" r:id="rId27"/>
    <p:sldId id="299" r:id="rId28"/>
    <p:sldId id="290" r:id="rId29"/>
    <p:sldId id="300" r:id="rId3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0864-3B39-4B72-AEE5-FADA6FDB121D}" type="datetimeFigureOut">
              <a:rPr lang="fa-IR" smtClean="0"/>
              <a:pPr/>
              <a:t>29/08/1438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DD0C-9CCE-4F7E-B27F-2244BE594CA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0864-3B39-4B72-AEE5-FADA6FDB121D}" type="datetimeFigureOut">
              <a:rPr lang="fa-IR" smtClean="0"/>
              <a:pPr/>
              <a:t>29/08/1438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DD0C-9CCE-4F7E-B27F-2244BE594CA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0864-3B39-4B72-AEE5-FADA6FDB121D}" type="datetimeFigureOut">
              <a:rPr lang="fa-IR" smtClean="0"/>
              <a:pPr/>
              <a:t>29/08/1438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DD0C-9CCE-4F7E-B27F-2244BE594CA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0864-3B39-4B72-AEE5-FADA6FDB121D}" type="datetimeFigureOut">
              <a:rPr lang="fa-IR" smtClean="0"/>
              <a:pPr/>
              <a:t>29/08/1438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DD0C-9CCE-4F7E-B27F-2244BE594CA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0864-3B39-4B72-AEE5-FADA6FDB121D}" type="datetimeFigureOut">
              <a:rPr lang="fa-IR" smtClean="0"/>
              <a:pPr/>
              <a:t>29/08/1438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48DD0C-9CCE-4F7E-B27F-2244BE594CA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0864-3B39-4B72-AEE5-FADA6FDB121D}" type="datetimeFigureOut">
              <a:rPr lang="fa-IR" smtClean="0"/>
              <a:pPr/>
              <a:t>29/08/1438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DD0C-9CCE-4F7E-B27F-2244BE594CA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0864-3B39-4B72-AEE5-FADA6FDB121D}" type="datetimeFigureOut">
              <a:rPr lang="fa-IR" smtClean="0"/>
              <a:pPr/>
              <a:t>29/08/1438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DD0C-9CCE-4F7E-B27F-2244BE594CA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0864-3B39-4B72-AEE5-FADA6FDB121D}" type="datetimeFigureOut">
              <a:rPr lang="fa-IR" smtClean="0"/>
              <a:pPr/>
              <a:t>29/08/1438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DD0C-9CCE-4F7E-B27F-2244BE594CA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0864-3B39-4B72-AEE5-FADA6FDB121D}" type="datetimeFigureOut">
              <a:rPr lang="fa-IR" smtClean="0"/>
              <a:pPr/>
              <a:t>29/08/1438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DD0C-9CCE-4F7E-B27F-2244BE594CA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0864-3B39-4B72-AEE5-FADA6FDB121D}" type="datetimeFigureOut">
              <a:rPr lang="fa-IR" smtClean="0"/>
              <a:pPr/>
              <a:t>29/08/1438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DD0C-9CCE-4F7E-B27F-2244BE594CA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0864-3B39-4B72-AEE5-FADA6FDB121D}" type="datetimeFigureOut">
              <a:rPr lang="fa-IR" smtClean="0"/>
              <a:pPr/>
              <a:t>29/08/1438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DD0C-9CCE-4F7E-B27F-2244BE594CA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00"/>
                    </a14:imgEffect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E00864-3B39-4B72-AEE5-FADA6FDB121D}" type="datetimeFigureOut">
              <a:rPr lang="fa-IR" smtClean="0"/>
              <a:pPr/>
              <a:t>29/08/1438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48DD0C-9CCE-4F7E-B27F-2244BE594CA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zzgussetedbea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73016"/>
            <a:ext cx="2687180" cy="309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-684584" y="1628800"/>
            <a:ext cx="10260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انواع اتصالات در ساختمان های فلزی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 descr="DSC00952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 descr="DSC00953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اتصالات نیمه گیردار(نیمه صلب)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اتصالاتي </a:t>
            </a:r>
            <a:r>
              <a:rPr lang="fa-IR" dirty="0">
                <a:cs typeface="B Nazanin" pitchFamily="2" charset="-78"/>
              </a:rPr>
              <a:t>را كه مقداري گير داري در تكيه گاه بوجود مي آورند و در نتيجه بايد برش ولنگر هر دو را تحمل كنند </a:t>
            </a:r>
            <a:r>
              <a:rPr lang="fa-IR" dirty="0" smtClean="0">
                <a:cs typeface="B Nazanin" pitchFamily="2" charset="-78"/>
              </a:rPr>
              <a:t>اتصالات </a:t>
            </a:r>
            <a:r>
              <a:rPr lang="fa-IR" dirty="0">
                <a:cs typeface="B Nazanin" pitchFamily="2" charset="-78"/>
              </a:rPr>
              <a:t>نيم </a:t>
            </a:r>
            <a:r>
              <a:rPr lang="fa-IR" dirty="0" smtClean="0">
                <a:cs typeface="B Nazanin" pitchFamily="2" charset="-78"/>
              </a:rPr>
              <a:t>گیر </a:t>
            </a:r>
            <a:r>
              <a:rPr lang="fa-IR" dirty="0">
                <a:cs typeface="B Nazanin" pitchFamily="2" charset="-78"/>
              </a:rPr>
              <a:t>دار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مي ناميم . در اين حالت دوران زاويه بين تير و ستون صورت مي گيرد ،ولي مقدار آن كمتر از حالت </a:t>
            </a:r>
            <a:r>
              <a:rPr lang="fa-IR" dirty="0" smtClean="0">
                <a:cs typeface="B Nazanin" pitchFamily="2" charset="-78"/>
              </a:rPr>
              <a:t>( الف) است </a:t>
            </a:r>
            <a:r>
              <a:rPr lang="fa-IR" dirty="0">
                <a:cs typeface="B Nazanin" pitchFamily="2" charset="-78"/>
              </a:rPr>
              <a:t>. در عين </a:t>
            </a:r>
            <a:r>
              <a:rPr lang="fa-IR" dirty="0" smtClean="0">
                <a:cs typeface="B Nazanin" pitchFamily="2" charset="-78"/>
              </a:rPr>
              <a:t>حال  ، مقداري </a:t>
            </a:r>
            <a:r>
              <a:rPr lang="fa-IR" dirty="0">
                <a:cs typeface="B Nazanin" pitchFamily="2" charset="-78"/>
              </a:rPr>
              <a:t>لنگر گير داري در تكيه گاه توليد مي كند و گير داري آن بسته به وضع اتصالات بار و دهانه تير ممكن است بين 20 تا 90 درصد باشد. </a:t>
            </a:r>
            <a:br>
              <a:rPr lang="fa-IR" dirty="0">
                <a:cs typeface="B Nazanin" pitchFamily="2" charset="-78"/>
              </a:rPr>
            </a:b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 descr="DSC00954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 descr="DSC00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DSC009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DSC00955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moman.bmp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4348" y="285728"/>
            <a:ext cx="8001056" cy="2928958"/>
          </a:xfrm>
        </p:spPr>
      </p:pic>
      <p:pic>
        <p:nvPicPr>
          <p:cNvPr id="5" name="Picture 4" descr="moman2.bmp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5786" y="3429000"/>
            <a:ext cx="7929618" cy="278608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2_1c19019b8e7606022e8703637fb900c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tretch>
            <a:fillRect/>
          </a:stretch>
        </p:blipFill>
        <p:spPr>
          <a:xfrm>
            <a:off x="1214414" y="500042"/>
            <a:ext cx="7000924" cy="528641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a-IR" dirty="0" smtClean="0">
                <a:cs typeface="B Nazanin" pitchFamily="2" charset="-78"/>
              </a:rPr>
              <a:t>نحوه ی اجرای اتصالات گیرداری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8" y="1214422"/>
            <a:ext cx="4443386" cy="521497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fa-IR" sz="3500" dirty="0" smtClean="0">
                <a:cs typeface="B Nazanin" pitchFamily="2" charset="-78"/>
              </a:rPr>
              <a:t>جهت ایجاد اتصال گیردار تیر به ستون بدین ترتیب عمل می نمايند که یک ورق ( پلیت ) در بال فوقانی و یک ورق بر روی بال تحتانی تیر جوش می دهند. سپس تیر را بر روی نبشی نشیمن ستون قرار می دهند. این نبشی صرفا نقش تکیه گاهی و مونتاژ داشته و محاسباتی نمی باشد. بعد از قرارگیری تیر بر روی نبشی نشیمن ، نبشی نشيمن به ورق تحتانی و ورق تحتانی و فوقانی به ستون جوش داده می شود. سپس از نبشی های جان برای تکمیل اتصال گیرداری بهره می برند. این نبشی ها از يک طرف به جان تیر و از طرف دیگر به ستون جوش داده می شوند. این نبشی جهت ایجاد مقاومت پیچشی در تیر می باشد.</a:t>
            </a:r>
          </a:p>
          <a:p>
            <a:pPr>
              <a:buNone/>
            </a:pPr>
            <a:endParaRPr lang="fa-IR" dirty="0" smtClean="0"/>
          </a:p>
          <a:p>
            <a:endParaRPr lang="fa-IR" dirty="0"/>
          </a:p>
        </p:txBody>
      </p:sp>
      <p:pic>
        <p:nvPicPr>
          <p:cNvPr id="4" name="Picture 3" descr="1.bmp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142984"/>
            <a:ext cx="4071966" cy="3071834"/>
          </a:xfrm>
          <a:prstGeom prst="rect">
            <a:avLst/>
          </a:prstGeom>
        </p:spPr>
      </p:pic>
      <p:pic>
        <p:nvPicPr>
          <p:cNvPr id="6" name="Picture 5" descr="girdari1.bmp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155605">
            <a:off x="492126" y="4244168"/>
            <a:ext cx="2819400" cy="227647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PinGlos6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428625"/>
            <a:ext cx="5972175" cy="60007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اتصال خورجینی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در بررسی هندسی این نوع اتصال می توان گفت که تیر ها از طرفین ستون گذشته و هر تیر روی یک نبشی زیرین قرار گرفته و ستونها از نوع دوبل تسمه دار بوده و در محل اتصال دارای یک تسمه نسبتاً بلند می باشند . به طوری که نبشی های زیرین را در خود جای می دهند. </a:t>
            </a:r>
          </a:p>
          <a:p>
            <a:pPr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نبشی های بالایی معمولاً یک شماره کوچکتر از نبشی های زیرین است و علاوه بر این اکثراً دارای طول کوتاهتری نیز می باشند . در حقیقت مشخصه ای که این اتصال را از دیگر اتصالات جدا می کند عدم اتصال تیر به ستون به صورت هم محور است . خروج از مرکزیت حاصل باعث می گردد تا اتصال رفتار قیچی سان داشته باشد 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fa-IR" sz="4000" b="1" dirty="0" smtClean="0">
                <a:cs typeface="B Nazanin" pitchFamily="2" charset="-78"/>
              </a:rPr>
              <a:t>انواع اتصالات در ساختمانهای فلزی به شرح زیر است :</a:t>
            </a:r>
            <a:r>
              <a:rPr lang="fa-IR" b="1" dirty="0" smtClean="0"/>
              <a:t/>
            </a:r>
            <a:br>
              <a:rPr lang="fa-IR" b="1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1- انواع اتصالات تیر به ستون .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2- انواع اتصالات پای ستون .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3- اتصال دو تیرآهن به هم و تولید ستون یا تیر دوبل .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4- اتصالات بادبندها به ستونها وتیرها .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در اینجا ما به بررسی اجمالی انواع اتصالات تیر به ستون میپردازیم.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643866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28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29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 اتصال خورجینی متداول ترین شكل اتصال در ساختمان های اسكلت فلزی در ایران است؛ مبدع این اتصال ایرانیان هستند و در هیچ كجا شناخته شده نیست! 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 تیرهای باربر از طرفین ستون ها به طور یكسره عبور داده می شوند و روی نبشی هایی كه در طرفین ستون نصب شده اند قرار می گیرند و معمولا در بالای هر تیر هم یك نبشی قرار می دهند، لذا اتصال خورجینی تامین كننده نشیمن برای عبور یك جفت تیر سرتاسری از طرفین  ستون است.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این اتصال در مقابل بارهای جانبی عملكرد خوبی نداشته و تنها برای تحمل بارهای قائم مناسب هستند و بارهای جانبی را بایستی سیستم های دیگری چون بادبندها تحمل كنند.</a:t>
            </a:r>
          </a:p>
          <a:p>
            <a:pPr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00042"/>
            <a:ext cx="7429552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42" y="500042"/>
            <a:ext cx="3471858" cy="5572164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cs typeface="B Nazanin" pitchFamily="2" charset="-78"/>
              </a:rPr>
              <a:t>در بررسی چندین نمونه تقویت شده اتصال </a:t>
            </a:r>
            <a:r>
              <a:rPr lang="fa-IR" sz="3200" dirty="0" smtClean="0">
                <a:cs typeface="B Nazanin" pitchFamily="2" charset="-78"/>
              </a:rPr>
              <a:t>خورجینی </a:t>
            </a:r>
            <a:r>
              <a:rPr lang="fa-IR" sz="3200" dirty="0">
                <a:cs typeface="B Nazanin" pitchFamily="2" charset="-78"/>
              </a:rPr>
              <a:t>برای افزایش سختی اتصال نکات زیر بدست آمده است که عبارتند از : </a:t>
            </a:r>
            <a:br>
              <a:rPr lang="fa-IR" sz="3200" dirty="0">
                <a:cs typeface="B Nazanin" pitchFamily="2" charset="-78"/>
              </a:rPr>
            </a:br>
            <a:r>
              <a:rPr lang="fa-IR" sz="3200" dirty="0">
                <a:cs typeface="B Nazanin" pitchFamily="2" charset="-78"/>
              </a:rPr>
              <a:t>1-  تغییر طول نبشی باعث تغییر تقریباً متناسب درصد گیرداری اتصال می گردد .</a:t>
            </a:r>
            <a:r>
              <a:rPr lang="fa-IR" sz="2000" dirty="0"/>
              <a:t/>
            </a:r>
            <a:br>
              <a:rPr lang="fa-IR" sz="2000" dirty="0"/>
            </a:br>
            <a:endParaRPr lang="fa-IR" sz="2000" dirty="0"/>
          </a:p>
        </p:txBody>
      </p:sp>
      <p:pic>
        <p:nvPicPr>
          <p:cNvPr id="4" name="Content Placeholder 3" descr="k1.bmp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58" y="428604"/>
            <a:ext cx="4286280" cy="6143668"/>
          </a:xfrm>
        </p:spPr>
      </p:pic>
      <p:cxnSp>
        <p:nvCxnSpPr>
          <p:cNvPr id="6" name="Straight Arrow Connector 5"/>
          <p:cNvCxnSpPr/>
          <p:nvPr/>
        </p:nvCxnSpPr>
        <p:spPr>
          <a:xfrm rot="10800000">
            <a:off x="1843062" y="2986078"/>
            <a:ext cx="4157698" cy="871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071670" y="4071942"/>
            <a:ext cx="357190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357166"/>
            <a:ext cx="3500462" cy="5929354"/>
          </a:xfrm>
        </p:spPr>
        <p:txBody>
          <a:bodyPr>
            <a:noAutofit/>
          </a:bodyPr>
          <a:lstStyle/>
          <a:p>
            <a:pPr algn="r"/>
            <a:r>
              <a:rPr lang="fa-IR" sz="3200" dirty="0" smtClean="0">
                <a:cs typeface="B Nazanin" pitchFamily="2" charset="-78"/>
              </a:rPr>
              <a:t>2-</a:t>
            </a:r>
            <a:r>
              <a:rPr lang="fa-IR" sz="3200" dirty="0">
                <a:cs typeface="B Nazanin" pitchFamily="2" charset="-78"/>
              </a:rPr>
              <a:t>  اتصال از دو سخت کننده دوطرف جان تیر در امتداد دو لبه نبشی ها باعث افزایش سختی خمشی اتصال و در نتیجه افزایش ظرفیت خمشی ، سختی و درصد گیر داری اتصال می گردد </a:t>
            </a:r>
            <a:r>
              <a:rPr lang="fa-IR" sz="3200" dirty="0"/>
              <a:t>.</a:t>
            </a:r>
          </a:p>
        </p:txBody>
      </p:sp>
      <p:pic>
        <p:nvPicPr>
          <p:cNvPr id="4" name="Content Placeholder 3" descr="k2.bmp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57166"/>
            <a:ext cx="4643438" cy="6143668"/>
          </a:xfr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500034" y="3500438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85786" y="3714752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70" y="571480"/>
            <a:ext cx="3043230" cy="5715040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cs typeface="B Nazanin" pitchFamily="2" charset="-78"/>
              </a:rPr>
              <a:t>3-</a:t>
            </a:r>
            <a:r>
              <a:rPr lang="fa-IR" sz="3200" dirty="0">
                <a:cs typeface="B Nazanin" pitchFamily="2" charset="-78"/>
              </a:rPr>
              <a:t>  استفاده از لچکی و سخت کننده باعث افزایش ظرفیت خمشی </a:t>
            </a: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سختی و درصد گیر داری می شود. که مقدار افزایش ظرفیت خمشی اتصال موثر تر است .</a:t>
            </a:r>
          </a:p>
        </p:txBody>
      </p:sp>
      <p:pic>
        <p:nvPicPr>
          <p:cNvPr id="4" name="Content Placeholder 3" descr="k3.bmp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428604"/>
            <a:ext cx="4786346" cy="6072230"/>
          </a:xfr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1071538" y="2000240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571736" y="2214554"/>
            <a:ext cx="164307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750067" y="3964785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573324" y="4143380"/>
            <a:ext cx="171292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929090" cy="6226196"/>
          </a:xfrm>
        </p:spPr>
        <p:txBody>
          <a:bodyPr>
            <a:noAutofit/>
          </a:bodyPr>
          <a:lstStyle/>
          <a:p>
            <a:pPr lvl="0" algn="r"/>
            <a:r>
              <a:rPr lang="fa-IR" sz="3200" dirty="0" smtClean="0">
                <a:cs typeface="B Nazanin" pitchFamily="2" charset="-78"/>
              </a:rPr>
              <a:t>4-  نصب دو لچکی روی دو لبه نبشی باعث ایجاد بازوی مقاوم لنگر و سختی خمشی و در نتیجه افزایش ظرفیت خمشی و درصد گیرداری اتصال خورجینی می شود.</a:t>
            </a:r>
            <a:br>
              <a:rPr lang="fa-IR" sz="3200" dirty="0" smtClean="0">
                <a:cs typeface="B Nazanin" pitchFamily="2" charset="-78"/>
              </a:rPr>
            </a:br>
            <a:r>
              <a:rPr lang="fa-IR" sz="3200" dirty="0" smtClean="0">
                <a:cs typeface="B Nazanin" pitchFamily="2" charset="-78"/>
              </a:rPr>
              <a:t/>
            </a:r>
            <a:br>
              <a:rPr lang="fa-IR" sz="3200" dirty="0" smtClean="0">
                <a:cs typeface="B Nazanin" pitchFamily="2" charset="-78"/>
              </a:rPr>
            </a:br>
            <a:r>
              <a:rPr lang="fa-IR" sz="3200" dirty="0" smtClean="0">
                <a:cs typeface="B Nazanin" pitchFamily="2" charset="-78"/>
              </a:rPr>
              <a:t>5-  استفاده از ورق فوقانی و تحتانی تیر باعث افزایش موثر گیر داری و ظرفیت خمشی اتصال می گردد .</a:t>
            </a:r>
            <a:br>
              <a:rPr lang="fa-IR" sz="3200" dirty="0" smtClean="0">
                <a:cs typeface="B Nazanin" pitchFamily="2" charset="-78"/>
              </a:rPr>
            </a:br>
            <a:r>
              <a:rPr lang="fa-IR" sz="2400" dirty="0" smtClean="0"/>
              <a:t/>
            </a:r>
            <a:br>
              <a:rPr lang="fa-IR" sz="2400" dirty="0" smtClean="0"/>
            </a:br>
            <a:endParaRPr lang="fa-IR" sz="2400" dirty="0"/>
          </a:p>
        </p:txBody>
      </p:sp>
      <p:pic>
        <p:nvPicPr>
          <p:cNvPr id="4" name="Content Placeholder 3" descr="k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86379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431006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04"/>
            <a:ext cx="407196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857752" y="500063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>
                <a:cs typeface="B Nazanin" pitchFamily="2" charset="-78"/>
              </a:rPr>
              <a:t>دیواربرشی در قاب سازه ای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5072074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>
                <a:cs typeface="B Nazanin" pitchFamily="2" charset="-78"/>
              </a:rPr>
              <a:t>مقاوم سازی پس از زلزله ی بم</a:t>
            </a:r>
            <a:endParaRPr lang="fa-IR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385765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1002303020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643314"/>
            <a:ext cx="371477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85728"/>
            <a:ext cx="381000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5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500438"/>
            <a:ext cx="3810000" cy="2886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3357554" y="2786058"/>
            <a:ext cx="178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7200" dirty="0" smtClean="0">
                <a:solidFill>
                  <a:srgbClr val="FF0000"/>
                </a:solidFill>
              </a:rPr>
              <a:t>پایان</a:t>
            </a:r>
            <a:endParaRPr lang="fa-IR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"/>
            <a:ext cx="9144000" cy="68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cs typeface="B Nazanin" pitchFamily="2" charset="-78"/>
              </a:rPr>
              <a:t>قاب</a:t>
            </a:r>
            <a:endParaRPr lang="fa-IR" sz="54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800" dirty="0">
                <a:cs typeface="B Nazanin" pitchFamily="2" charset="-78"/>
              </a:rPr>
              <a:t>مجموعه بهم پيوسته اعضاي يك سازه را قاب مي ناميم . اصولا در ساختمانهاي فولادي نحوه اتصال و رفتار قطعات نسبت به يكديگر در تكيه گاه (محل تقا طع اعضا) در محاسبات حائز اهميت مي باشد . چون بدون در نظر گرفتن چگونگي رفتار قطعات نسبت به هم ،تعيين مشخصات مقاطع ستونها وپلها ميسر نيست . ساختمانهاي فولادي بر حسب نوع اتصالات درتكيه گاه كه براي بهم پيوستن اعضاي سازه به كار مي رود عموما به سه دسته كلي تقسيم مي شوند</a:t>
            </a:r>
            <a:r>
              <a:rPr lang="fa-IR" sz="2800" dirty="0" smtClean="0">
                <a:cs typeface="B Nazanin" pitchFamily="2" charset="-78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 الف- </a:t>
            </a:r>
            <a:r>
              <a:rPr lang="fa-IR" sz="2800" dirty="0">
                <a:cs typeface="B Nazanin" pitchFamily="2" charset="-78"/>
              </a:rPr>
              <a:t>اتصال در تكيه گاه ساده (مفصلي) </a:t>
            </a:r>
            <a:endParaRPr lang="fa-IR" sz="2800" dirty="0" smtClean="0">
              <a:cs typeface="B Nazanin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ب- </a:t>
            </a:r>
            <a:r>
              <a:rPr lang="fa-IR" sz="2800" dirty="0">
                <a:cs typeface="B Nazanin" pitchFamily="2" charset="-78"/>
              </a:rPr>
              <a:t>اتصال در تكيه گاه </a:t>
            </a:r>
            <a:r>
              <a:rPr lang="fa-IR" sz="2800" dirty="0" smtClean="0">
                <a:cs typeface="B Nazanin" pitchFamily="2" charset="-78"/>
              </a:rPr>
              <a:t>گير </a:t>
            </a:r>
            <a:r>
              <a:rPr lang="fa-IR" sz="2800" dirty="0">
                <a:cs typeface="B Nazanin" pitchFamily="2" charset="-78"/>
              </a:rPr>
              <a:t>دار </a:t>
            </a:r>
            <a:r>
              <a:rPr lang="fa-IR" sz="2800" dirty="0" smtClean="0">
                <a:cs typeface="B Nazanin" pitchFamily="2" charset="-78"/>
              </a:rPr>
              <a:t>(صلب)</a:t>
            </a:r>
          </a:p>
          <a:p>
            <a:pPr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ج- </a:t>
            </a:r>
            <a:r>
              <a:rPr lang="fa-IR" sz="2800" dirty="0">
                <a:cs typeface="B Nazanin" pitchFamily="2" charset="-78"/>
              </a:rPr>
              <a:t>اتصال در تكيه گاه </a:t>
            </a:r>
            <a:r>
              <a:rPr lang="fa-IR" sz="2800" dirty="0" smtClean="0">
                <a:cs typeface="B Nazanin" pitchFamily="2" charset="-78"/>
              </a:rPr>
              <a:t>نیم گير </a:t>
            </a:r>
            <a:r>
              <a:rPr lang="fa-IR" sz="2800" dirty="0">
                <a:cs typeface="B Nazanin" pitchFamily="2" charset="-78"/>
              </a:rPr>
              <a:t>دار </a:t>
            </a:r>
            <a:r>
              <a:rPr lang="fa-IR" sz="2800" dirty="0" smtClean="0">
                <a:cs typeface="B Nazanin" pitchFamily="2" charset="-78"/>
              </a:rPr>
              <a:t>(نیم صلب</a:t>
            </a:r>
            <a:r>
              <a:rPr lang="fa-IR" sz="2800" dirty="0">
                <a:cs typeface="B Nazanin" pitchFamily="2" charset="-78"/>
              </a:rPr>
              <a:t>)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572428" cy="4929222"/>
          </a:xfrm>
        </p:spPr>
        <p:txBody>
          <a:bodyPr>
            <a:noAutofit/>
          </a:bodyPr>
          <a:lstStyle/>
          <a:p>
            <a:pPr algn="r"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Uighur" pitchFamily="2" charset="-78"/>
                <a:cs typeface="B Nazanin" pitchFamily="2" charset="-78"/>
              </a:rPr>
              <a:t> 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Uighur" pitchFamily="2" charset="-78"/>
                <a:cs typeface="B Nazanin" pitchFamily="2" charset="-78"/>
              </a:rPr>
              <a:t>در مدلسازي این قابها عموما، اتصالات به صورت کاملا گیردار </a:t>
            </a:r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Uighur" pitchFamily="2" charset="-78"/>
                <a:cs typeface="B Nazanin" pitchFamily="2" charset="-78"/>
              </a:rPr>
              <a:t>یا مفصلی 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Uighur" pitchFamily="2" charset="-78"/>
                <a:cs typeface="B Nazanin" pitchFamily="2" charset="-78"/>
              </a:rPr>
              <a:t>در نظر گرفته می شود، در حالیکه رفتار واقعی اکثر اتصالات به صورت نیمه گیردار است. فرض رایج اتصالات کاملا گیردار، که </a:t>
            </a:r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Uighur" pitchFamily="2" charset="-78"/>
                <a:cs typeface="B Nazanin" pitchFamily="2" charset="-78"/>
              </a:rPr>
              <a:t>انعطاف پذیري 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Uighur" pitchFamily="2" charset="-78"/>
                <a:cs typeface="B Nazanin" pitchFamily="2" charset="-78"/>
              </a:rPr>
              <a:t>اتصال را درنظر نمی گیرد، گرچه مراحل آنالیزوطراحی را ساده می کند، لیکن دقت نتایج آن را به میزان قابل ملاحظه اي کاهش می </a:t>
            </a:r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Uighur" pitchFamily="2" charset="-78"/>
                <a:cs typeface="B Nazanin" pitchFamily="2" charset="-78"/>
              </a:rPr>
              <a:t>دهد بطوریکه 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Uighur" pitchFamily="2" charset="-78"/>
                <a:cs typeface="B Nazanin" pitchFamily="2" charset="-78"/>
              </a:rPr>
              <a:t>منجر به افزایش غیر واقعی سختی سازه و نیروهاي درون اتصال می </a:t>
            </a:r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Uighur" pitchFamily="2" charset="-78"/>
                <a:cs typeface="B Nazanin" pitchFamily="2" charset="-78"/>
              </a:rPr>
              <a:t>گردد.</a:t>
            </a:r>
          </a:p>
          <a:p>
            <a:pPr algn="r"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Uighur" pitchFamily="2" charset="-78"/>
                <a:cs typeface="B Nazanin" pitchFamily="2" charset="-78"/>
              </a:rPr>
              <a:t>امروزه در ایران اکثر سازه ها بصورت نیمه گیردار اجرا میشود زیرا اجرای اتصالات گیر داری کامل مشکل ونیاز به نظارت دقیق تر وکادر اجرایی مجرب تر دارد.</a:t>
            </a: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  <a:latin typeface="Microsoft Uighur" pitchFamily="2" charset="-78"/>
              <a:cs typeface="B Nazanin" pitchFamily="2" charset="-78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a-IR" dirty="0" smtClean="0">
                <a:cs typeface="B Nazanin" pitchFamily="2" charset="-78"/>
              </a:rPr>
              <a:t>اتصالات ساده (مفصلی)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 در اين نوع اتصال تير مي تواند آزاد باشدو به راحتي دوران زاويه اي به خود بگيرد در اين تكيه گاه ، لنگر گير داري وجود ندارد. اتصالاتي كه لنگر منتقل نمي كنند  در محا سبه تير و ستون براي تكيه گاه ساده در نظر گرفته مي شوند . اتصال با جفت نبشي جان ، اتصال با نبشي نشيمني و اتصالات نشيمي تقويت شده با قطعه تير آهن و لچكي از اين گروه هستند وآنها را اتصالات برشي نیزمي نامند زیرا اتصال فقط برای انتقال نیروی برشی به کار برده می شود.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5000636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3200" dirty="0" smtClean="0">
                <a:cs typeface="B Nazanin" pitchFamily="2" charset="-78"/>
              </a:rPr>
              <a:t>در اتصال ساده  نبشی هایی که در بالا می گذارند فقط برای ایجاد تعادل است و نقش باربری ندارد.</a:t>
            </a:r>
            <a:endParaRPr lang="fa-IR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 descr="DSC0095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 descr="DSC00951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" pitchFamily="2" charset="-78"/>
              </a:rPr>
              <a:t>انواع اتصالات مفصلی رایج عبارتند از :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720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الف ) اتصال ساده نشسته ( نبشی نشیمن ) .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ب ) اتصال به وسیله صفحه نشیمن ولچکی .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ج ) اتصال به وسیله صفحه نشیمن و صفحه برشگیر ( تیغه ) .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آنچه که امروزه اجراء می شود اتصال ساده نشسته و اتصال با صفحه نشیمن ولی خصوصیت اصلی اتصال مفصلی این است که زاویه بین تیر و ستون بتواند تغییر کند و خصوصیت اصلی اتصال صلب این است که زاویه بین تیر وستون نتواند تغییر کند.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اتصالات گیردار(صلب)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a-IR" sz="3500" dirty="0" smtClean="0">
                <a:cs typeface="B Nazanin" pitchFamily="2" charset="-78"/>
              </a:rPr>
              <a:t>اتصالات صلب در مواردی به کار می روند که از جانب تیر یا ستون در سر گره ها ممان جذب شود . اتصال صلبی که امروزه در کشور اجراء می گردد و به صورت کامل اجراء نمی شود .در اتصال صلب باید جوش به صورتی باشد که قطعه کاملا گیردار باشد و جای هیچ گونه حرکتی وجود نداشته باشدیعنی دور تا دور قطعه جوش شود .</a:t>
            </a:r>
          </a:p>
          <a:p>
            <a:pPr>
              <a:buFont typeface="Wingdings" pitchFamily="2" charset="2"/>
              <a:buChar char="ü"/>
            </a:pPr>
            <a:r>
              <a:rPr lang="fa-IR" sz="3500" dirty="0" smtClean="0">
                <a:cs typeface="B Nazanin" pitchFamily="2" charset="-78"/>
              </a:rPr>
              <a:t>در تكيه گاه كاملا گير دار ، دوران زاويه اي (چرخشي) بين تير وستون انجام نمي گيرد . در اين نوع اتصال تكيه گاهي تامين درصد گير داري در حدود 90 درصد يا بيشتر براي جلو گيري از تغيير زاويه ضرورت دارد .</a:t>
            </a:r>
          </a:p>
          <a:p>
            <a:endParaRPr lang="fa-IR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442</TotalTime>
  <Words>1074</Words>
  <Application>Microsoft Office PowerPoint</Application>
  <PresentationFormat>On-screen Show (4:3)</PresentationFormat>
  <Paragraphs>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B Nazanin</vt:lpstr>
      <vt:lpstr>B Titr</vt:lpstr>
      <vt:lpstr>Book Antiqua</vt:lpstr>
      <vt:lpstr>Lucida Sans</vt:lpstr>
      <vt:lpstr>Microsoft Uighur</vt:lpstr>
      <vt:lpstr>Tahoma</vt:lpstr>
      <vt:lpstr>Times New Roman</vt:lpstr>
      <vt:lpstr>Wingdings</vt:lpstr>
      <vt:lpstr>Wingdings 2</vt:lpstr>
      <vt:lpstr>Wingdings 3</vt:lpstr>
      <vt:lpstr>Apex</vt:lpstr>
      <vt:lpstr>PowerPoint Presentation</vt:lpstr>
      <vt:lpstr>انواع اتصالات در ساختمانهای فلزی به شرح زیر است : </vt:lpstr>
      <vt:lpstr>قاب</vt:lpstr>
      <vt:lpstr>PowerPoint Presentation</vt:lpstr>
      <vt:lpstr>اتصالات ساده (مفصلی)</vt:lpstr>
      <vt:lpstr>PowerPoint Presentation</vt:lpstr>
      <vt:lpstr>PowerPoint Presentation</vt:lpstr>
      <vt:lpstr>انواع اتصالات مفصلی رایج عبارتند از :</vt:lpstr>
      <vt:lpstr>اتصالات گیردار(صلب)</vt:lpstr>
      <vt:lpstr>PowerPoint Presentation</vt:lpstr>
      <vt:lpstr>PowerPoint Presentation</vt:lpstr>
      <vt:lpstr>اتصالات نیمه گیردار(نیمه صلب)</vt:lpstr>
      <vt:lpstr>PowerPoint Presentation</vt:lpstr>
      <vt:lpstr>PowerPoint Presentation</vt:lpstr>
      <vt:lpstr>PowerPoint Presentation</vt:lpstr>
      <vt:lpstr>PowerPoint Presentation</vt:lpstr>
      <vt:lpstr>نحوه ی اجرای اتصالات گیرداری</vt:lpstr>
      <vt:lpstr>PowerPoint Presentation</vt:lpstr>
      <vt:lpstr>اتصال خورجینی</vt:lpstr>
      <vt:lpstr>PowerPoint Presentation</vt:lpstr>
      <vt:lpstr>PowerPoint Presentation</vt:lpstr>
      <vt:lpstr>PowerPoint Presentation</vt:lpstr>
      <vt:lpstr>در بررسی چندین نمونه تقویت شده اتصال خورجینی برای افزایش سختی اتصال نکات زیر بدست آمده است که عبارتند از :  1-  تغییر طول نبشی باعث تغییر تقریباً متناسب درصد گیرداری اتصال می گردد . </vt:lpstr>
      <vt:lpstr>2-  اتصال از دو سخت کننده دوطرف جان تیر در امتداد دو لبه نبشی ها باعث افزایش سختی خمشی اتصال و در نتیجه افزایش ظرفیت خمشی ، سختی و درصد گیر داری اتصال می گردد .</vt:lpstr>
      <vt:lpstr>3-  استفاده از لچکی و سخت کننده باعث افزایش ظرفیت خمشی  سختی و درصد گیر داری می شود. که مقدار افزایش ظرفیت خمشی اتصال موثر تر است .</vt:lpstr>
      <vt:lpstr>4-  نصب دو لچکی روی دو لبه نبشی باعث ایجاد بازوی مقاوم لنگر و سختی خمشی و در نتیجه افزایش ظرفیت خمشی و درصد گیرداری اتصال خورجینی می شود.  5-  استفاده از ورق فوقانی و تحتانی تیر باعث افزایش موثر گیر داری و ظرفیت خمشی اتصال می گردد .  </vt:lpstr>
      <vt:lpstr>PowerPoint Presentation</vt:lpstr>
      <vt:lpstr>PowerPoint Presentation</vt:lpstr>
      <vt:lpstr>PowerPoint Presentation</vt:lpstr>
    </vt:vector>
  </TitlesOfParts>
  <Company>PARANDCO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PARAND</dc:creator>
  <cp:lastModifiedBy>Sajjad</cp:lastModifiedBy>
  <cp:revision>43</cp:revision>
  <dcterms:created xsi:type="dcterms:W3CDTF">2010-04-19T06:22:40Z</dcterms:created>
  <dcterms:modified xsi:type="dcterms:W3CDTF">2017-05-25T11:57:55Z</dcterms:modified>
</cp:coreProperties>
</file>