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0"/>
  </p:notesMasterIdLst>
  <p:sldIdLst>
    <p:sldId id="277" r:id="rId2"/>
    <p:sldId id="342" r:id="rId3"/>
    <p:sldId id="260" r:id="rId4"/>
    <p:sldId id="272" r:id="rId5"/>
    <p:sldId id="314" r:id="rId6"/>
    <p:sldId id="315" r:id="rId7"/>
    <p:sldId id="316" r:id="rId8"/>
    <p:sldId id="31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118" autoAdjust="0"/>
  </p:normalViewPr>
  <p:slideViewPr>
    <p:cSldViewPr>
      <p:cViewPr varScale="1">
        <p:scale>
          <a:sx n="69" d="100"/>
          <a:sy n="69" d="100"/>
        </p:scale>
        <p:origin x="-54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1AFE6C-FD84-49EF-AAF9-DAE3F354227A}" type="datetimeFigureOut">
              <a:rPr lang="en-US" smtClean="0"/>
              <a:pPr/>
              <a:t>5/20/2016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B28D1B-A1C1-4D13-BE67-01DCBF61FED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175BB2B-C332-4163-83EC-00BA421AEAAF}" type="datetime1">
              <a:rPr lang="en-US" smtClean="0"/>
              <a:pPr/>
              <a:t>5/20/2016</a:t>
            </a:fld>
            <a:endParaRPr lang="en-US"/>
          </a:p>
        </p:txBody>
      </p:sp>
      <p:sp>
        <p:nvSpPr>
          <p:cNvPr id="16" name="Slide Number Placeholder 15"/>
          <p:cNvSpPr>
            <a:spLocks noGrp="1"/>
          </p:cNvSpPr>
          <p:nvPr>
            <p:ph type="sldNum" sz="quarter" idx="11"/>
          </p:nvPr>
        </p:nvSpPr>
        <p:spPr/>
        <p:txBody>
          <a:bodyPr/>
          <a:lstStyle/>
          <a:p>
            <a:fld id="{BB155B09-6E69-48B1-A7E9-45397B996E0C}"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ransition spd="slow" advTm="10000">
    <p:circle/>
    <p:sndAc>
      <p:stSnd>
        <p:snd r:embed="rId1" name="wind.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F57D4E-AD53-494A-9185-4C5B18EDD3A9}" type="datetime1">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55B09-6E69-48B1-A7E9-45397B996E0C}" type="slidenum">
              <a:rPr lang="en-US" smtClean="0"/>
              <a:pPr/>
              <a:t>‹#›</a:t>
            </a:fld>
            <a:endParaRPr lang="en-US"/>
          </a:p>
        </p:txBody>
      </p:sp>
    </p:spTree>
  </p:cSld>
  <p:clrMapOvr>
    <a:masterClrMapping/>
  </p:clrMapOvr>
  <p:transition spd="slow" advTm="10000">
    <p:circle/>
    <p:sndAc>
      <p:stSnd>
        <p:snd r:embed="rId1" name="wind.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402A6F-67A5-4329-BDEE-75500429321A}" type="datetime1">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55B09-6E69-48B1-A7E9-45397B996E0C}" type="slidenum">
              <a:rPr lang="en-US" smtClean="0"/>
              <a:pPr/>
              <a:t>‹#›</a:t>
            </a:fld>
            <a:endParaRPr lang="en-US"/>
          </a:p>
        </p:txBody>
      </p:sp>
    </p:spTree>
  </p:cSld>
  <p:clrMapOvr>
    <a:masterClrMapping/>
  </p:clrMapOvr>
  <p:transition spd="slow" advTm="10000">
    <p:circle/>
    <p:sndAc>
      <p:stSnd>
        <p:snd r:embed="rId1" name="wind.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9B86628-DEFB-4B55-AB3D-FB858D1D343E}" type="datetime1">
              <a:rPr lang="en-US" smtClean="0"/>
              <a:pPr/>
              <a:t>5/20/2016</a:t>
            </a:fld>
            <a:endParaRPr lang="en-US"/>
          </a:p>
        </p:txBody>
      </p:sp>
      <p:sp>
        <p:nvSpPr>
          <p:cNvPr id="15" name="Slide Number Placeholder 14"/>
          <p:cNvSpPr>
            <a:spLocks noGrp="1"/>
          </p:cNvSpPr>
          <p:nvPr>
            <p:ph type="sldNum" sz="quarter" idx="15"/>
          </p:nvPr>
        </p:nvSpPr>
        <p:spPr/>
        <p:txBody>
          <a:bodyPr/>
          <a:lstStyle>
            <a:lvl1pPr algn="ctr">
              <a:defRPr/>
            </a:lvl1pPr>
          </a:lstStyle>
          <a:p>
            <a:fld id="{BB155B09-6E69-48B1-A7E9-45397B996E0C}"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spd="slow" advTm="10000">
    <p:circle/>
    <p:sndAc>
      <p:stSnd>
        <p:snd r:embed="rId1" name="wind.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AE234F5-0F57-4E03-A767-B586312607E6}" type="datetime1">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55B09-6E69-48B1-A7E9-45397B996E0C}"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10000">
    <p:circle/>
    <p:sndAc>
      <p:stSnd>
        <p:snd r:embed="rId1" name="wind.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853146-67F4-4959-A014-57CEF7EB542D}" type="datetime1">
              <a:rPr lang="en-US" smtClean="0"/>
              <a:pPr/>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55B09-6E69-48B1-A7E9-45397B996E0C}"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advTm="10000">
    <p:circle/>
    <p:sndAc>
      <p:stSnd>
        <p:snd r:embed="rId1" name="wind.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B155B09-6E69-48B1-A7E9-45397B996E0C}"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3A6CE0AE-C35C-4E29-B1DE-C177ACF8B6BD}" type="datetime1">
              <a:rPr lang="en-US" smtClean="0"/>
              <a:pPr/>
              <a:t>5/20/2016</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10000">
    <p:circle/>
    <p:sndAc>
      <p:stSnd>
        <p:snd r:embed="rId1" name="wind.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7A0235A-049D-4FBF-8B42-0D4AB80464BB}" type="datetime1">
              <a:rPr lang="en-US" smtClean="0"/>
              <a:pPr/>
              <a:t>5/20/2016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155B09-6E69-48B1-A7E9-45397B996E0C}"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spd="slow" advTm="10000">
    <p:circle/>
    <p:sndAc>
      <p:stSnd>
        <p:snd r:embed="rId1" name="wind.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36DADB-BBE2-4B67-97B9-0A25A18C50A9}" type="datetime1">
              <a:rPr lang="en-US" smtClean="0"/>
              <a:pPr/>
              <a:t>5/20/2016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155B09-6E69-48B1-A7E9-45397B996E0C}" type="slidenum">
              <a:rPr lang="en-US" smtClean="0"/>
              <a:pPr/>
              <a:t>‹#›</a:t>
            </a:fld>
            <a:endParaRPr lang="en-US"/>
          </a:p>
        </p:txBody>
      </p:sp>
    </p:spTree>
  </p:cSld>
  <p:clrMapOvr>
    <a:masterClrMapping/>
  </p:clrMapOvr>
  <p:transition spd="slow" advTm="10000">
    <p:circle/>
    <p:sndAc>
      <p:stSnd>
        <p:snd r:embed="rId1" name="wind.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A3C542B3-3594-4394-AFC1-2E9B1089BEE1}" type="datetime1">
              <a:rPr lang="en-US" smtClean="0"/>
              <a:pPr/>
              <a:t>5/20/2016</a:t>
            </a:fld>
            <a:endParaRPr lang="en-US"/>
          </a:p>
        </p:txBody>
      </p:sp>
      <p:sp>
        <p:nvSpPr>
          <p:cNvPr id="9" name="Slide Number Placeholder 8"/>
          <p:cNvSpPr>
            <a:spLocks noGrp="1"/>
          </p:cNvSpPr>
          <p:nvPr>
            <p:ph type="sldNum" sz="quarter" idx="15"/>
          </p:nvPr>
        </p:nvSpPr>
        <p:spPr/>
        <p:txBody>
          <a:bodyPr/>
          <a:lstStyle/>
          <a:p>
            <a:fld id="{BB155B09-6E69-48B1-A7E9-45397B996E0C}"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transition spd="slow" advTm="10000">
    <p:circle/>
    <p:sndAc>
      <p:stSnd>
        <p:snd r:embed="rId1" name="wind.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DFBF49FA-D238-4DBF-87D5-EFC7F8E2A6A1}" type="datetime1">
              <a:rPr lang="en-US" smtClean="0"/>
              <a:pPr/>
              <a:t>5/20/2016</a:t>
            </a:fld>
            <a:endParaRPr lang="en-US"/>
          </a:p>
        </p:txBody>
      </p:sp>
      <p:sp>
        <p:nvSpPr>
          <p:cNvPr id="9" name="Slide Number Placeholder 8"/>
          <p:cNvSpPr>
            <a:spLocks noGrp="1"/>
          </p:cNvSpPr>
          <p:nvPr>
            <p:ph type="sldNum" sz="quarter" idx="11"/>
          </p:nvPr>
        </p:nvSpPr>
        <p:spPr/>
        <p:txBody>
          <a:bodyPr/>
          <a:lstStyle/>
          <a:p>
            <a:fld id="{BB155B09-6E69-48B1-A7E9-45397B996E0C}"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ransition spd="slow" advTm="10000">
    <p:circle/>
    <p:sndAc>
      <p:stSnd>
        <p:snd r:embed="rId1" name="wind.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950F9A7-2C11-4736-951D-DC1FAC3AC9E3}" type="datetime1">
              <a:rPr lang="en-US" smtClean="0"/>
              <a:pPr/>
              <a:t>5/20/2016</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B155B09-6E69-48B1-A7E9-45397B996E0C}"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ransition spd="slow" advTm="10000">
    <p:circle/>
    <p:sndAc>
      <p:stSnd>
        <p:snd r:embed="rId13" name="wind.wav"/>
      </p:stSnd>
    </p:sndAc>
  </p:transition>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2.wav"/><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audio" Target="../media/audio2.wav"/><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gif"/><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57298"/>
            <a:ext cx="8229600" cy="4738702"/>
          </a:xfrm>
        </p:spPr>
        <p:txBody>
          <a:bodyPr>
            <a:normAutofit/>
          </a:bodyPr>
          <a:lstStyle/>
          <a:p>
            <a:pPr algn="r">
              <a:buNone/>
            </a:pPr>
            <a:r>
              <a:rPr lang="fa-IR" sz="2200" dirty="0" smtClean="0">
                <a:solidFill>
                  <a:schemeClr val="tx2"/>
                </a:solidFill>
              </a:rPr>
              <a:t>استان قزوین با مساحت ۱۵۶۴۰ کیلومتر مربع قریب ۱% مساحت کل ایران را تشکیل می دهد اما بدلیل موقعیت خاص جغرافیایی همواره از نظر سیاسی و اقتصادی مورد توجه بسیار زیاد حکومتها و فعالان عرصه اقتصادی بوده است . </a:t>
            </a:r>
            <a:br>
              <a:rPr lang="fa-IR" sz="2200" dirty="0" smtClean="0">
                <a:solidFill>
                  <a:schemeClr val="tx2"/>
                </a:solidFill>
              </a:rPr>
            </a:br>
            <a:endParaRPr lang="en-US" sz="2200" dirty="0">
              <a:solidFill>
                <a:schemeClr val="tx2"/>
              </a:solidFill>
            </a:endParaRPr>
          </a:p>
        </p:txBody>
      </p:sp>
      <p:sp>
        <p:nvSpPr>
          <p:cNvPr id="3" name="Title 2"/>
          <p:cNvSpPr>
            <a:spLocks noGrp="1"/>
          </p:cNvSpPr>
          <p:nvPr>
            <p:ph type="title"/>
          </p:nvPr>
        </p:nvSpPr>
        <p:spPr>
          <a:xfrm>
            <a:off x="457200" y="152400"/>
            <a:ext cx="8229600" cy="990584"/>
          </a:xfrm>
        </p:spPr>
        <p:txBody>
          <a:bodyPr>
            <a:normAutofit/>
          </a:bodyPr>
          <a:lstStyle/>
          <a:p>
            <a:pPr algn="ctr"/>
            <a:r>
              <a:rPr lang="fa-IR" sz="3200" b="1" dirty="0" smtClean="0">
                <a:solidFill>
                  <a:schemeClr val="tx1"/>
                </a:solidFill>
              </a:rPr>
              <a:t>معرفی اجمالی استان قزوین</a:t>
            </a:r>
            <a:endParaRPr lang="en-US" sz="3200" dirty="0">
              <a:solidFill>
                <a:schemeClr val="tx1"/>
              </a:solidFill>
            </a:endParaRPr>
          </a:p>
        </p:txBody>
      </p:sp>
      <p:sp>
        <p:nvSpPr>
          <p:cNvPr id="4" name="Slide Number Placeholder 3"/>
          <p:cNvSpPr>
            <a:spLocks noGrp="1"/>
          </p:cNvSpPr>
          <p:nvPr>
            <p:ph type="sldNum" sz="quarter" idx="15"/>
          </p:nvPr>
        </p:nvSpPr>
        <p:spPr/>
        <p:txBody>
          <a:bodyPr/>
          <a:lstStyle/>
          <a:p>
            <a:fld id="{BB155B09-6E69-48B1-A7E9-45397B996E0C}" type="slidenum">
              <a:rPr lang="en-US" smtClean="0"/>
              <a:pPr/>
              <a:t>1</a:t>
            </a:fld>
            <a:endParaRPr lang="en-US"/>
          </a:p>
        </p:txBody>
      </p:sp>
      <p:pic>
        <p:nvPicPr>
          <p:cNvPr id="2050" name="Picture 2" descr="C:\Documents and Settings\darya\My Documents\Picture1.png"/>
          <p:cNvPicPr>
            <a:picLocks noChangeAspect="1" noChangeArrowheads="1"/>
          </p:cNvPicPr>
          <p:nvPr/>
        </p:nvPicPr>
        <p:blipFill>
          <a:blip r:embed="rId3" cstate="print"/>
          <a:srcRect b="3999"/>
          <a:stretch>
            <a:fillRect/>
          </a:stretch>
        </p:blipFill>
        <p:spPr bwMode="auto">
          <a:xfrm>
            <a:off x="2643174" y="2643182"/>
            <a:ext cx="4010025" cy="342902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spd="slow" advTm="10000">
    <p:circle/>
    <p:sndAc>
      <p:stSnd>
        <p:snd r:embed="rId2"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B155B09-6E69-48B1-A7E9-45397B996E0C}" type="slidenum">
              <a:rPr lang="en-US" smtClean="0"/>
              <a:pPr/>
              <a:t>2</a:t>
            </a:fld>
            <a:endParaRPr lang="en-US"/>
          </a:p>
        </p:txBody>
      </p:sp>
      <p:sp>
        <p:nvSpPr>
          <p:cNvPr id="5" name="Rectangle 4"/>
          <p:cNvSpPr/>
          <p:nvPr/>
        </p:nvSpPr>
        <p:spPr>
          <a:xfrm>
            <a:off x="1357290" y="500042"/>
            <a:ext cx="6429420" cy="2031325"/>
          </a:xfrm>
          <a:prstGeom prst="rect">
            <a:avLst/>
          </a:prstGeom>
        </p:spPr>
        <p:txBody>
          <a:bodyPr wrap="square">
            <a:spAutoFit/>
          </a:bodyPr>
          <a:lstStyle/>
          <a:p>
            <a:pPr algn="ctr"/>
            <a:r>
              <a:rPr lang="fa-IR" dirty="0" smtClean="0">
                <a:solidFill>
                  <a:schemeClr val="tx2"/>
                </a:solidFill>
              </a:rPr>
              <a:t>این استان که بر سر چهار راه مواصلاتی شمال –جنوب و شرق و غرب کشور و در مسیرجاده ابریشم قرار گرفته است همواره مرکز مبادلات اقتصادی با کشورهای گوناگون بوده و بهمین دلیل در طی قرون متمادی محل تبادل آراء و اندیشه های ملل مختلف و مهد پرورش شخصیتهای بزرگ علمی ، فرهنگی و هنری بوده است . شخصیتهائی همچون میر عماد ،عارف قزوینی، عبیدزاکانی ، علامه دهخدا و صدها اندیشمند و هنرمند دیگر که هر کدام در عصر خویش تحولی در عرصه فرهنگ و ادب کشور ایجاد نموده اند .</a:t>
            </a:r>
            <a:endParaRPr lang="en-US" dirty="0"/>
          </a:p>
        </p:txBody>
      </p:sp>
      <p:pic>
        <p:nvPicPr>
          <p:cNvPr id="3074" name="Picture 2" descr="C:\Documents and Settings\darya\My Documents\78870_687.jpg"/>
          <p:cNvPicPr>
            <a:picLocks noChangeAspect="1" noChangeArrowheads="1"/>
          </p:cNvPicPr>
          <p:nvPr/>
        </p:nvPicPr>
        <p:blipFill>
          <a:blip r:embed="rId3" cstate="print"/>
          <a:srcRect/>
          <a:stretch>
            <a:fillRect/>
          </a:stretch>
        </p:blipFill>
        <p:spPr bwMode="auto">
          <a:xfrm>
            <a:off x="2143108" y="2714620"/>
            <a:ext cx="4476750" cy="345757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spd="slow" advTm="10000">
    <p:circle/>
    <p:sndAc>
      <p:stSnd>
        <p:snd r:embed="rId2" name="camera.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8"/>
            <a:ext cx="8229600" cy="5095892"/>
          </a:xfrm>
        </p:spPr>
        <p:txBody>
          <a:bodyPr>
            <a:noAutofit/>
          </a:bodyPr>
          <a:lstStyle/>
          <a:p>
            <a:pPr algn="r">
              <a:buNone/>
            </a:pPr>
            <a:r>
              <a:rPr lang="fa-IR" sz="2200" dirty="0" smtClean="0">
                <a:solidFill>
                  <a:schemeClr val="tx2"/>
                </a:solidFill>
              </a:rPr>
              <a:t>الف : بخش مرکزی مشتمل بردهستانهای اقبال شرقی ، اقبال غربی ، شریف آباد ، پیریوسفیان ، ایلات قاقازان شرقی و ایالات قاقازان غربی . </a:t>
            </a:r>
            <a:br>
              <a:rPr lang="fa-IR" sz="2200" dirty="0" smtClean="0">
                <a:solidFill>
                  <a:schemeClr val="tx2"/>
                </a:solidFill>
              </a:rPr>
            </a:br>
            <a:r>
              <a:rPr lang="fa-IR" sz="2200" dirty="0" smtClean="0">
                <a:solidFill>
                  <a:schemeClr val="tx2"/>
                </a:solidFill>
              </a:rPr>
              <a:t>ب : بخش آبیک مشتمل بر دهستانهای کوهپایه غربی ، کوهپایه شرقی ، بشاریات و زیاران . </a:t>
            </a:r>
            <a:br>
              <a:rPr lang="fa-IR" sz="2200" dirty="0" smtClean="0">
                <a:solidFill>
                  <a:schemeClr val="tx2"/>
                </a:solidFill>
              </a:rPr>
            </a:br>
            <a:r>
              <a:rPr lang="fa-IR" sz="2200" dirty="0" smtClean="0">
                <a:solidFill>
                  <a:schemeClr val="tx2"/>
                </a:solidFill>
              </a:rPr>
              <a:t>ج : بخش آوج مشتمل بر دهستانهای : حصار ولی عصر ، آبگرم ، خرقان شرقی ، خرقان غربی و شهید آباد . </a:t>
            </a:r>
            <a:br>
              <a:rPr lang="fa-IR" sz="2200" dirty="0" smtClean="0">
                <a:solidFill>
                  <a:schemeClr val="tx2"/>
                </a:solidFill>
              </a:rPr>
            </a:br>
            <a:r>
              <a:rPr lang="fa-IR" sz="2200" dirty="0" smtClean="0">
                <a:solidFill>
                  <a:schemeClr val="tx2"/>
                </a:solidFill>
              </a:rPr>
              <a:t>د : بخش بوئین زهرا مشتمل بر دهستانهای : رامند جنوبی ، دشتابی شرقی ، دشتابی غربی ، زهرای بالا و زهرای پایین . </a:t>
            </a:r>
            <a:br>
              <a:rPr lang="fa-IR" sz="2200" dirty="0" smtClean="0">
                <a:solidFill>
                  <a:schemeClr val="tx2"/>
                </a:solidFill>
              </a:rPr>
            </a:br>
            <a:r>
              <a:rPr lang="fa-IR" sz="2200" dirty="0" smtClean="0">
                <a:solidFill>
                  <a:schemeClr val="tx2"/>
                </a:solidFill>
              </a:rPr>
              <a:t>ح : بخش رودبار شهرستان مشتمل بر دهستانهای : رودبار محمد زمانی ، رودبار شهرستان ، دستجرد . </a:t>
            </a:r>
            <a:br>
              <a:rPr lang="fa-IR" sz="2200" dirty="0" smtClean="0">
                <a:solidFill>
                  <a:schemeClr val="tx2"/>
                </a:solidFill>
              </a:rPr>
            </a:br>
            <a:r>
              <a:rPr lang="fa-IR" sz="2200" dirty="0" smtClean="0">
                <a:solidFill>
                  <a:schemeClr val="tx2"/>
                </a:solidFill>
              </a:rPr>
              <a:t>و : بخش رودبار الموت مشتمل بر دهستانهای معلم کلایه ، رودبار الموت بالا و الموت پائین </a:t>
            </a:r>
            <a:br>
              <a:rPr lang="fa-IR" sz="2200" dirty="0" smtClean="0">
                <a:solidFill>
                  <a:schemeClr val="tx2"/>
                </a:solidFill>
              </a:rPr>
            </a:br>
            <a:r>
              <a:rPr lang="fa-IR" sz="2200" dirty="0" smtClean="0">
                <a:solidFill>
                  <a:schemeClr val="tx2"/>
                </a:solidFill>
              </a:rPr>
              <a:t>ز: بخش طارم سفلی مشتمل بر دهستانهای : چوقور ، خندان و نیارک </a:t>
            </a:r>
            <a:br>
              <a:rPr lang="fa-IR" sz="2200" dirty="0" smtClean="0">
                <a:solidFill>
                  <a:schemeClr val="tx2"/>
                </a:solidFill>
              </a:rPr>
            </a:br>
            <a:endParaRPr lang="en-US" sz="2200" dirty="0"/>
          </a:p>
        </p:txBody>
      </p:sp>
      <p:sp>
        <p:nvSpPr>
          <p:cNvPr id="3" name="Slide Number Placeholder 2"/>
          <p:cNvSpPr>
            <a:spLocks noGrp="1"/>
          </p:cNvSpPr>
          <p:nvPr>
            <p:ph type="sldNum" sz="quarter" idx="15"/>
          </p:nvPr>
        </p:nvSpPr>
        <p:spPr/>
        <p:txBody>
          <a:bodyPr/>
          <a:lstStyle/>
          <a:p>
            <a:fld id="{BB155B09-6E69-48B1-A7E9-45397B996E0C}" type="slidenum">
              <a:rPr lang="en-US" smtClean="0"/>
              <a:pPr/>
              <a:t>3</a:t>
            </a:fld>
            <a:endParaRPr lang="en-US"/>
          </a:p>
        </p:txBody>
      </p:sp>
    </p:spTree>
  </p:cSld>
  <p:clrMapOvr>
    <a:masterClrMapping/>
  </p:clrMapOvr>
  <p:transition spd="slow" advTm="10000">
    <p:diamond/>
    <p:sndAc>
      <p:stSnd>
        <p:snd r:embed="rId2" name="camera.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736"/>
            <a:ext cx="8229600" cy="4667264"/>
          </a:xfrm>
        </p:spPr>
        <p:txBody>
          <a:bodyPr>
            <a:noAutofit/>
          </a:bodyPr>
          <a:lstStyle/>
          <a:p>
            <a:pPr algn="r">
              <a:buNone/>
            </a:pPr>
            <a:r>
              <a:rPr lang="fa-IR" sz="2200" dirty="0" smtClean="0">
                <a:solidFill>
                  <a:schemeClr val="tx2"/>
                </a:solidFill>
              </a:rPr>
              <a:t>استان قزوین با بارندگی متوسط از مناطق معتدل کشور به شمار می رود . بلندیهای رشته کوه البرز در جهت شمال شرقی-شمال غربی به صورت کوههای پراکنده این استان را از دیگر استانهای همجوار متمایز کرده است . این استان در دامنه جنوبی البرز واقع شده و تمام قسمتهای شمالی ، غربی و جنوبی آن کوهستانی است . مرتفع ترین کوههای استان عبارتند از سیاهلان با ارتفاع ۴۱۷۵ متر ، کی جگین با ارتفاع ۳۵۰۰ متر و سفید کوه با ارتفاع ۲۳۰۰ متر ، حداقل ارتفاع استان از سطح دریا ۳۰۰ متر می باشد که در شمال غربی استان در منطقه طارم سفلی و کناره های دریاچه سفید رود واقع شده است . </a:t>
            </a:r>
            <a:br>
              <a:rPr lang="fa-IR" sz="2200" dirty="0" smtClean="0">
                <a:solidFill>
                  <a:schemeClr val="tx2"/>
                </a:solidFill>
              </a:rPr>
            </a:br>
            <a:r>
              <a:rPr lang="fa-IR" sz="2200" dirty="0" smtClean="0">
                <a:solidFill>
                  <a:schemeClr val="tx2"/>
                </a:solidFill>
              </a:rPr>
              <a:t>میانگین بارندگی استان در حدود ۳۲۰ میلیمتر در سال است . آبهای سطحی استان در دو حوزه آبریز جاری است . حوزه شمالی (سفید رود )که از رودخانه های طالقان رود و الموت رود تشکیل شده که در منطقه شیر کوه از اتصال آنها رودخانه شاهرود تشکیل می گردد . حوزه آبریز جنوبی (شور) که شامل رودخانه های حاجی عرب خررود ، ابهر رود و تعدادی ازرودخانه های کوچک دامنه جنوبی البرز می باشد . </a:t>
            </a:r>
            <a:br>
              <a:rPr lang="fa-IR" sz="2200" dirty="0" smtClean="0">
                <a:solidFill>
                  <a:schemeClr val="tx2"/>
                </a:solidFill>
              </a:rPr>
            </a:br>
            <a:endParaRPr lang="en-US" sz="2200" dirty="0">
              <a:solidFill>
                <a:schemeClr val="tx2"/>
              </a:solidFill>
            </a:endParaRPr>
          </a:p>
        </p:txBody>
      </p:sp>
      <p:sp>
        <p:nvSpPr>
          <p:cNvPr id="3" name="Title 2"/>
          <p:cNvSpPr>
            <a:spLocks noGrp="1"/>
          </p:cNvSpPr>
          <p:nvPr>
            <p:ph type="title"/>
          </p:nvPr>
        </p:nvSpPr>
        <p:spPr>
          <a:xfrm>
            <a:off x="457200" y="152400"/>
            <a:ext cx="8229600" cy="990584"/>
          </a:xfrm>
        </p:spPr>
        <p:txBody>
          <a:bodyPr>
            <a:normAutofit/>
          </a:bodyPr>
          <a:lstStyle/>
          <a:p>
            <a:pPr algn="ctr"/>
            <a:r>
              <a:rPr lang="fa-IR" sz="3200" b="1" dirty="0" smtClean="0"/>
              <a:t>منابع طبیعی و شرایط اقلیمی </a:t>
            </a:r>
            <a:endParaRPr lang="en-US" sz="3200" b="1" dirty="0"/>
          </a:p>
        </p:txBody>
      </p:sp>
      <p:sp>
        <p:nvSpPr>
          <p:cNvPr id="4" name="Slide Number Placeholder 3"/>
          <p:cNvSpPr>
            <a:spLocks noGrp="1"/>
          </p:cNvSpPr>
          <p:nvPr>
            <p:ph type="sldNum" sz="quarter" idx="15"/>
          </p:nvPr>
        </p:nvSpPr>
        <p:spPr/>
        <p:txBody>
          <a:bodyPr/>
          <a:lstStyle/>
          <a:p>
            <a:fld id="{BB155B09-6E69-48B1-A7E9-45397B996E0C}" type="slidenum">
              <a:rPr lang="en-US" smtClean="0"/>
              <a:pPr/>
              <a:t>4</a:t>
            </a:fld>
            <a:endParaRPr lang="en-US"/>
          </a:p>
        </p:txBody>
      </p:sp>
    </p:spTree>
  </p:cSld>
  <p:clrMapOvr>
    <a:masterClrMapping/>
  </p:clrMapOvr>
  <p:transition spd="slow" advTm="10000">
    <p:wedge/>
    <p:sndAc>
      <p:stSnd>
        <p:snd r:embed="rId2" name="camera.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15008" y="-71462"/>
            <a:ext cx="2057400" cy="785818"/>
          </a:xfrm>
        </p:spPr>
        <p:txBody>
          <a:bodyPr>
            <a:normAutofit/>
          </a:bodyPr>
          <a:lstStyle/>
          <a:p>
            <a:pPr algn="ctr"/>
            <a:r>
              <a:rPr lang="fa-IR" sz="3200" b="1" dirty="0" smtClean="0">
                <a:solidFill>
                  <a:schemeClr val="tx1"/>
                </a:solidFill>
              </a:rPr>
              <a:t>دمای هوا</a:t>
            </a:r>
            <a:endParaRPr lang="en-US" sz="3200" b="1" dirty="0">
              <a:solidFill>
                <a:schemeClr val="tx1"/>
              </a:solidFill>
            </a:endParaRPr>
          </a:p>
        </p:txBody>
      </p:sp>
      <p:sp>
        <p:nvSpPr>
          <p:cNvPr id="2" name="Content Placeholder 1"/>
          <p:cNvSpPr>
            <a:spLocks noGrp="1"/>
          </p:cNvSpPr>
          <p:nvPr>
            <p:ph type="body" sz="half" idx="2"/>
          </p:nvPr>
        </p:nvSpPr>
        <p:spPr>
          <a:xfrm>
            <a:off x="3786182" y="642918"/>
            <a:ext cx="4900618" cy="5715040"/>
          </a:xfrm>
        </p:spPr>
        <p:txBody>
          <a:bodyPr>
            <a:noAutofit/>
          </a:bodyPr>
          <a:lstStyle/>
          <a:p>
            <a:pPr algn="r">
              <a:buNone/>
            </a:pPr>
            <a:r>
              <a:rPr lang="fa-IR" sz="2200" dirty="0" smtClean="0">
                <a:solidFill>
                  <a:schemeClr val="tx2"/>
                </a:solidFill>
                <a:latin typeface="Arial" pitchFamily="34" charset="0"/>
                <a:cs typeface="Arial" pitchFamily="34" charset="0"/>
              </a:rPr>
              <a:t>ميانگين دماي روزانه قزوين 8/13 مي باشد. ميانگين حداقل دما در چهار ماه سال (آذر- دي- بهمن- اسفند) زير صفر مي‌باشد. سردترين ماه سال دي است با ميانگين دماي روزانه 6/0 و با ميانگين حداقل 3/4- كمترين دماي اتفاق افتاده در قزوين 6/23- مربوط به دي ماه 1355 مي باشد. بيشترين دماي اتفاق افتاده 43 مربوط به مرداد 1355 مي‌باشد. كمترين دما مربوط به ماه بهمن است با 8/9 و بيشترين نوسان دما مربوط به ماه تير است با 8/18 تعداد روزهاي يخبندان 92 روز در سال است كه دامنه نوسان ان از 33  روز در سال 1344 تا 130 روز در سال 1361 مي باشد. در جدول شماره 1-3 رژيم حرارتي قزوين در ماه‌هاي مختلف سال نشان داده شده است. </a:t>
            </a:r>
            <a:endParaRPr lang="en-US" sz="2200" dirty="0" smtClean="0">
              <a:solidFill>
                <a:schemeClr val="tx2"/>
              </a:solidFill>
              <a:latin typeface="Arial" pitchFamily="34" charset="0"/>
              <a:cs typeface="Arial" pitchFamily="34" charset="0"/>
            </a:endParaRPr>
          </a:p>
          <a:p>
            <a:pPr algn="r"/>
            <a:endParaRPr lang="en-US" sz="2200" dirty="0">
              <a:solidFill>
                <a:schemeClr val="tx2"/>
              </a:solidFill>
            </a:endParaRPr>
          </a:p>
        </p:txBody>
      </p:sp>
      <p:grpSp>
        <p:nvGrpSpPr>
          <p:cNvPr id="1032" name="Group 8"/>
          <p:cNvGrpSpPr>
            <a:grpSpLocks/>
          </p:cNvGrpSpPr>
          <p:nvPr/>
        </p:nvGrpSpPr>
        <p:grpSpPr bwMode="auto">
          <a:xfrm>
            <a:off x="500034" y="714356"/>
            <a:ext cx="3286148" cy="3929148"/>
            <a:chOff x="1441" y="6707"/>
            <a:chExt cx="9345" cy="9146"/>
          </a:xfrm>
        </p:grpSpPr>
        <p:sp>
          <p:nvSpPr>
            <p:cNvPr id="1033" name="Text Box 9"/>
            <p:cNvSpPr txBox="1">
              <a:spLocks noChangeArrowheads="1"/>
            </p:cNvSpPr>
            <p:nvPr/>
          </p:nvSpPr>
          <p:spPr bwMode="auto">
            <a:xfrm>
              <a:off x="2863" y="14773"/>
              <a:ext cx="6120" cy="1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a-IR" sz="1400" b="1" i="0" u="none" strike="noStrike" cap="none" normalizeH="0" baseline="0" dirty="0" smtClean="0">
                  <a:ln>
                    <a:noFill/>
                  </a:ln>
                  <a:solidFill>
                    <a:schemeClr val="tx1"/>
                  </a:solidFill>
                  <a:effectLst/>
                  <a:latin typeface="Calibri" pitchFamily="34" charset="0"/>
                  <a:ea typeface="Arial" pitchFamily="34" charset="0"/>
                  <a:cs typeface="Zar" charset="-78"/>
                </a:rPr>
                <a:t>نمودار شماره (1-3): ميانگين رژيم حرارتي ماهيانه قزوين</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34" name="Picture 10" descr="2"/>
            <p:cNvPicPr>
              <a:picLocks noChangeAspect="1" noChangeArrowheads="1"/>
            </p:cNvPicPr>
            <p:nvPr/>
          </p:nvPicPr>
          <p:blipFill>
            <a:blip r:embed="rId3" cstate="print"/>
            <a:srcRect/>
            <a:stretch>
              <a:fillRect/>
            </a:stretch>
          </p:blipFill>
          <p:spPr bwMode="auto">
            <a:xfrm>
              <a:off x="1441" y="6707"/>
              <a:ext cx="9345" cy="7695"/>
            </a:xfrm>
            <a:prstGeom prst="rect">
              <a:avLst/>
            </a:prstGeom>
            <a:noFill/>
            <a:ln w="9525">
              <a:noFill/>
              <a:miter lim="800000"/>
              <a:headEnd/>
              <a:tailEnd/>
            </a:ln>
          </p:spPr>
        </p:pic>
      </p:grpSp>
      <p:sp>
        <p:nvSpPr>
          <p:cNvPr id="7" name="Slide Number Placeholder 6"/>
          <p:cNvSpPr>
            <a:spLocks noGrp="1"/>
          </p:cNvSpPr>
          <p:nvPr>
            <p:ph type="sldNum" sz="quarter" idx="11"/>
          </p:nvPr>
        </p:nvSpPr>
        <p:spPr/>
        <p:txBody>
          <a:bodyPr/>
          <a:lstStyle/>
          <a:p>
            <a:fld id="{BB155B09-6E69-48B1-A7E9-45397B996E0C}" type="slidenum">
              <a:rPr lang="en-US" smtClean="0"/>
              <a:pPr/>
              <a:t>5</a:t>
            </a:fld>
            <a:endParaRPr lang="en-US"/>
          </a:p>
        </p:txBody>
      </p:sp>
    </p:spTree>
  </p:cSld>
  <p:clrMapOvr>
    <a:masterClrMapping/>
  </p:clrMapOvr>
  <p:transition spd="slow" advTm="10000">
    <p:circle/>
    <p:sndAc>
      <p:stSnd>
        <p:snd r:embed="rId2" name="camera.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000108"/>
            <a:ext cx="8229600" cy="5357850"/>
          </a:xfrm>
        </p:spPr>
        <p:txBody>
          <a:bodyPr>
            <a:normAutofit/>
          </a:bodyPr>
          <a:lstStyle/>
          <a:p>
            <a:pPr algn="r">
              <a:buNone/>
            </a:pPr>
            <a:r>
              <a:rPr lang="fa-IR" sz="2200" dirty="0" smtClean="0">
                <a:solidFill>
                  <a:schemeClr val="tx2"/>
                </a:solidFill>
              </a:rPr>
              <a:t>شهر قزوين به دليل قرار گرفتن در ارتفاع 1304 متري از سطح دريا داراي اوضاع جوي نسبتاً معتدلي مي‌باشد. ميزان بارندگي در اين شهر نيز بنا به اعلام اداره كل هواشناسي استان قزوين در بين سال‌هاي 1370- 1377 بين 256 تا 428 ميلي متر در نوسان بوده است. از اين رو مي‌توان اين منطقه را جزء مناطق نيمه خشك به شمار آورد. بر اساس آمار بيشترين ميزان بارش در فاصله سال‌هاي مزبور در ارديبهشت ماه معادل 1/51  ميليمتر و كمترين آن در شهريور ماه با 3/1 ميليمتر ثبت شده است. همچنين معدل تعداد روزهاي يخبندان 91 روز مي باشد. كه در ماه‌هاي آذر تا فروردين اتفاق مي‌افتد.</a:t>
            </a:r>
            <a:endParaRPr lang="en-US" sz="2200" dirty="0" smtClean="0">
              <a:solidFill>
                <a:schemeClr val="tx2"/>
              </a:solidFill>
            </a:endParaRPr>
          </a:p>
          <a:p>
            <a:pPr algn="r">
              <a:buNone/>
            </a:pPr>
            <a:r>
              <a:rPr lang="fa-IR" sz="2200" dirty="0" smtClean="0">
                <a:solidFill>
                  <a:schemeClr val="tx2"/>
                </a:solidFill>
              </a:rPr>
              <a:t>حداكثر متوسط رطوبت نسبي 98% و در ارديبهشت ماه و حداقل آن در ماه‌هاي تير و شهريور و معادل 8% مي باشد. </a:t>
            </a:r>
            <a:endParaRPr lang="en-US" sz="2200" dirty="0" smtClean="0">
              <a:solidFill>
                <a:schemeClr val="tx2"/>
              </a:solidFill>
            </a:endParaRPr>
          </a:p>
          <a:p>
            <a:pPr algn="r"/>
            <a:endParaRPr lang="en-US" sz="2200" dirty="0">
              <a:solidFill>
                <a:schemeClr val="tx2"/>
              </a:solidFill>
            </a:endParaRPr>
          </a:p>
        </p:txBody>
      </p:sp>
      <p:sp>
        <p:nvSpPr>
          <p:cNvPr id="5" name="Title 4"/>
          <p:cNvSpPr>
            <a:spLocks noGrp="1"/>
          </p:cNvSpPr>
          <p:nvPr>
            <p:ph type="title"/>
          </p:nvPr>
        </p:nvSpPr>
        <p:spPr>
          <a:xfrm>
            <a:off x="457200" y="152400"/>
            <a:ext cx="8229600" cy="704832"/>
          </a:xfrm>
        </p:spPr>
        <p:txBody>
          <a:bodyPr>
            <a:normAutofit/>
          </a:bodyPr>
          <a:lstStyle/>
          <a:p>
            <a:pPr algn="ctr"/>
            <a:r>
              <a:rPr lang="fa-IR" sz="3200" b="1" dirty="0" smtClean="0"/>
              <a:t>بارندگی</a:t>
            </a:r>
            <a:endParaRPr lang="en-US" sz="3200" b="1" dirty="0"/>
          </a:p>
        </p:txBody>
      </p:sp>
      <p:sp>
        <p:nvSpPr>
          <p:cNvPr id="4" name="Slide Number Placeholder 3"/>
          <p:cNvSpPr>
            <a:spLocks noGrp="1"/>
          </p:cNvSpPr>
          <p:nvPr>
            <p:ph type="sldNum" sz="quarter" idx="15"/>
          </p:nvPr>
        </p:nvSpPr>
        <p:spPr/>
        <p:txBody>
          <a:bodyPr/>
          <a:lstStyle/>
          <a:p>
            <a:fld id="{BB155B09-6E69-48B1-A7E9-45397B996E0C}" type="slidenum">
              <a:rPr lang="en-US" smtClean="0"/>
              <a:pPr/>
              <a:t>6</a:t>
            </a:fld>
            <a:endParaRPr lang="en-US"/>
          </a:p>
        </p:txBody>
      </p:sp>
    </p:spTree>
  </p:cSld>
  <p:clrMapOvr>
    <a:masterClrMapping/>
  </p:clrMapOvr>
  <p:transition spd="slow" advTm="10000">
    <p:circle/>
    <p:sndAc>
      <p:stSnd>
        <p:snd r:embed="rId2" name="camera.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28670"/>
            <a:ext cx="8229600" cy="5167330"/>
          </a:xfrm>
        </p:spPr>
        <p:txBody>
          <a:bodyPr>
            <a:normAutofit fontScale="85000" lnSpcReduction="10000"/>
          </a:bodyPr>
          <a:lstStyle/>
          <a:p>
            <a:pPr algn="r" rtl="1">
              <a:buNone/>
            </a:pPr>
            <a:r>
              <a:rPr lang="fa-IR" dirty="0" smtClean="0">
                <a:solidFill>
                  <a:schemeClr val="tx2"/>
                </a:solidFill>
                <a:latin typeface="Arial" pitchFamily="34" charset="0"/>
                <a:cs typeface="+mj-cs"/>
              </a:rPr>
              <a:t>قزوين داراي دو نوع باد معروف است كه نام‌هاي محلي آن راز و مه مي باشند.  </a:t>
            </a:r>
            <a:r>
              <a:rPr lang="fa-IR" b="1" dirty="0" smtClean="0">
                <a:solidFill>
                  <a:schemeClr val="tx2"/>
                </a:solidFill>
                <a:latin typeface="Arial" pitchFamily="34" charset="0"/>
                <a:cs typeface="+mj-cs"/>
              </a:rPr>
              <a:t/>
            </a:r>
            <a:br>
              <a:rPr lang="fa-IR" b="1" dirty="0" smtClean="0">
                <a:solidFill>
                  <a:schemeClr val="tx2"/>
                </a:solidFill>
                <a:latin typeface="Arial" pitchFamily="34" charset="0"/>
                <a:cs typeface="+mj-cs"/>
              </a:rPr>
            </a:br>
            <a:r>
              <a:rPr lang="fa-IR" b="1" dirty="0" smtClean="0">
                <a:solidFill>
                  <a:schemeClr val="tx2"/>
                </a:solidFill>
                <a:latin typeface="Arial" pitchFamily="34" charset="0"/>
                <a:cs typeface="+mj-cs"/>
              </a:rPr>
              <a:t>1-باد مه </a:t>
            </a:r>
            <a:endParaRPr lang="en-US" dirty="0" smtClean="0">
              <a:solidFill>
                <a:schemeClr val="tx2"/>
              </a:solidFill>
              <a:latin typeface="Arial" pitchFamily="34" charset="0"/>
              <a:cs typeface="+mj-cs"/>
            </a:endParaRPr>
          </a:p>
          <a:p>
            <a:pPr algn="r" rtl="1">
              <a:buNone/>
            </a:pPr>
            <a:r>
              <a:rPr lang="fa-IR" dirty="0" smtClean="0">
                <a:solidFill>
                  <a:schemeClr val="tx2"/>
                </a:solidFill>
                <a:latin typeface="Arial" pitchFamily="34" charset="0"/>
                <a:cs typeface="+mj-cs"/>
              </a:rPr>
              <a:t>از جهات شمال و شمال غربي و مغرب مي وزد. سرعت متوسط اين باد بيشتر از ساير بادها مي باشد. سرعت متوسط اين باد طي شبانه روز به 7 كيلومتر در ساعت مي‌رسد. سرعت لحظه‌اي اين باد به 104 كيلومتر در ساعت نيز رسيده است. وزش اين باد باعث افزايش رطوبت و كاهش دماي هوا مي‌شود. منشأ اين باد اختلاف فشار دو طرف سلسله جبال البرز مي‌باشد كه از طريق دره منجيل وارد قسمت جنوبي سلسله جبال البرز شده كه بخشي از آن از طريق دره كوهين وارد دشت شده كه به قزوين نيز مي‌رسد.</a:t>
            </a:r>
            <a:endParaRPr lang="en-US" dirty="0" smtClean="0">
              <a:solidFill>
                <a:schemeClr val="tx2"/>
              </a:solidFill>
              <a:latin typeface="Arial" pitchFamily="34" charset="0"/>
              <a:cs typeface="+mj-cs"/>
            </a:endParaRPr>
          </a:p>
          <a:p>
            <a:pPr algn="r" rtl="1">
              <a:buNone/>
            </a:pPr>
            <a:r>
              <a:rPr lang="fa-IR" dirty="0" smtClean="0">
                <a:solidFill>
                  <a:schemeClr val="tx2"/>
                </a:solidFill>
                <a:latin typeface="Arial" pitchFamily="34" charset="0"/>
                <a:cs typeface="+mj-cs"/>
              </a:rPr>
              <a:t>2-</a:t>
            </a:r>
            <a:r>
              <a:rPr lang="fa-IR" b="1" dirty="0" smtClean="0">
                <a:solidFill>
                  <a:schemeClr val="tx2"/>
                </a:solidFill>
                <a:latin typeface="Arial" pitchFamily="34" charset="0"/>
                <a:cs typeface="+mj-cs"/>
              </a:rPr>
              <a:t> باد راز </a:t>
            </a:r>
            <a:endParaRPr lang="en-US" dirty="0" smtClean="0">
              <a:solidFill>
                <a:schemeClr val="tx2"/>
              </a:solidFill>
              <a:latin typeface="Arial" pitchFamily="34" charset="0"/>
              <a:cs typeface="+mj-cs"/>
            </a:endParaRPr>
          </a:p>
          <a:p>
            <a:pPr algn="r" rtl="1">
              <a:buNone/>
            </a:pPr>
            <a:r>
              <a:rPr lang="fa-IR" dirty="0" smtClean="0">
                <a:solidFill>
                  <a:schemeClr val="tx2"/>
                </a:solidFill>
                <a:latin typeface="Arial" pitchFamily="34" charset="0"/>
                <a:cs typeface="+mj-cs"/>
              </a:rPr>
              <a:t>از جهات شرق، جنوب شرق و جنوب مي‌وزد. فراواني تعداد وزش آن از باد مه بيشتر بوده ولي سرعت متوسط آن از باد مه كمتر است. به طوري كه باد غالب در 10 ماه از سال باد جنوب شرقي است. سرعت متوسط باد راز 6/6 كيلومتر در ساعت است كه سرعت لحظه به لحظه اين باد به 100 كيلومتر در ساعت نيز رسيده است. در اثر وزش اين باد دما افزايش و رطوبت كاهش مي‌يابد. منشأ اين باد ايجاد كم فشار حرارتي بر روي كوير مركزي ايران است كه زبانه‌هاي اين كم فشار تا قزوين مي‌رسد و بسته به قدرت اين مركز كم فشار اين باد شديد يا ضعيف مي‌شود (شدت اين باد در تابستان زيادتر است)</a:t>
            </a:r>
            <a:endParaRPr lang="en-US" dirty="0" smtClean="0">
              <a:solidFill>
                <a:schemeClr val="tx2"/>
              </a:solidFill>
              <a:latin typeface="Arial" pitchFamily="34" charset="0"/>
              <a:cs typeface="+mj-cs"/>
            </a:endParaRPr>
          </a:p>
          <a:p>
            <a:pPr algn="r"/>
            <a:endParaRPr lang="en-US" dirty="0">
              <a:solidFill>
                <a:schemeClr val="tx2"/>
              </a:solidFill>
              <a:latin typeface="Arial" pitchFamily="34" charset="0"/>
              <a:cs typeface="+mj-cs"/>
            </a:endParaRPr>
          </a:p>
        </p:txBody>
      </p:sp>
      <p:sp>
        <p:nvSpPr>
          <p:cNvPr id="3" name="Title 2"/>
          <p:cNvSpPr>
            <a:spLocks noGrp="1"/>
          </p:cNvSpPr>
          <p:nvPr>
            <p:ph type="title"/>
          </p:nvPr>
        </p:nvSpPr>
        <p:spPr>
          <a:xfrm>
            <a:off x="457200" y="152400"/>
            <a:ext cx="8229600" cy="704832"/>
          </a:xfrm>
        </p:spPr>
        <p:txBody>
          <a:bodyPr>
            <a:normAutofit/>
          </a:bodyPr>
          <a:lstStyle/>
          <a:p>
            <a:pPr algn="ctr"/>
            <a:r>
              <a:rPr lang="fa-IR" sz="3200" b="1" dirty="0" smtClean="0"/>
              <a:t>باد</a:t>
            </a:r>
            <a:endParaRPr lang="en-US" sz="3200" b="1" dirty="0"/>
          </a:p>
        </p:txBody>
      </p:sp>
      <p:sp>
        <p:nvSpPr>
          <p:cNvPr id="4" name="Slide Number Placeholder 3"/>
          <p:cNvSpPr>
            <a:spLocks noGrp="1"/>
          </p:cNvSpPr>
          <p:nvPr>
            <p:ph type="sldNum" sz="quarter" idx="15"/>
          </p:nvPr>
        </p:nvSpPr>
        <p:spPr/>
        <p:txBody>
          <a:bodyPr/>
          <a:lstStyle/>
          <a:p>
            <a:fld id="{BB155B09-6E69-48B1-A7E9-45397B996E0C}" type="slidenum">
              <a:rPr lang="en-US" smtClean="0"/>
              <a:pPr/>
              <a:t>7</a:t>
            </a:fld>
            <a:endParaRPr lang="en-US"/>
          </a:p>
        </p:txBody>
      </p:sp>
    </p:spTree>
  </p:cSld>
  <p:clrMapOvr>
    <a:masterClrMapping/>
  </p:clrMapOvr>
  <p:transition spd="slow" advTm="10000">
    <p:circle/>
    <p:sndAc>
      <p:stSnd>
        <p:snd r:embed="rId2" name="camera.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BB155B09-6E69-48B1-A7E9-45397B996E0C}" type="slidenum">
              <a:rPr lang="en-US" smtClean="0"/>
              <a:pPr/>
              <a:t>8</a:t>
            </a:fld>
            <a:endParaRPr lang="en-US"/>
          </a:p>
        </p:txBody>
      </p:sp>
      <p:sp>
        <p:nvSpPr>
          <p:cNvPr id="7" name="Rectangle 6"/>
          <p:cNvSpPr/>
          <p:nvPr/>
        </p:nvSpPr>
        <p:spPr>
          <a:xfrm>
            <a:off x="1769286" y="1500174"/>
            <a:ext cx="2857520" cy="40719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Rectangle 7"/>
          <p:cNvSpPr/>
          <p:nvPr/>
        </p:nvSpPr>
        <p:spPr>
          <a:xfrm>
            <a:off x="2772755" y="834078"/>
            <a:ext cx="4299575" cy="523220"/>
          </a:xfrm>
          <a:prstGeom prst="rect">
            <a:avLst/>
          </a:prstGeom>
        </p:spPr>
        <p:txBody>
          <a:bodyPr wrap="none">
            <a:spAutoFit/>
          </a:bodyPr>
          <a:lstStyle/>
          <a:p>
            <a:pPr algn="r" rtl="1"/>
            <a:r>
              <a:rPr lang="fa-IR" sz="2800" dirty="0" smtClean="0">
                <a:latin typeface="A Jadid pc" pitchFamily="2" charset="-78"/>
                <a:cs typeface="A Jadid pc" pitchFamily="2" charset="-78"/>
              </a:rPr>
              <a:t>کانال رسمی سایت آرک دیزاین</a:t>
            </a:r>
            <a:endParaRPr lang="en-US" sz="2800" dirty="0">
              <a:latin typeface="A Jadid pc" pitchFamily="2" charset="-78"/>
              <a:cs typeface="A Jadid pc" pitchFamily="2" charset="-78"/>
            </a:endParaRPr>
          </a:p>
        </p:txBody>
      </p:sp>
      <p:sp>
        <p:nvSpPr>
          <p:cNvPr id="9" name="Rectangle 8"/>
          <p:cNvSpPr/>
          <p:nvPr/>
        </p:nvSpPr>
        <p:spPr>
          <a:xfrm>
            <a:off x="2663412" y="1500174"/>
            <a:ext cx="1080745" cy="523220"/>
          </a:xfrm>
          <a:prstGeom prst="rect">
            <a:avLst/>
          </a:prstGeom>
        </p:spPr>
        <p:txBody>
          <a:bodyPr wrap="none">
            <a:spAutoFit/>
          </a:bodyPr>
          <a:lstStyle/>
          <a:p>
            <a:pPr algn="r" rtl="1"/>
            <a:r>
              <a:rPr lang="en-US" sz="2800" b="1" dirty="0" smtClean="0"/>
              <a:t>18MB</a:t>
            </a:r>
            <a:endParaRPr lang="en-US" sz="2800" b="1" dirty="0"/>
          </a:p>
        </p:txBody>
      </p:sp>
      <p:pic>
        <p:nvPicPr>
          <p:cNvPr id="10" name="Picture 9" descr="tozihat.png"/>
          <p:cNvPicPr>
            <a:picLocks noChangeAspect="1"/>
          </p:cNvPicPr>
          <p:nvPr/>
        </p:nvPicPr>
        <p:blipFill>
          <a:blip r:embed="rId3"/>
          <a:stretch>
            <a:fillRect/>
          </a:stretch>
        </p:blipFill>
        <p:spPr>
          <a:xfrm>
            <a:off x="6769946" y="3206606"/>
            <a:ext cx="579584" cy="579584"/>
          </a:xfrm>
          <a:prstGeom prst="rect">
            <a:avLst/>
          </a:prstGeom>
        </p:spPr>
      </p:pic>
      <p:pic>
        <p:nvPicPr>
          <p:cNvPr id="11" name="Picture 10" descr="documents_24x24.png"/>
          <p:cNvPicPr>
            <a:picLocks noChangeAspect="1"/>
          </p:cNvPicPr>
          <p:nvPr/>
        </p:nvPicPr>
        <p:blipFill>
          <a:blip r:embed="rId4"/>
          <a:stretch>
            <a:fillRect/>
          </a:stretch>
        </p:blipFill>
        <p:spPr>
          <a:xfrm>
            <a:off x="6769946" y="2428868"/>
            <a:ext cx="571504" cy="571504"/>
          </a:xfrm>
          <a:prstGeom prst="rect">
            <a:avLst/>
          </a:prstGeom>
        </p:spPr>
      </p:pic>
      <p:pic>
        <p:nvPicPr>
          <p:cNvPr id="12" name="Picture 11" descr="size.gif"/>
          <p:cNvPicPr>
            <a:picLocks noChangeAspect="1"/>
          </p:cNvPicPr>
          <p:nvPr/>
        </p:nvPicPr>
        <p:blipFill>
          <a:blip r:embed="rId5"/>
          <a:stretch>
            <a:fillRect/>
          </a:stretch>
        </p:blipFill>
        <p:spPr>
          <a:xfrm>
            <a:off x="6769946" y="1594766"/>
            <a:ext cx="571504" cy="571504"/>
          </a:xfrm>
          <a:prstGeom prst="rect">
            <a:avLst/>
          </a:prstGeom>
        </p:spPr>
      </p:pic>
      <p:sp>
        <p:nvSpPr>
          <p:cNvPr id="13" name="Rectangle 12"/>
          <p:cNvSpPr/>
          <p:nvPr/>
        </p:nvSpPr>
        <p:spPr>
          <a:xfrm>
            <a:off x="2853182" y="2428868"/>
            <a:ext cx="1260153" cy="523220"/>
          </a:xfrm>
          <a:prstGeom prst="rect">
            <a:avLst/>
          </a:prstGeom>
        </p:spPr>
        <p:txBody>
          <a:bodyPr wrap="none">
            <a:spAutoFit/>
          </a:bodyPr>
          <a:lstStyle/>
          <a:p>
            <a:pPr algn="r" rtl="1"/>
            <a:r>
              <a:rPr lang="en-US" sz="2800" b="1" dirty="0" smtClean="0"/>
              <a:t>65</a:t>
            </a:r>
            <a:r>
              <a:rPr lang="fa-IR" sz="2800" b="1" dirty="0" smtClean="0"/>
              <a:t>اسلاید</a:t>
            </a:r>
            <a:endParaRPr lang="en-US" sz="2800" b="1" dirty="0"/>
          </a:p>
        </p:txBody>
      </p:sp>
      <p:sp>
        <p:nvSpPr>
          <p:cNvPr id="14" name="Rectangle 13"/>
          <p:cNvSpPr/>
          <p:nvPr/>
        </p:nvSpPr>
        <p:spPr>
          <a:xfrm>
            <a:off x="2409457" y="3286124"/>
            <a:ext cx="1787028" cy="523220"/>
          </a:xfrm>
          <a:prstGeom prst="rect">
            <a:avLst/>
          </a:prstGeom>
        </p:spPr>
        <p:txBody>
          <a:bodyPr wrap="none">
            <a:spAutoFit/>
          </a:bodyPr>
          <a:lstStyle/>
          <a:p>
            <a:pPr algn="r" rtl="1"/>
            <a:r>
              <a:rPr lang="en-US" sz="2800" b="1" smtClean="0"/>
              <a:t>15000</a:t>
            </a:r>
            <a:r>
              <a:rPr lang="fa-IR" sz="2800" b="1" dirty="0" smtClean="0"/>
              <a:t>تومان</a:t>
            </a:r>
            <a:endParaRPr lang="en-US" sz="2800" b="1" dirty="0"/>
          </a:p>
        </p:txBody>
      </p:sp>
      <p:pic>
        <p:nvPicPr>
          <p:cNvPr id="15" name="Picture 14" descr="Telegram1.jpg"/>
          <p:cNvPicPr>
            <a:picLocks noChangeAspect="1"/>
          </p:cNvPicPr>
          <p:nvPr/>
        </p:nvPicPr>
        <p:blipFill>
          <a:blip r:embed="rId6"/>
          <a:stretch>
            <a:fillRect/>
          </a:stretch>
        </p:blipFill>
        <p:spPr>
          <a:xfrm>
            <a:off x="3643306" y="5715016"/>
            <a:ext cx="2571768" cy="666755"/>
          </a:xfrm>
          <a:prstGeom prst="rect">
            <a:avLst/>
          </a:prstGeom>
        </p:spPr>
      </p:pic>
      <p:pic>
        <p:nvPicPr>
          <p:cNvPr id="16" name="Picture 15" descr="phone-symbol-2.png"/>
          <p:cNvPicPr>
            <a:picLocks noChangeAspect="1"/>
          </p:cNvPicPr>
          <p:nvPr/>
        </p:nvPicPr>
        <p:blipFill>
          <a:blip r:embed="rId7" cstate="print"/>
          <a:stretch>
            <a:fillRect/>
          </a:stretch>
        </p:blipFill>
        <p:spPr>
          <a:xfrm>
            <a:off x="6760438" y="4919690"/>
            <a:ext cx="509574" cy="509574"/>
          </a:xfrm>
          <a:prstGeom prst="rect">
            <a:avLst/>
          </a:prstGeom>
        </p:spPr>
      </p:pic>
      <p:pic>
        <p:nvPicPr>
          <p:cNvPr id="17" name="Picture 16" descr="com.unix_.stickertelegram.png"/>
          <p:cNvPicPr>
            <a:picLocks noChangeAspect="1"/>
          </p:cNvPicPr>
          <p:nvPr/>
        </p:nvPicPr>
        <p:blipFill>
          <a:blip r:embed="rId8" cstate="print"/>
          <a:stretch>
            <a:fillRect/>
          </a:stretch>
        </p:blipFill>
        <p:spPr>
          <a:xfrm>
            <a:off x="6769946" y="4071942"/>
            <a:ext cx="588136" cy="588136"/>
          </a:xfrm>
          <a:prstGeom prst="rect">
            <a:avLst/>
          </a:prstGeom>
        </p:spPr>
      </p:pic>
      <p:sp>
        <p:nvSpPr>
          <p:cNvPr id="18" name="Rectangle 17"/>
          <p:cNvSpPr/>
          <p:nvPr/>
        </p:nvSpPr>
        <p:spPr>
          <a:xfrm>
            <a:off x="5408587" y="1643050"/>
            <a:ext cx="1359667" cy="400110"/>
          </a:xfrm>
          <a:prstGeom prst="rect">
            <a:avLst/>
          </a:prstGeom>
        </p:spPr>
        <p:txBody>
          <a:bodyPr wrap="none">
            <a:spAutoFit/>
          </a:bodyPr>
          <a:lstStyle/>
          <a:p>
            <a:pPr algn="r" rtl="1"/>
            <a:r>
              <a:rPr lang="fa-IR" sz="2000" b="1" dirty="0" smtClean="0"/>
              <a:t>حجم فایل</a:t>
            </a:r>
            <a:endParaRPr lang="en-US" sz="2000" b="1" dirty="0"/>
          </a:p>
        </p:txBody>
      </p:sp>
      <p:sp>
        <p:nvSpPr>
          <p:cNvPr id="19" name="Rectangle 18"/>
          <p:cNvSpPr/>
          <p:nvPr/>
        </p:nvSpPr>
        <p:spPr>
          <a:xfrm>
            <a:off x="5109662" y="2500306"/>
            <a:ext cx="1662635" cy="400110"/>
          </a:xfrm>
          <a:prstGeom prst="rect">
            <a:avLst/>
          </a:prstGeom>
        </p:spPr>
        <p:txBody>
          <a:bodyPr wrap="none">
            <a:spAutoFit/>
          </a:bodyPr>
          <a:lstStyle/>
          <a:p>
            <a:pPr algn="r" rtl="1"/>
            <a:r>
              <a:rPr lang="fa-IR" sz="2000" b="1" dirty="0" smtClean="0"/>
              <a:t>تعداد اسلاید</a:t>
            </a:r>
            <a:endParaRPr lang="en-US" sz="2000" b="1" dirty="0"/>
          </a:p>
        </p:txBody>
      </p:sp>
      <p:sp>
        <p:nvSpPr>
          <p:cNvPr id="20" name="Rectangle 19"/>
          <p:cNvSpPr/>
          <p:nvPr/>
        </p:nvSpPr>
        <p:spPr>
          <a:xfrm>
            <a:off x="5915967" y="3286124"/>
            <a:ext cx="856325" cy="400110"/>
          </a:xfrm>
          <a:prstGeom prst="rect">
            <a:avLst/>
          </a:prstGeom>
        </p:spPr>
        <p:txBody>
          <a:bodyPr wrap="none">
            <a:spAutoFit/>
          </a:bodyPr>
          <a:lstStyle/>
          <a:p>
            <a:pPr algn="r" rtl="1"/>
            <a:r>
              <a:rPr lang="fa-IR" sz="2000" b="1" dirty="0" smtClean="0"/>
              <a:t>قیمت</a:t>
            </a:r>
            <a:endParaRPr lang="en-US" sz="2000" b="1" dirty="0"/>
          </a:p>
        </p:txBody>
      </p:sp>
      <p:sp>
        <p:nvSpPr>
          <p:cNvPr id="21" name="Rectangle 20"/>
          <p:cNvSpPr/>
          <p:nvPr/>
        </p:nvSpPr>
        <p:spPr>
          <a:xfrm>
            <a:off x="4995847" y="4171898"/>
            <a:ext cx="1776448" cy="400110"/>
          </a:xfrm>
          <a:prstGeom prst="rect">
            <a:avLst/>
          </a:prstGeom>
        </p:spPr>
        <p:txBody>
          <a:bodyPr wrap="none">
            <a:spAutoFit/>
          </a:bodyPr>
          <a:lstStyle/>
          <a:p>
            <a:pPr algn="r" rtl="1"/>
            <a:r>
              <a:rPr lang="fa-IR" sz="2000" b="1" dirty="0" smtClean="0"/>
              <a:t>آی دی تلگرام</a:t>
            </a:r>
            <a:endParaRPr lang="en-US" sz="2000" b="1" dirty="0"/>
          </a:p>
        </p:txBody>
      </p:sp>
      <p:sp>
        <p:nvSpPr>
          <p:cNvPr id="22" name="Rectangle 21"/>
          <p:cNvSpPr/>
          <p:nvPr/>
        </p:nvSpPr>
        <p:spPr>
          <a:xfrm>
            <a:off x="4721738" y="4957716"/>
            <a:ext cx="2050561" cy="400110"/>
          </a:xfrm>
          <a:prstGeom prst="rect">
            <a:avLst/>
          </a:prstGeom>
        </p:spPr>
        <p:txBody>
          <a:bodyPr wrap="none">
            <a:spAutoFit/>
          </a:bodyPr>
          <a:lstStyle/>
          <a:p>
            <a:pPr algn="r" rtl="1"/>
            <a:r>
              <a:rPr lang="fa-IR" sz="2000" b="1" dirty="0" smtClean="0"/>
              <a:t>شماره سفارش</a:t>
            </a:r>
            <a:endParaRPr lang="en-US" sz="2000" b="1" dirty="0"/>
          </a:p>
        </p:txBody>
      </p:sp>
      <p:sp>
        <p:nvSpPr>
          <p:cNvPr id="23" name="Rectangle 22"/>
          <p:cNvSpPr/>
          <p:nvPr/>
        </p:nvSpPr>
        <p:spPr>
          <a:xfrm>
            <a:off x="1840724" y="4929198"/>
            <a:ext cx="2667718" cy="523220"/>
          </a:xfrm>
          <a:prstGeom prst="rect">
            <a:avLst/>
          </a:prstGeom>
        </p:spPr>
        <p:txBody>
          <a:bodyPr wrap="none">
            <a:spAutoFit/>
          </a:bodyPr>
          <a:lstStyle/>
          <a:p>
            <a:pPr algn="r" rtl="1"/>
            <a:r>
              <a:rPr lang="fa-IR" sz="2800" b="1" dirty="0" smtClean="0"/>
              <a:t>09193850158</a:t>
            </a:r>
            <a:endParaRPr lang="en-US" sz="2800" b="1" dirty="0"/>
          </a:p>
        </p:txBody>
      </p:sp>
      <p:sp>
        <p:nvSpPr>
          <p:cNvPr id="24" name="Rectangle 23"/>
          <p:cNvSpPr/>
          <p:nvPr/>
        </p:nvSpPr>
        <p:spPr>
          <a:xfrm>
            <a:off x="1912162" y="4143380"/>
            <a:ext cx="2499402" cy="523220"/>
          </a:xfrm>
          <a:prstGeom prst="rect">
            <a:avLst/>
          </a:prstGeom>
        </p:spPr>
        <p:txBody>
          <a:bodyPr wrap="none">
            <a:spAutoFit/>
          </a:bodyPr>
          <a:lstStyle/>
          <a:p>
            <a:pPr algn="r" rtl="1"/>
            <a:r>
              <a:rPr lang="en-US" sz="2800" b="1" dirty="0" smtClean="0"/>
              <a:t>@</a:t>
            </a:r>
            <a:r>
              <a:rPr lang="en-US" sz="2800" b="1" dirty="0" err="1" smtClean="0"/>
              <a:t>BahramiArc</a:t>
            </a:r>
            <a:endParaRPr lang="en-US" sz="2800" b="1" dirty="0"/>
          </a:p>
        </p:txBody>
      </p:sp>
    </p:spTree>
  </p:cSld>
  <p:clrMapOvr>
    <a:masterClrMapping/>
  </p:clrMapOvr>
  <p:transition spd="slow" advTm="10000">
    <p:circle/>
    <p:sndAc>
      <p:stSnd>
        <p:snd r:embed="rId2" name="camera.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Custom 5">
      <a:dk1>
        <a:sysClr val="windowText" lastClr="000000"/>
      </a:dk1>
      <a:lt1>
        <a:sysClr val="window" lastClr="FFFFFF"/>
      </a:lt1>
      <a:dk2>
        <a:srgbClr val="6E3F06"/>
      </a:dk2>
      <a:lt2>
        <a:srgbClr val="FADAB4"/>
      </a:lt2>
      <a:accent1>
        <a:srgbClr val="935409"/>
      </a:accent1>
      <a:accent2>
        <a:srgbClr val="F3A447"/>
      </a:accent2>
      <a:accent3>
        <a:srgbClr val="E7BC29"/>
      </a:accent3>
      <a:accent4>
        <a:srgbClr val="B6690D"/>
      </a:accent4>
      <a:accent5>
        <a:srgbClr val="F29C36"/>
      </a:accent5>
      <a:accent6>
        <a:srgbClr val="F6BD79"/>
      </a:accent6>
      <a:hlink>
        <a:srgbClr val="935409"/>
      </a:hlink>
      <a:folHlink>
        <a:srgbClr val="F7C89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974</TotalTime>
  <Words>610</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Paper</vt:lpstr>
      <vt:lpstr>معرفی اجمالی استان قزوین</vt:lpstr>
      <vt:lpstr>Slide 2</vt:lpstr>
      <vt:lpstr>Slide 3</vt:lpstr>
      <vt:lpstr>منابع طبیعی و شرایط اقلیمی </vt:lpstr>
      <vt:lpstr>دمای هوا</vt:lpstr>
      <vt:lpstr>بارندگی</vt:lpstr>
      <vt:lpstr>باد</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samira</dc:creator>
  <cp:lastModifiedBy>Ali</cp:lastModifiedBy>
  <cp:revision>400</cp:revision>
  <dcterms:created xsi:type="dcterms:W3CDTF">2010-06-21T09:53:36Z</dcterms:created>
  <dcterms:modified xsi:type="dcterms:W3CDTF">2016-05-20T16:56:04Z</dcterms:modified>
</cp:coreProperties>
</file>