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62" r:id="rId6"/>
    <p:sldId id="263" r:id="rId7"/>
    <p:sldId id="264" r:id="rId8"/>
    <p:sldId id="266" r:id="rId9"/>
    <p:sldId id="267" r:id="rId10"/>
    <p:sldId id="269" r:id="rId11"/>
    <p:sldId id="270" r:id="rId12"/>
    <p:sldId id="271" r:id="rId13"/>
    <p:sldId id="272"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316" r:id="rId35"/>
    <p:sldId id="296" r:id="rId36"/>
    <p:sldId id="297" r:id="rId37"/>
    <p:sldId id="298" r:id="rId38"/>
    <p:sldId id="299" r:id="rId39"/>
    <p:sldId id="274"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8" d="100"/>
          <a:sy n="88" d="100"/>
        </p:scale>
        <p:origin x="-456"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4773D-18F9-43C3-B977-41B02617EA6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97843436-EF48-4524-82A1-4F1E1070F597}">
      <dgm:prSet phldrT="[Text]" custT="1"/>
      <dgm:spPr/>
      <dgm:t>
        <a:bodyPr/>
        <a:lstStyle/>
        <a:p>
          <a:pPr algn="r" rtl="1"/>
          <a:r>
            <a:rPr lang="fa-IR" sz="4000" dirty="0" smtClean="0">
              <a:cs typeface="2  Titr" panose="00000700000000000000" pitchFamily="2" charset="-78"/>
            </a:rPr>
            <a:t>نورپردازی</a:t>
          </a:r>
          <a:endParaRPr lang="en-US" sz="4000" dirty="0">
            <a:cs typeface="2  Titr" panose="00000700000000000000" pitchFamily="2" charset="-78"/>
          </a:endParaRPr>
        </a:p>
      </dgm:t>
    </dgm:pt>
    <dgm:pt modelId="{8EFEC621-7D13-4717-9C25-62A637D4CF2B}" type="parTrans" cxnId="{A16416BB-85FF-4A01-83E7-4D1A1D4DB6B6}">
      <dgm:prSet/>
      <dgm:spPr/>
      <dgm:t>
        <a:bodyPr/>
        <a:lstStyle/>
        <a:p>
          <a:endParaRPr lang="en-US"/>
        </a:p>
      </dgm:t>
    </dgm:pt>
    <dgm:pt modelId="{5C041420-CFCE-412E-AA43-3C7625D057ED}" type="sibTrans" cxnId="{A16416BB-85FF-4A01-83E7-4D1A1D4DB6B6}">
      <dgm:prSet/>
      <dgm:spPr/>
      <dgm:t>
        <a:bodyPr/>
        <a:lstStyle/>
        <a:p>
          <a:endParaRPr lang="en-US"/>
        </a:p>
      </dgm:t>
    </dgm:pt>
    <dgm:pt modelId="{A4BE0A73-514B-4C36-95CD-A642ED84DE42}">
      <dgm:prSet phldrT="[Text]" custT="1"/>
      <dgm:spPr/>
      <dgm:t>
        <a:bodyPr/>
        <a:lstStyle/>
        <a:p>
          <a:pPr algn="r" rtl="1"/>
          <a:r>
            <a:rPr lang="fa-IR" sz="4000" dirty="0" smtClean="0">
              <a:cs typeface="2  Titr" panose="00000700000000000000" pitchFamily="2" charset="-78"/>
            </a:rPr>
            <a:t>عرصه(فضاها)</a:t>
          </a:r>
          <a:endParaRPr lang="en-US" sz="4000" dirty="0">
            <a:cs typeface="2  Titr" panose="00000700000000000000" pitchFamily="2" charset="-78"/>
          </a:endParaRPr>
        </a:p>
      </dgm:t>
    </dgm:pt>
    <dgm:pt modelId="{7F1F7D71-3BCB-4755-A081-B2405247C42B}" type="parTrans" cxnId="{978457D6-851C-48B0-A69E-8E3D4724AD47}">
      <dgm:prSet/>
      <dgm:spPr/>
      <dgm:t>
        <a:bodyPr/>
        <a:lstStyle/>
        <a:p>
          <a:endParaRPr lang="en-US"/>
        </a:p>
      </dgm:t>
    </dgm:pt>
    <dgm:pt modelId="{7E3A7A56-AD57-468F-A6A1-5123488B9B38}" type="sibTrans" cxnId="{978457D6-851C-48B0-A69E-8E3D4724AD47}">
      <dgm:prSet/>
      <dgm:spPr/>
      <dgm:t>
        <a:bodyPr/>
        <a:lstStyle/>
        <a:p>
          <a:endParaRPr lang="en-US"/>
        </a:p>
      </dgm:t>
    </dgm:pt>
    <dgm:pt modelId="{77226DFD-0BC3-4C88-9C01-0B93FCA85D53}" type="pres">
      <dgm:prSet presAssocID="{11A4773D-18F9-43C3-B977-41B02617EA6C}" presName="compositeShape" presStyleCnt="0">
        <dgm:presLayoutVars>
          <dgm:chMax val="2"/>
          <dgm:dir/>
          <dgm:resizeHandles val="exact"/>
        </dgm:presLayoutVars>
      </dgm:prSet>
      <dgm:spPr/>
      <dgm:t>
        <a:bodyPr/>
        <a:lstStyle/>
        <a:p>
          <a:endParaRPr lang="en-US"/>
        </a:p>
      </dgm:t>
    </dgm:pt>
    <dgm:pt modelId="{C7146E42-710E-4B56-B91E-D99B851DEC45}" type="pres">
      <dgm:prSet presAssocID="{11A4773D-18F9-43C3-B977-41B02617EA6C}" presName="ribbon" presStyleLbl="node1" presStyleIdx="0" presStyleCnt="1"/>
      <dgm:spPr/>
    </dgm:pt>
    <dgm:pt modelId="{5F0E7B35-781B-498E-8A27-EAF3F6A66309}" type="pres">
      <dgm:prSet presAssocID="{11A4773D-18F9-43C3-B977-41B02617EA6C}" presName="leftArrowText" presStyleLbl="node1" presStyleIdx="0" presStyleCnt="1" custScaleX="131157" custScaleY="132494" custLinFactNeighborX="-40920" custLinFactNeighborY="2425">
        <dgm:presLayoutVars>
          <dgm:chMax val="0"/>
          <dgm:bulletEnabled val="1"/>
        </dgm:presLayoutVars>
      </dgm:prSet>
      <dgm:spPr/>
      <dgm:t>
        <a:bodyPr/>
        <a:lstStyle/>
        <a:p>
          <a:endParaRPr lang="en-US"/>
        </a:p>
      </dgm:t>
    </dgm:pt>
    <dgm:pt modelId="{E22F8CA2-70F2-4765-8BBF-30FCCB85BB1A}" type="pres">
      <dgm:prSet presAssocID="{11A4773D-18F9-43C3-B977-41B02617EA6C}" presName="rightArrowText" presStyleLbl="node1" presStyleIdx="0" presStyleCnt="1" custScaleX="123023" custScaleY="99348">
        <dgm:presLayoutVars>
          <dgm:chMax val="0"/>
          <dgm:bulletEnabled val="1"/>
        </dgm:presLayoutVars>
      </dgm:prSet>
      <dgm:spPr/>
      <dgm:t>
        <a:bodyPr/>
        <a:lstStyle/>
        <a:p>
          <a:endParaRPr lang="en-US"/>
        </a:p>
      </dgm:t>
    </dgm:pt>
  </dgm:ptLst>
  <dgm:cxnLst>
    <dgm:cxn modelId="{52B768C6-9813-449A-A8DF-C85F2BDB2730}" type="presOf" srcId="{A4BE0A73-514B-4C36-95CD-A642ED84DE42}" destId="{E22F8CA2-70F2-4765-8BBF-30FCCB85BB1A}" srcOrd="0" destOrd="0" presId="urn:microsoft.com/office/officeart/2005/8/layout/arrow6"/>
    <dgm:cxn modelId="{A16416BB-85FF-4A01-83E7-4D1A1D4DB6B6}" srcId="{11A4773D-18F9-43C3-B977-41B02617EA6C}" destId="{97843436-EF48-4524-82A1-4F1E1070F597}" srcOrd="0" destOrd="0" parTransId="{8EFEC621-7D13-4717-9C25-62A637D4CF2B}" sibTransId="{5C041420-CFCE-412E-AA43-3C7625D057ED}"/>
    <dgm:cxn modelId="{AB3E969F-C5F1-4C5C-9191-E0DCE2CA9765}" type="presOf" srcId="{97843436-EF48-4524-82A1-4F1E1070F597}" destId="{5F0E7B35-781B-498E-8A27-EAF3F6A66309}" srcOrd="0" destOrd="0" presId="urn:microsoft.com/office/officeart/2005/8/layout/arrow6"/>
    <dgm:cxn modelId="{978457D6-851C-48B0-A69E-8E3D4724AD47}" srcId="{11A4773D-18F9-43C3-B977-41B02617EA6C}" destId="{A4BE0A73-514B-4C36-95CD-A642ED84DE42}" srcOrd="1" destOrd="0" parTransId="{7F1F7D71-3BCB-4755-A081-B2405247C42B}" sibTransId="{7E3A7A56-AD57-468F-A6A1-5123488B9B38}"/>
    <dgm:cxn modelId="{C5D6F14B-03EA-4420-9A78-BEE41863AED6}" type="presOf" srcId="{11A4773D-18F9-43C3-B977-41B02617EA6C}" destId="{77226DFD-0BC3-4C88-9C01-0B93FCA85D53}" srcOrd="0" destOrd="0" presId="urn:microsoft.com/office/officeart/2005/8/layout/arrow6"/>
    <dgm:cxn modelId="{363F4FC4-342B-4305-A39A-6436F69BFEFA}" type="presParOf" srcId="{77226DFD-0BC3-4C88-9C01-0B93FCA85D53}" destId="{C7146E42-710E-4B56-B91E-D99B851DEC45}" srcOrd="0" destOrd="0" presId="urn:microsoft.com/office/officeart/2005/8/layout/arrow6"/>
    <dgm:cxn modelId="{5ECA60EC-C20F-4C56-8137-1A8290A10422}" type="presParOf" srcId="{77226DFD-0BC3-4C88-9C01-0B93FCA85D53}" destId="{5F0E7B35-781B-498E-8A27-EAF3F6A66309}" srcOrd="1" destOrd="0" presId="urn:microsoft.com/office/officeart/2005/8/layout/arrow6"/>
    <dgm:cxn modelId="{AD59EBBB-9C1A-40E4-A2CB-D72BA6C3B2F8}" type="presParOf" srcId="{77226DFD-0BC3-4C88-9C01-0B93FCA85D53}" destId="{E22F8CA2-70F2-4765-8BBF-30FCCB85BB1A}"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BF6BF-CAD1-45DD-BFAE-0B41A7192893}"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62B22CFC-0ECB-4409-BE33-1C2882A76873}">
      <dgm:prSet phldrT="[Text]" custT="1"/>
      <dgm:spPr/>
      <dgm:t>
        <a:bodyPr/>
        <a:lstStyle/>
        <a:p>
          <a:pPr algn="r" rtl="1"/>
          <a:r>
            <a:rPr lang="fa-IR" sz="1800" dirty="0" smtClean="0">
              <a:cs typeface="2  Titr" panose="00000700000000000000" pitchFamily="2" charset="-78"/>
            </a:rPr>
            <a:t>کمک به سرعت در فروش ساختمان های مسکونی</a:t>
          </a:r>
          <a:endParaRPr lang="en-US" sz="1800" dirty="0">
            <a:cs typeface="2  Titr" panose="00000700000000000000" pitchFamily="2" charset="-78"/>
          </a:endParaRPr>
        </a:p>
      </dgm:t>
    </dgm:pt>
    <dgm:pt modelId="{19D992AA-6D46-4D78-A16A-ACA9059C8F6E}" type="parTrans" cxnId="{42351001-6ADA-4356-8158-0818D1127259}">
      <dgm:prSet/>
      <dgm:spPr/>
      <dgm:t>
        <a:bodyPr/>
        <a:lstStyle/>
        <a:p>
          <a:endParaRPr lang="en-US"/>
        </a:p>
      </dgm:t>
    </dgm:pt>
    <dgm:pt modelId="{5CA439D6-4137-4E5B-A851-F152776C0A3D}" type="sibTrans" cxnId="{42351001-6ADA-4356-8158-0818D1127259}">
      <dgm:prSet/>
      <dgm:spPr/>
      <dgm:t>
        <a:bodyPr/>
        <a:lstStyle/>
        <a:p>
          <a:endParaRPr lang="en-US"/>
        </a:p>
      </dgm:t>
    </dgm:pt>
    <dgm:pt modelId="{5F0098B8-447E-4B7F-BF36-F04D4BD6BEBB}">
      <dgm:prSet phldrT="[Text]" custT="1"/>
      <dgm:spPr/>
      <dgm:t>
        <a:bodyPr/>
        <a:lstStyle/>
        <a:p>
          <a:pPr algn="r" rtl="1"/>
          <a:r>
            <a:rPr lang="fa-IR" sz="1800" dirty="0" smtClean="0">
              <a:cs typeface="2  Titr" panose="00000700000000000000" pitchFamily="2" charset="-78"/>
            </a:rPr>
            <a:t>افزایش شکوه ساختمان مسکونی</a:t>
          </a:r>
          <a:endParaRPr lang="en-US" sz="1800" dirty="0">
            <a:cs typeface="2  Titr" panose="00000700000000000000" pitchFamily="2" charset="-78"/>
          </a:endParaRPr>
        </a:p>
      </dgm:t>
    </dgm:pt>
    <dgm:pt modelId="{2D7ABFC4-71D0-40E4-852D-DBFC2CDEFD9D}" type="parTrans" cxnId="{7F089829-8648-48A9-B115-29C9CD925488}">
      <dgm:prSet/>
      <dgm:spPr/>
      <dgm:t>
        <a:bodyPr/>
        <a:lstStyle/>
        <a:p>
          <a:endParaRPr lang="en-US"/>
        </a:p>
      </dgm:t>
    </dgm:pt>
    <dgm:pt modelId="{82419D3B-E078-434F-98CA-79F20BEE90CF}" type="sibTrans" cxnId="{7F089829-8648-48A9-B115-29C9CD925488}">
      <dgm:prSet/>
      <dgm:spPr/>
      <dgm:t>
        <a:bodyPr/>
        <a:lstStyle/>
        <a:p>
          <a:endParaRPr lang="en-US"/>
        </a:p>
      </dgm:t>
    </dgm:pt>
    <dgm:pt modelId="{96DD3B7A-0DC7-4D8E-BEC0-996F05BC5CFE}">
      <dgm:prSet phldrT="[Text]" custT="1"/>
      <dgm:spPr/>
      <dgm:t>
        <a:bodyPr/>
        <a:lstStyle/>
        <a:p>
          <a:pPr algn="r" rtl="1"/>
          <a:r>
            <a:rPr lang="fa-IR" sz="1800" dirty="0" smtClean="0">
              <a:cs typeface="2  Titr" panose="00000700000000000000" pitchFamily="2" charset="-78"/>
            </a:rPr>
            <a:t>ایجاد محیط مطلوب برای سکونت در بنا</a:t>
          </a:r>
          <a:endParaRPr lang="en-US" sz="1800" dirty="0">
            <a:cs typeface="2  Titr" panose="00000700000000000000" pitchFamily="2" charset="-78"/>
          </a:endParaRPr>
        </a:p>
      </dgm:t>
    </dgm:pt>
    <dgm:pt modelId="{02ACE356-A8A5-4265-BB29-450D88E6FD47}" type="parTrans" cxnId="{626AAEA3-A3BA-47D3-AA8F-A948EC6654A2}">
      <dgm:prSet/>
      <dgm:spPr/>
      <dgm:t>
        <a:bodyPr/>
        <a:lstStyle/>
        <a:p>
          <a:endParaRPr lang="en-US"/>
        </a:p>
      </dgm:t>
    </dgm:pt>
    <dgm:pt modelId="{9E05D853-7EA0-40E3-8F25-0063C5BF3E15}" type="sibTrans" cxnId="{626AAEA3-A3BA-47D3-AA8F-A948EC6654A2}">
      <dgm:prSet/>
      <dgm:spPr/>
      <dgm:t>
        <a:bodyPr/>
        <a:lstStyle/>
        <a:p>
          <a:endParaRPr lang="en-US"/>
        </a:p>
      </dgm:t>
    </dgm:pt>
    <dgm:pt modelId="{CEC2E917-2C8C-45AF-A273-49360A9F23B7}">
      <dgm:prSet phldrT="[Text]" custT="1"/>
      <dgm:spPr/>
      <dgm:t>
        <a:bodyPr/>
        <a:lstStyle/>
        <a:p>
          <a:pPr algn="r" rtl="1"/>
          <a:r>
            <a:rPr lang="fa-IR" sz="1800" dirty="0" smtClean="0">
              <a:cs typeface="2  Titr" panose="00000700000000000000" pitchFamily="2" charset="-78"/>
            </a:rPr>
            <a:t>آراستن سطوح</a:t>
          </a:r>
          <a:endParaRPr lang="en-US" sz="1800" dirty="0">
            <a:cs typeface="2  Titr" panose="00000700000000000000" pitchFamily="2" charset="-78"/>
          </a:endParaRPr>
        </a:p>
      </dgm:t>
    </dgm:pt>
    <dgm:pt modelId="{086A6933-3C18-4A5D-BEB9-0EF83DE878A8}" type="parTrans" cxnId="{D2B0364F-2E4E-4634-9093-9AF18C80952C}">
      <dgm:prSet/>
      <dgm:spPr/>
      <dgm:t>
        <a:bodyPr/>
        <a:lstStyle/>
        <a:p>
          <a:endParaRPr lang="en-US"/>
        </a:p>
      </dgm:t>
    </dgm:pt>
    <dgm:pt modelId="{FE1838FE-D45A-4CB4-826A-C05672F2685A}" type="sibTrans" cxnId="{D2B0364F-2E4E-4634-9093-9AF18C80952C}">
      <dgm:prSet/>
      <dgm:spPr/>
      <dgm:t>
        <a:bodyPr/>
        <a:lstStyle/>
        <a:p>
          <a:endParaRPr lang="en-US"/>
        </a:p>
      </dgm:t>
    </dgm:pt>
    <dgm:pt modelId="{F67B8373-67FC-4F0C-AEB1-51E4193ED093}">
      <dgm:prSet phldrT="[Text]" custT="1"/>
      <dgm:spPr/>
      <dgm:t>
        <a:bodyPr/>
        <a:lstStyle/>
        <a:p>
          <a:pPr algn="r" rtl="1"/>
          <a:r>
            <a:rPr lang="fa-IR" sz="1800" dirty="0" smtClean="0">
              <a:cs typeface="2  Titr" panose="00000700000000000000" pitchFamily="2" charset="-78"/>
            </a:rPr>
            <a:t>ایجاد کنتراست</a:t>
          </a:r>
          <a:endParaRPr lang="en-US" sz="1800" dirty="0">
            <a:cs typeface="2  Titr" panose="00000700000000000000" pitchFamily="2" charset="-78"/>
          </a:endParaRPr>
        </a:p>
      </dgm:t>
    </dgm:pt>
    <dgm:pt modelId="{D931E8E7-B05C-4A68-85A7-6F6E7E1D3CF7}" type="parTrans" cxnId="{E5F7FD30-0235-4AE3-AAC5-718899C6ABE6}">
      <dgm:prSet/>
      <dgm:spPr/>
      <dgm:t>
        <a:bodyPr/>
        <a:lstStyle/>
        <a:p>
          <a:endParaRPr lang="en-US"/>
        </a:p>
      </dgm:t>
    </dgm:pt>
    <dgm:pt modelId="{84555366-A4E9-4E9D-95D0-90DBAD197504}" type="sibTrans" cxnId="{E5F7FD30-0235-4AE3-AAC5-718899C6ABE6}">
      <dgm:prSet/>
      <dgm:spPr/>
      <dgm:t>
        <a:bodyPr/>
        <a:lstStyle/>
        <a:p>
          <a:endParaRPr lang="en-US"/>
        </a:p>
      </dgm:t>
    </dgm:pt>
    <dgm:pt modelId="{B9CF4562-4AB5-4E73-B38F-27BF7F98F373}">
      <dgm:prSet phldrT="[Text]" custT="1"/>
      <dgm:spPr/>
      <dgm:t>
        <a:bodyPr/>
        <a:lstStyle/>
        <a:p>
          <a:pPr algn="r" rtl="1"/>
          <a:endParaRPr lang="en-US" sz="1800" dirty="0">
            <a:cs typeface="2  Titr" panose="00000700000000000000" pitchFamily="2" charset="-78"/>
          </a:endParaRPr>
        </a:p>
      </dgm:t>
    </dgm:pt>
    <dgm:pt modelId="{F1451879-0B71-4001-BEE7-8A199104730F}" type="parTrans" cxnId="{55FC194A-CAA8-4ECF-A2CE-48809F6D12BF}">
      <dgm:prSet/>
      <dgm:spPr/>
      <dgm:t>
        <a:bodyPr/>
        <a:lstStyle/>
        <a:p>
          <a:endParaRPr lang="en-US"/>
        </a:p>
      </dgm:t>
    </dgm:pt>
    <dgm:pt modelId="{D0FB76C9-8CE7-4FAD-B090-FC8CFCC32C94}" type="sibTrans" cxnId="{55FC194A-CAA8-4ECF-A2CE-48809F6D12BF}">
      <dgm:prSet/>
      <dgm:spPr/>
      <dgm:t>
        <a:bodyPr/>
        <a:lstStyle/>
        <a:p>
          <a:endParaRPr lang="en-US"/>
        </a:p>
      </dgm:t>
    </dgm:pt>
    <dgm:pt modelId="{3923A004-6F59-405D-9EF6-3AC1F45EC0AB}">
      <dgm:prSet phldrT="[Text]" custT="1"/>
      <dgm:spPr/>
      <dgm:t>
        <a:bodyPr/>
        <a:lstStyle/>
        <a:p>
          <a:pPr algn="r" rtl="1"/>
          <a:r>
            <a:rPr lang="fa-IR" sz="2800" dirty="0" smtClean="0">
              <a:cs typeface="2  Titr" panose="00000700000000000000" pitchFamily="2" charset="-78"/>
            </a:rPr>
            <a:t>نورپردازی چه می کند؟</a:t>
          </a:r>
          <a:endParaRPr lang="en-US" sz="2800" dirty="0">
            <a:cs typeface="2  Titr" panose="00000700000000000000" pitchFamily="2" charset="-78"/>
          </a:endParaRPr>
        </a:p>
      </dgm:t>
    </dgm:pt>
    <dgm:pt modelId="{22466A6E-3315-4A72-8FCD-52ACC49B4632}" type="sibTrans" cxnId="{13B82078-C9BB-4856-8E15-87AE65F5A5F0}">
      <dgm:prSet/>
      <dgm:spPr/>
      <dgm:t>
        <a:bodyPr/>
        <a:lstStyle/>
        <a:p>
          <a:endParaRPr lang="en-US"/>
        </a:p>
      </dgm:t>
    </dgm:pt>
    <dgm:pt modelId="{1C43BF8E-440B-45A3-BAF4-C52AD4EE2E0C}" type="parTrans" cxnId="{13B82078-C9BB-4856-8E15-87AE65F5A5F0}">
      <dgm:prSet/>
      <dgm:spPr/>
      <dgm:t>
        <a:bodyPr/>
        <a:lstStyle/>
        <a:p>
          <a:endParaRPr lang="en-US"/>
        </a:p>
      </dgm:t>
    </dgm:pt>
    <dgm:pt modelId="{8C4E4F20-09AB-4EC2-8781-41474C54105D}">
      <dgm:prSet phldrT="[Text]" custT="1"/>
      <dgm:spPr/>
      <dgm:t>
        <a:bodyPr/>
        <a:lstStyle/>
        <a:p>
          <a:pPr algn="r" rtl="1"/>
          <a:r>
            <a:rPr lang="fa-IR" sz="1800" b="0" dirty="0" smtClean="0">
              <a:cs typeface="2  Titr" panose="00000700000000000000" pitchFamily="2" charset="-78"/>
            </a:rPr>
            <a:t>افزودن هیجان </a:t>
          </a:r>
          <a:endParaRPr lang="en-US" sz="1800" b="0" dirty="0">
            <a:cs typeface="2  Titr" panose="00000700000000000000" pitchFamily="2" charset="-78"/>
          </a:endParaRPr>
        </a:p>
      </dgm:t>
    </dgm:pt>
    <dgm:pt modelId="{ED0A5DAB-7127-4366-8934-5A1542B74B9F}" type="parTrans" cxnId="{9D9D5878-F51C-4B72-A8C4-9D328FAD0E37}">
      <dgm:prSet/>
      <dgm:spPr/>
      <dgm:t>
        <a:bodyPr/>
        <a:lstStyle/>
        <a:p>
          <a:endParaRPr lang="en-US"/>
        </a:p>
      </dgm:t>
    </dgm:pt>
    <dgm:pt modelId="{B251FF6D-122A-459A-A271-29B45F317256}" type="sibTrans" cxnId="{9D9D5878-F51C-4B72-A8C4-9D328FAD0E37}">
      <dgm:prSet/>
      <dgm:spPr/>
      <dgm:t>
        <a:bodyPr/>
        <a:lstStyle/>
        <a:p>
          <a:endParaRPr lang="en-US"/>
        </a:p>
      </dgm:t>
    </dgm:pt>
    <dgm:pt modelId="{05E1C50E-EBF3-4688-9218-9948DFFA9EF2}">
      <dgm:prSet phldrT="[Text]" custT="1"/>
      <dgm:spPr/>
      <dgm:t>
        <a:bodyPr/>
        <a:lstStyle/>
        <a:p>
          <a:pPr algn="r" rtl="1"/>
          <a:endParaRPr lang="en-US" sz="1800" dirty="0">
            <a:cs typeface="2  Titr" panose="00000700000000000000" pitchFamily="2" charset="-78"/>
          </a:endParaRPr>
        </a:p>
      </dgm:t>
    </dgm:pt>
    <dgm:pt modelId="{C8ECD0EA-560A-4AE4-B30B-43D3CEE46008}" type="parTrans" cxnId="{7B6B79BD-F009-49D3-A0E8-6879F858CCCD}">
      <dgm:prSet/>
      <dgm:spPr/>
      <dgm:t>
        <a:bodyPr/>
        <a:lstStyle/>
        <a:p>
          <a:endParaRPr lang="en-US"/>
        </a:p>
      </dgm:t>
    </dgm:pt>
    <dgm:pt modelId="{3C5252EE-B3F8-46B8-A740-C3DFE1FCF868}" type="sibTrans" cxnId="{7B6B79BD-F009-49D3-A0E8-6879F858CCCD}">
      <dgm:prSet/>
      <dgm:spPr/>
      <dgm:t>
        <a:bodyPr/>
        <a:lstStyle/>
        <a:p>
          <a:endParaRPr lang="en-US"/>
        </a:p>
      </dgm:t>
    </dgm:pt>
    <dgm:pt modelId="{879CC21A-C28F-4416-A00C-6BCA7256B176}" type="pres">
      <dgm:prSet presAssocID="{885BF6BF-CAD1-45DD-BFAE-0B41A7192893}" presName="linear" presStyleCnt="0">
        <dgm:presLayoutVars>
          <dgm:animLvl val="lvl"/>
          <dgm:resizeHandles val="exact"/>
        </dgm:presLayoutVars>
      </dgm:prSet>
      <dgm:spPr/>
      <dgm:t>
        <a:bodyPr/>
        <a:lstStyle/>
        <a:p>
          <a:endParaRPr lang="en-US"/>
        </a:p>
      </dgm:t>
    </dgm:pt>
    <dgm:pt modelId="{CE790B20-6618-475F-884D-FE4B74A23809}" type="pres">
      <dgm:prSet presAssocID="{3923A004-6F59-405D-9EF6-3AC1F45EC0AB}" presName="parentText" presStyleLbl="node1" presStyleIdx="0" presStyleCnt="1" custLinFactNeighborX="13785" custLinFactNeighborY="-27845">
        <dgm:presLayoutVars>
          <dgm:chMax val="0"/>
          <dgm:bulletEnabled val="1"/>
        </dgm:presLayoutVars>
      </dgm:prSet>
      <dgm:spPr/>
      <dgm:t>
        <a:bodyPr/>
        <a:lstStyle/>
        <a:p>
          <a:endParaRPr lang="en-US"/>
        </a:p>
      </dgm:t>
    </dgm:pt>
    <dgm:pt modelId="{1E6C1310-3F87-42A0-8585-98FC7D2B7C62}" type="pres">
      <dgm:prSet presAssocID="{3923A004-6F59-405D-9EF6-3AC1F45EC0AB}" presName="childText" presStyleLbl="revTx" presStyleIdx="0" presStyleCnt="1">
        <dgm:presLayoutVars>
          <dgm:bulletEnabled val="1"/>
        </dgm:presLayoutVars>
      </dgm:prSet>
      <dgm:spPr/>
      <dgm:t>
        <a:bodyPr/>
        <a:lstStyle/>
        <a:p>
          <a:endParaRPr lang="en-US"/>
        </a:p>
      </dgm:t>
    </dgm:pt>
  </dgm:ptLst>
  <dgm:cxnLst>
    <dgm:cxn modelId="{E97420E9-0429-4E94-944E-ABD6C177609C}" type="presOf" srcId="{F67B8373-67FC-4F0C-AEB1-51E4193ED093}" destId="{1E6C1310-3F87-42A0-8585-98FC7D2B7C62}" srcOrd="0" destOrd="4" presId="urn:microsoft.com/office/officeart/2005/8/layout/vList2"/>
    <dgm:cxn modelId="{7B6B79BD-F009-49D3-A0E8-6879F858CCCD}" srcId="{3923A004-6F59-405D-9EF6-3AC1F45EC0AB}" destId="{05E1C50E-EBF3-4688-9218-9948DFFA9EF2}" srcOrd="6" destOrd="0" parTransId="{C8ECD0EA-560A-4AE4-B30B-43D3CEE46008}" sibTransId="{3C5252EE-B3F8-46B8-A740-C3DFE1FCF868}"/>
    <dgm:cxn modelId="{626AAEA3-A3BA-47D3-AA8F-A948EC6654A2}" srcId="{3923A004-6F59-405D-9EF6-3AC1F45EC0AB}" destId="{96DD3B7A-0DC7-4D8E-BEC0-996F05BC5CFE}" srcOrd="2" destOrd="0" parTransId="{02ACE356-A8A5-4265-BB29-450D88E6FD47}" sibTransId="{9E05D853-7EA0-40E3-8F25-0063C5BF3E15}"/>
    <dgm:cxn modelId="{2E9109EF-273D-4580-8814-4FA95A1A8452}" type="presOf" srcId="{8C4E4F20-09AB-4EC2-8781-41474C54105D}" destId="{1E6C1310-3F87-42A0-8585-98FC7D2B7C62}" srcOrd="0" destOrd="5" presId="urn:microsoft.com/office/officeart/2005/8/layout/vList2"/>
    <dgm:cxn modelId="{42351001-6ADA-4356-8158-0818D1127259}" srcId="{3923A004-6F59-405D-9EF6-3AC1F45EC0AB}" destId="{62B22CFC-0ECB-4409-BE33-1C2882A76873}" srcOrd="0" destOrd="0" parTransId="{19D992AA-6D46-4D78-A16A-ACA9059C8F6E}" sibTransId="{5CA439D6-4137-4E5B-A851-F152776C0A3D}"/>
    <dgm:cxn modelId="{9D9D5878-F51C-4B72-A8C4-9D328FAD0E37}" srcId="{3923A004-6F59-405D-9EF6-3AC1F45EC0AB}" destId="{8C4E4F20-09AB-4EC2-8781-41474C54105D}" srcOrd="5" destOrd="0" parTransId="{ED0A5DAB-7127-4366-8934-5A1542B74B9F}" sibTransId="{B251FF6D-122A-459A-A271-29B45F317256}"/>
    <dgm:cxn modelId="{FD8A0B8B-983C-4EC1-9896-A49F28E55E0C}" type="presOf" srcId="{96DD3B7A-0DC7-4D8E-BEC0-996F05BC5CFE}" destId="{1E6C1310-3F87-42A0-8585-98FC7D2B7C62}" srcOrd="0" destOrd="2" presId="urn:microsoft.com/office/officeart/2005/8/layout/vList2"/>
    <dgm:cxn modelId="{6B240F2B-5980-4A80-9772-D306A3674213}" type="presOf" srcId="{5F0098B8-447E-4B7F-BF36-F04D4BD6BEBB}" destId="{1E6C1310-3F87-42A0-8585-98FC7D2B7C62}" srcOrd="0" destOrd="1" presId="urn:microsoft.com/office/officeart/2005/8/layout/vList2"/>
    <dgm:cxn modelId="{85090D05-CF58-4585-96E5-01007EDF55C4}" type="presOf" srcId="{62B22CFC-0ECB-4409-BE33-1C2882A76873}" destId="{1E6C1310-3F87-42A0-8585-98FC7D2B7C62}" srcOrd="0" destOrd="0" presId="urn:microsoft.com/office/officeart/2005/8/layout/vList2"/>
    <dgm:cxn modelId="{E5F7FD30-0235-4AE3-AAC5-718899C6ABE6}" srcId="{3923A004-6F59-405D-9EF6-3AC1F45EC0AB}" destId="{F67B8373-67FC-4F0C-AEB1-51E4193ED093}" srcOrd="4" destOrd="0" parTransId="{D931E8E7-B05C-4A68-85A7-6F6E7E1D3CF7}" sibTransId="{84555366-A4E9-4E9D-95D0-90DBAD197504}"/>
    <dgm:cxn modelId="{5B10D2D1-4DE8-4096-828A-BBDDA354B27E}" type="presOf" srcId="{3923A004-6F59-405D-9EF6-3AC1F45EC0AB}" destId="{CE790B20-6618-475F-884D-FE4B74A23809}" srcOrd="0" destOrd="0" presId="urn:microsoft.com/office/officeart/2005/8/layout/vList2"/>
    <dgm:cxn modelId="{CDD1278E-2697-494D-98F4-016D635A0EBF}" type="presOf" srcId="{B9CF4562-4AB5-4E73-B38F-27BF7F98F373}" destId="{1E6C1310-3F87-42A0-8585-98FC7D2B7C62}" srcOrd="0" destOrd="7" presId="urn:microsoft.com/office/officeart/2005/8/layout/vList2"/>
    <dgm:cxn modelId="{13B82078-C9BB-4856-8E15-87AE65F5A5F0}" srcId="{885BF6BF-CAD1-45DD-BFAE-0B41A7192893}" destId="{3923A004-6F59-405D-9EF6-3AC1F45EC0AB}" srcOrd="0" destOrd="0" parTransId="{1C43BF8E-440B-45A3-BAF4-C52AD4EE2E0C}" sibTransId="{22466A6E-3315-4A72-8FCD-52ACC49B4632}"/>
    <dgm:cxn modelId="{1938529C-4038-49D6-BA10-DFBC28208B3F}" type="presOf" srcId="{05E1C50E-EBF3-4688-9218-9948DFFA9EF2}" destId="{1E6C1310-3F87-42A0-8585-98FC7D2B7C62}" srcOrd="0" destOrd="6" presId="urn:microsoft.com/office/officeart/2005/8/layout/vList2"/>
    <dgm:cxn modelId="{7F089829-8648-48A9-B115-29C9CD925488}" srcId="{3923A004-6F59-405D-9EF6-3AC1F45EC0AB}" destId="{5F0098B8-447E-4B7F-BF36-F04D4BD6BEBB}" srcOrd="1" destOrd="0" parTransId="{2D7ABFC4-71D0-40E4-852D-DBFC2CDEFD9D}" sibTransId="{82419D3B-E078-434F-98CA-79F20BEE90CF}"/>
    <dgm:cxn modelId="{DA8A604E-1E2E-412A-91D6-5C62F063771D}" type="presOf" srcId="{CEC2E917-2C8C-45AF-A273-49360A9F23B7}" destId="{1E6C1310-3F87-42A0-8585-98FC7D2B7C62}" srcOrd="0" destOrd="3" presId="urn:microsoft.com/office/officeart/2005/8/layout/vList2"/>
    <dgm:cxn modelId="{55FC194A-CAA8-4ECF-A2CE-48809F6D12BF}" srcId="{3923A004-6F59-405D-9EF6-3AC1F45EC0AB}" destId="{B9CF4562-4AB5-4E73-B38F-27BF7F98F373}" srcOrd="7" destOrd="0" parTransId="{F1451879-0B71-4001-BEE7-8A199104730F}" sibTransId="{D0FB76C9-8CE7-4FAD-B090-FC8CFCC32C94}"/>
    <dgm:cxn modelId="{D2B0364F-2E4E-4634-9093-9AF18C80952C}" srcId="{3923A004-6F59-405D-9EF6-3AC1F45EC0AB}" destId="{CEC2E917-2C8C-45AF-A273-49360A9F23B7}" srcOrd="3" destOrd="0" parTransId="{086A6933-3C18-4A5D-BEB9-0EF83DE878A8}" sibTransId="{FE1838FE-D45A-4CB4-826A-C05672F2685A}"/>
    <dgm:cxn modelId="{30AFF16A-68E8-455A-A80C-1E69E4138472}" type="presOf" srcId="{885BF6BF-CAD1-45DD-BFAE-0B41A7192893}" destId="{879CC21A-C28F-4416-A00C-6BCA7256B176}" srcOrd="0" destOrd="0" presId="urn:microsoft.com/office/officeart/2005/8/layout/vList2"/>
    <dgm:cxn modelId="{4BF5C485-177A-4CF2-9EA4-35DFD2A22DAB}" type="presParOf" srcId="{879CC21A-C28F-4416-A00C-6BCA7256B176}" destId="{CE790B20-6618-475F-884D-FE4B74A23809}" srcOrd="0" destOrd="0" presId="urn:microsoft.com/office/officeart/2005/8/layout/vList2"/>
    <dgm:cxn modelId="{98FF16EA-5F33-4B8A-94DD-A9D300D04EFC}" type="presParOf" srcId="{879CC21A-C28F-4416-A00C-6BCA7256B176}" destId="{1E6C1310-3F87-42A0-8585-98FC7D2B7C62}"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46E42-710E-4B56-B91E-D99B851DEC45}">
      <dsp:nvSpPr>
        <dsp:cNvPr id="0" name=""/>
        <dsp:cNvSpPr/>
      </dsp:nvSpPr>
      <dsp:spPr>
        <a:xfrm>
          <a:off x="0" y="1083733"/>
          <a:ext cx="8128000" cy="3251199"/>
        </a:xfrm>
        <a:prstGeom prst="leftRightRibb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E7B35-781B-498E-8A27-EAF3F6A66309}">
      <dsp:nvSpPr>
        <dsp:cNvPr id="0" name=""/>
        <dsp:cNvSpPr/>
      </dsp:nvSpPr>
      <dsp:spPr>
        <a:xfrm>
          <a:off x="0" y="1432496"/>
          <a:ext cx="3517945" cy="211074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lvl="0" algn="r" defTabSz="1778000" rtl="1">
            <a:lnSpc>
              <a:spcPct val="90000"/>
            </a:lnSpc>
            <a:spcBef>
              <a:spcPct val="0"/>
            </a:spcBef>
            <a:spcAft>
              <a:spcPct val="35000"/>
            </a:spcAft>
          </a:pPr>
          <a:r>
            <a:rPr lang="fa-IR" sz="4000" kern="1200" dirty="0" smtClean="0">
              <a:cs typeface="2  Titr" panose="00000700000000000000" pitchFamily="2" charset="-78"/>
            </a:rPr>
            <a:t>نورپردازی</a:t>
          </a:r>
          <a:endParaRPr lang="en-US" sz="4000" kern="1200" dirty="0">
            <a:cs typeface="2  Titr" panose="00000700000000000000" pitchFamily="2" charset="-78"/>
          </a:endParaRPr>
        </a:p>
      </dsp:txBody>
      <dsp:txXfrm>
        <a:off x="0" y="1432496"/>
        <a:ext cx="3517945" cy="2110746"/>
      </dsp:txXfrm>
    </dsp:sp>
    <dsp:sp modelId="{E22F8CA2-70F2-4765-8BBF-30FCCB85BB1A}">
      <dsp:nvSpPr>
        <dsp:cNvPr id="0" name=""/>
        <dsp:cNvSpPr/>
      </dsp:nvSpPr>
      <dsp:spPr>
        <a:xfrm>
          <a:off x="3699094" y="2178078"/>
          <a:ext cx="3899730" cy="15827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lvl="0" algn="r" defTabSz="1778000" rtl="1">
            <a:lnSpc>
              <a:spcPct val="90000"/>
            </a:lnSpc>
            <a:spcBef>
              <a:spcPct val="0"/>
            </a:spcBef>
            <a:spcAft>
              <a:spcPct val="35000"/>
            </a:spcAft>
          </a:pPr>
          <a:r>
            <a:rPr lang="fa-IR" sz="4000" kern="1200" dirty="0" smtClean="0">
              <a:cs typeface="2  Titr" panose="00000700000000000000" pitchFamily="2" charset="-78"/>
            </a:rPr>
            <a:t>عرصه(فضاها)</a:t>
          </a:r>
          <a:endParaRPr lang="en-US" sz="4000" kern="1200" dirty="0">
            <a:cs typeface="2  Titr" panose="00000700000000000000" pitchFamily="2" charset="-78"/>
          </a:endParaRPr>
        </a:p>
      </dsp:txBody>
      <dsp:txXfrm>
        <a:off x="3699094" y="2178078"/>
        <a:ext cx="3899730" cy="1582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10/7/2016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ran-lighting.com/wp-content/uploads/2014/08/Lighting-Design-Modern-Home.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architectfan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ran-lighting.com/wp-content/uploads/2014/08/Glorious-Home-Facade-Lighting.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ran-lighting.com/wp-content/uploads/2014/08/Lighting-Design-Modern-Home-2.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fa-IR" sz="3600" dirty="0" smtClean="0">
                <a:cs typeface="B Koodak" panose="00000700000000000000" pitchFamily="2" charset="-78"/>
              </a:rPr>
              <a:t>مطالعات استانداردهای طراحی ویلا</a:t>
            </a:r>
            <a:endParaRPr lang="en-US" sz="3600" dirty="0">
              <a:cs typeface="B Koodak" panose="00000700000000000000" pitchFamily="2" charset="-78"/>
            </a:endParaRPr>
          </a:p>
        </p:txBody>
      </p:sp>
    </p:spTree>
    <p:extLst>
      <p:ext uri="{BB962C8B-B14F-4D97-AF65-F5344CB8AC3E}">
        <p14:creationId xmlns:p14="http://schemas.microsoft.com/office/powerpoint/2010/main" xmlns="" val="191383081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افزودن هیجان </a:t>
            </a:r>
            <a:endParaRPr lang="en-US" dirty="0">
              <a:cs typeface="2  Titr" panose="00000700000000000000" pitchFamily="2" charset="-78"/>
            </a:endParaRPr>
          </a:p>
        </p:txBody>
      </p:sp>
      <p:sp>
        <p:nvSpPr>
          <p:cNvPr id="3" name="Content Placeholder 2"/>
          <p:cNvSpPr>
            <a:spLocks noGrp="1"/>
          </p:cNvSpPr>
          <p:nvPr>
            <p:ph idx="1"/>
          </p:nvPr>
        </p:nvSpPr>
        <p:spPr>
          <a:xfrm>
            <a:off x="7753082" y="2133600"/>
            <a:ext cx="3751530" cy="3777622"/>
          </a:xfrm>
        </p:spPr>
        <p:txBody>
          <a:bodyPr/>
          <a:lstStyle/>
          <a:p>
            <a:pPr algn="r" rtl="1"/>
            <a:r>
              <a:rPr lang="fa-IR" b="1" dirty="0">
                <a:cs typeface="2  Titr" panose="00000700000000000000" pitchFamily="2" charset="-78"/>
              </a:rPr>
              <a:t>کنتراست بین نور و سایه است که باعث ایجاد هیجان می شود. </a:t>
            </a:r>
            <a:endParaRPr lang="en-US" dirty="0">
              <a:cs typeface="2  Titr" panose="00000700000000000000" pitchFamily="2" charset="-78"/>
            </a:endParaRPr>
          </a:p>
        </p:txBody>
      </p:sp>
      <p:pic>
        <p:nvPicPr>
          <p:cNvPr id="4" name="Picture 3" descr="http://www.sunmoon.ir/Portals/0/6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2909" y="624110"/>
            <a:ext cx="4603951" cy="5856195"/>
          </a:xfrm>
          <a:prstGeom prst="rect">
            <a:avLst/>
          </a:prstGeom>
          <a:noFill/>
          <a:ln>
            <a:noFill/>
          </a:ln>
        </p:spPr>
      </p:pic>
    </p:spTree>
    <p:extLst>
      <p:ext uri="{BB962C8B-B14F-4D97-AF65-F5344CB8AC3E}">
        <p14:creationId xmlns:p14="http://schemas.microsoft.com/office/powerpoint/2010/main" xmlns="" val="2635135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تعیین میزان اســتفاده از نور طبیعی در ســاختمان</a:t>
            </a:r>
            <a:endParaRPr lang="en-US" dirty="0">
              <a:cs typeface="2  Titr" panose="00000700000000000000" pitchFamily="2" charset="-78"/>
            </a:endParaRPr>
          </a:p>
        </p:txBody>
      </p:sp>
      <p:sp>
        <p:nvSpPr>
          <p:cNvPr id="3" name="Content Placeholder 2"/>
          <p:cNvSpPr>
            <a:spLocks noGrp="1"/>
          </p:cNvSpPr>
          <p:nvPr>
            <p:ph idx="1"/>
          </p:nvPr>
        </p:nvSpPr>
        <p:spPr>
          <a:xfrm>
            <a:off x="2383150" y="3080378"/>
            <a:ext cx="8915400" cy="3777622"/>
          </a:xfrm>
        </p:spPr>
        <p:txBody>
          <a:bodyPr/>
          <a:lstStyle/>
          <a:p>
            <a:pPr algn="just" rtl="1"/>
            <a:r>
              <a:rPr lang="ar-SA" dirty="0">
                <a:cs typeface="2  Titr" panose="00000700000000000000" pitchFamily="2" charset="-78"/>
              </a:rPr>
              <a:t>تعیین میزان اســتفاده از نور طبیعی در ســاختمان  از عوامل اثرگذار بر طرح می باشــد. از این رو می توان گفت مهم ترین جزء غیر مادی در فضاهای معماری نور </a:t>
            </a:r>
            <a:r>
              <a:rPr lang="ar-SA" dirty="0" smtClean="0">
                <a:cs typeface="2  Titr" panose="00000700000000000000" pitchFamily="2" charset="-78"/>
              </a:rPr>
              <a:t>است</a:t>
            </a:r>
            <a:r>
              <a:rPr lang="fa-IR" dirty="0" smtClean="0">
                <a:cs typeface="2  Titr" panose="00000700000000000000" pitchFamily="2" charset="-78"/>
              </a:rPr>
              <a:t>. </a:t>
            </a:r>
          </a:p>
          <a:p>
            <a:pPr algn="just" rtl="1"/>
            <a:r>
              <a:rPr lang="ar-SA" dirty="0" smtClean="0">
                <a:cs typeface="2  Titr" panose="00000700000000000000" pitchFamily="2" charset="-78"/>
              </a:rPr>
              <a:t>نور </a:t>
            </a:r>
            <a:r>
              <a:rPr lang="ar-SA" dirty="0">
                <a:cs typeface="2  Titr" panose="00000700000000000000" pitchFamily="2" charset="-78"/>
              </a:rPr>
              <a:t>خورشــید، با اهمیت ترین چشــمۀ نور طبیعی است. بنابراین سعی شود از نور مصنوعی به عنوان مکمل و در ســاعات محدود اســتفاده گردد</a:t>
            </a:r>
            <a:r>
              <a:rPr lang="ar-SA" dirty="0"/>
              <a:t>. </a:t>
            </a:r>
            <a:endParaRPr lang="en-US" dirty="0"/>
          </a:p>
        </p:txBody>
      </p:sp>
    </p:spTree>
    <p:extLst>
      <p:ext uri="{BB962C8B-B14F-4D97-AF65-F5344CB8AC3E}">
        <p14:creationId xmlns:p14="http://schemas.microsoft.com/office/powerpoint/2010/main" xmlns="" val="9592151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بهره گیری بهتر از نور طبیعی </a:t>
            </a:r>
            <a:endParaRPr lang="en-US" dirty="0">
              <a:cs typeface="2  Titr" panose="00000700000000000000" pitchFamily="2" charset="-78"/>
            </a:endParaRPr>
          </a:p>
        </p:txBody>
      </p:sp>
      <p:sp>
        <p:nvSpPr>
          <p:cNvPr id="3" name="Content Placeholder 2"/>
          <p:cNvSpPr>
            <a:spLocks noGrp="1"/>
          </p:cNvSpPr>
          <p:nvPr>
            <p:ph idx="1"/>
          </p:nvPr>
        </p:nvSpPr>
        <p:spPr>
          <a:xfrm>
            <a:off x="1983905" y="2159358"/>
            <a:ext cx="8915400" cy="3777622"/>
          </a:xfrm>
        </p:spPr>
        <p:txBody>
          <a:bodyPr>
            <a:normAutofit/>
          </a:bodyPr>
          <a:lstStyle/>
          <a:p>
            <a:pPr algn="just" rtl="1"/>
            <a:r>
              <a:rPr lang="ar-SA" sz="1900" dirty="0">
                <a:cs typeface="2  Titr" panose="00000700000000000000" pitchFamily="2" charset="-78"/>
              </a:rPr>
              <a:t>محل</a:t>
            </a:r>
            <a:r>
              <a:rPr lang="ar-SA" dirty="0">
                <a:cs typeface="2  Titr" panose="00000700000000000000" pitchFamily="2" charset="-78"/>
              </a:rPr>
              <a:t> </a:t>
            </a:r>
            <a:r>
              <a:rPr lang="ar-SA" sz="1900" dirty="0">
                <a:cs typeface="2  Titr" panose="00000700000000000000" pitchFamily="2" charset="-78"/>
              </a:rPr>
              <a:t>قرارگیری ساختمان به گونه ای باشد که بهترین استفاده از نور طبیعی انجام </a:t>
            </a:r>
            <a:r>
              <a:rPr lang="ar-SA" sz="1900" dirty="0" smtClean="0">
                <a:cs typeface="2  Titr" panose="00000700000000000000" pitchFamily="2" charset="-78"/>
              </a:rPr>
              <a:t>شود</a:t>
            </a:r>
            <a:r>
              <a:rPr lang="fa-IR" sz="1900" dirty="0" smtClean="0">
                <a:cs typeface="2  Titr" panose="00000700000000000000" pitchFamily="2" charset="-78"/>
              </a:rPr>
              <a:t>.</a:t>
            </a:r>
          </a:p>
          <a:p>
            <a:pPr algn="just" rtl="1"/>
            <a:r>
              <a:rPr lang="ar-SA" sz="1900" dirty="0" smtClean="0">
                <a:cs typeface="2  Titr" panose="00000700000000000000" pitchFamily="2" charset="-78"/>
              </a:rPr>
              <a:t> </a:t>
            </a:r>
            <a:r>
              <a:rPr lang="ar-SA" sz="1900" dirty="0">
                <a:cs typeface="2  Titr" panose="00000700000000000000" pitchFamily="2" charset="-78"/>
              </a:rPr>
              <a:t>هر فضای مسکونی به پنجره یا نورگیر سقف دسترسی داشته باشد. به پنجره هایی که چشم انداز ایجاد می کند اولویت بیشتری بدهید </a:t>
            </a:r>
            <a:r>
              <a:rPr lang="fa-IR" sz="1900" dirty="0" smtClean="0">
                <a:cs typeface="2  Titr" panose="00000700000000000000" pitchFamily="2" charset="-78"/>
              </a:rPr>
              <a:t>.</a:t>
            </a:r>
          </a:p>
          <a:p>
            <a:pPr algn="just" rtl="1"/>
            <a:r>
              <a:rPr lang="fa-IR" sz="1900" dirty="0" smtClean="0">
                <a:cs typeface="2  Titr" panose="00000700000000000000" pitchFamily="2" charset="-78"/>
              </a:rPr>
              <a:t>20درصد از سطح دیوار های هریک از اتاق ها بایستی از شیشه پوشیده باشد.</a:t>
            </a:r>
          </a:p>
          <a:p>
            <a:pPr algn="just" rtl="1"/>
            <a:r>
              <a:rPr lang="ar-SA" sz="1900" dirty="0" smtClean="0">
                <a:cs typeface="2  Titr" panose="00000700000000000000" pitchFamily="2" charset="-78"/>
              </a:rPr>
              <a:t>اندازه های  نما های شــرقی و غربی ســاختمان را کم کنید و درعــوض اندازه جهت های شــمالی و جنوبی آن را افزایش دهید</a:t>
            </a:r>
            <a:r>
              <a:rPr lang="fa-IR" sz="1900" dirty="0" smtClean="0">
                <a:cs typeface="2  Titr" panose="00000700000000000000" pitchFamily="2" charset="-78"/>
              </a:rPr>
              <a:t>.</a:t>
            </a:r>
          </a:p>
          <a:p>
            <a:pPr algn="just" rtl="1"/>
            <a:r>
              <a:rPr lang="ar-SA" sz="1900" dirty="0" smtClean="0">
                <a:cs typeface="2  Titr" panose="00000700000000000000" pitchFamily="2" charset="-78"/>
              </a:rPr>
              <a:t>در </a:t>
            </a:r>
            <a:r>
              <a:rPr lang="ar-SA" sz="1900" dirty="0">
                <a:cs typeface="2  Titr" panose="00000700000000000000" pitchFamily="2" charset="-78"/>
              </a:rPr>
              <a:t>صورتی کــه امــکان طراحــی پنجــره در بخش </a:t>
            </a:r>
            <a:r>
              <a:rPr lang="ar-SA" sz="1900" dirty="0" smtClean="0">
                <a:cs typeface="2  Titr" panose="00000700000000000000" pitchFamily="2" charset="-78"/>
              </a:rPr>
              <a:t>زیادی </a:t>
            </a:r>
            <a:r>
              <a:rPr lang="ar-SA" sz="1900" dirty="0">
                <a:cs typeface="2  Titr" panose="00000700000000000000" pitchFamily="2" charset="-78"/>
              </a:rPr>
              <a:t>از ساختمان ممکن نباشد، نصب نورگیر سقفی در ساختمان های یک طبقه یا سقف آخر ساختمان های </a:t>
            </a:r>
            <a:r>
              <a:rPr lang="ar-SA" sz="1900" dirty="0" smtClean="0">
                <a:cs typeface="2  Titr" panose="00000700000000000000" pitchFamily="2" charset="-78"/>
              </a:rPr>
              <a:t>3 </a:t>
            </a:r>
            <a:r>
              <a:rPr lang="ar-SA" sz="1900" dirty="0">
                <a:cs typeface="2  Titr" panose="00000700000000000000" pitchFamily="2" charset="-78"/>
              </a:rPr>
              <a:t>تا </a:t>
            </a:r>
            <a:r>
              <a:rPr lang="fa-IR" sz="1900" dirty="0" smtClean="0">
                <a:cs typeface="2  Titr" panose="00000700000000000000" pitchFamily="2" charset="-78"/>
              </a:rPr>
              <a:t>5</a:t>
            </a:r>
            <a:r>
              <a:rPr lang="ar-SA" sz="1900" dirty="0" smtClean="0">
                <a:cs typeface="2  Titr" panose="00000700000000000000" pitchFamily="2" charset="-78"/>
              </a:rPr>
              <a:t>طبقه </a:t>
            </a:r>
            <a:r>
              <a:rPr lang="ar-SA" sz="1900" dirty="0">
                <a:cs typeface="2  Titr" panose="00000700000000000000" pitchFamily="2" charset="-78"/>
              </a:rPr>
              <a:t>توصیه می شــود</a:t>
            </a:r>
            <a:r>
              <a:rPr lang="ar-SA" sz="1900" dirty="0" smtClean="0">
                <a:cs typeface="2  Titr" panose="00000700000000000000" pitchFamily="2" charset="-78"/>
              </a:rPr>
              <a:t>.</a:t>
            </a:r>
            <a:endParaRPr lang="fa-IR" sz="1900" dirty="0" smtClean="0">
              <a:cs typeface="2  Titr" panose="00000700000000000000" pitchFamily="2" charset="-78"/>
            </a:endParaRPr>
          </a:p>
        </p:txBody>
      </p:sp>
    </p:spTree>
    <p:extLst>
      <p:ext uri="{BB962C8B-B14F-4D97-AF65-F5344CB8AC3E}">
        <p14:creationId xmlns:p14="http://schemas.microsoft.com/office/powerpoint/2010/main" xmlns="" val="36794823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انواع نورگیرها</a:t>
            </a:r>
            <a:r>
              <a:rPr lang="en-US" dirty="0"/>
              <a:t/>
            </a:r>
            <a:br>
              <a:rPr lang="en-US" dirty="0"/>
            </a:br>
            <a:endParaRPr lang="en-US" dirty="0"/>
          </a:p>
        </p:txBody>
      </p:sp>
      <p:sp>
        <p:nvSpPr>
          <p:cNvPr id="3" name="Content Placeholder 2"/>
          <p:cNvSpPr>
            <a:spLocks noGrp="1"/>
          </p:cNvSpPr>
          <p:nvPr>
            <p:ph idx="1"/>
          </p:nvPr>
        </p:nvSpPr>
        <p:spPr>
          <a:xfrm>
            <a:off x="6168980" y="1554050"/>
            <a:ext cx="5206843" cy="5142963"/>
          </a:xfrm>
        </p:spPr>
        <p:txBody>
          <a:bodyPr/>
          <a:lstStyle/>
          <a:p>
            <a:pPr algn="r" rtl="1"/>
            <a:r>
              <a:rPr lang="en-US" dirty="0"/>
              <a:t> </a:t>
            </a:r>
            <a:r>
              <a:rPr lang="ar-SA" dirty="0">
                <a:cs typeface="2  Titr" panose="00000700000000000000" pitchFamily="2" charset="-78"/>
              </a:rPr>
              <a:t>نورگیرهای ســقفی: نورگیرهای ســقفی امکان خوبی برای دریافت مقدار زیادی نور از دهانه کوچکی </a:t>
            </a:r>
            <a:r>
              <a:rPr lang="ar-SA" dirty="0" smtClean="0">
                <a:cs typeface="2  Titr" panose="00000700000000000000" pitchFamily="2" charset="-78"/>
              </a:rPr>
              <a:t>حتی </a:t>
            </a:r>
            <a:r>
              <a:rPr lang="ar-SA" dirty="0">
                <a:cs typeface="2  Titr" panose="00000700000000000000" pitchFamily="2" charset="-78"/>
              </a:rPr>
              <a:t>در شرایط آسمان </a:t>
            </a:r>
            <a:r>
              <a:rPr lang="ar-SA" dirty="0" smtClean="0">
                <a:cs typeface="2  Titr" panose="00000700000000000000" pitchFamily="2" charset="-78"/>
              </a:rPr>
              <a:t>ابری</a:t>
            </a:r>
            <a:r>
              <a:rPr lang="fa-IR" dirty="0" smtClean="0">
                <a:cs typeface="2  Titr" panose="00000700000000000000" pitchFamily="2" charset="-78"/>
              </a:rPr>
              <a:t> </a:t>
            </a:r>
            <a:r>
              <a:rPr lang="ar-SA" dirty="0" smtClean="0">
                <a:cs typeface="2  Titr" panose="00000700000000000000" pitchFamily="2" charset="-78"/>
              </a:rPr>
              <a:t>فراهم </a:t>
            </a:r>
            <a:r>
              <a:rPr lang="ar-SA" dirty="0">
                <a:cs typeface="2  Titr" panose="00000700000000000000" pitchFamily="2" charset="-78"/>
              </a:rPr>
              <a:t>می آورند. این نورگیرها به طور روشنایی را به عمق فضاهای داخلی می رسانند</a:t>
            </a:r>
            <a:r>
              <a:rPr lang="ar-SA" dirty="0" smtClean="0">
                <a:cs typeface="2  Titr" panose="00000700000000000000" pitchFamily="2" charset="-78"/>
              </a:rPr>
              <a:t>.</a:t>
            </a:r>
            <a:endParaRPr lang="fa-IR" dirty="0" smtClean="0">
              <a:cs typeface="2  Titr" panose="00000700000000000000" pitchFamily="2" charset="-78"/>
            </a:endParaRPr>
          </a:p>
          <a:p>
            <a:pPr algn="r" rtl="1"/>
            <a:r>
              <a:rPr lang="fa-IR" dirty="0" smtClean="0">
                <a:cs typeface="2  Titr" panose="00000700000000000000" pitchFamily="2" charset="-78"/>
              </a:rPr>
              <a:t>پنجره سقفی: تنها در اتاق های زیر شیروانی قابل استفاده است.دیوار ها را به عناصر سرزنده و با روح تبدیل میکند.</a:t>
            </a:r>
          </a:p>
          <a:p>
            <a:pPr algn="r" rtl="1"/>
            <a:r>
              <a:rPr lang="ar-SA" dirty="0">
                <a:cs typeface="2  Titr" panose="00000700000000000000" pitchFamily="2" charset="-78"/>
              </a:rPr>
              <a:t>نورپردازی </a:t>
            </a:r>
            <a:r>
              <a:rPr lang="ar-SA" dirty="0" smtClean="0">
                <a:cs typeface="2  Titr" panose="00000700000000000000" pitchFamily="2" charset="-78"/>
              </a:rPr>
              <a:t>دیوار</a:t>
            </a:r>
            <a:r>
              <a:rPr lang="fa-IR" dirty="0" smtClean="0">
                <a:cs typeface="2  Titr" panose="00000700000000000000" pitchFamily="2" charset="-78"/>
              </a:rPr>
              <a:t>ی</a:t>
            </a:r>
            <a:r>
              <a:rPr lang="ar-SA" dirty="0" smtClean="0">
                <a:cs typeface="2  Titr" panose="00000700000000000000" pitchFamily="2" charset="-78"/>
              </a:rPr>
              <a:t>: </a:t>
            </a:r>
            <a:r>
              <a:rPr lang="ar-SA" dirty="0">
                <a:cs typeface="2  Titr" panose="00000700000000000000" pitchFamily="2" charset="-78"/>
              </a:rPr>
              <a:t>نورپردازی دیواری یا کناری در حقیقت همان پنجره ی عمودی ساختمان به منظور داخل شدن نور به فضاهای داخلی است. </a:t>
            </a:r>
            <a:endParaRPr lang="fa-IR" dirty="0" smtClean="0">
              <a:cs typeface="2  Titr" panose="00000700000000000000" pitchFamily="2" charset="-78"/>
            </a:endParaRPr>
          </a:p>
          <a:p>
            <a:pPr algn="r" rtl="1"/>
            <a:endParaRPr lang="en-US" dirty="0">
              <a:cs typeface="2  Titr" panose="00000700000000000000" pitchFamily="2" charset="-78"/>
            </a:endParaRPr>
          </a:p>
          <a:p>
            <a:pPr algn="r" rtl="1"/>
            <a:endParaRPr lang="en-US" dirty="0"/>
          </a:p>
        </p:txBody>
      </p:sp>
      <p:pic>
        <p:nvPicPr>
          <p:cNvPr id="4" name="Picture 3" descr="http://www.chidaneh.com/sites/default/files/styles/content/public/ideabook/image/contemporary-hall.jpg?itok=l8TEcQCu"/>
          <p:cNvPicPr/>
          <p:nvPr/>
        </p:nvPicPr>
        <p:blipFill>
          <a:blip r:embed="rId2">
            <a:extLst>
              <a:ext uri="{28A0092B-C50C-407E-A947-70E740481C1C}">
                <a14:useLocalDpi xmlns:a14="http://schemas.microsoft.com/office/drawing/2010/main" xmlns="" val="0"/>
              </a:ext>
            </a:extLst>
          </a:blip>
          <a:srcRect/>
          <a:stretch>
            <a:fillRect/>
          </a:stretch>
        </p:blipFill>
        <p:spPr bwMode="auto">
          <a:xfrm>
            <a:off x="1855114" y="1355847"/>
            <a:ext cx="3696237" cy="5096468"/>
          </a:xfrm>
          <a:prstGeom prst="rect">
            <a:avLst/>
          </a:prstGeom>
          <a:noFill/>
          <a:ln>
            <a:noFill/>
          </a:ln>
        </p:spPr>
      </p:pic>
    </p:spTree>
    <p:extLst>
      <p:ext uri="{BB962C8B-B14F-4D97-AF65-F5344CB8AC3E}">
        <p14:creationId xmlns:p14="http://schemas.microsoft.com/office/powerpoint/2010/main" xmlns="" val="25222217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جهتگیری و جانمایی فضاها در بنای مسکونی</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ar-SA" dirty="0">
                <a:cs typeface="2  Titr" panose="00000700000000000000" pitchFamily="2" charset="-78"/>
              </a:rPr>
              <a:t>فضاهای جنوبی ( خواب ـ غذاخوری ـ تراس ـ پذیرایی )</a:t>
            </a:r>
            <a:endParaRPr lang="en-US" dirty="0">
              <a:cs typeface="2  Titr" panose="00000700000000000000" pitchFamily="2" charset="-78"/>
            </a:endParaRPr>
          </a:p>
          <a:p>
            <a:pPr algn="r" rtl="1"/>
            <a:r>
              <a:rPr lang="ar-SA" dirty="0" smtClean="0">
                <a:cs typeface="2  Titr" panose="00000700000000000000" pitchFamily="2" charset="-78"/>
              </a:rPr>
              <a:t>فضاهای </a:t>
            </a:r>
            <a:r>
              <a:rPr lang="ar-SA" dirty="0">
                <a:cs typeface="2  Titr" panose="00000700000000000000" pitchFamily="2" charset="-78"/>
              </a:rPr>
              <a:t>مشرقی ( حمام </a:t>
            </a:r>
            <a:r>
              <a:rPr lang="ar-SA" dirty="0" smtClean="0">
                <a:cs typeface="2  Titr" panose="00000700000000000000" pitchFamily="2" charset="-78"/>
              </a:rPr>
              <a:t>ـ</a:t>
            </a:r>
            <a:r>
              <a:rPr lang="en-US" dirty="0" err="1" smtClean="0">
                <a:cs typeface="2  Titr" panose="00000700000000000000" pitchFamily="2" charset="-78"/>
              </a:rPr>
              <a:t>wc</a:t>
            </a:r>
            <a:r>
              <a:rPr lang="ar-SA" dirty="0" smtClean="0">
                <a:cs typeface="2  Titr" panose="00000700000000000000" pitchFamily="2" charset="-78"/>
              </a:rPr>
              <a:t> </a:t>
            </a:r>
            <a:r>
              <a:rPr lang="en-US" dirty="0">
                <a:cs typeface="2  Titr" panose="00000700000000000000" pitchFamily="2" charset="-78"/>
              </a:rPr>
              <a:t>_</a:t>
            </a:r>
            <a:r>
              <a:rPr lang="ar-SA" dirty="0" smtClean="0">
                <a:cs typeface="2  Titr" panose="00000700000000000000" pitchFamily="2" charset="-78"/>
              </a:rPr>
              <a:t>سالن </a:t>
            </a:r>
            <a:r>
              <a:rPr lang="ar-SA" dirty="0">
                <a:cs typeface="2  Titr" panose="00000700000000000000" pitchFamily="2" charset="-78"/>
              </a:rPr>
              <a:t>ورزشی ) </a:t>
            </a:r>
            <a:endParaRPr lang="en-US" dirty="0">
              <a:cs typeface="2  Titr" panose="00000700000000000000" pitchFamily="2" charset="-78"/>
            </a:endParaRPr>
          </a:p>
          <a:p>
            <a:pPr algn="r" rtl="1"/>
            <a:r>
              <a:rPr lang="ar-SA" dirty="0" smtClean="0">
                <a:cs typeface="2  Titr" panose="00000700000000000000" pitchFamily="2" charset="-78"/>
              </a:rPr>
              <a:t>فضاهای </a:t>
            </a:r>
            <a:r>
              <a:rPr lang="ar-SA" dirty="0">
                <a:cs typeface="2  Titr" panose="00000700000000000000" pitchFamily="2" charset="-78"/>
              </a:rPr>
              <a:t>مغرب ( پاسیو ـ کتاب خانه ـ هال ـ اتاق بازی )</a:t>
            </a:r>
            <a:endParaRPr lang="en-US" dirty="0">
              <a:cs typeface="2  Titr" panose="00000700000000000000" pitchFamily="2" charset="-78"/>
            </a:endParaRPr>
          </a:p>
          <a:p>
            <a:pPr algn="r" rtl="1"/>
            <a:r>
              <a:rPr lang="ar-SA" dirty="0" smtClean="0">
                <a:cs typeface="2  Titr" panose="00000700000000000000" pitchFamily="2" charset="-78"/>
              </a:rPr>
              <a:t>فضاهای </a:t>
            </a:r>
            <a:r>
              <a:rPr lang="ar-SA" dirty="0">
                <a:cs typeface="2  Titr" panose="00000700000000000000" pitchFamily="2" charset="-78"/>
              </a:rPr>
              <a:t>شمال غربی ( راه پله ـ انباری ) </a:t>
            </a:r>
            <a:endParaRPr lang="en-US" dirty="0">
              <a:cs typeface="2  Titr" panose="00000700000000000000" pitchFamily="2" charset="-78"/>
            </a:endParaRPr>
          </a:p>
          <a:p>
            <a:pPr algn="r" rtl="1"/>
            <a:r>
              <a:rPr lang="ar-SA" dirty="0" smtClean="0">
                <a:cs typeface="2  Titr" panose="00000700000000000000" pitchFamily="2" charset="-78"/>
              </a:rPr>
              <a:t>فضاهای </a:t>
            </a:r>
            <a:r>
              <a:rPr lang="ar-SA" dirty="0">
                <a:cs typeface="2  Titr" panose="00000700000000000000" pitchFamily="2" charset="-78"/>
              </a:rPr>
              <a:t>شمال شرقی ( آشپزخانه ـ توالت ـ گاراژ ـ ورودی ) </a:t>
            </a:r>
            <a:endParaRPr lang="en-US" dirty="0">
              <a:cs typeface="2  Titr" panose="00000700000000000000" pitchFamily="2" charset="-78"/>
            </a:endParaRPr>
          </a:p>
          <a:p>
            <a:pPr algn="r" rtl="1"/>
            <a:r>
              <a:rPr lang="ar-SA" dirty="0" smtClean="0">
                <a:cs typeface="2  Titr" panose="00000700000000000000" pitchFamily="2" charset="-78"/>
              </a:rPr>
              <a:t>فضاهای </a:t>
            </a:r>
            <a:r>
              <a:rPr lang="ar-SA" dirty="0">
                <a:cs typeface="2  Titr" panose="00000700000000000000" pitchFamily="2" charset="-78"/>
              </a:rPr>
              <a:t>جنوب شرقی ( خواب ـ اتاق بیمار) </a:t>
            </a:r>
            <a:endParaRPr lang="en-US" dirty="0">
              <a:cs typeface="2  Titr" panose="00000700000000000000" pitchFamily="2" charset="-78"/>
            </a:endParaRPr>
          </a:p>
          <a:p>
            <a:pPr algn="r" rtl="1"/>
            <a:r>
              <a:rPr lang="ar-SA" dirty="0" smtClean="0">
                <a:cs typeface="2  Titr" panose="00000700000000000000" pitchFamily="2" charset="-78"/>
              </a:rPr>
              <a:t>فضاهای </a:t>
            </a:r>
            <a:r>
              <a:rPr lang="ar-SA" dirty="0">
                <a:cs typeface="2  Titr" panose="00000700000000000000" pitchFamily="2" charset="-78"/>
              </a:rPr>
              <a:t>جنوب غربی ( راه پله ـ انباری ـ راهرو ) </a:t>
            </a:r>
            <a:endParaRPr lang="en-US" dirty="0">
              <a:cs typeface="2  Titr" panose="00000700000000000000" pitchFamily="2" charset="-78"/>
            </a:endParaRPr>
          </a:p>
        </p:txBody>
      </p:sp>
      <p:pic>
        <p:nvPicPr>
          <p:cNvPr id="4" name="Picture 3" descr="جهت گیری ساختمان با توجه به نور طبیعی"/>
          <p:cNvPicPr/>
          <p:nvPr/>
        </p:nvPicPr>
        <p:blipFill>
          <a:blip r:embed="rId2">
            <a:extLst>
              <a:ext uri="{28A0092B-C50C-407E-A947-70E740481C1C}">
                <a14:useLocalDpi xmlns:a14="http://schemas.microsoft.com/office/drawing/2010/main" xmlns="" val="0"/>
              </a:ext>
            </a:extLst>
          </a:blip>
          <a:srcRect/>
          <a:stretch>
            <a:fillRect/>
          </a:stretch>
        </p:blipFill>
        <p:spPr bwMode="auto">
          <a:xfrm>
            <a:off x="610870" y="1698938"/>
            <a:ext cx="3020972" cy="4431406"/>
          </a:xfrm>
          <a:prstGeom prst="rect">
            <a:avLst/>
          </a:prstGeom>
          <a:noFill/>
          <a:ln>
            <a:noFill/>
          </a:ln>
        </p:spPr>
      </p:pic>
    </p:spTree>
    <p:extLst>
      <p:ext uri="{BB962C8B-B14F-4D97-AF65-F5344CB8AC3E}">
        <p14:creationId xmlns:p14="http://schemas.microsoft.com/office/powerpoint/2010/main" xmlns="" val="30116423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a:cs typeface="2  Titr" panose="00000700000000000000" pitchFamily="2" charset="-78"/>
              </a:rPr>
              <a:t>اثر نور طبیعی در جهات مختلف به فضای داخلی ساختمان</a:t>
            </a:r>
            <a:r>
              <a:rPr lang="en-US" dirty="0">
                <a:cs typeface="2  Titr" panose="00000700000000000000" pitchFamily="2" charset="-78"/>
              </a:rPr>
              <a:t/>
            </a:r>
            <a:br>
              <a:rPr lang="en-US" dirty="0">
                <a:cs typeface="2  Titr" panose="00000700000000000000" pitchFamily="2" charset="-78"/>
              </a:rPr>
            </a:br>
            <a:endParaRPr lang="en-US" dirty="0"/>
          </a:p>
        </p:txBody>
      </p:sp>
      <p:sp>
        <p:nvSpPr>
          <p:cNvPr id="3" name="Content Placeholder 2"/>
          <p:cNvSpPr>
            <a:spLocks noGrp="1"/>
          </p:cNvSpPr>
          <p:nvPr>
            <p:ph idx="1"/>
          </p:nvPr>
        </p:nvSpPr>
        <p:spPr>
          <a:xfrm>
            <a:off x="2228603" y="3080378"/>
            <a:ext cx="8915400" cy="3777622"/>
          </a:xfrm>
        </p:spPr>
        <p:txBody>
          <a:bodyPr>
            <a:normAutofit/>
          </a:bodyPr>
          <a:lstStyle/>
          <a:p>
            <a:pPr algn="just" rtl="1"/>
            <a:r>
              <a:rPr lang="ar-SA" dirty="0" smtClean="0">
                <a:cs typeface="2  Titr" panose="00000700000000000000" pitchFamily="2" charset="-78"/>
              </a:rPr>
              <a:t>اتاق </a:t>
            </a:r>
            <a:r>
              <a:rPr lang="ar-SA" dirty="0">
                <a:cs typeface="2  Titr" panose="00000700000000000000" pitchFamily="2" charset="-78"/>
              </a:rPr>
              <a:t>های رو به </a:t>
            </a:r>
            <a:r>
              <a:rPr lang="ar-SA" dirty="0" smtClean="0">
                <a:cs typeface="2  Titr" panose="00000700000000000000" pitchFamily="2" charset="-78"/>
              </a:rPr>
              <a:t>شــمال</a:t>
            </a:r>
            <a:endParaRPr lang="fa-IR" dirty="0" smtClean="0">
              <a:cs typeface="2  Titr" panose="00000700000000000000" pitchFamily="2" charset="-78"/>
            </a:endParaRPr>
          </a:p>
          <a:p>
            <a:pPr algn="just" rtl="1"/>
            <a:r>
              <a:rPr lang="ar-SA" dirty="0" smtClean="0">
                <a:cs typeface="2  Titr" panose="00000700000000000000" pitchFamily="2" charset="-78"/>
              </a:rPr>
              <a:t>اتاق های رو به شرق</a:t>
            </a:r>
            <a:endParaRPr lang="fa-IR" dirty="0" smtClean="0">
              <a:cs typeface="2  Titr" panose="00000700000000000000" pitchFamily="2" charset="-78"/>
            </a:endParaRPr>
          </a:p>
          <a:p>
            <a:pPr algn="r" rtl="1"/>
            <a:r>
              <a:rPr lang="ar-SA" dirty="0">
                <a:cs typeface="2  Titr" panose="00000700000000000000" pitchFamily="2" charset="-78"/>
              </a:rPr>
              <a:t>اتاق های رو بــه غرب</a:t>
            </a:r>
          </a:p>
          <a:p>
            <a:pPr algn="r" rtl="1"/>
            <a:r>
              <a:rPr lang="ar-SA" dirty="0">
                <a:cs typeface="2  Titr" panose="00000700000000000000" pitchFamily="2" charset="-78"/>
              </a:rPr>
              <a:t>اتاق های رو به جنوب</a:t>
            </a:r>
            <a:endParaRPr lang="en-US" dirty="0">
              <a:cs typeface="2  Titr" panose="00000700000000000000" pitchFamily="2" charset="-78"/>
            </a:endParaRPr>
          </a:p>
        </p:txBody>
      </p:sp>
    </p:spTree>
    <p:extLst>
      <p:ext uri="{BB962C8B-B14F-4D97-AF65-F5344CB8AC3E}">
        <p14:creationId xmlns:p14="http://schemas.microsoft.com/office/powerpoint/2010/main" xmlns="" val="2199479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شمال در معماری ساختمان</a:t>
            </a:r>
            <a:r>
              <a:rPr lang="en-US" dirty="0"/>
              <a:t/>
            </a:r>
            <a:br>
              <a:rPr lang="en-US" dirty="0"/>
            </a:br>
            <a:endParaRPr lang="en-US" dirty="0"/>
          </a:p>
        </p:txBody>
      </p:sp>
      <p:sp>
        <p:nvSpPr>
          <p:cNvPr id="3" name="Content Placeholder 2"/>
          <p:cNvSpPr>
            <a:spLocks noGrp="1"/>
          </p:cNvSpPr>
          <p:nvPr>
            <p:ph idx="1"/>
          </p:nvPr>
        </p:nvSpPr>
        <p:spPr>
          <a:xfrm>
            <a:off x="6581104" y="2133600"/>
            <a:ext cx="4923508" cy="3777622"/>
          </a:xfrm>
        </p:spPr>
        <p:txBody>
          <a:bodyPr/>
          <a:lstStyle/>
          <a:p>
            <a:pPr algn="r" rtl="1"/>
            <a:r>
              <a:rPr lang="fa-IR" dirty="0">
                <a:cs typeface="2  Titr" panose="00000700000000000000" pitchFamily="2" charset="-78"/>
              </a:rPr>
              <a:t>فضاهایی که رو به شمال هستند (در نیمکره شمالی) نور مستقیم دریافت نمی کنند</a:t>
            </a:r>
            <a:r>
              <a:rPr lang="fa-IR" dirty="0" smtClean="0">
                <a:cs typeface="2  Titr" panose="00000700000000000000" pitchFamily="2" charset="-78"/>
              </a:rPr>
              <a:t>.</a:t>
            </a:r>
          </a:p>
          <a:p>
            <a:pPr algn="r" rtl="1"/>
            <a:r>
              <a:rPr lang="fa-IR" dirty="0">
                <a:cs typeface="2  Titr" panose="00000700000000000000" pitchFamily="2" charset="-78"/>
              </a:rPr>
              <a:t>نور پراکنده بدون سایه یا انعکاس ایجاد می شود </a:t>
            </a:r>
            <a:endParaRPr lang="fa-IR" dirty="0" smtClean="0">
              <a:cs typeface="2  Titr" panose="00000700000000000000" pitchFamily="2" charset="-78"/>
            </a:endParaRPr>
          </a:p>
          <a:p>
            <a:pPr algn="r" rtl="1"/>
            <a:r>
              <a:rPr lang="fa-IR" dirty="0">
                <a:cs typeface="2  Titr" panose="00000700000000000000" pitchFamily="2" charset="-78"/>
              </a:rPr>
              <a:t>برای کار کردن و نقاشی کردن و تماشای تلویزیون در کارگاه های نقاشی و دفتر کار مناسب است.</a:t>
            </a:r>
            <a:r>
              <a:rPr lang="fa-IR" dirty="0"/>
              <a:t/>
            </a:r>
            <a:br>
              <a:rPr lang="fa-IR" dirty="0"/>
            </a:br>
            <a:endParaRPr lang="en-US" dirty="0"/>
          </a:p>
        </p:txBody>
      </p:sp>
      <p:pic>
        <p:nvPicPr>
          <p:cNvPr id="4" name="Picture 3" descr="نور طبیعی و تاثیر در طراحی دکوراسیون داخلی"/>
          <p:cNvPicPr/>
          <p:nvPr/>
        </p:nvPicPr>
        <p:blipFill>
          <a:blip r:embed="rId2">
            <a:extLst>
              <a:ext uri="{28A0092B-C50C-407E-A947-70E740481C1C}">
                <a14:useLocalDpi xmlns:a14="http://schemas.microsoft.com/office/drawing/2010/main" xmlns="" val="0"/>
              </a:ext>
            </a:extLst>
          </a:blip>
          <a:srcRect/>
          <a:stretch>
            <a:fillRect/>
          </a:stretch>
        </p:blipFill>
        <p:spPr bwMode="auto">
          <a:xfrm>
            <a:off x="1765175" y="1423732"/>
            <a:ext cx="4030318" cy="5157372"/>
          </a:xfrm>
          <a:prstGeom prst="rect">
            <a:avLst/>
          </a:prstGeom>
          <a:noFill/>
          <a:ln>
            <a:noFill/>
          </a:ln>
        </p:spPr>
      </p:pic>
    </p:spTree>
    <p:extLst>
      <p:ext uri="{BB962C8B-B14F-4D97-AF65-F5344CB8AC3E}">
        <p14:creationId xmlns:p14="http://schemas.microsoft.com/office/powerpoint/2010/main" xmlns="" val="16309030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جنوب در معماری ساختمان</a:t>
            </a:r>
            <a:endParaRPr lang="en-US" dirty="0">
              <a:cs typeface="2  Titr" panose="00000700000000000000" pitchFamily="2" charset="-78"/>
            </a:endParaRPr>
          </a:p>
        </p:txBody>
      </p:sp>
      <p:sp>
        <p:nvSpPr>
          <p:cNvPr id="3" name="Content Placeholder 2"/>
          <p:cNvSpPr>
            <a:spLocks noGrp="1"/>
          </p:cNvSpPr>
          <p:nvPr>
            <p:ph idx="1"/>
          </p:nvPr>
        </p:nvSpPr>
        <p:spPr>
          <a:xfrm>
            <a:off x="4559121" y="1423223"/>
            <a:ext cx="6949204" cy="3777622"/>
          </a:xfrm>
        </p:spPr>
        <p:txBody>
          <a:bodyPr>
            <a:normAutofit/>
          </a:bodyPr>
          <a:lstStyle/>
          <a:p>
            <a:pPr algn="just" rtl="1"/>
            <a:r>
              <a:rPr lang="fa-IR" dirty="0">
                <a:cs typeface="2  Titr" panose="00000700000000000000" pitchFamily="2" charset="-78"/>
              </a:rPr>
              <a:t>نور خورشید در نیمکره شمال در قسمت جنوب با انحراف بیشتر و شدت گرم کنندگی کمتر در زمستان  است و برعکس آن در تابستان می </a:t>
            </a:r>
            <a:r>
              <a:rPr lang="fa-IR" dirty="0" smtClean="0">
                <a:cs typeface="2  Titr" panose="00000700000000000000" pitchFamily="2" charset="-78"/>
              </a:rPr>
              <a:t>باشد.</a:t>
            </a:r>
          </a:p>
          <a:p>
            <a:pPr algn="just" rtl="1"/>
            <a:r>
              <a:rPr lang="fa-IR" dirty="0">
                <a:cs typeface="2  Titr" panose="00000700000000000000" pitchFamily="2" charset="-78"/>
              </a:rPr>
              <a:t>نمای جنوبی بهترین جهت یابی برای فضاهای خانگی است یعنی برای محل اتاق نشیمن و فضاهای داخلی </a:t>
            </a:r>
            <a:r>
              <a:rPr lang="fa-IR" dirty="0" smtClean="0">
                <a:cs typeface="2  Titr" panose="00000700000000000000" pitchFamily="2" charset="-78"/>
              </a:rPr>
              <a:t>خانه</a:t>
            </a:r>
          </a:p>
          <a:p>
            <a:pPr algn="just" rtl="1"/>
            <a:r>
              <a:rPr lang="fa-IR" dirty="0">
                <a:cs typeface="2  Titr" panose="00000700000000000000" pitchFamily="2" charset="-78"/>
              </a:rPr>
              <a:t>به دلیل انعکاس های این نور روی شیشه ها و سطوح سیقلی مکان مورد نظر همیشه هم نور مناسبی برای کار کردن نیست </a:t>
            </a:r>
            <a:r>
              <a:rPr lang="fa-IR" dirty="0" smtClean="0">
                <a:cs typeface="2  Titr" panose="00000700000000000000" pitchFamily="2" charset="-78"/>
              </a:rPr>
              <a:t>.</a:t>
            </a:r>
          </a:p>
          <a:p>
            <a:pPr algn="just" rtl="1"/>
            <a:r>
              <a:rPr lang="fa-IR" dirty="0">
                <a:cs typeface="2  Titr" panose="00000700000000000000" pitchFamily="2" charset="-78"/>
              </a:rPr>
              <a:t>نور جنوبی سایه و انعکاس ایجاد می کند و اجازه  می دهد که با حجم ها بازی شود و منظره زیبایی ایجاد می کند </a:t>
            </a:r>
            <a:r>
              <a:rPr lang="fa-IR" dirty="0" smtClean="0">
                <a:cs typeface="2  Titr" panose="00000700000000000000" pitchFamily="2" charset="-78"/>
              </a:rPr>
              <a:t>.</a:t>
            </a:r>
          </a:p>
          <a:p>
            <a:pPr algn="just" rtl="1"/>
            <a:r>
              <a:rPr lang="fa-IR" dirty="0">
                <a:cs typeface="2  Titr" panose="00000700000000000000" pitchFamily="2" charset="-78"/>
              </a:rPr>
              <a:t>جدا از نتایج فیزیکی نتایج روانی این نور دارد که استفاده مناسب باعث احساس سرزندگی می شود .</a:t>
            </a:r>
            <a:endParaRPr lang="en-US" dirty="0">
              <a:cs typeface="2  Titr" panose="00000700000000000000" pitchFamily="2" charset="-78"/>
            </a:endParaRPr>
          </a:p>
          <a:p>
            <a:pPr algn="r" rtl="1"/>
            <a:endParaRPr lang="en-US" dirty="0"/>
          </a:p>
        </p:txBody>
      </p:sp>
      <p:pic>
        <p:nvPicPr>
          <p:cNvPr id="4" name="Picture 3" descr="http://www.chidaneh.com/sites/default/files/styles/content/public/ideabook/image/traditional-bedroom_2.jpg?itok=dsOtFVpM"/>
          <p:cNvPicPr/>
          <p:nvPr/>
        </p:nvPicPr>
        <p:blipFill>
          <a:blip r:embed="rId2">
            <a:extLst>
              <a:ext uri="{28A0092B-C50C-407E-A947-70E740481C1C}">
                <a14:useLocalDpi xmlns:a14="http://schemas.microsoft.com/office/drawing/2010/main" xmlns="" val="0"/>
              </a:ext>
            </a:extLst>
          </a:blip>
          <a:srcRect/>
          <a:stretch>
            <a:fillRect/>
          </a:stretch>
        </p:blipFill>
        <p:spPr bwMode="auto">
          <a:xfrm>
            <a:off x="499579" y="2940711"/>
            <a:ext cx="3840602" cy="3357058"/>
          </a:xfrm>
          <a:prstGeom prst="rect">
            <a:avLst/>
          </a:prstGeom>
          <a:noFill/>
          <a:ln>
            <a:noFill/>
          </a:ln>
        </p:spPr>
      </p:pic>
    </p:spTree>
    <p:extLst>
      <p:ext uri="{BB962C8B-B14F-4D97-AF65-F5344CB8AC3E}">
        <p14:creationId xmlns:p14="http://schemas.microsoft.com/office/powerpoint/2010/main" xmlns="" val="468228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شرق در معماری ساختمان (صبحگاهی) </a:t>
            </a:r>
            <a:endParaRPr lang="en-US" dirty="0">
              <a:cs typeface="2  Titr" panose="00000700000000000000" pitchFamily="2" charset="-78"/>
            </a:endParaRPr>
          </a:p>
        </p:txBody>
      </p:sp>
      <p:sp>
        <p:nvSpPr>
          <p:cNvPr id="3" name="Content Placeholder 2"/>
          <p:cNvSpPr>
            <a:spLocks noGrp="1"/>
          </p:cNvSpPr>
          <p:nvPr>
            <p:ph idx="1"/>
          </p:nvPr>
        </p:nvSpPr>
        <p:spPr>
          <a:xfrm>
            <a:off x="6581104" y="2133600"/>
            <a:ext cx="4923508" cy="3777622"/>
          </a:xfrm>
        </p:spPr>
        <p:txBody>
          <a:bodyPr/>
          <a:lstStyle/>
          <a:p>
            <a:pPr algn="r" rtl="1"/>
            <a:r>
              <a:rPr lang="fa-IR" dirty="0">
                <a:cs typeface="2  Titr" panose="00000700000000000000" pitchFamily="2" charset="-78"/>
              </a:rPr>
              <a:t>اشعه های آن ضعیف و خنک تر است </a:t>
            </a:r>
            <a:endParaRPr lang="fa-IR" dirty="0" smtClean="0">
              <a:cs typeface="2  Titr" panose="00000700000000000000" pitchFamily="2" charset="-78"/>
            </a:endParaRPr>
          </a:p>
          <a:p>
            <a:pPr algn="r" rtl="1"/>
            <a:r>
              <a:rPr lang="fa-IR" dirty="0">
                <a:cs typeface="2  Titr" panose="00000700000000000000" pitchFamily="2" charset="-78"/>
              </a:rPr>
              <a:t>محل قرار گرفتن </a:t>
            </a:r>
            <a:r>
              <a:rPr lang="fa-IR" b="1" dirty="0" smtClean="0">
                <a:cs typeface="2  Titr" panose="00000700000000000000" pitchFamily="2" charset="-78"/>
              </a:rPr>
              <a:t>اتاق خواب </a:t>
            </a:r>
            <a:r>
              <a:rPr lang="fa-IR" dirty="0" smtClean="0">
                <a:cs typeface="2  Titr" panose="00000700000000000000" pitchFamily="2" charset="-78"/>
              </a:rPr>
              <a:t>و آشپزخانه </a:t>
            </a:r>
            <a:r>
              <a:rPr lang="fa-IR" dirty="0">
                <a:cs typeface="2  Titr" panose="00000700000000000000" pitchFamily="2" charset="-78"/>
              </a:rPr>
              <a:t>و نشیمن و اتاق غذا خوری خوب جهت یابی می شود تا بیشترین استفاده از نور صبحگاهی </a:t>
            </a:r>
            <a:r>
              <a:rPr lang="fa-IR" dirty="0" smtClean="0">
                <a:cs typeface="2  Titr" panose="00000700000000000000" pitchFamily="2" charset="-78"/>
              </a:rPr>
              <a:t>شود.</a:t>
            </a:r>
          </a:p>
          <a:p>
            <a:pPr algn="r" rtl="1"/>
            <a:r>
              <a:rPr lang="fa-IR" dirty="0">
                <a:cs typeface="2  Titr" panose="00000700000000000000" pitchFamily="2" charset="-78"/>
              </a:rPr>
              <a:t>این نور در زمان معین از دور سایه اجسام را تولید می کند که می توان از این سایه برای تزیین فضا استفاده </a:t>
            </a:r>
            <a:r>
              <a:rPr lang="fa-IR" dirty="0" smtClean="0">
                <a:cs typeface="2  Titr" panose="00000700000000000000" pitchFamily="2" charset="-78"/>
              </a:rPr>
              <a:t>کرد.</a:t>
            </a:r>
          </a:p>
        </p:txBody>
      </p:sp>
      <p:pic>
        <p:nvPicPr>
          <p:cNvPr id="4" name="Picture 3" descr="http://www.chidaneh.com/sites/default/files/styles/content/public/ideabook/image/contemporary-living-room_2.jpg?itok=ImPt9Fuz"/>
          <p:cNvPicPr/>
          <p:nvPr/>
        </p:nvPicPr>
        <p:blipFill>
          <a:blip r:embed="rId2">
            <a:extLst>
              <a:ext uri="{28A0092B-C50C-407E-A947-70E740481C1C}">
                <a14:useLocalDpi xmlns:a14="http://schemas.microsoft.com/office/drawing/2010/main" xmlns="" val="0"/>
              </a:ext>
            </a:extLst>
          </a:blip>
          <a:srcRect/>
          <a:stretch>
            <a:fillRect/>
          </a:stretch>
        </p:blipFill>
        <p:spPr bwMode="auto">
          <a:xfrm>
            <a:off x="1227903" y="1905000"/>
            <a:ext cx="4619105" cy="4006222"/>
          </a:xfrm>
          <a:prstGeom prst="rect">
            <a:avLst/>
          </a:prstGeom>
          <a:noFill/>
          <a:ln>
            <a:noFill/>
          </a:ln>
        </p:spPr>
      </p:pic>
    </p:spTree>
    <p:extLst>
      <p:ext uri="{BB962C8B-B14F-4D97-AF65-F5344CB8AC3E}">
        <p14:creationId xmlns:p14="http://schemas.microsoft.com/office/powerpoint/2010/main" xmlns="" val="19491670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غرب در معماری ساختمان (غروب)</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2  Titr" panose="00000700000000000000" pitchFamily="2" charset="-78"/>
              </a:rPr>
              <a:t>با به اتمام رسیدن روز شدت نور کاسته می شود اما </a:t>
            </a:r>
            <a:r>
              <a:rPr lang="fa-IR" dirty="0" smtClean="0">
                <a:cs typeface="2  Titr" panose="00000700000000000000" pitchFamily="2" charset="-78"/>
              </a:rPr>
              <a:t>انعکاس ان </a:t>
            </a:r>
            <a:r>
              <a:rPr lang="fa-IR" dirty="0">
                <a:cs typeface="2  Titr" panose="00000700000000000000" pitchFamily="2" charset="-78"/>
              </a:rPr>
              <a:t>هنوز وجود دارد </a:t>
            </a:r>
            <a:r>
              <a:rPr lang="fa-IR" dirty="0" smtClean="0">
                <a:cs typeface="2  Titr" panose="00000700000000000000" pitchFamily="2" charset="-78"/>
              </a:rPr>
              <a:t>.</a:t>
            </a:r>
          </a:p>
          <a:p>
            <a:pPr algn="just" rtl="1"/>
            <a:r>
              <a:rPr lang="fa-IR" dirty="0" smtClean="0">
                <a:cs typeface="2  Titr" panose="00000700000000000000" pitchFamily="2" charset="-78"/>
              </a:rPr>
              <a:t>فضاهایی </a:t>
            </a:r>
            <a:r>
              <a:rPr lang="fa-IR" dirty="0">
                <a:cs typeface="2  Titr" panose="00000700000000000000" pitchFamily="2" charset="-78"/>
              </a:rPr>
              <a:t>که در مغرب هستند باید از آخرین نورهای عمودی خورشید حفاظت شوند .</a:t>
            </a:r>
            <a:endParaRPr lang="en-US" dirty="0">
              <a:cs typeface="2  Titr" panose="00000700000000000000" pitchFamily="2" charset="-78"/>
            </a:endParaRPr>
          </a:p>
          <a:p>
            <a:pPr algn="r" rtl="1"/>
            <a:endParaRPr lang="en-US" dirty="0"/>
          </a:p>
        </p:txBody>
      </p:sp>
    </p:spTree>
    <p:extLst>
      <p:ext uri="{BB962C8B-B14F-4D97-AF65-F5344CB8AC3E}">
        <p14:creationId xmlns:p14="http://schemas.microsoft.com/office/powerpoint/2010/main" xmlns="" val="2393526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9869156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83268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مصنوعی </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ar-SA" dirty="0">
                <a:cs typeface="2  Titr" panose="00000700000000000000" pitchFamily="2" charset="-78"/>
              </a:rPr>
              <a:t>منابع نور مصنوعی بســته به شــکل آنها به صورت های نقطه ای، خطــی، صفحه ای و یا حجمــی در فضا قرار می </a:t>
            </a:r>
            <a:r>
              <a:rPr lang="ar-SA" dirty="0" smtClean="0">
                <a:cs typeface="2  Titr" panose="00000700000000000000" pitchFamily="2" charset="-78"/>
              </a:rPr>
              <a:t>گیرنــد</a:t>
            </a:r>
            <a:r>
              <a:rPr lang="fa-IR" dirty="0" smtClean="0">
                <a:cs typeface="2  Titr" panose="00000700000000000000" pitchFamily="2" charset="-78"/>
              </a:rPr>
              <a:t>.</a:t>
            </a:r>
            <a:endParaRPr lang="en-US" dirty="0">
              <a:cs typeface="2  Titr" panose="00000700000000000000" pitchFamily="2" charset="-78"/>
            </a:endParaRPr>
          </a:p>
        </p:txBody>
      </p:sp>
      <p:pic>
        <p:nvPicPr>
          <p:cNvPr id="4" name="Picture 3"/>
          <p:cNvPicPr>
            <a:picLocks noChangeAspect="1"/>
          </p:cNvPicPr>
          <p:nvPr/>
        </p:nvPicPr>
        <p:blipFill>
          <a:blip r:embed="rId2"/>
          <a:stretch>
            <a:fillRect/>
          </a:stretch>
        </p:blipFill>
        <p:spPr>
          <a:xfrm>
            <a:off x="1198294" y="2919889"/>
            <a:ext cx="5053803" cy="3219933"/>
          </a:xfrm>
          <a:prstGeom prst="rect">
            <a:avLst/>
          </a:prstGeom>
        </p:spPr>
      </p:pic>
    </p:spTree>
    <p:extLst>
      <p:ext uri="{BB962C8B-B14F-4D97-AF65-F5344CB8AC3E}">
        <p14:creationId xmlns:p14="http://schemas.microsoft.com/office/powerpoint/2010/main" xmlns="" val="1408585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2  Titr" panose="00000700000000000000" pitchFamily="2" charset="-78"/>
              </a:rPr>
              <a:t>روش های نورپردازی</a:t>
            </a:r>
            <a:endParaRPr lang="en-US" dirty="0">
              <a:cs typeface="2  Titr" panose="00000700000000000000" pitchFamily="2" charset="-78"/>
            </a:endParaRPr>
          </a:p>
        </p:txBody>
      </p:sp>
      <p:sp>
        <p:nvSpPr>
          <p:cNvPr id="3" name="Content Placeholder 2"/>
          <p:cNvSpPr>
            <a:spLocks noGrp="1"/>
          </p:cNvSpPr>
          <p:nvPr>
            <p:ph idx="1"/>
          </p:nvPr>
        </p:nvSpPr>
        <p:spPr>
          <a:xfrm>
            <a:off x="4636616" y="2803302"/>
            <a:ext cx="6584882" cy="4329830"/>
          </a:xfrm>
        </p:spPr>
        <p:txBody>
          <a:bodyPr>
            <a:normAutofit/>
          </a:bodyPr>
          <a:lstStyle/>
          <a:p>
            <a:pPr algn="just" rtl="1"/>
            <a:r>
              <a:rPr lang="ar-SA" dirty="0">
                <a:cs typeface="2  Titr" panose="00000700000000000000" pitchFamily="2" charset="-78"/>
              </a:rPr>
              <a:t>نــور پردازی </a:t>
            </a:r>
            <a:r>
              <a:rPr lang="ar-SA" dirty="0" smtClean="0">
                <a:cs typeface="2  Titr" panose="00000700000000000000" pitchFamily="2" charset="-78"/>
              </a:rPr>
              <a:t>عمومی</a:t>
            </a:r>
            <a:endParaRPr lang="fa-IR" dirty="0" smtClean="0">
              <a:cs typeface="2  Titr" panose="00000700000000000000" pitchFamily="2" charset="-78"/>
            </a:endParaRPr>
          </a:p>
          <a:p>
            <a:pPr algn="just" rtl="1"/>
            <a:r>
              <a:rPr lang="ar-SA" dirty="0" smtClean="0">
                <a:cs typeface="2  Titr" panose="00000700000000000000" pitchFamily="2" charset="-78"/>
              </a:rPr>
              <a:t>نورپــردازی موضعی</a:t>
            </a:r>
            <a:endParaRPr lang="fa-IR" dirty="0" smtClean="0">
              <a:cs typeface="2  Titr" panose="00000700000000000000" pitchFamily="2" charset="-78"/>
            </a:endParaRPr>
          </a:p>
          <a:p>
            <a:pPr algn="just" rtl="1"/>
            <a:r>
              <a:rPr lang="ar-SA" dirty="0" smtClean="0">
                <a:cs typeface="2  Titr" panose="00000700000000000000" pitchFamily="2" charset="-78"/>
              </a:rPr>
              <a:t>نورپــردازی </a:t>
            </a:r>
            <a:r>
              <a:rPr lang="ar-SA" dirty="0">
                <a:cs typeface="2  Titr" panose="00000700000000000000" pitchFamily="2" charset="-78"/>
              </a:rPr>
              <a:t>متمرکز یا نقطه </a:t>
            </a:r>
            <a:r>
              <a:rPr lang="ar-SA" dirty="0" smtClean="0">
                <a:cs typeface="2  Titr" panose="00000700000000000000" pitchFamily="2" charset="-78"/>
              </a:rPr>
              <a:t>ای</a:t>
            </a:r>
            <a:endParaRPr lang="fa-IR" dirty="0" smtClean="0"/>
          </a:p>
          <a:p>
            <a:pPr algn="r" rtl="1"/>
            <a:endParaRPr lang="fa-IR" dirty="0" smtClean="0"/>
          </a:p>
          <a:p>
            <a:pPr algn="r" rtl="1"/>
            <a:endParaRPr lang="en-US" dirty="0"/>
          </a:p>
        </p:txBody>
      </p:sp>
      <p:pic>
        <p:nvPicPr>
          <p:cNvPr id="4" name="Picture 3"/>
          <p:cNvPicPr>
            <a:picLocks noChangeAspect="1"/>
          </p:cNvPicPr>
          <p:nvPr/>
        </p:nvPicPr>
        <p:blipFill>
          <a:blip r:embed="rId2"/>
          <a:stretch>
            <a:fillRect/>
          </a:stretch>
        </p:blipFill>
        <p:spPr>
          <a:xfrm>
            <a:off x="618089" y="1807271"/>
            <a:ext cx="4018527" cy="1395739"/>
          </a:xfrm>
          <a:prstGeom prst="rect">
            <a:avLst/>
          </a:prstGeom>
        </p:spPr>
      </p:pic>
      <p:pic>
        <p:nvPicPr>
          <p:cNvPr id="5" name="Picture 4"/>
          <p:cNvPicPr>
            <a:picLocks noChangeAspect="1"/>
          </p:cNvPicPr>
          <p:nvPr/>
        </p:nvPicPr>
        <p:blipFill>
          <a:blip r:embed="rId3"/>
          <a:stretch>
            <a:fillRect/>
          </a:stretch>
        </p:blipFill>
        <p:spPr>
          <a:xfrm>
            <a:off x="1700011" y="3888894"/>
            <a:ext cx="2450588" cy="2404640"/>
          </a:xfrm>
          <a:prstGeom prst="rect">
            <a:avLst/>
          </a:prstGeom>
        </p:spPr>
      </p:pic>
    </p:spTree>
    <p:extLst>
      <p:ext uri="{BB962C8B-B14F-4D97-AF65-F5344CB8AC3E}">
        <p14:creationId xmlns:p14="http://schemas.microsoft.com/office/powerpoint/2010/main" xmlns="" val="6695397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برخی از نکات مهم در خصوص نورپردازی مصنوعی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ar-SA" dirty="0">
                <a:cs typeface="2  Titr" panose="00000700000000000000" pitchFamily="2" charset="-78"/>
              </a:rPr>
              <a:t>می توان به وســیله نور، فضایی را وسیع تر و یا کوچک تر نمایش داد</a:t>
            </a:r>
            <a:r>
              <a:rPr lang="ar-SA" dirty="0" smtClean="0">
                <a:cs typeface="2  Titr" panose="00000700000000000000" pitchFamily="2" charset="-78"/>
              </a:rPr>
              <a:t>.</a:t>
            </a:r>
            <a:endParaRPr lang="fa-IR" dirty="0" smtClean="0">
              <a:cs typeface="2  Titr" panose="00000700000000000000" pitchFamily="2" charset="-78"/>
            </a:endParaRPr>
          </a:p>
          <a:p>
            <a:pPr algn="r" rtl="1"/>
            <a:r>
              <a:rPr lang="ar-SA" dirty="0">
                <a:cs typeface="2  Titr" panose="00000700000000000000" pitchFamily="2" charset="-78"/>
              </a:rPr>
              <a:t>در مورد ســطوح مجاور ســعی شــود از تفاوت زیاد شدت روشنایی ســطوح پرهیز شود زیرا این عامل باعث خســتگی چشــم شــده و قابلیت دیــد در این ناحیــه را مختل می کند</a:t>
            </a:r>
            <a:r>
              <a:rPr lang="ar-SA" dirty="0" smtClean="0">
                <a:cs typeface="2  Titr" panose="00000700000000000000" pitchFamily="2" charset="-78"/>
              </a:rPr>
              <a:t>.</a:t>
            </a:r>
            <a:endParaRPr lang="fa-IR" dirty="0" smtClean="0">
              <a:cs typeface="2  Titr" panose="00000700000000000000" pitchFamily="2" charset="-78"/>
            </a:endParaRPr>
          </a:p>
          <a:p>
            <a:pPr algn="r" rtl="1"/>
            <a:r>
              <a:rPr lang="ar-SA" dirty="0">
                <a:cs typeface="2  Titr" panose="00000700000000000000" pitchFamily="2" charset="-78"/>
              </a:rPr>
              <a:t>انتخاب منابع نوری باید به گونه ای طراحی شــده باشــد که به راحتی بتوان نور اتاق را به  اتاق را از یک اتاق نورانی، به یک اتاق آرام </a:t>
            </a:r>
            <a:r>
              <a:rPr lang="ar-SA" dirty="0" smtClean="0">
                <a:cs typeface="2  Titr" panose="00000700000000000000" pitchFamily="2" charset="-78"/>
              </a:rPr>
              <a:t>وسیله </a:t>
            </a:r>
            <a:r>
              <a:rPr lang="ar-SA" dirty="0">
                <a:cs typeface="2  Titr" panose="00000700000000000000" pitchFamily="2" charset="-78"/>
              </a:rPr>
              <a:t>کم نور کننده ها (دیمر) زیاد یا کم کرد و مثلا با نوری ملایم تبدیل نمود.</a:t>
            </a:r>
            <a:endParaRPr lang="en-US" dirty="0">
              <a:cs typeface="2  Titr" panose="00000700000000000000" pitchFamily="2" charset="-78"/>
            </a:endParaRPr>
          </a:p>
          <a:p>
            <a:pPr algn="r" rtl="1"/>
            <a:endParaRPr lang="en-US" dirty="0">
              <a:cs typeface="2  Titr" panose="00000700000000000000" pitchFamily="2" charset="-78"/>
            </a:endParaRPr>
          </a:p>
        </p:txBody>
      </p:sp>
    </p:spTree>
    <p:extLst>
      <p:ext uri="{BB962C8B-B14F-4D97-AF65-F5344CB8AC3E}">
        <p14:creationId xmlns:p14="http://schemas.microsoft.com/office/powerpoint/2010/main" xmlns="" val="4121818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مستقیم و غیرمستقیم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ar-SA" dirty="0">
                <a:cs typeface="2  Titr" panose="00000700000000000000" pitchFamily="2" charset="-78"/>
              </a:rPr>
              <a:t>نورپردازی مستقیم: در این روش منابع نوری به طور مستقیم و بدون واسطه فضا را روشن میکنند و نور خیره کننده ای دارند. </a:t>
            </a:r>
            <a:endParaRPr lang="en-US" dirty="0">
              <a:cs typeface="2  Titr" panose="00000700000000000000" pitchFamily="2" charset="-78"/>
            </a:endParaRPr>
          </a:p>
          <a:p>
            <a:pPr algn="r" rtl="1"/>
            <a:r>
              <a:rPr lang="ar-SA" dirty="0">
                <a:cs typeface="2  Titr" panose="00000700000000000000" pitchFamily="2" charset="-78"/>
              </a:rPr>
              <a:t>نورپردازی غیرمستقیم:استفاده از نور غیر مستقیم امکان ایجاد نورهای ملایم را در مواقعی که به آرامش در فضا نیاز داریم فراهم می کند.</a:t>
            </a:r>
            <a:endParaRPr lang="en-US" dirty="0">
              <a:cs typeface="2  Titr" panose="00000700000000000000" pitchFamily="2" charset="-78"/>
            </a:endParaRPr>
          </a:p>
          <a:p>
            <a:pPr algn="r" rtl="1"/>
            <a:endParaRPr lang="en-US" dirty="0"/>
          </a:p>
        </p:txBody>
      </p:sp>
    </p:spTree>
    <p:extLst>
      <p:ext uri="{BB962C8B-B14F-4D97-AF65-F5344CB8AC3E}">
        <p14:creationId xmlns:p14="http://schemas.microsoft.com/office/powerpoint/2010/main" xmlns="" val="18558786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2  Titr" panose="00000700000000000000" pitchFamily="2" charset="-78"/>
              </a:rPr>
              <a:t>انواع نورپردازی</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fa-IR" b="1" dirty="0">
                <a:cs typeface="2  Titr" panose="00000700000000000000" pitchFamily="2" charset="-78"/>
              </a:rPr>
              <a:t>نور پردازی پس زمینه </a:t>
            </a:r>
            <a:endParaRPr lang="fa-IR" b="1" dirty="0" smtClean="0">
              <a:cs typeface="2  Titr" panose="00000700000000000000" pitchFamily="2" charset="-78"/>
            </a:endParaRPr>
          </a:p>
          <a:p>
            <a:pPr algn="r" rtl="1"/>
            <a:r>
              <a:rPr lang="fa-IR" b="1" dirty="0">
                <a:cs typeface="2  Titr" panose="00000700000000000000" pitchFamily="2" charset="-78"/>
              </a:rPr>
              <a:t>نور پردازی تاکیدی </a:t>
            </a:r>
            <a:endParaRPr lang="fa-IR" b="1" dirty="0" smtClean="0">
              <a:cs typeface="2  Titr" panose="00000700000000000000" pitchFamily="2" charset="-78"/>
            </a:endParaRPr>
          </a:p>
          <a:p>
            <a:pPr algn="r" rtl="1"/>
            <a:r>
              <a:rPr lang="fa-IR" b="1" dirty="0">
                <a:cs typeface="2  Titr" panose="00000700000000000000" pitchFamily="2" charset="-78"/>
              </a:rPr>
              <a:t>نور پردازی مخفی </a:t>
            </a:r>
            <a:endParaRPr lang="fa-IR" b="1" dirty="0" smtClean="0">
              <a:cs typeface="2  Titr" panose="00000700000000000000" pitchFamily="2" charset="-78"/>
            </a:endParaRPr>
          </a:p>
          <a:p>
            <a:pPr algn="r" rtl="1"/>
            <a:r>
              <a:rPr lang="fa-IR" b="1" dirty="0" smtClean="0">
                <a:cs typeface="2  Titr" panose="00000700000000000000" pitchFamily="2" charset="-78"/>
              </a:rPr>
              <a:t>نور </a:t>
            </a:r>
            <a:r>
              <a:rPr lang="fa-IR" b="1" dirty="0">
                <a:cs typeface="2  Titr" panose="00000700000000000000" pitchFamily="2" charset="-78"/>
              </a:rPr>
              <a:t>پردازی دکوراتیو </a:t>
            </a:r>
            <a:endParaRPr lang="fa-IR" b="1" dirty="0" smtClean="0">
              <a:cs typeface="2  Titr" panose="00000700000000000000" pitchFamily="2" charset="-78"/>
            </a:endParaRPr>
          </a:p>
        </p:txBody>
      </p:sp>
    </p:spTree>
    <p:extLst>
      <p:ext uri="{BB962C8B-B14F-4D97-AF65-F5344CB8AC3E}">
        <p14:creationId xmlns:p14="http://schemas.microsoft.com/office/powerpoint/2010/main" xmlns="" val="8796365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پردازی پس زمینه </a:t>
            </a:r>
            <a:br>
              <a:rPr lang="fa-IR" b="1" dirty="0">
                <a:cs typeface="2  Titr" panose="00000700000000000000" pitchFamily="2" charset="-78"/>
              </a:rPr>
            </a:br>
            <a:endParaRPr lang="en-US" dirty="0"/>
          </a:p>
        </p:txBody>
      </p:sp>
      <p:sp>
        <p:nvSpPr>
          <p:cNvPr id="3" name="Content Placeholder 2"/>
          <p:cNvSpPr>
            <a:spLocks noGrp="1"/>
          </p:cNvSpPr>
          <p:nvPr>
            <p:ph idx="1"/>
          </p:nvPr>
        </p:nvSpPr>
        <p:spPr>
          <a:xfrm>
            <a:off x="6091706" y="2146479"/>
            <a:ext cx="5412905" cy="3777622"/>
          </a:xfrm>
        </p:spPr>
        <p:txBody>
          <a:bodyPr/>
          <a:lstStyle/>
          <a:p>
            <a:pPr algn="r" rtl="1"/>
            <a:r>
              <a:rPr lang="fa-IR" b="1" dirty="0">
                <a:cs typeface="2  Titr" panose="00000700000000000000" pitchFamily="2" charset="-78"/>
              </a:rPr>
              <a:t>نور پس زمینه که به نور محیطی یا نور عمومی نیز شناخته می شود، در حقیقت نور پردازی عملی درون یک اتاق است که دیدن به کمک آن ممکن می شود. </a:t>
            </a:r>
            <a:endParaRPr lang="en-US" dirty="0">
              <a:cs typeface="2  Titr" panose="00000700000000000000" pitchFamily="2" charset="-78"/>
            </a:endParaRPr>
          </a:p>
        </p:txBody>
      </p:sp>
      <p:pic>
        <p:nvPicPr>
          <p:cNvPr id="4" name="Picture 3" descr="http://www.sunmoon.ir/Portals/0/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4174" y="1264554"/>
            <a:ext cx="3588129" cy="4955941"/>
          </a:xfrm>
          <a:prstGeom prst="rect">
            <a:avLst/>
          </a:prstGeom>
          <a:noFill/>
          <a:ln>
            <a:noFill/>
          </a:ln>
        </p:spPr>
      </p:pic>
    </p:spTree>
    <p:extLst>
      <p:ext uri="{BB962C8B-B14F-4D97-AF65-F5344CB8AC3E}">
        <p14:creationId xmlns:p14="http://schemas.microsoft.com/office/powerpoint/2010/main" xmlns="" val="22671661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پردازی تاکیدی </a:t>
            </a:r>
          </a:p>
        </p:txBody>
      </p:sp>
      <p:sp>
        <p:nvSpPr>
          <p:cNvPr id="3" name="Content Placeholder 2"/>
          <p:cNvSpPr>
            <a:spLocks noGrp="1"/>
          </p:cNvSpPr>
          <p:nvPr>
            <p:ph idx="1"/>
          </p:nvPr>
        </p:nvSpPr>
        <p:spPr/>
        <p:txBody>
          <a:bodyPr/>
          <a:lstStyle/>
          <a:p>
            <a:pPr algn="r" rtl="1"/>
            <a:r>
              <a:rPr lang="fa-IR" b="1" dirty="0">
                <a:cs typeface="2  Titr" panose="00000700000000000000" pitchFamily="2" charset="-78"/>
              </a:rPr>
              <a:t>زمانی که به سطح سراسری نور پس زمینه ی متناسب با اتاق مورد نظر یعنی نور پردازی عمومی فضا، دست یافتید، این نور پردازی تاکیدی ست که جذابیت و تمرکز آفریده و کنتراست را به اتاق می افزاید.</a:t>
            </a:r>
            <a:endParaRPr lang="en-US" dirty="0">
              <a:cs typeface="2  Titr" panose="00000700000000000000" pitchFamily="2" charset="-78"/>
            </a:endParaRPr>
          </a:p>
          <a:p>
            <a:pPr algn="r" rtl="1"/>
            <a:endParaRPr lang="en-US" dirty="0"/>
          </a:p>
        </p:txBody>
      </p:sp>
    </p:spTree>
    <p:extLst>
      <p:ext uri="{BB962C8B-B14F-4D97-AF65-F5344CB8AC3E}">
        <p14:creationId xmlns:p14="http://schemas.microsoft.com/office/powerpoint/2010/main" xmlns="" val="34952241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پردازی مخفی </a:t>
            </a:r>
            <a:br>
              <a:rPr lang="fa-IR" b="1" dirty="0">
                <a:cs typeface="2  Titr" panose="00000700000000000000" pitchFamily="2" charset="-78"/>
              </a:rPr>
            </a:br>
            <a:endParaRPr lang="en-US" dirty="0"/>
          </a:p>
        </p:txBody>
      </p:sp>
      <p:sp>
        <p:nvSpPr>
          <p:cNvPr id="3" name="Content Placeholder 2"/>
          <p:cNvSpPr>
            <a:spLocks noGrp="1"/>
          </p:cNvSpPr>
          <p:nvPr>
            <p:ph idx="1"/>
          </p:nvPr>
        </p:nvSpPr>
        <p:spPr>
          <a:xfrm>
            <a:off x="7160654" y="2133600"/>
            <a:ext cx="4343958" cy="3777622"/>
          </a:xfrm>
        </p:spPr>
        <p:txBody>
          <a:bodyPr/>
          <a:lstStyle/>
          <a:p>
            <a:pPr algn="r" rtl="1"/>
            <a:r>
              <a:rPr lang="fa-IR" b="1" dirty="0">
                <a:cs typeface="2  Titr" panose="00000700000000000000" pitchFamily="2" charset="-78"/>
              </a:rPr>
              <a:t>به عنوان بخشی از نور پردازی پس زمینه یا نور پردازی تاکیدی به حساب </a:t>
            </a:r>
            <a:r>
              <a:rPr lang="fa-IR" b="1" dirty="0" smtClean="0">
                <a:cs typeface="2  Titr" panose="00000700000000000000" pitchFamily="2" charset="-78"/>
              </a:rPr>
              <a:t>می آید </a:t>
            </a:r>
            <a:r>
              <a:rPr lang="fa-IR" b="1" dirty="0">
                <a:cs typeface="2  Titr" panose="00000700000000000000" pitchFamily="2" charset="-78"/>
              </a:rPr>
              <a:t>و برای پنهان داشتن منبع نور تکنیک های متفاوتی وجود دارد.</a:t>
            </a:r>
            <a:endParaRPr lang="en-US" dirty="0">
              <a:cs typeface="2  Titr" panose="00000700000000000000" pitchFamily="2" charset="-78"/>
            </a:endParaRPr>
          </a:p>
          <a:p>
            <a:pPr algn="r" rtl="1"/>
            <a:endParaRPr lang="en-US" dirty="0"/>
          </a:p>
        </p:txBody>
      </p:sp>
      <p:pic>
        <p:nvPicPr>
          <p:cNvPr id="4" name="Picture 3" descr="http://www.sunmoon.ir/Portals/0/4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4654" y="1264555"/>
            <a:ext cx="3859780" cy="4968820"/>
          </a:xfrm>
          <a:prstGeom prst="rect">
            <a:avLst/>
          </a:prstGeom>
          <a:noFill/>
          <a:ln>
            <a:noFill/>
          </a:ln>
        </p:spPr>
      </p:pic>
    </p:spTree>
    <p:extLst>
      <p:ext uri="{BB962C8B-B14F-4D97-AF65-F5344CB8AC3E}">
        <p14:creationId xmlns:p14="http://schemas.microsoft.com/office/powerpoint/2010/main" xmlns="" val="2192947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نور پردازی دکوراتیو </a:t>
            </a:r>
            <a:br>
              <a:rPr lang="fa-IR" b="1" dirty="0">
                <a:cs typeface="2  Titr" panose="00000700000000000000" pitchFamily="2" charset="-78"/>
              </a:rPr>
            </a:br>
            <a:endParaRPr lang="en-US" dirty="0"/>
          </a:p>
        </p:txBody>
      </p:sp>
      <p:sp>
        <p:nvSpPr>
          <p:cNvPr id="3" name="Content Placeholder 2"/>
          <p:cNvSpPr>
            <a:spLocks noGrp="1"/>
          </p:cNvSpPr>
          <p:nvPr>
            <p:ph idx="1"/>
          </p:nvPr>
        </p:nvSpPr>
        <p:spPr>
          <a:xfrm>
            <a:off x="7109138" y="2133600"/>
            <a:ext cx="4395474" cy="3777622"/>
          </a:xfrm>
        </p:spPr>
        <p:txBody>
          <a:bodyPr/>
          <a:lstStyle/>
          <a:p>
            <a:pPr algn="r" rtl="1"/>
            <a:r>
              <a:rPr lang="fa-IR" b="1" dirty="0">
                <a:cs typeface="2  Titr" panose="00000700000000000000" pitchFamily="2" charset="-78"/>
              </a:rPr>
              <a:t>نورهای دکوراتیو گزینه هایی صرفاً شخصی و زیبایی شناسانه اند که می توانند بخشی از نور عمومی یا نورپردازی مولد حس و حال را در یک اتاق شکل دهند </a:t>
            </a:r>
            <a:endParaRPr lang="fa-IR" b="1" dirty="0" smtClean="0">
              <a:cs typeface="2  Titr" panose="00000700000000000000" pitchFamily="2" charset="-78"/>
            </a:endParaRPr>
          </a:p>
          <a:p>
            <a:pPr algn="r" rtl="1"/>
            <a:endParaRPr lang="en-US" dirty="0"/>
          </a:p>
        </p:txBody>
      </p:sp>
      <p:pic>
        <p:nvPicPr>
          <p:cNvPr id="4" name="Picture 3" descr="http://www.sunmoon.ir/Portals/0/11144-loox-led-lighting-system-u607198c3582968d634334364694433735_led2jpg.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671" y="1572453"/>
            <a:ext cx="5490281" cy="4158646"/>
          </a:xfrm>
          <a:prstGeom prst="rect">
            <a:avLst/>
          </a:prstGeom>
          <a:noFill/>
          <a:ln>
            <a:noFill/>
          </a:ln>
        </p:spPr>
      </p:pic>
    </p:spTree>
    <p:extLst>
      <p:ext uri="{BB962C8B-B14F-4D97-AF65-F5344CB8AC3E}">
        <p14:creationId xmlns:p14="http://schemas.microsoft.com/office/powerpoint/2010/main" xmlns="" val="34001967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در فضاهای مسکونی</a:t>
            </a:r>
            <a:r>
              <a:rPr lang="en-US" dirty="0"/>
              <a:t/>
            </a:r>
            <a:br>
              <a:rPr lang="en-US" dirty="0"/>
            </a:br>
            <a:endParaRPr lang="en-US" dirty="0"/>
          </a:p>
        </p:txBody>
      </p:sp>
      <p:pic>
        <p:nvPicPr>
          <p:cNvPr id="3" name="Picture 2" descr="طراحی نورپردازی مدرن یک بنای مسکونی-نمای داخلی">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678227" y="2047113"/>
            <a:ext cx="4370540" cy="3439287"/>
          </a:xfrm>
          <a:prstGeom prst="rect">
            <a:avLst/>
          </a:prstGeom>
          <a:noFill/>
          <a:ln>
            <a:noFill/>
          </a:ln>
        </p:spPr>
      </p:pic>
    </p:spTree>
    <p:extLst>
      <p:ext uri="{BB962C8B-B14F-4D97-AF65-F5344CB8AC3E}">
        <p14:creationId xmlns:p14="http://schemas.microsoft.com/office/powerpoint/2010/main" xmlns="" val="8371244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9212" y="0"/>
            <a:ext cx="8915399" cy="1468800"/>
          </a:xfrm>
        </p:spPr>
        <p:txBody>
          <a:bodyPr/>
          <a:lstStyle/>
          <a:p>
            <a:pPr algn="r" rtl="1"/>
            <a:r>
              <a:rPr lang="fa-IR" dirty="0" smtClean="0">
                <a:cs typeface="2  Titr" panose="00000700000000000000" pitchFamily="2" charset="-78"/>
              </a:rPr>
              <a:t>نورپردازی</a:t>
            </a:r>
            <a:endParaRPr lang="en-US" dirty="0">
              <a:cs typeface="2  Titr" panose="00000700000000000000" pitchFamily="2" charset="-78"/>
            </a:endParaRPr>
          </a:p>
        </p:txBody>
      </p:sp>
      <p:sp>
        <p:nvSpPr>
          <p:cNvPr id="4" name="Text Placeholder 3"/>
          <p:cNvSpPr>
            <a:spLocks noGrp="1"/>
          </p:cNvSpPr>
          <p:nvPr>
            <p:ph type="body" idx="1"/>
          </p:nvPr>
        </p:nvSpPr>
        <p:spPr>
          <a:xfrm>
            <a:off x="7748618" y="2399102"/>
            <a:ext cx="4065085" cy="2256895"/>
          </a:xfrm>
        </p:spPr>
        <p:txBody>
          <a:bodyPr>
            <a:normAutofit/>
          </a:bodyPr>
          <a:lstStyle/>
          <a:p>
            <a:pPr algn="just" rtl="1"/>
            <a:r>
              <a:rPr lang="fa-IR" dirty="0" smtClean="0">
                <a:solidFill>
                  <a:schemeClr val="tx1">
                    <a:lumMod val="85000"/>
                    <a:lumOff val="15000"/>
                  </a:schemeClr>
                </a:solidFill>
                <a:cs typeface="2  Titr" panose="00000700000000000000" pitchFamily="2" charset="-78"/>
              </a:rPr>
              <a:t>نور پردازی علاوه بر جنبه زیبایی شناختی،دارای ابعاد عملکردی است. </a:t>
            </a:r>
          </a:p>
        </p:txBody>
      </p:sp>
      <p:pic>
        <p:nvPicPr>
          <p:cNvPr id="2" name="Picture 1"/>
          <p:cNvPicPr>
            <a:picLocks noChangeAspect="1"/>
          </p:cNvPicPr>
          <p:nvPr/>
        </p:nvPicPr>
        <p:blipFill>
          <a:blip r:embed="rId2"/>
          <a:stretch>
            <a:fillRect/>
          </a:stretch>
        </p:blipFill>
        <p:spPr>
          <a:xfrm>
            <a:off x="1695968" y="1922803"/>
            <a:ext cx="6052650" cy="4083237"/>
          </a:xfrm>
          <a:prstGeom prst="rect">
            <a:avLst/>
          </a:prstGeom>
        </p:spPr>
      </p:pic>
    </p:spTree>
    <p:extLst>
      <p:ext uri="{BB962C8B-B14F-4D97-AF65-F5344CB8AC3E}">
        <p14:creationId xmlns:p14="http://schemas.microsoft.com/office/powerpoint/2010/main" xmlns="" val="7730691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نشیمن </a:t>
            </a:r>
            <a:r>
              <a:rPr lang="en-US" dirty="0"/>
              <a:t/>
            </a:r>
            <a:br>
              <a:rPr lang="en-US" dirty="0"/>
            </a:br>
            <a:endParaRPr lang="en-US" dirty="0"/>
          </a:p>
        </p:txBody>
      </p:sp>
      <p:sp>
        <p:nvSpPr>
          <p:cNvPr id="3" name="Content Placeholder 2"/>
          <p:cNvSpPr>
            <a:spLocks noGrp="1"/>
          </p:cNvSpPr>
          <p:nvPr>
            <p:ph idx="1"/>
          </p:nvPr>
        </p:nvSpPr>
        <p:spPr>
          <a:xfrm>
            <a:off x="4752304" y="2133600"/>
            <a:ext cx="6752308" cy="3777622"/>
          </a:xfrm>
        </p:spPr>
        <p:txBody>
          <a:bodyPr/>
          <a:lstStyle/>
          <a:p>
            <a:pPr algn="r" rtl="1"/>
            <a:r>
              <a:rPr lang="ar-SA" dirty="0">
                <a:cs typeface="2  Titr" panose="00000700000000000000" pitchFamily="2" charset="-78"/>
              </a:rPr>
              <a:t>بهتر اســت اتاق نشیمن طوری طراحی شــود که حداکثر استفاده از نور طبیعی به ویژه در بعدازظهرها که بیشــتر این فضا مورد استفاده قرار می گیرد انجام بپذیرد. </a:t>
            </a:r>
            <a:endParaRPr lang="fa-IR" dirty="0" smtClean="0">
              <a:cs typeface="2  Titr" panose="00000700000000000000" pitchFamily="2" charset="-78"/>
            </a:endParaRPr>
          </a:p>
          <a:p>
            <a:pPr algn="r" rtl="1"/>
            <a:r>
              <a:rPr lang="ar-SA" dirty="0">
                <a:cs typeface="2  Titr" panose="00000700000000000000" pitchFamily="2" charset="-78"/>
              </a:rPr>
              <a:t>نورپردازی یک اتاق نشیمن عادی باید فضایی آرامش بخش را برای گفت وگوهای جمعی کوچک، ضیافت های جمعی </a:t>
            </a:r>
            <a:r>
              <a:rPr lang="fa-IR" dirty="0" smtClean="0">
                <a:cs typeface="2  Titr" panose="00000700000000000000" pitchFamily="2" charset="-78"/>
              </a:rPr>
              <a:t>باشد.</a:t>
            </a:r>
          </a:p>
          <a:p>
            <a:pPr algn="r" rtl="1"/>
            <a:r>
              <a:rPr lang="ar-SA" dirty="0">
                <a:cs typeface="2  Titr" panose="00000700000000000000" pitchFamily="2" charset="-78"/>
              </a:rPr>
              <a:t>اگر تماشــای تلویزیون در این فضا مد نظر باشد باید شیوه نورپردازی اتاق با آن سازگار شود و از ایجاد نورهای خیره کننده و وسیع پرهیز کرد.</a:t>
            </a:r>
            <a:endParaRPr lang="en-US" dirty="0">
              <a:cs typeface="2  Titr" panose="00000700000000000000" pitchFamily="2" charset="-78"/>
            </a:endParaRPr>
          </a:p>
        </p:txBody>
      </p:sp>
      <p:pic>
        <p:nvPicPr>
          <p:cNvPr id="4" name="Picture 3"/>
          <p:cNvPicPr>
            <a:picLocks noChangeAspect="1"/>
          </p:cNvPicPr>
          <p:nvPr/>
        </p:nvPicPr>
        <p:blipFill>
          <a:blip r:embed="rId2"/>
          <a:stretch>
            <a:fillRect/>
          </a:stretch>
        </p:blipFill>
        <p:spPr>
          <a:xfrm>
            <a:off x="446492" y="1905000"/>
            <a:ext cx="4440452" cy="3697310"/>
          </a:xfrm>
          <a:prstGeom prst="rect">
            <a:avLst/>
          </a:prstGeom>
        </p:spPr>
      </p:pic>
    </p:spTree>
    <p:extLst>
      <p:ext uri="{BB962C8B-B14F-4D97-AF65-F5344CB8AC3E}">
        <p14:creationId xmlns:p14="http://schemas.microsoft.com/office/powerpoint/2010/main" xmlns="" val="18754581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اتاق خواب</a:t>
            </a:r>
            <a:endParaRPr lang="en-US" dirty="0">
              <a:cs typeface="2  Titr" panose="00000700000000000000" pitchFamily="2" charset="-78"/>
            </a:endParaRPr>
          </a:p>
        </p:txBody>
      </p:sp>
      <p:sp>
        <p:nvSpPr>
          <p:cNvPr id="3" name="Content Placeholder 2"/>
          <p:cNvSpPr>
            <a:spLocks noGrp="1"/>
          </p:cNvSpPr>
          <p:nvPr>
            <p:ph idx="1"/>
          </p:nvPr>
        </p:nvSpPr>
        <p:spPr>
          <a:xfrm>
            <a:off x="5872766" y="2133600"/>
            <a:ext cx="5631846" cy="3777622"/>
          </a:xfrm>
        </p:spPr>
        <p:txBody>
          <a:bodyPr/>
          <a:lstStyle/>
          <a:p>
            <a:pPr algn="r" rtl="1"/>
            <a:r>
              <a:rPr lang="en-US" dirty="0">
                <a:cs typeface="2  Titr" panose="00000700000000000000" pitchFamily="2" charset="-78"/>
              </a:rPr>
              <a:t> </a:t>
            </a:r>
            <a:r>
              <a:rPr lang="ar-SA" dirty="0">
                <a:cs typeface="2  Titr" panose="00000700000000000000" pitchFamily="2" charset="-78"/>
              </a:rPr>
              <a:t>نورپــردازی اتاق خواب باید جواب گوی کاربردهای گوناگون مانند خوابیدن، تعویض لباس، تماشای تلویزیون، نوشتن، انجام تکالیف بر روی میز تحریر، خیاطی و انجام فعالیت های ورزشی باشــد. </a:t>
            </a:r>
            <a:endParaRPr lang="fa-IR" dirty="0" smtClean="0">
              <a:cs typeface="2  Titr" panose="00000700000000000000" pitchFamily="2" charset="-78"/>
            </a:endParaRPr>
          </a:p>
          <a:p>
            <a:pPr algn="r" rtl="1"/>
            <a:r>
              <a:rPr lang="ar-SA" dirty="0" smtClean="0">
                <a:cs typeface="2  Titr" panose="00000700000000000000" pitchFamily="2" charset="-78"/>
              </a:rPr>
              <a:t>در </a:t>
            </a:r>
            <a:r>
              <a:rPr lang="ar-SA" dirty="0">
                <a:cs typeface="2  Titr" panose="00000700000000000000" pitchFamily="2" charset="-78"/>
              </a:rPr>
              <a:t>عین حال اتاق خواب اصلی باید جواب گوی نیازهای مجزای دو اســتفاده کننده نیز باشــد</a:t>
            </a:r>
            <a:r>
              <a:rPr lang="ar-SA" dirty="0" smtClean="0">
                <a:cs typeface="2  Titr" panose="00000700000000000000" pitchFamily="2" charset="-78"/>
              </a:rPr>
              <a:t>.</a:t>
            </a:r>
            <a:endParaRPr lang="fa-IR" dirty="0" smtClean="0">
              <a:cs typeface="2  Titr" panose="00000700000000000000" pitchFamily="2" charset="-78"/>
            </a:endParaRPr>
          </a:p>
          <a:p>
            <a:pPr algn="r" rtl="1"/>
            <a:endParaRPr lang="en-US" dirty="0"/>
          </a:p>
        </p:txBody>
      </p:sp>
      <p:pic>
        <p:nvPicPr>
          <p:cNvPr id="4" name="Picture 3"/>
          <p:cNvPicPr>
            <a:picLocks noChangeAspect="1"/>
          </p:cNvPicPr>
          <p:nvPr/>
        </p:nvPicPr>
        <p:blipFill>
          <a:blip r:embed="rId2"/>
          <a:stretch>
            <a:fillRect/>
          </a:stretch>
        </p:blipFill>
        <p:spPr>
          <a:xfrm>
            <a:off x="360868" y="1264555"/>
            <a:ext cx="5832581" cy="4479422"/>
          </a:xfrm>
          <a:prstGeom prst="rect">
            <a:avLst/>
          </a:prstGeom>
        </p:spPr>
      </p:pic>
    </p:spTree>
    <p:extLst>
      <p:ext uri="{BB962C8B-B14F-4D97-AF65-F5344CB8AC3E}">
        <p14:creationId xmlns:p14="http://schemas.microsoft.com/office/powerpoint/2010/main" xmlns="" val="33567034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اتاق خواب کودکان</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ar-SA" dirty="0">
                <a:cs typeface="2  Titr" panose="00000700000000000000" pitchFamily="2" charset="-78"/>
              </a:rPr>
              <a:t>روشنایی فضاها با نور طبیعی و شفاف اثر مثبتی بر کودکان دارند. به عبارت دیگر اتاق هایی تاریک با نور مصنوعی و نامناســب اثر نامطلوب در پی خواهند داشــت. از این رو نحوه و میزان روشــنایی در اتاق کودک اهمیت زیادی داشــته و تأثیر مهمی در ایجاد شرایط مطلوب برای مطالعه و آرامش و تمرکزشان </a:t>
            </a:r>
            <a:r>
              <a:rPr lang="ar-SA" dirty="0" smtClean="0">
                <a:cs typeface="2  Titr" panose="00000700000000000000" pitchFamily="2" charset="-78"/>
              </a:rPr>
              <a:t>دارد.</a:t>
            </a:r>
            <a:endParaRPr lang="fa-IR" dirty="0" smtClean="0">
              <a:cs typeface="2  Titr" panose="00000700000000000000" pitchFamily="2" charset="-78"/>
            </a:endParaRPr>
          </a:p>
          <a:p>
            <a:pPr algn="r" rtl="1"/>
            <a:r>
              <a:rPr lang="ar-SA" dirty="0">
                <a:cs typeface="2  Titr" panose="00000700000000000000" pitchFamily="2" charset="-78"/>
              </a:rPr>
              <a:t>برای تأمین نور مصنوعی در اتاق کودکان شــیوه های مختلفی از جمله استفاده از چراغ های گوناگون با نقش هــای رنگی و جذاب وجود </a:t>
            </a:r>
            <a:r>
              <a:rPr lang="ar-SA" dirty="0" smtClean="0">
                <a:cs typeface="2  Titr" panose="00000700000000000000" pitchFamily="2" charset="-78"/>
              </a:rPr>
              <a:t>دارد</a:t>
            </a:r>
            <a:r>
              <a:rPr lang="fa-IR" dirty="0" smtClean="0">
                <a:cs typeface="2  Titr" panose="00000700000000000000" pitchFamily="2" charset="-78"/>
              </a:rPr>
              <a:t>.</a:t>
            </a:r>
            <a:endParaRPr lang="en-US" dirty="0">
              <a:cs typeface="2  Titr" panose="00000700000000000000" pitchFamily="2" charset="-78"/>
            </a:endParaRPr>
          </a:p>
        </p:txBody>
      </p:sp>
    </p:spTree>
    <p:extLst>
      <p:ext uri="{BB962C8B-B14F-4D97-AF65-F5344CB8AC3E}">
        <p14:creationId xmlns:p14="http://schemas.microsoft.com/office/powerpoint/2010/main" xmlns="" val="2490972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آشپزخانه</a:t>
            </a:r>
            <a:r>
              <a:rPr lang="en-US" dirty="0"/>
              <a:t/>
            </a:r>
            <a:br>
              <a:rPr lang="en-US" dirty="0"/>
            </a:br>
            <a:endParaRPr lang="en-US" dirty="0"/>
          </a:p>
        </p:txBody>
      </p:sp>
      <p:sp>
        <p:nvSpPr>
          <p:cNvPr id="3" name="Content Placeholder 2"/>
          <p:cNvSpPr>
            <a:spLocks noGrp="1"/>
          </p:cNvSpPr>
          <p:nvPr>
            <p:ph idx="1"/>
          </p:nvPr>
        </p:nvSpPr>
        <p:spPr/>
        <p:txBody>
          <a:bodyPr/>
          <a:lstStyle/>
          <a:p>
            <a:pPr algn="just" rtl="1"/>
            <a:r>
              <a:rPr lang="ar-SA" dirty="0">
                <a:cs typeface="2  Titr" panose="00000700000000000000" pitchFamily="2" charset="-78"/>
              </a:rPr>
              <a:t>توصیه می شود در بخش هایی از آشپزخانه که محل انجام کار است، مانند سطح روی اجاق گاز، سینک ظرف شویی و سطوح روی کابینت ها (برای آماده ســازی وسایل آشپزی و مواد غذایی) از نورهای موضعی استفاده  شود. </a:t>
            </a:r>
            <a:endParaRPr lang="fa-IR" dirty="0" smtClean="0">
              <a:cs typeface="2  Titr" panose="00000700000000000000" pitchFamily="2" charset="-78"/>
            </a:endParaRPr>
          </a:p>
          <a:p>
            <a:pPr algn="just" rtl="1"/>
            <a:r>
              <a:rPr lang="ar-SA" dirty="0">
                <a:cs typeface="2  Titr" panose="00000700000000000000" pitchFamily="2" charset="-78"/>
              </a:rPr>
              <a:t>وظیفه دیگر این نورپردازی ها ایجاد دید کافی برای دسترســی به کابینت های زیر پیش خوان می باشــد. </a:t>
            </a:r>
            <a:endParaRPr lang="fa-IR" dirty="0" smtClean="0">
              <a:cs typeface="2  Titr" panose="00000700000000000000" pitchFamily="2" charset="-78"/>
            </a:endParaRPr>
          </a:p>
          <a:p>
            <a:pPr algn="just" rtl="1"/>
            <a:r>
              <a:rPr lang="ar-SA" dirty="0">
                <a:cs typeface="2  Titr" panose="00000700000000000000" pitchFamily="2" charset="-78"/>
              </a:rPr>
              <a:t>در بسیاری از آشپزخانه ها بعضی از کابینت ها با درهای شیشه ای و به صورت ویترین ساخته شده اند و از آنها برای نمایش ظروف زیبا و تزیینی استفاده می شود. این کابینت ها نیز نیاز به نورپردازی کانونی دارند.</a:t>
            </a:r>
            <a:endParaRPr lang="en-US" dirty="0">
              <a:cs typeface="2  Titr" panose="00000700000000000000" pitchFamily="2" charset="-78"/>
            </a:endParaRPr>
          </a:p>
          <a:p>
            <a:pPr algn="r" rtl="1"/>
            <a:endParaRPr lang="en-US" dirty="0"/>
          </a:p>
        </p:txBody>
      </p:sp>
    </p:spTree>
    <p:extLst>
      <p:ext uri="{BB962C8B-B14F-4D97-AF65-F5344CB8AC3E}">
        <p14:creationId xmlns:p14="http://schemas.microsoft.com/office/powerpoint/2010/main" xmlns="" val="38268985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12915" y="884785"/>
            <a:ext cx="7457896" cy="4962223"/>
          </a:xfrm>
          <a:prstGeom prst="rect">
            <a:avLst/>
          </a:prstGeom>
        </p:spPr>
      </p:pic>
    </p:spTree>
    <p:extLst>
      <p:ext uri="{BB962C8B-B14F-4D97-AF65-F5344CB8AC3E}">
        <p14:creationId xmlns:p14="http://schemas.microsoft.com/office/powerpoint/2010/main" xmlns="" val="899645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اتاق غذاخوری </a:t>
            </a:r>
            <a:endParaRPr lang="en-US" dirty="0">
              <a:cs typeface="2  Titr" panose="00000700000000000000" pitchFamily="2" charset="-78"/>
            </a:endParaRPr>
          </a:p>
        </p:txBody>
      </p:sp>
      <p:sp>
        <p:nvSpPr>
          <p:cNvPr id="3" name="Content Placeholder 2"/>
          <p:cNvSpPr>
            <a:spLocks noGrp="1"/>
          </p:cNvSpPr>
          <p:nvPr>
            <p:ph idx="1"/>
          </p:nvPr>
        </p:nvSpPr>
        <p:spPr>
          <a:xfrm>
            <a:off x="7057622" y="2133600"/>
            <a:ext cx="4446989" cy="3777622"/>
          </a:xfrm>
        </p:spPr>
        <p:txBody>
          <a:bodyPr/>
          <a:lstStyle/>
          <a:p>
            <a:pPr algn="just" rtl="1"/>
            <a:r>
              <a:rPr lang="ar-SA" dirty="0">
                <a:cs typeface="2  Titr" panose="00000700000000000000" pitchFamily="2" charset="-78"/>
              </a:rPr>
              <a:t>اولین و مهم ترین وظیفه نورپردازی اتاق غذاخوری تأمین نور کافی برای روشنایی بخشیدن به میز ناهارخوری به میزانی اســت که افراد نشسته به دور آن هم غذای خود و هم چهره افراد دیگر را به خوبی </a:t>
            </a:r>
            <a:r>
              <a:rPr lang="ar-SA" dirty="0" smtClean="0">
                <a:cs typeface="2  Titr" panose="00000700000000000000" pitchFamily="2" charset="-78"/>
              </a:rPr>
              <a:t>ببینند</a:t>
            </a:r>
            <a:r>
              <a:rPr lang="fa-IR" dirty="0" smtClean="0">
                <a:cs typeface="2  Titr" panose="00000700000000000000" pitchFamily="2" charset="-78"/>
              </a:rPr>
              <a:t>.</a:t>
            </a:r>
            <a:endParaRPr lang="en-US" dirty="0">
              <a:cs typeface="2  Titr" panose="00000700000000000000" pitchFamily="2" charset="-78"/>
            </a:endParaRPr>
          </a:p>
          <a:p>
            <a:pPr algn="just" rtl="1"/>
            <a:r>
              <a:rPr lang="ar-SA" dirty="0">
                <a:cs typeface="2  Titr" panose="00000700000000000000" pitchFamily="2" charset="-78"/>
              </a:rPr>
              <a:t>به منظور جلوگیری از احساس کم نوری و ایجاد فضاهای خالی در اطراف میز باید پیرامون اتاق با نور عمومی روشن شود.</a:t>
            </a:r>
            <a:endParaRPr lang="en-US" dirty="0">
              <a:cs typeface="2  Titr" panose="00000700000000000000" pitchFamily="2" charset="-78"/>
            </a:endParaRPr>
          </a:p>
          <a:p>
            <a:pPr algn="r" rtl="1"/>
            <a:endParaRPr lang="en-US" dirty="0"/>
          </a:p>
        </p:txBody>
      </p:sp>
      <p:pic>
        <p:nvPicPr>
          <p:cNvPr id="4" name="Picture 3"/>
          <p:cNvPicPr>
            <a:picLocks noChangeAspect="1"/>
          </p:cNvPicPr>
          <p:nvPr/>
        </p:nvPicPr>
        <p:blipFill>
          <a:blip r:embed="rId2"/>
          <a:stretch>
            <a:fillRect/>
          </a:stretch>
        </p:blipFill>
        <p:spPr>
          <a:xfrm>
            <a:off x="685813" y="2133600"/>
            <a:ext cx="6153949" cy="3401609"/>
          </a:xfrm>
          <a:prstGeom prst="rect">
            <a:avLst/>
          </a:prstGeom>
        </p:spPr>
      </p:pic>
    </p:spTree>
    <p:extLst>
      <p:ext uri="{BB962C8B-B14F-4D97-AF65-F5344CB8AC3E}">
        <p14:creationId xmlns:p14="http://schemas.microsoft.com/office/powerpoint/2010/main" xmlns="" val="1083625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cs typeface="2  Titr" panose="00000700000000000000" pitchFamily="2" charset="-78"/>
              </a:rPr>
              <a:t>نورپردازی حمام و دست شویی</a:t>
            </a:r>
            <a:r>
              <a:rPr lang="en-US" dirty="0"/>
              <a:t/>
            </a:r>
            <a:br>
              <a:rPr lang="en-US" dirty="0"/>
            </a:br>
            <a:endParaRPr lang="en-US" dirty="0"/>
          </a:p>
        </p:txBody>
      </p:sp>
      <p:sp>
        <p:nvSpPr>
          <p:cNvPr id="3" name="Content Placeholder 2"/>
          <p:cNvSpPr>
            <a:spLocks noGrp="1"/>
          </p:cNvSpPr>
          <p:nvPr>
            <p:ph idx="1"/>
          </p:nvPr>
        </p:nvSpPr>
        <p:spPr>
          <a:xfrm>
            <a:off x="5924282" y="2133600"/>
            <a:ext cx="5580330" cy="3777622"/>
          </a:xfrm>
        </p:spPr>
        <p:txBody>
          <a:bodyPr/>
          <a:lstStyle/>
          <a:p>
            <a:pPr algn="r" rtl="1"/>
            <a:r>
              <a:rPr lang="ar-SA" dirty="0">
                <a:cs typeface="2  Titr" panose="00000700000000000000" pitchFamily="2" charset="-78"/>
              </a:rPr>
              <a:t>نورپردازی در داخل حمام معمولا ســاده، قابل  پیش بینی و غالبا غیرتزیینی اســت. </a:t>
            </a:r>
            <a:endParaRPr lang="fa-IR" dirty="0" smtClean="0">
              <a:cs typeface="2  Titr" panose="00000700000000000000" pitchFamily="2" charset="-78"/>
            </a:endParaRPr>
          </a:p>
          <a:p>
            <a:pPr algn="r" rtl="1"/>
            <a:r>
              <a:rPr lang="ar-SA" dirty="0">
                <a:cs typeface="2  Titr" panose="00000700000000000000" pitchFamily="2" charset="-78"/>
              </a:rPr>
              <a:t>تأثیر نور باید بدون ایجاد سایه باشد تا از مشاهده دشوار محیط جلوگیری نماید و دیدی خوشایند از صورت ایجاد کند </a:t>
            </a:r>
            <a:r>
              <a:rPr lang="fa-IR" dirty="0" smtClean="0">
                <a:cs typeface="2  Titr" panose="00000700000000000000" pitchFamily="2" charset="-78"/>
              </a:rPr>
              <a:t>.</a:t>
            </a:r>
          </a:p>
          <a:p>
            <a:pPr algn="r" rtl="1"/>
            <a:r>
              <a:rPr lang="ar-SA" dirty="0">
                <a:cs typeface="2  Titr" panose="00000700000000000000" pitchFamily="2" charset="-78"/>
              </a:rPr>
              <a:t>کیفیت رنگی نور لامپ انتخاب شــده باید مناسب باشد تا پوست را به شکل واقعی نشان دهد. </a:t>
            </a:r>
            <a:endParaRPr lang="en-US" dirty="0">
              <a:cs typeface="2  Titr" panose="00000700000000000000" pitchFamily="2" charset="-78"/>
            </a:endParaRPr>
          </a:p>
        </p:txBody>
      </p:sp>
      <p:pic>
        <p:nvPicPr>
          <p:cNvPr id="4" name="Picture 3"/>
          <p:cNvPicPr>
            <a:picLocks noChangeAspect="1"/>
          </p:cNvPicPr>
          <p:nvPr/>
        </p:nvPicPr>
        <p:blipFill>
          <a:blip r:embed="rId2"/>
          <a:stretch>
            <a:fillRect/>
          </a:stretch>
        </p:blipFill>
        <p:spPr>
          <a:xfrm>
            <a:off x="1310225" y="1905000"/>
            <a:ext cx="3957229" cy="4681318"/>
          </a:xfrm>
          <a:prstGeom prst="rect">
            <a:avLst/>
          </a:prstGeom>
        </p:spPr>
      </p:pic>
    </p:spTree>
    <p:extLst>
      <p:ext uri="{BB962C8B-B14F-4D97-AF65-F5344CB8AC3E}">
        <p14:creationId xmlns:p14="http://schemas.microsoft.com/office/powerpoint/2010/main" xmlns="" val="22247976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سرسراها، راهروها، پله ها و پاگردها </a:t>
            </a:r>
            <a:endParaRPr lang="en-US" dirty="0">
              <a:cs typeface="2  Titr" panose="00000700000000000000" pitchFamily="2" charset="-78"/>
            </a:endParaRPr>
          </a:p>
        </p:txBody>
      </p:sp>
      <p:sp>
        <p:nvSpPr>
          <p:cNvPr id="3" name="Content Placeholder 2"/>
          <p:cNvSpPr>
            <a:spLocks noGrp="1"/>
          </p:cNvSpPr>
          <p:nvPr>
            <p:ph idx="1"/>
          </p:nvPr>
        </p:nvSpPr>
        <p:spPr>
          <a:xfrm>
            <a:off x="6078828" y="2146479"/>
            <a:ext cx="5425784" cy="3777622"/>
          </a:xfrm>
        </p:spPr>
        <p:txBody>
          <a:bodyPr/>
          <a:lstStyle/>
          <a:p>
            <a:pPr algn="r" rtl="1"/>
            <a:r>
              <a:rPr lang="fa-IR" b="1" dirty="0">
                <a:cs typeface="2  Titr" panose="00000700000000000000" pitchFamily="2" charset="-78"/>
              </a:rPr>
              <a:t>این فضاها اغلب نواحی فراموش شده در خانه به حساب می آیند و آخرین نقاطی هستند که مدّ نظر قرار می گیرند، با نورپردازی بی رمق و یا آویزی با فانوس کاغذی کدر به فضایی افسرده بدل می شود، اما با نورپردازی مناسب می توان بیشترین نشاط و سرخوشی را در این فضاها خلق نمود.</a:t>
            </a:r>
            <a:endParaRPr lang="en-US" dirty="0">
              <a:cs typeface="2  Titr" panose="00000700000000000000" pitchFamily="2" charset="-78"/>
            </a:endParaRPr>
          </a:p>
          <a:p>
            <a:pPr algn="r" rtl="1"/>
            <a:endParaRPr lang="en-US" dirty="0"/>
          </a:p>
        </p:txBody>
      </p:sp>
      <p:pic>
        <p:nvPicPr>
          <p:cNvPr id="4" name="Picture 3" descr="http://www.sunmoon.ir/Portals/0/Mesmerizing-indoor-garden-in-eco-friendly-home-interior-design-with-natural-elements-like-wooden-floor-and-natural-stone-wall-plus-green-plants-also-beautiful-lighting.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485508" y="1545290"/>
            <a:ext cx="3447099" cy="4791116"/>
          </a:xfrm>
          <a:prstGeom prst="rect">
            <a:avLst/>
          </a:prstGeom>
          <a:noFill/>
          <a:ln>
            <a:noFill/>
          </a:ln>
        </p:spPr>
      </p:pic>
    </p:spTree>
    <p:extLst>
      <p:ext uri="{BB962C8B-B14F-4D97-AF65-F5344CB8AC3E}">
        <p14:creationId xmlns:p14="http://schemas.microsoft.com/office/powerpoint/2010/main" xmlns="" val="3570972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باغ ها، عرشه ها و محوطه سازی </a:t>
            </a:r>
            <a:endParaRPr lang="en-US" dirty="0">
              <a:cs typeface="2  Titr" panose="00000700000000000000" pitchFamily="2" charset="-78"/>
            </a:endParaRPr>
          </a:p>
        </p:txBody>
      </p:sp>
      <p:sp>
        <p:nvSpPr>
          <p:cNvPr id="3" name="Content Placeholder 2"/>
          <p:cNvSpPr>
            <a:spLocks noGrp="1"/>
          </p:cNvSpPr>
          <p:nvPr>
            <p:ph idx="1"/>
          </p:nvPr>
        </p:nvSpPr>
        <p:spPr>
          <a:xfrm>
            <a:off x="7276562" y="2133600"/>
            <a:ext cx="4228049" cy="3777622"/>
          </a:xfrm>
        </p:spPr>
        <p:txBody>
          <a:bodyPr/>
          <a:lstStyle/>
          <a:p>
            <a:pPr algn="r" rtl="1"/>
            <a:r>
              <a:rPr lang="fa-IR" b="1" dirty="0">
                <a:cs typeface="2  Titr" panose="00000700000000000000" pitchFamily="2" charset="-78"/>
              </a:rPr>
              <a:t>نکته اساسی که نباید فراموش </a:t>
            </a:r>
            <a:r>
              <a:rPr lang="fa-IR" b="1" dirty="0" smtClean="0">
                <a:cs typeface="2  Titr" panose="00000700000000000000" pitchFamily="2" charset="-78"/>
              </a:rPr>
              <a:t>شود این </a:t>
            </a:r>
            <a:r>
              <a:rPr lang="fa-IR" b="1" dirty="0">
                <a:cs typeface="2  Titr" panose="00000700000000000000" pitchFamily="2" charset="-78"/>
              </a:rPr>
              <a:t>است که تابش یک منبع کوچک نور می تواند در یک باغ تا مسافتی طولانی نفوذ کند. فضای بیرونی را غرقه در نور نکنید، اما در عین حال با تعبیه پریزهای برق کافی امکان افزودن به ظرفیت نورپردازی را فراهم آورید. </a:t>
            </a:r>
            <a:endParaRPr lang="en-US" dirty="0">
              <a:cs typeface="2  Titr" panose="00000700000000000000" pitchFamily="2" charset="-78"/>
            </a:endParaRPr>
          </a:p>
        </p:txBody>
      </p:sp>
      <p:pic>
        <p:nvPicPr>
          <p:cNvPr id="4" name="Picture 3" descr="http://www.sunmoon.ir/Portals/0/LF-2-exploded-globe-of-light.jpg"/>
          <p:cNvPicPr/>
          <p:nvPr/>
        </p:nvPicPr>
        <p:blipFill>
          <a:blip r:embed="rId2">
            <a:extLst>
              <a:ext uri="{28A0092B-C50C-407E-A947-70E740481C1C}">
                <a14:useLocalDpi xmlns:a14="http://schemas.microsoft.com/office/drawing/2010/main" xmlns="" val="0"/>
              </a:ext>
            </a:extLst>
          </a:blip>
          <a:srcRect/>
          <a:stretch>
            <a:fillRect/>
          </a:stretch>
        </p:blipFill>
        <p:spPr bwMode="auto">
          <a:xfrm>
            <a:off x="818675" y="1905000"/>
            <a:ext cx="5543488" cy="4006222"/>
          </a:xfrm>
          <a:prstGeom prst="rect">
            <a:avLst/>
          </a:prstGeom>
          <a:noFill/>
          <a:ln>
            <a:noFill/>
          </a:ln>
        </p:spPr>
      </p:pic>
    </p:spTree>
    <p:extLst>
      <p:ext uri="{BB962C8B-B14F-4D97-AF65-F5344CB8AC3E}">
        <p14:creationId xmlns:p14="http://schemas.microsoft.com/office/powerpoint/2010/main" xmlns="" val="5922533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نیم سایه در معماری ساختمان</a:t>
            </a:r>
            <a:endParaRPr lang="en-US" dirty="0">
              <a:cs typeface="2  Titr" panose="00000700000000000000" pitchFamily="2" charset="-78"/>
            </a:endParaRPr>
          </a:p>
        </p:txBody>
      </p:sp>
      <p:sp>
        <p:nvSpPr>
          <p:cNvPr id="3" name="Content Placeholder 2"/>
          <p:cNvSpPr>
            <a:spLocks noGrp="1"/>
          </p:cNvSpPr>
          <p:nvPr>
            <p:ph idx="1"/>
          </p:nvPr>
        </p:nvSpPr>
        <p:spPr>
          <a:xfrm>
            <a:off x="6890196" y="2133600"/>
            <a:ext cx="4614415" cy="3777622"/>
          </a:xfrm>
        </p:spPr>
        <p:txBody>
          <a:bodyPr/>
          <a:lstStyle/>
          <a:p>
            <a:pPr algn="r" rtl="1"/>
            <a:r>
              <a:rPr lang="fa-IR" dirty="0">
                <a:cs typeface="2  Titr" panose="00000700000000000000" pitchFamily="2" charset="-78"/>
              </a:rPr>
              <a:t>در نیم سایه ، مرزهای اشیا واضح نیستند و ابهام در تشخیص آنها وجود دارد. نیم سایه محیطی اسرار آمیز را  به وجود می آورد. </a:t>
            </a:r>
            <a:endParaRPr lang="en-US" dirty="0">
              <a:cs typeface="2  Titr" panose="00000700000000000000" pitchFamily="2" charset="-78"/>
            </a:endParaRPr>
          </a:p>
        </p:txBody>
      </p:sp>
      <p:pic>
        <p:nvPicPr>
          <p:cNvPr id="4" name="Picture 3" descr="http://www.chidaneh.com/sites/default/files/styles/content/public/ideabook/image/traditional-family-room_0.jpg?itok=0k-RWDgd"/>
          <p:cNvPicPr/>
          <p:nvPr/>
        </p:nvPicPr>
        <p:blipFill>
          <a:blip r:embed="rId2">
            <a:extLst>
              <a:ext uri="{28A0092B-C50C-407E-A947-70E740481C1C}">
                <a14:useLocalDpi xmlns:a14="http://schemas.microsoft.com/office/drawing/2010/main" xmlns="" val="0"/>
              </a:ext>
            </a:extLst>
          </a:blip>
          <a:srcRect/>
          <a:stretch>
            <a:fillRect/>
          </a:stretch>
        </p:blipFill>
        <p:spPr bwMode="auto">
          <a:xfrm>
            <a:off x="1198294" y="1576869"/>
            <a:ext cx="4339621" cy="4501959"/>
          </a:xfrm>
          <a:prstGeom prst="rect">
            <a:avLst/>
          </a:prstGeom>
          <a:noFill/>
          <a:ln>
            <a:noFill/>
          </a:ln>
        </p:spPr>
      </p:pic>
    </p:spTree>
    <p:extLst>
      <p:ext uri="{BB962C8B-B14F-4D97-AF65-F5344CB8AC3E}">
        <p14:creationId xmlns:p14="http://schemas.microsoft.com/office/powerpoint/2010/main" xmlns="" val="18251098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03432141"/>
              </p:ext>
            </p:extLst>
          </p:nvPr>
        </p:nvGraphicFramePr>
        <p:xfrm>
          <a:off x="2082105" y="53745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www.sunmoon.ir/Portals/0/25.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1065" y="1854558"/>
            <a:ext cx="3528947" cy="4726546"/>
          </a:xfrm>
          <a:prstGeom prst="rect">
            <a:avLst/>
          </a:prstGeom>
          <a:noFill/>
          <a:ln>
            <a:noFill/>
          </a:ln>
        </p:spPr>
      </p:pic>
    </p:spTree>
    <p:extLst>
      <p:ext uri="{BB962C8B-B14F-4D97-AF65-F5344CB8AC3E}">
        <p14:creationId xmlns:p14="http://schemas.microsoft.com/office/powerpoint/2010/main" xmlns="" val="20631910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سایه در معماری ساختمان</a:t>
            </a:r>
            <a:endParaRPr lang="en-US" dirty="0"/>
          </a:p>
        </p:txBody>
      </p:sp>
      <p:sp>
        <p:nvSpPr>
          <p:cNvPr id="3" name="Content Placeholder 2"/>
          <p:cNvSpPr>
            <a:spLocks noGrp="1"/>
          </p:cNvSpPr>
          <p:nvPr>
            <p:ph idx="1"/>
          </p:nvPr>
        </p:nvSpPr>
        <p:spPr/>
        <p:txBody>
          <a:bodyPr/>
          <a:lstStyle/>
          <a:p>
            <a:pPr algn="r" rtl="1"/>
            <a:r>
              <a:rPr lang="fa-IR" dirty="0">
                <a:cs typeface="2  Titr" panose="00000700000000000000" pitchFamily="2" charset="-78"/>
              </a:rPr>
              <a:t>استادان نقاشی های ناموزون و بی تناسب، مثل زارباران اولین کسانی بودند که فهمیدند برای </a:t>
            </a:r>
            <a:r>
              <a:rPr lang="fa-IR" u="sng" dirty="0">
                <a:cs typeface="2  Titr" panose="00000700000000000000" pitchFamily="2" charset="-78"/>
              </a:rPr>
              <a:t>روشن کردن </a:t>
            </a:r>
            <a:r>
              <a:rPr lang="fa-IR" dirty="0">
                <a:cs typeface="2  Titr" panose="00000700000000000000" pitchFamily="2" charset="-78"/>
              </a:rPr>
              <a:t>یک شی بهترین روش </a:t>
            </a:r>
            <a:r>
              <a:rPr lang="fa-IR" u="sng" dirty="0">
                <a:cs typeface="2  Titr" panose="00000700000000000000" pitchFamily="2" charset="-78"/>
              </a:rPr>
              <a:t>سایه زدن </a:t>
            </a:r>
            <a:r>
              <a:rPr lang="fa-IR" dirty="0">
                <a:cs typeface="2  Titr" panose="00000700000000000000" pitchFamily="2" charset="-78"/>
              </a:rPr>
              <a:t>اطراف آن نیست همین اثر به معماری منتقل می شود . در یک کلیسا وقتی نور از روزنه های پنجره یا سقف خودش را به فضای داخل می رساند ایجاد سایه می کند و محیطی رمانتیک ایجاد می کند .</a:t>
            </a:r>
            <a:endParaRPr lang="en-US" dirty="0">
              <a:cs typeface="2  Titr" panose="00000700000000000000" pitchFamily="2" charset="-78"/>
            </a:endParaRPr>
          </a:p>
        </p:txBody>
      </p:sp>
    </p:spTree>
    <p:extLst>
      <p:ext uri="{BB962C8B-B14F-4D97-AF65-F5344CB8AC3E}">
        <p14:creationId xmlns:p14="http://schemas.microsoft.com/office/powerpoint/2010/main" xmlns="" val="2202580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a:cs typeface="2  Titr" panose="00000700000000000000" pitchFamily="2" charset="-78"/>
              </a:rPr>
              <a:t>عرصه</a:t>
            </a:r>
            <a:r>
              <a:rPr lang="fa-IR" dirty="0"/>
              <a:t> </a:t>
            </a:r>
            <a:endParaRPr lang="en-US" dirty="0"/>
          </a:p>
        </p:txBody>
      </p:sp>
      <p:sp>
        <p:nvSpPr>
          <p:cNvPr id="3" name="Subtitle 2"/>
          <p:cNvSpPr>
            <a:spLocks noGrp="1"/>
          </p:cNvSpPr>
          <p:nvPr>
            <p:ph type="subTitle" idx="1"/>
          </p:nvPr>
        </p:nvSpPr>
        <p:spPr/>
        <p:txBody>
          <a:bodyPr/>
          <a:lstStyle/>
          <a:p>
            <a:pPr algn="r" rtl="1"/>
            <a:r>
              <a:rPr lang="fa-IR" dirty="0">
                <a:cs typeface="2  Titr" panose="00000700000000000000" pitchFamily="2" charset="-78"/>
              </a:rPr>
              <a:t>به تعدادی از فضاها و عملکردهای سازگار که با هم وابستگی معمــاری داشته و در بخش مشخصی از نقشه طرح ما مکان یابی گردند را عرصه گوییم .</a:t>
            </a:r>
            <a:endParaRPr lang="en-US" dirty="0">
              <a:cs typeface="2  Titr" panose="00000700000000000000" pitchFamily="2" charset="-78"/>
            </a:endParaRPr>
          </a:p>
        </p:txBody>
      </p:sp>
    </p:spTree>
    <p:extLst>
      <p:ext uri="{BB962C8B-B14F-4D97-AF65-F5344CB8AC3E}">
        <p14:creationId xmlns:p14="http://schemas.microsoft.com/office/powerpoint/2010/main" xmlns="" val="34960987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2  Titr" panose="00000700000000000000" pitchFamily="2" charset="-78"/>
              </a:rPr>
              <a:t>فضا ها</a:t>
            </a:r>
            <a:endParaRPr lang="en-US"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dirty="0">
                <a:cs typeface="2  Titr" panose="00000700000000000000" pitchFamily="2" charset="-78"/>
              </a:rPr>
              <a:t>عرصه خصوصی عبارتند از : اتاق خواب – حمام – اتاق کار – اتاق </a:t>
            </a:r>
            <a:r>
              <a:rPr lang="fa-IR" dirty="0" smtClean="0">
                <a:cs typeface="2  Titr" panose="00000700000000000000" pitchFamily="2" charset="-78"/>
              </a:rPr>
              <a:t>مطالعه</a:t>
            </a:r>
            <a:r>
              <a:rPr lang="en-US" dirty="0" smtClean="0">
                <a:cs typeface="2  Titr" panose="00000700000000000000" pitchFamily="2" charset="-78"/>
              </a:rPr>
              <a:t>.</a:t>
            </a:r>
            <a:r>
              <a:rPr lang="fa-IR" dirty="0" smtClean="0">
                <a:cs typeface="2  Titr" panose="00000700000000000000" pitchFamily="2" charset="-78"/>
              </a:rPr>
              <a:t>از </a:t>
            </a:r>
            <a:r>
              <a:rPr lang="fa-IR" dirty="0">
                <a:cs typeface="2  Titr" panose="00000700000000000000" pitchFamily="2" charset="-78"/>
              </a:rPr>
              <a:t>مهمترین قسمتهای ساختمــــان مــــی باشد . فضــــایی است غیــــر رسمی و در صورت امکان بایــد در بهترین و مهمترین موقعیت طراحی مکان یابی شود </a:t>
            </a:r>
            <a:r>
              <a:rPr lang="fa-IR" dirty="0" smtClean="0">
                <a:cs typeface="2  Titr" panose="00000700000000000000" pitchFamily="2" charset="-78"/>
              </a:rPr>
              <a:t>.</a:t>
            </a:r>
          </a:p>
          <a:p>
            <a:pPr algn="just" rtl="1"/>
            <a:r>
              <a:rPr lang="fa-IR" dirty="0" smtClean="0">
                <a:cs typeface="2  Titr" panose="00000700000000000000" pitchFamily="2" charset="-78"/>
              </a:rPr>
              <a:t>عرصه </a:t>
            </a:r>
            <a:r>
              <a:rPr lang="fa-IR" dirty="0">
                <a:cs typeface="2  Titr" panose="00000700000000000000" pitchFamily="2" charset="-78"/>
              </a:rPr>
              <a:t>خانوادگی عبارتند از : غذا خوری – آشپزخانه – هال – </a:t>
            </a:r>
            <a:r>
              <a:rPr lang="fa-IR" dirty="0" smtClean="0">
                <a:cs typeface="2  Titr" panose="00000700000000000000" pitchFamily="2" charset="-78"/>
              </a:rPr>
              <a:t>نشیمن</a:t>
            </a:r>
            <a:r>
              <a:rPr lang="en-US" dirty="0" smtClean="0">
                <a:cs typeface="2  Titr" panose="00000700000000000000" pitchFamily="2" charset="-78"/>
              </a:rPr>
              <a:t>.</a:t>
            </a:r>
            <a:r>
              <a:rPr lang="fa-IR" dirty="0">
                <a:cs typeface="2  Titr" panose="00000700000000000000" pitchFamily="2" charset="-78"/>
              </a:rPr>
              <a:t> شامل فضای نشیمن و آشپزخانه میـباشد و در خانـــــه های بزرگتر , صبحــانه خوری نیز به ایـن مجموعه اضــافه میشود . این عرصه رو به آفتاب و فضای حیاط میباشد . در صــورت امکـــــان دسترسی مستقیم به حیاط و بالــکن طراحی میشود </a:t>
            </a:r>
            <a:r>
              <a:rPr lang="fa-IR" dirty="0" smtClean="0">
                <a:cs typeface="2  Titr" panose="00000700000000000000" pitchFamily="2" charset="-78"/>
              </a:rPr>
              <a:t>.</a:t>
            </a:r>
          </a:p>
          <a:p>
            <a:pPr algn="r" rtl="1"/>
            <a:r>
              <a:rPr lang="fa-IR" dirty="0" smtClean="0">
                <a:cs typeface="2  Titr" panose="00000700000000000000" pitchFamily="2" charset="-78"/>
              </a:rPr>
              <a:t>عرصه </a:t>
            </a:r>
            <a:r>
              <a:rPr lang="fa-IR" dirty="0">
                <a:cs typeface="2  Titr" panose="00000700000000000000" pitchFamily="2" charset="-78"/>
              </a:rPr>
              <a:t>پذیرایی عبارتند از : پذیرایی – </a:t>
            </a:r>
            <a:r>
              <a:rPr lang="fa-IR" dirty="0" smtClean="0">
                <a:cs typeface="2  Titr" panose="00000700000000000000" pitchFamily="2" charset="-78"/>
              </a:rPr>
              <a:t>نهارخوری</a:t>
            </a:r>
          </a:p>
          <a:p>
            <a:pPr algn="r" rtl="1"/>
            <a:r>
              <a:rPr lang="fa-IR" dirty="0" smtClean="0">
                <a:cs typeface="2  Titr" panose="00000700000000000000" pitchFamily="2" charset="-78"/>
              </a:rPr>
              <a:t>عرصه </a:t>
            </a:r>
            <a:r>
              <a:rPr lang="fa-IR" dirty="0">
                <a:cs typeface="2  Titr" panose="00000700000000000000" pitchFamily="2" charset="-78"/>
              </a:rPr>
              <a:t>خدماتی عبارتند از : پارکینگ – موتورخانه – </a:t>
            </a:r>
            <a:r>
              <a:rPr lang="fa-IR" dirty="0" smtClean="0">
                <a:cs typeface="2  Titr" panose="00000700000000000000" pitchFamily="2" charset="-78"/>
              </a:rPr>
              <a:t>انبار</a:t>
            </a:r>
            <a:endParaRPr lang="fa-IR" dirty="0">
              <a:cs typeface="2  Titr" panose="00000700000000000000" pitchFamily="2" charset="-78"/>
            </a:endParaRPr>
          </a:p>
          <a:p>
            <a:pPr algn="r" rtl="1"/>
            <a:r>
              <a:rPr lang="fa-IR" dirty="0" smtClean="0">
                <a:cs typeface="2  Titr" panose="00000700000000000000" pitchFamily="2" charset="-78"/>
              </a:rPr>
              <a:t>عرصه </a:t>
            </a:r>
            <a:r>
              <a:rPr lang="fa-IR" dirty="0">
                <a:cs typeface="2  Titr" panose="00000700000000000000" pitchFamily="2" charset="-78"/>
              </a:rPr>
              <a:t>فضای باز عبارتند از : باربیکیو</a:t>
            </a:r>
            <a:endParaRPr lang="en-US" dirty="0">
              <a:cs typeface="2  Titr" panose="00000700000000000000" pitchFamily="2" charset="-78"/>
            </a:endParaRPr>
          </a:p>
          <a:p>
            <a:pPr algn="r" rtl="1"/>
            <a:endParaRPr lang="en-US" dirty="0"/>
          </a:p>
        </p:txBody>
      </p:sp>
    </p:spTree>
    <p:extLst>
      <p:ext uri="{BB962C8B-B14F-4D97-AF65-F5344CB8AC3E}">
        <p14:creationId xmlns:p14="http://schemas.microsoft.com/office/powerpoint/2010/main" xmlns="" val="2897281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نشیمن</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2  Titr" panose="00000700000000000000" pitchFamily="2" charset="-78"/>
              </a:rPr>
              <a:t>محل زندگی خانواده و مهمترین قسمت خانه است </a:t>
            </a:r>
            <a:r>
              <a:rPr lang="en-US" dirty="0" smtClean="0">
                <a:cs typeface="2  Titr" panose="00000700000000000000" pitchFamily="2" charset="-78"/>
              </a:rPr>
              <a:t>.</a:t>
            </a:r>
          </a:p>
          <a:p>
            <a:pPr algn="just" rtl="1"/>
            <a:r>
              <a:rPr lang="fa-IR" dirty="0">
                <a:cs typeface="2  Titr" panose="00000700000000000000" pitchFamily="2" charset="-78"/>
              </a:rPr>
              <a:t>باید رو به آفتــــاب باشد و ارتباط راحتـــی با بالکن و حیاط داشته باشد </a:t>
            </a:r>
            <a:r>
              <a:rPr lang="en-US" dirty="0" smtClean="0">
                <a:cs typeface="2  Titr" panose="00000700000000000000" pitchFamily="2" charset="-78"/>
              </a:rPr>
              <a:t>.</a:t>
            </a:r>
          </a:p>
          <a:p>
            <a:pPr algn="just" rtl="1"/>
            <a:r>
              <a:rPr lang="fa-IR" dirty="0">
                <a:cs typeface="2  Titr" panose="00000700000000000000" pitchFamily="2" charset="-78"/>
              </a:rPr>
              <a:t>باید با ورودی آشپزخانـــه , غذاخـــوری و بالکن ارتبـــاط نزدیک داشته باشد </a:t>
            </a:r>
            <a:r>
              <a:rPr lang="en-US" dirty="0" smtClean="0">
                <a:cs typeface="2  Titr" panose="00000700000000000000" pitchFamily="2" charset="-78"/>
              </a:rPr>
              <a:t>.</a:t>
            </a:r>
          </a:p>
          <a:p>
            <a:pPr algn="just" rtl="1"/>
            <a:r>
              <a:rPr lang="fa-IR" dirty="0">
                <a:cs typeface="2  Titr" panose="00000700000000000000" pitchFamily="2" charset="-78"/>
              </a:rPr>
              <a:t>ضـمن ارتباط با اتاق خواب مستقل ازاتــاق خواب طراحی می شود .</a:t>
            </a:r>
            <a:endParaRPr lang="en-US" dirty="0">
              <a:cs typeface="2  Titr" panose="00000700000000000000" pitchFamily="2" charset="-78"/>
            </a:endParaRPr>
          </a:p>
        </p:txBody>
      </p:sp>
    </p:spTree>
    <p:extLst>
      <p:ext uri="{BB962C8B-B14F-4D97-AF65-F5344CB8AC3E}">
        <p14:creationId xmlns:p14="http://schemas.microsoft.com/office/powerpoint/2010/main" xmlns="" val="2621088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آشپزخانه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2  Titr" panose="00000700000000000000" pitchFamily="2" charset="-78"/>
              </a:rPr>
              <a:t>یـــــکی از مهمترین عناصر عملکردی خانه می بــاشد و بـــا توجه به تنوع فعالیتها , وجود لوازم وتجهیزات مدرن , ضرورت استــــفاده از سیستــم های تاسیساتی </a:t>
            </a:r>
            <a:r>
              <a:rPr lang="fa-IR" dirty="0" smtClean="0">
                <a:cs typeface="2  Titr" panose="00000700000000000000" pitchFamily="2" charset="-78"/>
              </a:rPr>
              <a:t>مهم است.</a:t>
            </a:r>
          </a:p>
          <a:p>
            <a:pPr algn="r" rtl="1"/>
            <a:r>
              <a:rPr lang="fa-IR" dirty="0">
                <a:cs typeface="2  Titr" panose="00000700000000000000" pitchFamily="2" charset="-78"/>
              </a:rPr>
              <a:t>دسترسی آشپزخانه :</a:t>
            </a:r>
            <a:br>
              <a:rPr lang="fa-IR" dirty="0">
                <a:cs typeface="2  Titr" panose="00000700000000000000" pitchFamily="2" charset="-78"/>
              </a:rPr>
            </a:br>
            <a:r>
              <a:rPr lang="fa-IR" dirty="0">
                <a:cs typeface="2  Titr" panose="00000700000000000000" pitchFamily="2" charset="-78"/>
              </a:rPr>
              <a:t>دسترسی آشپزخانه باید به فضــــای بیــرونی و گاراژ دسترسی راحتی داشته باشد و با بالکن یا پاسیو مرتبط باشد . به اتاق نشیـــمن و فضای صبحانه خوری باید راحت باشد . فضای آشپزخانه باید امکان استفاده از نــــــور و تهویه طبیعی را داشته باشـــد </a:t>
            </a:r>
            <a:r>
              <a:rPr lang="fa-IR" dirty="0" smtClean="0">
                <a:cs typeface="2  Titr" panose="00000700000000000000" pitchFamily="2" charset="-78"/>
              </a:rPr>
              <a:t>.</a:t>
            </a:r>
            <a:endParaRPr lang="en-US" dirty="0">
              <a:cs typeface="2  Titr" panose="00000700000000000000" pitchFamily="2" charset="-78"/>
            </a:endParaRPr>
          </a:p>
        </p:txBody>
      </p:sp>
    </p:spTree>
    <p:extLst>
      <p:ext uri="{BB962C8B-B14F-4D97-AF65-F5344CB8AC3E}">
        <p14:creationId xmlns:p14="http://schemas.microsoft.com/office/powerpoint/2010/main" xmlns="" val="29905205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ارتباط فضــای نشیمن با آشپزخانه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2  Titr" panose="00000700000000000000" pitchFamily="2" charset="-78"/>
              </a:rPr>
              <a:t>برای تقــــویت رابطه بین مـــــــادر و اعضای خانواده می توان رابطه بین نشیمن خانوادگــی و آشپزخانه را به نحوی طراحی کرد که </a:t>
            </a:r>
            <a:r>
              <a:rPr lang="fa-IR" dirty="0" smtClean="0">
                <a:cs typeface="2  Titr" panose="00000700000000000000" pitchFamily="2" charset="-78"/>
              </a:rPr>
              <a:t>امکان </a:t>
            </a:r>
            <a:r>
              <a:rPr lang="fa-IR" dirty="0">
                <a:cs typeface="2  Titr" panose="00000700000000000000" pitchFamily="2" charset="-78"/>
              </a:rPr>
              <a:t>دید از فضای آشپزخانه به نشیمن وجود داشته باشد </a:t>
            </a:r>
            <a:r>
              <a:rPr lang="fa-IR" dirty="0" smtClean="0">
                <a:cs typeface="2  Titr" panose="00000700000000000000" pitchFamily="2" charset="-78"/>
              </a:rPr>
              <a:t>.</a:t>
            </a:r>
          </a:p>
          <a:p>
            <a:pPr algn="r" rtl="1"/>
            <a:r>
              <a:rPr lang="fa-IR" dirty="0">
                <a:cs typeface="2  Titr" panose="00000700000000000000" pitchFamily="2" charset="-78"/>
              </a:rPr>
              <a:t>فضــــــای آشپزخانه باید استقرار بیشتری داشته باشـــد و مــحل پخت و پز و شست و شو باید از میهمان قابل رویت نبــــاشد . </a:t>
            </a:r>
            <a:br>
              <a:rPr lang="fa-IR" dirty="0">
                <a:cs typeface="2  Titr" panose="00000700000000000000" pitchFamily="2" charset="-78"/>
              </a:rPr>
            </a:br>
            <a:endParaRPr lang="en-US" dirty="0">
              <a:cs typeface="2  Titr" panose="00000700000000000000" pitchFamily="2" charset="-78"/>
            </a:endParaRPr>
          </a:p>
        </p:txBody>
      </p:sp>
    </p:spTree>
    <p:extLst>
      <p:ext uri="{BB962C8B-B14F-4D97-AF65-F5344CB8AC3E}">
        <p14:creationId xmlns:p14="http://schemas.microsoft.com/office/powerpoint/2010/main" xmlns="" val="414030358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عرصه های زندگی خصوصی و فردی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2  Titr" panose="00000700000000000000" pitchFamily="2" charset="-78"/>
              </a:rPr>
              <a:t>ما به </a:t>
            </a:r>
            <a:r>
              <a:rPr lang="fa-IR" dirty="0" smtClean="0">
                <a:cs typeface="2  Titr" panose="00000700000000000000" pitchFamily="2" charset="-78"/>
              </a:rPr>
              <a:t>همـان </a:t>
            </a:r>
            <a:r>
              <a:rPr lang="fa-IR" dirty="0">
                <a:cs typeface="2  Titr" panose="00000700000000000000" pitchFamily="2" charset="-78"/>
              </a:rPr>
              <a:t>اندازه که احتیاج به هم نشینی با افراد خانواده داریم به همان اندازه نیز احتیاج به داشتن محیط خلوت ( با خود بودن , تفکر و عبادت ) و استراحت داریم . کودکان و نوجوانان نیز فضایی برای انجام تکالیف مدرسه دارند . ( </a:t>
            </a:r>
            <a:r>
              <a:rPr lang="fa-IR" dirty="0" smtClean="0">
                <a:cs typeface="2  Titr" panose="00000700000000000000" pitchFamily="2" charset="-78"/>
              </a:rPr>
              <a:t>اتـاق </a:t>
            </a:r>
            <a:r>
              <a:rPr lang="fa-IR" dirty="0">
                <a:cs typeface="2  Titr" panose="00000700000000000000" pitchFamily="2" charset="-78"/>
              </a:rPr>
              <a:t>فرزند </a:t>
            </a:r>
            <a:r>
              <a:rPr lang="fa-IR" dirty="0" smtClean="0">
                <a:cs typeface="2  Titr" panose="00000700000000000000" pitchFamily="2" charset="-78"/>
              </a:rPr>
              <a:t>)</a:t>
            </a:r>
          </a:p>
          <a:p>
            <a:pPr algn="r" rtl="1"/>
            <a:r>
              <a:rPr lang="fa-IR" dirty="0">
                <a:cs typeface="2  Titr" panose="00000700000000000000" pitchFamily="2" charset="-78"/>
              </a:rPr>
              <a:t>محل استقرار عرصه های خصوصی و فردی :</a:t>
            </a:r>
            <a:br>
              <a:rPr lang="fa-IR" dirty="0">
                <a:cs typeface="2  Titr" panose="00000700000000000000" pitchFamily="2" charset="-78"/>
              </a:rPr>
            </a:br>
            <a:r>
              <a:rPr lang="fa-IR" dirty="0">
                <a:cs typeface="2  Titr" panose="00000700000000000000" pitchFamily="2" charset="-78"/>
              </a:rPr>
              <a:t>عرصه خواب شامل اتاق خواب بچه , اتاق خواب والدین , کتابخانه و گاهی هم اتاق خواب میهمان می باشد . </a:t>
            </a:r>
            <a:r>
              <a:rPr lang="fa-IR" dirty="0" smtClean="0">
                <a:cs typeface="2  Titr" panose="00000700000000000000" pitchFamily="2" charset="-78"/>
              </a:rPr>
              <a:t>ایـن </a:t>
            </a:r>
            <a:r>
              <a:rPr lang="fa-IR" dirty="0">
                <a:cs typeface="2  Titr" panose="00000700000000000000" pitchFamily="2" charset="-78"/>
              </a:rPr>
              <a:t>بخش از ساختمان به عنوان خصوصی ترین و آرام ترین بخش خانه , ضمن نزدیکی به </a:t>
            </a:r>
            <a:r>
              <a:rPr lang="fa-IR" dirty="0" smtClean="0">
                <a:cs typeface="2  Titr" panose="00000700000000000000" pitchFamily="2" charset="-78"/>
              </a:rPr>
              <a:t>فضـــای </a:t>
            </a:r>
            <a:r>
              <a:rPr lang="fa-IR" dirty="0">
                <a:cs typeface="2  Titr" panose="00000700000000000000" pitchFamily="2" charset="-78"/>
              </a:rPr>
              <a:t>خانوادگی مانند نشیمن و آشپزخانه ,معمولا به طور مستقل و دور از پذیرایی میهمان طراحی می شود </a:t>
            </a:r>
            <a:r>
              <a:rPr lang="fa-IR" dirty="0" smtClean="0">
                <a:cs typeface="2  Titr" panose="00000700000000000000" pitchFamily="2" charset="-78"/>
              </a:rPr>
              <a:t>.</a:t>
            </a:r>
          </a:p>
          <a:p>
            <a:pPr algn="r" rtl="1"/>
            <a:r>
              <a:rPr lang="fa-IR" dirty="0">
                <a:cs typeface="2  Titr" panose="00000700000000000000" pitchFamily="2" charset="-78"/>
              </a:rPr>
              <a:t>بخش خواب باید در قسمت ساکت خانه و دور از صدای مزاحم طراحی گردد و به حمام و سرویس , </a:t>
            </a:r>
            <a:r>
              <a:rPr lang="fa-IR" dirty="0" smtClean="0">
                <a:cs typeface="2  Titr" panose="00000700000000000000" pitchFamily="2" charset="-78"/>
              </a:rPr>
              <a:t>دسترسی </a:t>
            </a:r>
            <a:r>
              <a:rPr lang="fa-IR" dirty="0">
                <a:cs typeface="2  Titr" panose="00000700000000000000" pitchFamily="2" charset="-78"/>
              </a:rPr>
              <a:t>نزدیک داشته باشد </a:t>
            </a:r>
            <a:r>
              <a:rPr lang="fa-IR" dirty="0" smtClean="0">
                <a:cs typeface="2  Titr" panose="00000700000000000000" pitchFamily="2" charset="-78"/>
              </a:rPr>
              <a:t>.</a:t>
            </a:r>
          </a:p>
          <a:p>
            <a:pPr algn="r" rtl="1"/>
            <a:endParaRPr lang="en-US" dirty="0"/>
          </a:p>
        </p:txBody>
      </p:sp>
    </p:spTree>
    <p:extLst>
      <p:ext uri="{BB962C8B-B14F-4D97-AF65-F5344CB8AC3E}">
        <p14:creationId xmlns:p14="http://schemas.microsoft.com/office/powerpoint/2010/main" xmlns="" val="55554238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اتاق خواب والدین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2  Titr" panose="00000700000000000000" pitchFamily="2" charset="-78"/>
              </a:rPr>
              <a:t>اتاق خواب اصلی میتواند شامل ۵ حوضه ی خواب , محل نشیمــــن , کمــــــــدهای لباس , حمام و رخت کن باشد </a:t>
            </a:r>
            <a:endParaRPr lang="fa-IR" dirty="0" smtClean="0">
              <a:cs typeface="2  Titr" panose="00000700000000000000" pitchFamily="2" charset="-78"/>
            </a:endParaRPr>
          </a:p>
          <a:p>
            <a:pPr algn="r" rtl="1"/>
            <a:r>
              <a:rPr lang="fa-IR" dirty="0">
                <a:cs typeface="2  Titr" panose="00000700000000000000" pitchFamily="2" charset="-78"/>
              </a:rPr>
              <a:t>در صورت وسیع بودن اتاق خواب می توان به استفاده از نحوه چیدمان مبلمان بخش خواب و نشیمن را از هـــــم جدا کرد .</a:t>
            </a:r>
            <a:endParaRPr lang="en-US" dirty="0">
              <a:cs typeface="2  Titr" panose="00000700000000000000" pitchFamily="2" charset="-78"/>
            </a:endParaRPr>
          </a:p>
        </p:txBody>
      </p:sp>
    </p:spTree>
    <p:extLst>
      <p:ext uri="{BB962C8B-B14F-4D97-AF65-F5344CB8AC3E}">
        <p14:creationId xmlns:p14="http://schemas.microsoft.com/office/powerpoint/2010/main" xmlns="" val="35175387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اتاق خواب فرزندان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2  Titr" panose="00000700000000000000" pitchFamily="2" charset="-78"/>
              </a:rPr>
              <a:t>می تواند به عنوان یک مجموعه واحد و مرتبط شامل اتاق های خواب و حمـــــام و توالت در نــــظر گرفتــه شود </a:t>
            </a:r>
            <a:r>
              <a:rPr lang="fa-IR" dirty="0" smtClean="0">
                <a:cs typeface="2  Titr" panose="00000700000000000000" pitchFamily="2" charset="-78"/>
              </a:rPr>
              <a:t>.</a:t>
            </a:r>
          </a:p>
          <a:p>
            <a:pPr algn="r" rtl="1"/>
            <a:r>
              <a:rPr lang="fa-IR" dirty="0">
                <a:cs typeface="2  Titr" panose="00000700000000000000" pitchFamily="2" charset="-78"/>
              </a:rPr>
              <a:t>نحوه ی جانمایی کمدها در بدنه ی دیوار متصل به حمام مانع انتقال صدای حمـام به اتاق می شود </a:t>
            </a:r>
            <a:r>
              <a:rPr lang="fa-IR" dirty="0" smtClean="0">
                <a:cs typeface="2  Titr" panose="00000700000000000000" pitchFamily="2" charset="-78"/>
              </a:rPr>
              <a:t>.</a:t>
            </a:r>
          </a:p>
          <a:p>
            <a:pPr algn="r" rtl="1"/>
            <a:r>
              <a:rPr lang="fa-IR" dirty="0">
                <a:cs typeface="2  Titr" panose="00000700000000000000" pitchFamily="2" charset="-78"/>
              </a:rPr>
              <a:t>وجود دو پنجره در بدنه های مختلف می تواند به کوران طبیعی و تهویه ی اتاق کمک کند . هر اتاق شامل کمد لباس , میز مــطالعه و تخت خواب می باشد و مساحت اتاق فرزندان بین ۱۲ الی ۱۵ متر مربع متغییر </a:t>
            </a:r>
            <a:r>
              <a:rPr lang="fa-IR" dirty="0" smtClean="0">
                <a:cs typeface="2  Titr" panose="00000700000000000000" pitchFamily="2" charset="-78"/>
              </a:rPr>
              <a:t>است.</a:t>
            </a:r>
            <a:r>
              <a:rPr lang="fa-IR" dirty="0"/>
              <a:t/>
            </a:r>
            <a:br>
              <a:rPr lang="fa-IR" dirty="0"/>
            </a:br>
            <a:endParaRPr lang="en-US" dirty="0"/>
          </a:p>
        </p:txBody>
      </p:sp>
    </p:spTree>
    <p:extLst>
      <p:ext uri="{BB962C8B-B14F-4D97-AF65-F5344CB8AC3E}">
        <p14:creationId xmlns:p14="http://schemas.microsoft.com/office/powerpoint/2010/main" xmlns="" val="22198183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اتاق </a:t>
            </a:r>
            <a:r>
              <a:rPr lang="fa-IR" dirty="0" smtClean="0">
                <a:cs typeface="2  Titr" panose="00000700000000000000" pitchFamily="2" charset="-78"/>
              </a:rPr>
              <a:t>مطـــالعه و </a:t>
            </a:r>
            <a:r>
              <a:rPr lang="fa-IR" dirty="0">
                <a:cs typeface="2  Titr" panose="00000700000000000000" pitchFamily="2" charset="-78"/>
              </a:rPr>
              <a:t>عرصه پذیرایی و مراسم </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2  Titr" panose="00000700000000000000" pitchFamily="2" charset="-78"/>
              </a:rPr>
              <a:t>در خانه های معمـــولی از اتـــاق های خواب و نشیــــمن به عنوان اتاق مطالعه استفاده می شود , در خانه هــــــای بزرگتر می توان فضایی را به عنوان کتابخانه اختصاص داد گاهی هم این فضا می تواند با اتاق کار پـــدریا مـــادر ادغام شود . این فضا می تواند در نزدیکی ورودی و نشیمن قرار گیرد .</a:t>
            </a:r>
            <a:endParaRPr lang="en-US" dirty="0">
              <a:cs typeface="2  Titr" panose="00000700000000000000" pitchFamily="2" charset="-78"/>
            </a:endParaRPr>
          </a:p>
          <a:p>
            <a:pPr algn="r" rtl="1"/>
            <a:r>
              <a:rPr lang="fa-IR" dirty="0">
                <a:cs typeface="2  Titr" panose="00000700000000000000" pitchFamily="2" charset="-78"/>
              </a:rPr>
              <a:t>عرصه پذیرایی و مراسم :</a:t>
            </a:r>
            <a:br>
              <a:rPr lang="fa-IR" dirty="0">
                <a:cs typeface="2  Titr" panose="00000700000000000000" pitchFamily="2" charset="-78"/>
              </a:rPr>
            </a:br>
            <a:r>
              <a:rPr lang="fa-IR" dirty="0">
                <a:cs typeface="2  Titr" panose="00000700000000000000" pitchFamily="2" charset="-78"/>
              </a:rPr>
              <a:t>فضاهای عمومی خانه شامل پذیرایی , غذاخوری و ورودی وسیله ارتباط بیــــن اعضـــای خانواده , افراد فامیـــل , دوستان و همسایگان میباشد .به علاوه این فضاها محل برگزاری جشن ها و مــــراســم ها مـــــی باشد . نـحوه ی دسترسی و ورود به این فضا بخش مهمی از طرح را تشکیل می دهد .</a:t>
            </a:r>
            <a:endParaRPr lang="en-US" dirty="0">
              <a:cs typeface="2  Titr" panose="00000700000000000000" pitchFamily="2" charset="-78"/>
            </a:endParaRPr>
          </a:p>
          <a:p>
            <a:pPr algn="r" rtl="1"/>
            <a:endParaRPr lang="en-US" dirty="0">
              <a:cs typeface="2  Titr" panose="00000700000000000000" pitchFamily="2" charset="-78"/>
            </a:endParaRPr>
          </a:p>
        </p:txBody>
      </p:sp>
    </p:spTree>
    <p:extLst>
      <p:ext uri="{BB962C8B-B14F-4D97-AF65-F5344CB8AC3E}">
        <p14:creationId xmlns:p14="http://schemas.microsoft.com/office/powerpoint/2010/main" xmlns="" val="35941350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dirty="0">
                <a:cs typeface="2  Titr" panose="00000700000000000000" pitchFamily="2" charset="-78"/>
              </a:rPr>
              <a:t>کمک به سرعت در فروش ساختمان های مسکونی</a:t>
            </a:r>
            <a:r>
              <a:rPr lang="en-US" dirty="0">
                <a:cs typeface="2  Titr" panose="00000700000000000000" pitchFamily="2" charset="-78"/>
              </a:rPr>
              <a:t/>
            </a:r>
            <a:br>
              <a:rPr lang="en-US" dirty="0">
                <a:cs typeface="2  Titr" panose="00000700000000000000" pitchFamily="2" charset="-78"/>
              </a:rPr>
            </a:br>
            <a:endParaRPr lang="en-US" dirty="0"/>
          </a:p>
        </p:txBody>
      </p:sp>
      <p:sp>
        <p:nvSpPr>
          <p:cNvPr id="3" name="Content Placeholder 2"/>
          <p:cNvSpPr>
            <a:spLocks noGrp="1"/>
          </p:cNvSpPr>
          <p:nvPr>
            <p:ph idx="1"/>
          </p:nvPr>
        </p:nvSpPr>
        <p:spPr>
          <a:xfrm>
            <a:off x="2048300" y="2610118"/>
            <a:ext cx="8915400" cy="3777622"/>
          </a:xfrm>
        </p:spPr>
        <p:txBody>
          <a:bodyPr>
            <a:normAutofit/>
          </a:bodyPr>
          <a:lstStyle/>
          <a:p>
            <a:pPr algn="just" rtl="1"/>
            <a:r>
              <a:rPr lang="fa-IR" sz="2400" dirty="0" smtClean="0">
                <a:solidFill>
                  <a:schemeClr val="tx1">
                    <a:lumMod val="85000"/>
                    <a:lumOff val="15000"/>
                  </a:schemeClr>
                </a:solidFill>
                <a:cs typeface="2  Titr" panose="00000700000000000000" pitchFamily="2" charset="-78"/>
              </a:rPr>
              <a:t> </a:t>
            </a:r>
            <a:r>
              <a:rPr lang="fa-IR" sz="2400" u="sng" dirty="0" smtClean="0">
                <a:solidFill>
                  <a:schemeClr val="tx1">
                    <a:lumMod val="85000"/>
                    <a:lumOff val="15000"/>
                  </a:schemeClr>
                </a:solidFill>
                <a:cs typeface="2  Titr" panose="00000700000000000000" pitchFamily="2" charset="-78"/>
              </a:rPr>
              <a:t>کاهش هزینه ها </a:t>
            </a:r>
          </a:p>
          <a:p>
            <a:pPr algn="just" rtl="1"/>
            <a:r>
              <a:rPr lang="fa-IR" sz="2400" u="sng" dirty="0" smtClean="0">
                <a:solidFill>
                  <a:schemeClr val="tx1">
                    <a:lumMod val="85000"/>
                    <a:lumOff val="15000"/>
                  </a:schemeClr>
                </a:solidFill>
                <a:cs typeface="2  Titr" panose="00000700000000000000" pitchFamily="2" charset="-78"/>
              </a:rPr>
              <a:t>افزایش جذابیت نما </a:t>
            </a:r>
          </a:p>
          <a:p>
            <a:pPr algn="just" rtl="1"/>
            <a:r>
              <a:rPr lang="fa-IR" sz="2400" u="sng" dirty="0" smtClean="0">
                <a:solidFill>
                  <a:schemeClr val="tx1">
                    <a:lumMod val="85000"/>
                    <a:lumOff val="15000"/>
                  </a:schemeClr>
                </a:solidFill>
                <a:cs typeface="2  Titr" panose="00000700000000000000" pitchFamily="2" charset="-78"/>
              </a:rPr>
              <a:t>خیره کننده بودن نورپردازی</a:t>
            </a:r>
            <a:endParaRPr lang="en-US" sz="2400" u="sng" dirty="0">
              <a:solidFill>
                <a:schemeClr val="tx1">
                  <a:lumMod val="85000"/>
                  <a:lumOff val="15000"/>
                </a:schemeClr>
              </a:solidFill>
              <a:cs typeface="2  Titr" panose="00000700000000000000" pitchFamily="2" charset="-78"/>
            </a:endParaRPr>
          </a:p>
        </p:txBody>
      </p:sp>
    </p:spTree>
    <p:extLst>
      <p:ext uri="{BB962C8B-B14F-4D97-AF65-F5344CB8AC3E}">
        <p14:creationId xmlns:p14="http://schemas.microsoft.com/office/powerpoint/2010/main" xmlns="" val="39149648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ورودی</a:t>
            </a:r>
            <a:endParaRPr lang="en-US"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a:cs typeface="2  Titr" panose="00000700000000000000" pitchFamily="2" charset="-78"/>
              </a:rPr>
              <a:t>ورودی خانه اولین جایی است که ساکنان خانه و میهمانان با آن مواجه می شوند و تحت تاثیر کیفیات مثبت یا منفی آن قرار می </a:t>
            </a:r>
            <a:r>
              <a:rPr lang="fa-IR" dirty="0" smtClean="0">
                <a:cs typeface="2  Titr" panose="00000700000000000000" pitchFamily="2" charset="-78"/>
              </a:rPr>
              <a:t>گیرند.</a:t>
            </a:r>
          </a:p>
          <a:p>
            <a:pPr algn="r" rtl="1"/>
            <a:r>
              <a:rPr lang="fa-IR" dirty="0">
                <a:cs typeface="2  Titr" panose="00000700000000000000" pitchFamily="2" charset="-78"/>
              </a:rPr>
              <a:t>معرف ارزش های کل خانواده و ساکنان آن باشد </a:t>
            </a:r>
            <a:r>
              <a:rPr lang="fa-IR" dirty="0" smtClean="0">
                <a:cs typeface="2  Titr" panose="00000700000000000000" pitchFamily="2" charset="-78"/>
              </a:rPr>
              <a:t>.</a:t>
            </a:r>
          </a:p>
          <a:p>
            <a:pPr algn="r" rtl="1"/>
            <a:r>
              <a:rPr lang="fa-IR" dirty="0">
                <a:cs typeface="2  Titr" panose="00000700000000000000" pitchFamily="2" charset="-78"/>
              </a:rPr>
              <a:t>ورودی خانه باید ضمن تامین دسترسی مناسب به خانه , فضای داخلی خانه را از </a:t>
            </a:r>
            <a:r>
              <a:rPr lang="fa-IR" dirty="0" smtClean="0">
                <a:cs typeface="2  Titr" panose="00000700000000000000" pitchFamily="2" charset="-78"/>
              </a:rPr>
              <a:t>فضای عمومـی </a:t>
            </a:r>
            <a:r>
              <a:rPr lang="fa-IR" dirty="0">
                <a:cs typeface="2  Titr" panose="00000700000000000000" pitchFamily="2" charset="-78"/>
              </a:rPr>
              <a:t>جدا </a:t>
            </a:r>
            <a:r>
              <a:rPr lang="fa-IR" dirty="0" smtClean="0">
                <a:cs typeface="2  Titr" panose="00000700000000000000" pitchFamily="2" charset="-78"/>
              </a:rPr>
              <a:t>نماید.</a:t>
            </a:r>
          </a:p>
          <a:p>
            <a:pPr algn="r" rtl="1"/>
            <a:r>
              <a:rPr lang="fa-IR" dirty="0">
                <a:cs typeface="2  Titr" panose="00000700000000000000" pitchFamily="2" charset="-78"/>
              </a:rPr>
              <a:t>زیبا و راحت </a:t>
            </a:r>
            <a:r>
              <a:rPr lang="fa-IR" dirty="0" smtClean="0">
                <a:cs typeface="2  Titr" panose="00000700000000000000" pitchFamily="2" charset="-78"/>
              </a:rPr>
              <a:t>باشد.</a:t>
            </a:r>
          </a:p>
          <a:p>
            <a:pPr algn="r" rtl="1"/>
            <a:r>
              <a:rPr lang="fa-IR" dirty="0">
                <a:cs typeface="2  Titr" panose="00000700000000000000" pitchFamily="2" charset="-78"/>
              </a:rPr>
              <a:t>فـــــاقد فضــــاهای بلا استفاده بوده و در شرایط اقلیمی نامطلوب مانع نفوذ سرما , گرما و گرد وخاک شود . ورودی باید </a:t>
            </a:r>
            <a:r>
              <a:rPr lang="fa-IR" dirty="0" smtClean="0">
                <a:cs typeface="2  Titr" panose="00000700000000000000" pitchFamily="2" charset="-78"/>
              </a:rPr>
              <a:t>دسترســی </a:t>
            </a:r>
            <a:r>
              <a:rPr lang="fa-IR" dirty="0">
                <a:cs typeface="2  Titr" panose="00000700000000000000" pitchFamily="2" charset="-78"/>
              </a:rPr>
              <a:t>ساده به نشیمن , پذیرایی , پله های طبقات و آشپزخانه داشته باشد .</a:t>
            </a:r>
            <a:r>
              <a:rPr lang="fa-IR" dirty="0"/>
              <a:t/>
            </a:r>
            <a:br>
              <a:rPr lang="fa-IR" dirty="0"/>
            </a:br>
            <a:endParaRPr lang="en-US" dirty="0"/>
          </a:p>
        </p:txBody>
      </p:sp>
    </p:spTree>
    <p:extLst>
      <p:ext uri="{BB962C8B-B14F-4D97-AF65-F5344CB8AC3E}">
        <p14:creationId xmlns:p14="http://schemas.microsoft.com/office/powerpoint/2010/main" xmlns="" val="253777396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عرصه خدماتی و پشتیبانی</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2  Titr" panose="00000700000000000000" pitchFamily="2" charset="-78"/>
              </a:rPr>
              <a:t>راحتی </a:t>
            </a:r>
            <a:r>
              <a:rPr lang="fa-IR" dirty="0">
                <a:cs typeface="2  Titr" panose="00000700000000000000" pitchFamily="2" charset="-78"/>
              </a:rPr>
              <a:t>آسایش زندگی در یک خانه بستگی به پیش بینی و طراحی عناصر خدماتی مورد نیاز مانند : پارکینگ , انبار , موتورخانه و زیرزمین دارد . اگرچه یک خانه ممکن است فقط یکی از این عناصر را داشته </a:t>
            </a:r>
            <a:r>
              <a:rPr lang="fa-IR" dirty="0" smtClean="0">
                <a:cs typeface="2  Titr" panose="00000700000000000000" pitchFamily="2" charset="-78"/>
              </a:rPr>
              <a:t>باشد.</a:t>
            </a:r>
            <a:r>
              <a:rPr lang="fa-IR" dirty="0"/>
              <a:t/>
            </a:r>
            <a:br>
              <a:rPr lang="fa-IR" dirty="0"/>
            </a:br>
            <a:endParaRPr lang="en-US" dirty="0"/>
          </a:p>
          <a:p>
            <a:pPr algn="r" rtl="1"/>
            <a:endParaRPr lang="en-US" dirty="0"/>
          </a:p>
        </p:txBody>
      </p:sp>
    </p:spTree>
    <p:extLst>
      <p:ext uri="{BB962C8B-B14F-4D97-AF65-F5344CB8AC3E}">
        <p14:creationId xmlns:p14="http://schemas.microsoft.com/office/powerpoint/2010/main" xmlns="" val="13341025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 </a:t>
            </a:r>
            <a:r>
              <a:rPr lang="fa-IR" dirty="0" smtClean="0">
                <a:cs typeface="2  Titr" panose="00000700000000000000" pitchFamily="2" charset="-78"/>
              </a:rPr>
              <a:t>عرصه </a:t>
            </a:r>
            <a:r>
              <a:rPr lang="fa-IR" dirty="0">
                <a:cs typeface="2  Titr" panose="00000700000000000000" pitchFamily="2" charset="-78"/>
              </a:rPr>
              <a:t>فضای باز و خصوصی</a:t>
            </a:r>
            <a:endParaRPr lang="en-US" dirty="0">
              <a:cs typeface="2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2  Titr" panose="00000700000000000000" pitchFamily="2" charset="-78"/>
              </a:rPr>
              <a:t>فضای باز خانه و همچنین فضای نیمه باز خانه بسته به اینکه در ترکیب با کدام یک از حوضه های خصوصی و خانوادگی قرار گیرند به دو دسته عمومی و خصوصی تقسیم می </a:t>
            </a:r>
            <a:r>
              <a:rPr lang="fa-IR" dirty="0" smtClean="0">
                <a:cs typeface="2  Titr" panose="00000700000000000000" pitchFamily="2" charset="-78"/>
              </a:rPr>
              <a:t>شوند</a:t>
            </a:r>
          </a:p>
          <a:p>
            <a:pPr algn="r" rtl="1"/>
            <a:r>
              <a:rPr lang="fa-IR" dirty="0">
                <a:cs typeface="2  Titr" panose="00000700000000000000" pitchFamily="2" charset="-78"/>
              </a:rPr>
              <a:t>بهترین راه مواجه شدن با دوگانگی فوق پیش بینی یک حیاط خلوت مرتبط با اوضاع عمومی و یک حیاط بزرگتر برای با حیاط خصوصی امری ضروری </a:t>
            </a:r>
            <a:r>
              <a:rPr lang="fa-IR" dirty="0" smtClean="0">
                <a:cs typeface="2  Titr" panose="00000700000000000000" pitchFamily="2" charset="-78"/>
              </a:rPr>
              <a:t>است.</a:t>
            </a:r>
          </a:p>
          <a:p>
            <a:pPr algn="r" rtl="1"/>
            <a:r>
              <a:rPr lang="fa-IR" dirty="0">
                <a:cs typeface="2  Titr" panose="00000700000000000000" pitchFamily="2" charset="-78"/>
              </a:rPr>
              <a:t>باید از طریق مکان یابی مناسب فضا ها و استفاده از فضای سبز و محوطه سازی از دید عابران و همسایگان محفوظ بماند . استفاده از آبنما نیز در چنین فضا هایی الزامی است </a:t>
            </a:r>
            <a:r>
              <a:rPr lang="fa-IR" dirty="0" smtClean="0">
                <a:cs typeface="2  Titr" panose="00000700000000000000" pitchFamily="2" charset="-78"/>
              </a:rPr>
              <a:t>.</a:t>
            </a:r>
            <a:endParaRPr lang="en-US" dirty="0" smtClean="0">
              <a:cs typeface="2  Titr" panose="00000700000000000000" pitchFamily="2" charset="-78"/>
            </a:endParaRPr>
          </a:p>
          <a:p>
            <a:pPr algn="r" rtl="1"/>
            <a:endParaRPr lang="en-US" dirty="0" smtClean="0">
              <a:cs typeface="2  Titr" panose="00000700000000000000" pitchFamily="2" charset="-78"/>
            </a:endParaRPr>
          </a:p>
          <a:p>
            <a:pPr algn="ctr" rtl="1"/>
            <a:r>
              <a:rPr lang="en-US" sz="3200" dirty="0" smtClean="0">
                <a:latin typeface="Arial Rounded MT Bold" pitchFamily="34" charset="0"/>
                <a:cs typeface="2  Titr" panose="00000700000000000000" pitchFamily="2" charset="-78"/>
                <a:hlinkClick r:id="rId2"/>
              </a:rPr>
              <a:t>www.architectfans.com</a:t>
            </a:r>
            <a:endParaRPr lang="en-US" sz="3200" dirty="0">
              <a:latin typeface="Arial Rounded MT Bold" pitchFamily="34" charset="0"/>
              <a:cs typeface="2  Titr" panose="00000700000000000000" pitchFamily="2" charset="-78"/>
            </a:endParaRPr>
          </a:p>
        </p:txBody>
      </p:sp>
    </p:spTree>
    <p:extLst>
      <p:ext uri="{BB962C8B-B14F-4D97-AF65-F5344CB8AC3E}">
        <p14:creationId xmlns:p14="http://schemas.microsoft.com/office/powerpoint/2010/main" xmlns="" val="62601618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r>
              <a:rPr lang="fa-IR" dirty="0">
                <a:cs typeface="2  Titr" panose="00000700000000000000" pitchFamily="2" charset="-78"/>
              </a:rPr>
              <a:t>افزایش شکوه ساختمان مسکونی</a:t>
            </a:r>
            <a:r>
              <a:rPr lang="en-US" dirty="0">
                <a:cs typeface="2  Titr" panose="00000700000000000000" pitchFamily="2" charset="-78"/>
              </a:rPr>
              <a:t/>
            </a:r>
            <a:br>
              <a:rPr lang="en-US" dirty="0">
                <a:cs typeface="2  Titr" panose="00000700000000000000" pitchFamily="2" charset="-78"/>
              </a:rPr>
            </a:br>
            <a:endParaRPr lang="en-US" dirty="0"/>
          </a:p>
        </p:txBody>
      </p:sp>
      <p:sp>
        <p:nvSpPr>
          <p:cNvPr id="3" name="Content Placeholder 2"/>
          <p:cNvSpPr>
            <a:spLocks noGrp="1"/>
          </p:cNvSpPr>
          <p:nvPr>
            <p:ph idx="1"/>
          </p:nvPr>
        </p:nvSpPr>
        <p:spPr/>
        <p:txBody>
          <a:bodyPr/>
          <a:lstStyle/>
          <a:p>
            <a:pPr algn="just" rtl="1"/>
            <a:r>
              <a:rPr lang="fa-IR" dirty="0" smtClean="0">
                <a:solidFill>
                  <a:schemeClr val="tx1">
                    <a:lumMod val="85000"/>
                    <a:lumOff val="15000"/>
                  </a:schemeClr>
                </a:solidFill>
                <a:cs typeface="2  Titr" panose="00000700000000000000" pitchFamily="2" charset="-78"/>
              </a:rPr>
              <a:t>استفاده </a:t>
            </a:r>
            <a:r>
              <a:rPr lang="fa-IR" dirty="0">
                <a:solidFill>
                  <a:schemeClr val="tx1">
                    <a:lumMod val="85000"/>
                    <a:lumOff val="15000"/>
                  </a:schemeClr>
                </a:solidFill>
                <a:cs typeface="2  Titr" panose="00000700000000000000" pitchFamily="2" charset="-78"/>
              </a:rPr>
              <a:t>از زیبا ترین متریال </a:t>
            </a:r>
            <a:r>
              <a:rPr lang="fa-IR" dirty="0" smtClean="0">
                <a:solidFill>
                  <a:schemeClr val="tx1">
                    <a:lumMod val="85000"/>
                    <a:lumOff val="15000"/>
                  </a:schemeClr>
                </a:solidFill>
                <a:cs typeface="2  Titr" panose="00000700000000000000" pitchFamily="2" charset="-78"/>
              </a:rPr>
              <a:t>ها</a:t>
            </a:r>
          </a:p>
          <a:p>
            <a:pPr algn="just" rtl="1"/>
            <a:r>
              <a:rPr lang="fa-IR" dirty="0" smtClean="0">
                <a:solidFill>
                  <a:schemeClr val="tx1">
                    <a:lumMod val="85000"/>
                    <a:lumOff val="15000"/>
                  </a:schemeClr>
                </a:solidFill>
                <a:cs typeface="2  Titr" panose="00000700000000000000" pitchFamily="2" charset="-78"/>
              </a:rPr>
              <a:t> </a:t>
            </a:r>
            <a:r>
              <a:rPr lang="fa-IR" dirty="0">
                <a:solidFill>
                  <a:schemeClr val="tx1">
                    <a:lumMod val="85000"/>
                    <a:lumOff val="15000"/>
                  </a:schemeClr>
                </a:solidFill>
                <a:cs typeface="2  Titr" panose="00000700000000000000" pitchFamily="2" charset="-78"/>
              </a:rPr>
              <a:t>بهترین طراحی نورپردازی </a:t>
            </a:r>
            <a:endParaRPr lang="fa-IR" dirty="0" smtClean="0">
              <a:solidFill>
                <a:schemeClr val="tx1">
                  <a:lumMod val="85000"/>
                  <a:lumOff val="15000"/>
                </a:schemeClr>
              </a:solidFill>
              <a:cs typeface="2  Titr" panose="00000700000000000000" pitchFamily="2" charset="-78"/>
            </a:endParaRPr>
          </a:p>
          <a:p>
            <a:pPr algn="just" rtl="1"/>
            <a:r>
              <a:rPr lang="fa-IR" dirty="0" smtClean="0">
                <a:solidFill>
                  <a:schemeClr val="tx1">
                    <a:lumMod val="85000"/>
                    <a:lumOff val="15000"/>
                  </a:schemeClr>
                </a:solidFill>
                <a:cs typeface="2  Titr" panose="00000700000000000000" pitchFamily="2" charset="-78"/>
              </a:rPr>
              <a:t>ماندگارترین تجهیزات</a:t>
            </a:r>
            <a:endParaRPr lang="en-US" dirty="0">
              <a:solidFill>
                <a:schemeClr val="tx1">
                  <a:lumMod val="85000"/>
                  <a:lumOff val="15000"/>
                </a:schemeClr>
              </a:solidFill>
              <a:cs typeface="2  Titr" panose="00000700000000000000" pitchFamily="2" charset="-78"/>
            </a:endParaRPr>
          </a:p>
        </p:txBody>
      </p:sp>
      <p:pic>
        <p:nvPicPr>
          <p:cNvPr id="4" name="Picture 3" descr="نمونه طراحی نورپردازی به جهت افزایش شکوه بنا">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056068" y="1618468"/>
            <a:ext cx="4842456" cy="4292754"/>
          </a:xfrm>
          <a:prstGeom prst="rect">
            <a:avLst/>
          </a:prstGeom>
          <a:noFill/>
          <a:ln>
            <a:noFill/>
          </a:ln>
        </p:spPr>
      </p:pic>
    </p:spTree>
    <p:extLst>
      <p:ext uri="{BB962C8B-B14F-4D97-AF65-F5344CB8AC3E}">
        <p14:creationId xmlns:p14="http://schemas.microsoft.com/office/powerpoint/2010/main" xmlns="" val="16945669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dirty="0">
                <a:cs typeface="2  Titr" panose="00000700000000000000" pitchFamily="2" charset="-78"/>
              </a:rPr>
              <a:t>ایجاد محیط مطلوب برای سکونت در بنا</a:t>
            </a:r>
            <a:r>
              <a:rPr lang="en-US" dirty="0">
                <a:cs typeface="2  Titr" panose="00000700000000000000" pitchFamily="2" charset="-78"/>
              </a:rPr>
              <a:t/>
            </a:r>
            <a:br>
              <a:rPr lang="en-US" dirty="0">
                <a:cs typeface="2  Titr" panose="00000700000000000000" pitchFamily="2" charset="-78"/>
              </a:rPr>
            </a:br>
            <a:endParaRPr lang="en-US" dirty="0"/>
          </a:p>
        </p:txBody>
      </p:sp>
      <p:sp>
        <p:nvSpPr>
          <p:cNvPr id="3" name="Content Placeholder 2"/>
          <p:cNvSpPr>
            <a:spLocks noGrp="1"/>
          </p:cNvSpPr>
          <p:nvPr>
            <p:ph idx="1"/>
          </p:nvPr>
        </p:nvSpPr>
        <p:spPr>
          <a:xfrm>
            <a:off x="4327300" y="2133600"/>
            <a:ext cx="7177311" cy="3777622"/>
          </a:xfrm>
        </p:spPr>
        <p:txBody>
          <a:bodyPr/>
          <a:lstStyle/>
          <a:p>
            <a:pPr algn="just" rtl="1"/>
            <a:r>
              <a:rPr lang="fa-IR" dirty="0">
                <a:cs typeface="2  Titr" panose="00000700000000000000" pitchFamily="2" charset="-78"/>
              </a:rPr>
              <a:t>نورپردازی بنای مسکونی برای بهبود روند سکونت و </a:t>
            </a:r>
            <a:r>
              <a:rPr lang="fa-IR" u="sng" dirty="0">
                <a:cs typeface="2  Titr" panose="00000700000000000000" pitchFamily="2" charset="-78"/>
              </a:rPr>
              <a:t>بهبود خصوصیات روانشناختی </a:t>
            </a:r>
            <a:r>
              <a:rPr lang="fa-IR" u="sng" dirty="0" smtClean="0">
                <a:cs typeface="2  Titr" panose="00000700000000000000" pitchFamily="2" charset="-78"/>
              </a:rPr>
              <a:t>محیط</a:t>
            </a:r>
            <a:endParaRPr lang="fa-IR" dirty="0" smtClean="0">
              <a:cs typeface="2  Titr" panose="00000700000000000000" pitchFamily="2" charset="-78"/>
            </a:endParaRPr>
          </a:p>
          <a:p>
            <a:pPr algn="just" rtl="1"/>
            <a:r>
              <a:rPr lang="fa-IR" dirty="0" smtClean="0">
                <a:cs typeface="2  Titr" panose="00000700000000000000" pitchFamily="2" charset="-78"/>
              </a:rPr>
              <a:t> در </a:t>
            </a:r>
            <a:r>
              <a:rPr lang="fa-IR" dirty="0">
                <a:cs typeface="2  Titr" panose="00000700000000000000" pitchFamily="2" charset="-78"/>
              </a:rPr>
              <a:t>حالت کلی در این بنا ها باید سعی کنیم از رنگ های قرمز و ارغوانی به ندرت و صرفا در نواحی خاص بهره ببریم.بیشتر سعی شود از </a:t>
            </a:r>
            <a:r>
              <a:rPr lang="fa-IR" u="sng" dirty="0">
                <a:cs typeface="2  Titr" panose="00000700000000000000" pitchFamily="2" charset="-78"/>
              </a:rPr>
              <a:t>رنگ های خنثی و طیف سفید </a:t>
            </a:r>
            <a:r>
              <a:rPr lang="fa-IR" dirty="0">
                <a:cs typeface="2  Titr" panose="00000700000000000000" pitchFamily="2" charset="-78"/>
              </a:rPr>
              <a:t>بهره برده و در کنار آن از رنگ های سرد و آرامش بخش همچون طیف های </a:t>
            </a:r>
            <a:r>
              <a:rPr lang="fa-IR" u="sng" dirty="0">
                <a:cs typeface="2  Titr" panose="00000700000000000000" pitchFamily="2" charset="-78"/>
              </a:rPr>
              <a:t>آبی و فیروزه ای و سبز </a:t>
            </a:r>
            <a:r>
              <a:rPr lang="fa-IR" dirty="0">
                <a:cs typeface="2  Titr" panose="00000700000000000000" pitchFamily="2" charset="-78"/>
              </a:rPr>
              <a:t>بهره ببریم.همچنین می توان در قسمت های خاص مثل محیط های پذیرایی و آشچزخانه ها از رنگ های گرم نیز بهره برد.</a:t>
            </a:r>
            <a:endParaRPr lang="en-US" dirty="0">
              <a:cs typeface="2  Titr" panose="00000700000000000000" pitchFamily="2" charset="-78"/>
            </a:endParaRPr>
          </a:p>
          <a:p>
            <a:pPr algn="r" rtl="1"/>
            <a:endParaRPr lang="en-US" dirty="0"/>
          </a:p>
        </p:txBody>
      </p:sp>
      <p:pic>
        <p:nvPicPr>
          <p:cNvPr id="4" name="Picture 3" descr="طراحی نورپردازی مدرن یک بنای مسکونی-نمای بیرونی">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74046" y="1794366"/>
            <a:ext cx="3644162" cy="4361735"/>
          </a:xfrm>
          <a:prstGeom prst="rect">
            <a:avLst/>
          </a:prstGeom>
          <a:noFill/>
          <a:ln>
            <a:noFill/>
          </a:ln>
        </p:spPr>
      </p:pic>
    </p:spTree>
    <p:extLst>
      <p:ext uri="{BB962C8B-B14F-4D97-AF65-F5344CB8AC3E}">
        <p14:creationId xmlns:p14="http://schemas.microsoft.com/office/powerpoint/2010/main" xmlns="" val="349584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r>
              <a:rPr lang="fa-IR" dirty="0">
                <a:cs typeface="2  Titr" panose="00000700000000000000" pitchFamily="2" charset="-78"/>
              </a:rPr>
              <a:t>آراستن سطوح</a:t>
            </a:r>
            <a:r>
              <a:rPr lang="en-US" dirty="0">
                <a:cs typeface="2  Titr" panose="00000700000000000000" pitchFamily="2" charset="-78"/>
              </a:rPr>
              <a:t/>
            </a:r>
            <a:br>
              <a:rPr lang="en-US" dirty="0">
                <a:cs typeface="2  Titr" panose="00000700000000000000" pitchFamily="2" charset="-78"/>
              </a:rPr>
            </a:br>
            <a:endParaRPr lang="en-US" dirty="0"/>
          </a:p>
        </p:txBody>
      </p:sp>
      <p:sp>
        <p:nvSpPr>
          <p:cNvPr id="3" name="Content Placeholder 2"/>
          <p:cNvSpPr>
            <a:spLocks noGrp="1"/>
          </p:cNvSpPr>
          <p:nvPr>
            <p:ph idx="1"/>
          </p:nvPr>
        </p:nvSpPr>
        <p:spPr>
          <a:xfrm>
            <a:off x="6503830" y="2133600"/>
            <a:ext cx="5000781" cy="3777622"/>
          </a:xfrm>
        </p:spPr>
        <p:txBody>
          <a:bodyPr/>
          <a:lstStyle/>
          <a:p>
            <a:pPr algn="r" rtl="1"/>
            <a:r>
              <a:rPr lang="fa-IR" b="1" dirty="0">
                <a:cs typeface="2  Titr" panose="00000700000000000000" pitchFamily="2" charset="-78"/>
              </a:rPr>
              <a:t>نور می تواند با برجسته ساختن بافت یا رنگ یک سطح کیفیت بهتری به آن ببخشد و نیز می تواند با انکسار و انعکاس خود الگو بسازد و یا جلوه ی رنگی جدیدی به سطح ببخشد.</a:t>
            </a:r>
            <a:endParaRPr lang="en-US" dirty="0">
              <a:cs typeface="2  Titr" panose="00000700000000000000" pitchFamily="2" charset="-78"/>
            </a:endParaRPr>
          </a:p>
          <a:p>
            <a:pPr algn="r" rtl="1"/>
            <a:endParaRPr lang="en-US" dirty="0"/>
          </a:p>
        </p:txBody>
      </p:sp>
      <p:pic>
        <p:nvPicPr>
          <p:cNvPr id="4" name="Picture 3"/>
          <p:cNvPicPr>
            <a:picLocks noChangeAspect="1"/>
          </p:cNvPicPr>
          <p:nvPr/>
        </p:nvPicPr>
        <p:blipFill>
          <a:blip r:embed="rId2"/>
          <a:stretch>
            <a:fillRect/>
          </a:stretch>
        </p:blipFill>
        <p:spPr>
          <a:xfrm>
            <a:off x="2057732" y="624110"/>
            <a:ext cx="3676242" cy="5776952"/>
          </a:xfrm>
          <a:prstGeom prst="rect">
            <a:avLst/>
          </a:prstGeom>
        </p:spPr>
      </p:pic>
    </p:spTree>
    <p:extLst>
      <p:ext uri="{BB962C8B-B14F-4D97-AF65-F5344CB8AC3E}">
        <p14:creationId xmlns:p14="http://schemas.microsoft.com/office/powerpoint/2010/main" xmlns="" val="28747434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r>
              <a:rPr lang="fa-IR" dirty="0">
                <a:cs typeface="2  Titr" panose="00000700000000000000" pitchFamily="2" charset="-78"/>
              </a:rPr>
              <a:t>ایجاد کنتراست</a:t>
            </a:r>
            <a:r>
              <a:rPr lang="en-US" dirty="0"/>
              <a:t/>
            </a:r>
            <a:br>
              <a:rPr lang="en-US" dirty="0"/>
            </a:br>
            <a:endParaRPr lang="en-US" dirty="0"/>
          </a:p>
        </p:txBody>
      </p:sp>
      <p:sp>
        <p:nvSpPr>
          <p:cNvPr id="3" name="Content Placeholder 2"/>
          <p:cNvSpPr>
            <a:spLocks noGrp="1"/>
          </p:cNvSpPr>
          <p:nvPr>
            <p:ph idx="1"/>
          </p:nvPr>
        </p:nvSpPr>
        <p:spPr>
          <a:xfrm>
            <a:off x="7353836" y="2133600"/>
            <a:ext cx="4150775" cy="3777622"/>
          </a:xfrm>
        </p:spPr>
        <p:txBody>
          <a:bodyPr/>
          <a:lstStyle/>
          <a:p>
            <a:pPr algn="r" rtl="1"/>
            <a:r>
              <a:rPr lang="fa-IR" b="1" dirty="0" smtClean="0">
                <a:cs typeface="2  Titr" panose="00000700000000000000" pitchFamily="2" charset="-78"/>
              </a:rPr>
              <a:t>بافهم </a:t>
            </a:r>
            <a:r>
              <a:rPr lang="fa-IR" b="1" dirty="0">
                <a:cs typeface="2  Titr" panose="00000700000000000000" pitchFamily="2" charset="-78"/>
              </a:rPr>
              <a:t>چگونگی کنترل ماهرانه ی آنچه</a:t>
            </a:r>
            <a:r>
              <a:rPr lang="fa-IR" b="1" u="sng" dirty="0">
                <a:cs typeface="2  Titr" panose="00000700000000000000" pitchFamily="2" charset="-78"/>
              </a:rPr>
              <a:t> نور </a:t>
            </a:r>
            <a:r>
              <a:rPr lang="fa-IR" b="1" dirty="0">
                <a:cs typeface="2  Titr" panose="00000700000000000000" pitchFamily="2" charset="-78"/>
              </a:rPr>
              <a:t>داده می شود و آنچه در </a:t>
            </a:r>
            <a:r>
              <a:rPr lang="fa-IR" b="1" u="sng" dirty="0">
                <a:cs typeface="2  Titr" panose="00000700000000000000" pitchFamily="2" charset="-78"/>
              </a:rPr>
              <a:t>سایه</a:t>
            </a:r>
            <a:r>
              <a:rPr lang="fa-IR" b="1" dirty="0">
                <a:cs typeface="2  Titr" panose="00000700000000000000" pitchFamily="2" charset="-78"/>
              </a:rPr>
              <a:t> می ماند پویاترین افه ها دست می یابید.</a:t>
            </a:r>
            <a:endParaRPr lang="en-US" dirty="0">
              <a:cs typeface="2  Titr" panose="00000700000000000000" pitchFamily="2" charset="-78"/>
            </a:endParaRPr>
          </a:p>
          <a:p>
            <a:pPr algn="r" rtl="1"/>
            <a:endParaRPr lang="en-US" dirty="0">
              <a:cs typeface="2  Titr" panose="00000700000000000000" pitchFamily="2" charset="-78"/>
            </a:endParaRPr>
          </a:p>
        </p:txBody>
      </p:sp>
      <p:pic>
        <p:nvPicPr>
          <p:cNvPr id="5" name="Picture 4" descr="http://www.sunmoon.ir/Portals/0/16_1ba3f5213f.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081825" y="1558345"/>
            <a:ext cx="5638300" cy="4008906"/>
          </a:xfrm>
          <a:prstGeom prst="rect">
            <a:avLst/>
          </a:prstGeom>
          <a:noFill/>
          <a:ln>
            <a:noFill/>
          </a:ln>
        </p:spPr>
      </p:pic>
    </p:spTree>
    <p:extLst>
      <p:ext uri="{BB962C8B-B14F-4D97-AF65-F5344CB8AC3E}">
        <p14:creationId xmlns:p14="http://schemas.microsoft.com/office/powerpoint/2010/main" xmlns="" val="917515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772</TotalTime>
  <Words>2676</Words>
  <Application>Microsoft Office PowerPoint</Application>
  <PresentationFormat>Custom</PresentationFormat>
  <Paragraphs>175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Wisp</vt:lpstr>
      <vt:lpstr>مطالعات استانداردهای طراحی ویلا</vt:lpstr>
      <vt:lpstr>Slide 2</vt:lpstr>
      <vt:lpstr>نورپردازی</vt:lpstr>
      <vt:lpstr>Slide 4</vt:lpstr>
      <vt:lpstr>کمک به سرعت در فروش ساختمان های مسکونی </vt:lpstr>
      <vt:lpstr>افزایش شکوه ساختمان مسکونی </vt:lpstr>
      <vt:lpstr>ایجاد محیط مطلوب برای سکونت در بنا </vt:lpstr>
      <vt:lpstr>آراستن سطوح </vt:lpstr>
      <vt:lpstr>ایجاد کنتراست </vt:lpstr>
      <vt:lpstr>افزودن هیجان </vt:lpstr>
      <vt:lpstr>تعیین میزان اســتفاده از نور طبیعی در ســاختمان</vt:lpstr>
      <vt:lpstr>بهره گیری بهتر از نور طبیعی </vt:lpstr>
      <vt:lpstr>انواع نورگیرها </vt:lpstr>
      <vt:lpstr>جهتگیری و جانمایی فضاها در بنای مسکونی</vt:lpstr>
      <vt:lpstr>اثر نور طبیعی در جهات مختلف به فضای داخلی ساختمان </vt:lpstr>
      <vt:lpstr>نور شمال در معماری ساختمان </vt:lpstr>
      <vt:lpstr>نور جنوب در معماری ساختمان</vt:lpstr>
      <vt:lpstr>نور شرق در معماری ساختمان (صبحگاهی) </vt:lpstr>
      <vt:lpstr>نور غرب در معماری ساختمان (غروب)</vt:lpstr>
      <vt:lpstr>نورپردازی مصنوعی  </vt:lpstr>
      <vt:lpstr>روش های نورپردازی</vt:lpstr>
      <vt:lpstr>برخی از نکات مهم در خصوص نورپردازی مصنوعی </vt:lpstr>
      <vt:lpstr>نورپردازی مستقیم و غیرمستقیم </vt:lpstr>
      <vt:lpstr>انواع نورپردازی</vt:lpstr>
      <vt:lpstr>نور پردازی پس زمینه  </vt:lpstr>
      <vt:lpstr>نور پردازی تاکیدی </vt:lpstr>
      <vt:lpstr>نور پردازی مخفی  </vt:lpstr>
      <vt:lpstr>نور پردازی دکوراتیو  </vt:lpstr>
      <vt:lpstr>نورپردازی در فضاهای مسکونی </vt:lpstr>
      <vt:lpstr>نورپردازی نشیمن  </vt:lpstr>
      <vt:lpstr>نورپردازی اتاق خواب</vt:lpstr>
      <vt:lpstr>نورپردازی اتاق خواب کودکان</vt:lpstr>
      <vt:lpstr>نورپردازی آشپزخانه </vt:lpstr>
      <vt:lpstr>Slide 34</vt:lpstr>
      <vt:lpstr>نورپردازی اتاق غذاخوری </vt:lpstr>
      <vt:lpstr>نورپردازی حمام و دست شویی </vt:lpstr>
      <vt:lpstr>سرسراها، راهروها، پله ها و پاگردها </vt:lpstr>
      <vt:lpstr>باغ ها، عرشه ها و محوطه سازی </vt:lpstr>
      <vt:lpstr>نیم سایه در معماری ساختمان</vt:lpstr>
      <vt:lpstr>سایه در معماری ساختمان</vt:lpstr>
      <vt:lpstr>عرصه </vt:lpstr>
      <vt:lpstr>فضا ها</vt:lpstr>
      <vt:lpstr>نشیمن</vt:lpstr>
      <vt:lpstr>آشپزخانه </vt:lpstr>
      <vt:lpstr>ارتباط فضــای نشیمن با آشپزخانه </vt:lpstr>
      <vt:lpstr>عرصه های زندگی خصوصی و فردی </vt:lpstr>
      <vt:lpstr>اتاق خواب والدین </vt:lpstr>
      <vt:lpstr>اتاق خواب فرزندان </vt:lpstr>
      <vt:lpstr>اتاق مطـــالعه و عرصه پذیرایی و مراسم </vt:lpstr>
      <vt:lpstr>ورودی</vt:lpstr>
      <vt:lpstr>عرصه خدماتی و پشتیبانی</vt:lpstr>
      <vt:lpstr> عرصه فضای باز و خصوصی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مطالعات استانداردهای طراحی ویلا</dc:title>
  <dc:creator>User</dc:creator>
  <cp:lastModifiedBy>Windows User</cp:lastModifiedBy>
  <cp:revision>80</cp:revision>
  <dcterms:created xsi:type="dcterms:W3CDTF">2015-10-16T16:11:47Z</dcterms:created>
  <dcterms:modified xsi:type="dcterms:W3CDTF">2016-10-07T15:54:17Z</dcterms:modified>
</cp:coreProperties>
</file>