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2" r:id="rId17"/>
    <p:sldId id="270" r:id="rId18"/>
    <p:sldId id="271" r:id="rId19"/>
    <p:sldId id="273" r:id="rId20"/>
    <p:sldId id="274" r:id="rId21"/>
    <p:sldId id="275"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2" d="100"/>
          <a:sy n="42" d="100"/>
        </p:scale>
        <p:origin x="13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4616A88-D015-4922-A680-C5776E635036}" type="datetimeFigureOut">
              <a:rPr lang="fa-IR" smtClean="0"/>
              <a:pPr/>
              <a:t>04/24/1438</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AA40DDD-AACC-4FC5-9AAA-13C4B024313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616A88-D015-4922-A680-C5776E635036}"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A40DDD-AACC-4FC5-9AAA-13C4B024313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616A88-D015-4922-A680-C5776E635036}"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A40DDD-AACC-4FC5-9AAA-13C4B024313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4616A88-D015-4922-A680-C5776E635036}" type="datetimeFigureOut">
              <a:rPr lang="fa-IR" smtClean="0"/>
              <a:pPr/>
              <a:t>04/24/1438</a:t>
            </a:fld>
            <a:endParaRPr lang="fa-IR"/>
          </a:p>
        </p:txBody>
      </p:sp>
      <p:sp>
        <p:nvSpPr>
          <p:cNvPr id="9" name="Slide Number Placeholder 8"/>
          <p:cNvSpPr>
            <a:spLocks noGrp="1"/>
          </p:cNvSpPr>
          <p:nvPr>
            <p:ph type="sldNum" sz="quarter" idx="15"/>
          </p:nvPr>
        </p:nvSpPr>
        <p:spPr/>
        <p:txBody>
          <a:bodyPr rtlCol="0"/>
          <a:lstStyle/>
          <a:p>
            <a:fld id="{2AA40DDD-AACC-4FC5-9AAA-13C4B0243138}"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4616A88-D015-4922-A680-C5776E635036}" type="datetimeFigureOut">
              <a:rPr lang="fa-IR" smtClean="0"/>
              <a:pPr/>
              <a:t>04/24/1438</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AA40DDD-AACC-4FC5-9AAA-13C4B024313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4616A88-D015-4922-A680-C5776E635036}" type="datetimeFigureOut">
              <a:rPr lang="fa-IR" smtClean="0"/>
              <a:pPr/>
              <a:t>04/24/1438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AA40DDD-AACC-4FC5-9AAA-13C4B0243138}"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4616A88-D015-4922-A680-C5776E635036}" type="datetimeFigureOut">
              <a:rPr lang="fa-IR" smtClean="0"/>
              <a:pPr/>
              <a:t>04/24/1438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AA40DDD-AACC-4FC5-9AAA-13C4B0243138}"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4616A88-D015-4922-A680-C5776E635036}" type="datetimeFigureOut">
              <a:rPr lang="fa-IR" smtClean="0"/>
              <a:pPr/>
              <a:t>04/24/1438</a:t>
            </a:fld>
            <a:endParaRPr lang="fa-IR"/>
          </a:p>
        </p:txBody>
      </p:sp>
      <p:sp>
        <p:nvSpPr>
          <p:cNvPr id="7" name="Slide Number Placeholder 6"/>
          <p:cNvSpPr>
            <a:spLocks noGrp="1"/>
          </p:cNvSpPr>
          <p:nvPr>
            <p:ph type="sldNum" sz="quarter" idx="11"/>
          </p:nvPr>
        </p:nvSpPr>
        <p:spPr/>
        <p:txBody>
          <a:bodyPr rtlCol="0"/>
          <a:lstStyle/>
          <a:p>
            <a:fld id="{2AA40DDD-AACC-4FC5-9AAA-13C4B0243138}"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16A88-D015-4922-A680-C5776E635036}" type="datetimeFigureOut">
              <a:rPr lang="fa-IR" smtClean="0"/>
              <a:pPr/>
              <a:t>04/24/1438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AA40DDD-AACC-4FC5-9AAA-13C4B024313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4616A88-D015-4922-A680-C5776E635036}" type="datetimeFigureOut">
              <a:rPr lang="fa-IR" smtClean="0"/>
              <a:pPr/>
              <a:t>04/24/1438</a:t>
            </a:fld>
            <a:endParaRPr lang="fa-IR"/>
          </a:p>
        </p:txBody>
      </p:sp>
      <p:sp>
        <p:nvSpPr>
          <p:cNvPr id="22" name="Slide Number Placeholder 21"/>
          <p:cNvSpPr>
            <a:spLocks noGrp="1"/>
          </p:cNvSpPr>
          <p:nvPr>
            <p:ph type="sldNum" sz="quarter" idx="15"/>
          </p:nvPr>
        </p:nvSpPr>
        <p:spPr/>
        <p:txBody>
          <a:bodyPr rtlCol="0"/>
          <a:lstStyle/>
          <a:p>
            <a:fld id="{2AA40DDD-AACC-4FC5-9AAA-13C4B0243138}"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4616A88-D015-4922-A680-C5776E635036}" type="datetimeFigureOut">
              <a:rPr lang="fa-IR" smtClean="0"/>
              <a:pPr/>
              <a:t>04/24/1438</a:t>
            </a:fld>
            <a:endParaRPr lang="fa-IR"/>
          </a:p>
        </p:txBody>
      </p:sp>
      <p:sp>
        <p:nvSpPr>
          <p:cNvPr id="18" name="Slide Number Placeholder 17"/>
          <p:cNvSpPr>
            <a:spLocks noGrp="1"/>
          </p:cNvSpPr>
          <p:nvPr>
            <p:ph type="sldNum" sz="quarter" idx="11"/>
          </p:nvPr>
        </p:nvSpPr>
        <p:spPr/>
        <p:txBody>
          <a:bodyPr rtlCol="0"/>
          <a:lstStyle/>
          <a:p>
            <a:fld id="{2AA40DDD-AACC-4FC5-9AAA-13C4B0243138}"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4616A88-D015-4922-A680-C5776E635036}" type="datetimeFigureOut">
              <a:rPr lang="fa-IR" smtClean="0"/>
              <a:pPr/>
              <a:t>04/24/1438</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AA40DDD-AACC-4FC5-9AAA-13C4B024313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slide" Target="slide2.x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Arm 043"/>
          <p:cNvPicPr>
            <a:picLocks noChangeAspect="1" noChangeArrowheads="1"/>
          </p:cNvPicPr>
          <p:nvPr/>
        </p:nvPicPr>
        <p:blipFill>
          <a:blip r:embed="rId2">
            <a:clrChange>
              <a:clrFrom>
                <a:srgbClr val="FCFCFC"/>
              </a:clrFrom>
              <a:clrTo>
                <a:srgbClr val="FCFCFC">
                  <a:alpha val="0"/>
                </a:srgbClr>
              </a:clrTo>
            </a:clrChange>
          </a:blip>
          <a:srcRect/>
          <a:stretch>
            <a:fillRect/>
          </a:stretch>
        </p:blipFill>
        <p:spPr bwMode="auto">
          <a:xfrm>
            <a:off x="1928794" y="285728"/>
            <a:ext cx="6715172" cy="5913081"/>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928662" y="214290"/>
            <a:ext cx="728667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هیدرولیز مولکولهای درشت و پیچیده به ترکیبات محلول یا مولکولهای سبک تبدیل می شوند . در این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مرحله آنزیمهایی که توسط باکتریهای فرمانتاسیون بوجود آمده دخالت فعال  دارند. پروتئین و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کربوهیدراتها به ترتیب به اسید های آمینه و قند محلول و چربیها به اسید چرب با مولکولهای دراز و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گلیسیرین تبدیل مگردند. عملا" میزان هیدرولیز مواد درراکتور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UASB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محدود ودر حرارت زیر 20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درجه سانتیگراد بسیار ناچیز است. مواد حاصل در مرحله هیدرولیز در مرحله اسیدی به ترکیبات آلی نظیر اسید های چرب فرار. الکل. اسید لاکتیک و موادی چون گاز کربنیک قابل جذب به وسیله باکتریها جهت ساخت سسلولهای جدید تبدیل میشوند . این مرحله از تصفیه راکتور ها به وسیله باکتریهایی که الزاما" بی هوازی هستند انجام خواهد گردید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مواد به دست آمده در مرحله اسیدی شدن به متان هیدروژون و گازکربنیک باید مرحله استاتی را نیز</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بگذرانند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مهمترین عوامل موثر در مراحل چهار گانه هضم بی هوازی عبارتند از :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Arial" pitchFamily="34"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درجه حرارت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Arial" pitchFamily="34" charset="0"/>
                <a:cs typeface="Tahoma" pitchFamily="34" charset="0"/>
              </a:rPr>
              <a:t>-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PH</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Arial" pitchFamily="34"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کافی بودن مواد غذایی</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Arial" pitchFamily="34"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عدم حظور مواد سمی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تصفیه فاضلاب شهری و اکثر فاضلاب های صنعتی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PH</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مناسبی برای تصفیه فاضلاب و همچنین مواد غذایی کافی برای فعالیت باکتریها موجود است و از عدم حضور مواد سمی در این فاضلاب میتوان اطمینان حاصل نمود . هضم بی هوازی به شدت به درجه حرارت مربوط است . در درجه حرارت 35 تا 40 درجه ساتیگراد باکتریهای مزوفیلیک و در 55  درجه سانتیگراد باکتریهای ترمو فیلیک دخالت دارند و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مناسبترین حرارت برای این فعل و انفعالات 30 تا 40 درجه سانتیگراد است . در مواردی لازم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ازمتانهای تولیدی برای گرم کردن فاضلاب ورودی به راکتور استفاده نمائیم در صورت وجود سولفات زیاد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57200" algn="l"/>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فاضلابها به علت پیدایش هیدروژن سولفوره امکان ترش و اسیدی شدن فاضلاب و در نتیجه کم شدن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PH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و کاهش فعا لیت باکتریهای موجود است . روابط زیر تاثیر درجه حرارت بر هضم بی هوازی و تعیین میزان راندان راکتور های بی هوازی را  بیانگر می باشد </a:t>
            </a:r>
            <a:r>
              <a:rPr kumimoji="0" lang="fa-IR" sz="1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6081" name="Object 1"/>
          <p:cNvGraphicFramePr>
            <a:graphicFrameLocks noChangeAspect="1"/>
          </p:cNvGraphicFramePr>
          <p:nvPr/>
        </p:nvGraphicFramePr>
        <p:xfrm>
          <a:off x="761973" y="6215082"/>
          <a:ext cx="1600203" cy="300038"/>
        </p:xfrm>
        <a:graphic>
          <a:graphicData uri="http://schemas.openxmlformats.org/presentationml/2006/ole">
            <mc:AlternateContent xmlns:mc="http://schemas.openxmlformats.org/markup-compatibility/2006">
              <mc:Choice xmlns:v="urn:schemas-microsoft-com:vml" Requires="v">
                <p:oleObj spid="_x0000_s46082" r:id="rId3" imgW="1219200" imgH="228600" progId="Equation.3">
                  <p:embed/>
                </p:oleObj>
              </mc:Choice>
              <mc:Fallback>
                <p:oleObj r:id="rId3" imgW="1219200" imgH="2286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973" y="6215082"/>
                        <a:ext cx="1600203" cy="30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83" name="Rectangle 3"/>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5" name="Action Button: Home 4">
            <a:hlinkClick r:id="rId5"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2844" y="2357427"/>
          <a:ext cx="3571901" cy="4476427"/>
        </p:xfrm>
        <a:graphic>
          <a:graphicData uri="http://schemas.openxmlformats.org/drawingml/2006/table">
            <a:tbl>
              <a:tblPr rtl="1"/>
              <a:tblGrid>
                <a:gridCol w="865365"/>
                <a:gridCol w="1667475"/>
                <a:gridCol w="1039061"/>
              </a:tblGrid>
              <a:tr h="472417">
                <a:tc>
                  <a:txBody>
                    <a:bodyPr/>
                    <a:lstStyle/>
                    <a:p>
                      <a:pPr algn="ctr" rtl="1">
                        <a:spcAft>
                          <a:spcPts val="0"/>
                        </a:spcAft>
                      </a:pPr>
                      <a:r>
                        <a:rPr lang="fa-IR" sz="1000" dirty="0">
                          <a:latin typeface="Times New Roman"/>
                          <a:ea typeface="Times New Roman"/>
                          <a:cs typeface="Tahoma"/>
                        </a:rPr>
                        <a:t>غلظت  </a:t>
                      </a:r>
                      <a:r>
                        <a:rPr lang="en-GB" sz="1000" b="1" dirty="0">
                          <a:latin typeface="Tahoma"/>
                          <a:ea typeface="Times New Roman"/>
                          <a:cs typeface="Arial"/>
                        </a:rPr>
                        <a:t>COD</a:t>
                      </a:r>
                      <a:r>
                        <a:rPr lang="fa-IR" sz="1000" dirty="0">
                          <a:latin typeface="Times New Roman"/>
                          <a:ea typeface="Times New Roman"/>
                          <a:cs typeface="Tahoma"/>
                        </a:rPr>
                        <a:t> میلی گرم در لیتر</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000" dirty="0">
                          <a:latin typeface="Times New Roman"/>
                          <a:ea typeface="Times New Roman"/>
                          <a:cs typeface="Tahoma"/>
                        </a:rPr>
                        <a:t>درصد </a:t>
                      </a:r>
                      <a:r>
                        <a:rPr lang="en-GB" sz="1000" b="1" dirty="0">
                          <a:latin typeface="Tahoma"/>
                          <a:ea typeface="Times New Roman"/>
                          <a:cs typeface="Arial"/>
                        </a:rPr>
                        <a:t>COD</a:t>
                      </a:r>
                      <a:r>
                        <a:rPr lang="fa-IR" sz="1000" dirty="0">
                          <a:latin typeface="Times New Roman"/>
                          <a:ea typeface="Times New Roman"/>
                          <a:cs typeface="Tahoma"/>
                        </a:rPr>
                        <a:t> محلول</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000" dirty="0">
                          <a:latin typeface="Times New Roman"/>
                          <a:ea typeface="Times New Roman"/>
                          <a:cs typeface="Tahoma"/>
                        </a:rPr>
                        <a:t>بار گذاری کیلو </a:t>
                      </a:r>
                      <a:r>
                        <a:rPr lang="en-GB" sz="1000" b="1" dirty="0">
                          <a:latin typeface="Tahoma"/>
                          <a:ea typeface="Times New Roman"/>
                          <a:cs typeface="Arial"/>
                        </a:rPr>
                        <a:t>COD</a:t>
                      </a:r>
                      <a:r>
                        <a:rPr lang="fa-IR" sz="1000" dirty="0">
                          <a:latin typeface="Times New Roman"/>
                          <a:ea typeface="Times New Roman"/>
                          <a:cs typeface="Tahoma"/>
                        </a:rPr>
                        <a:t> در روز</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77607">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30 _ 10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4 _ 2</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67605">
                <a:tc>
                  <a:txBody>
                    <a:bodyPr/>
                    <a:lstStyle/>
                    <a:p>
                      <a:pPr algn="ctr" rtl="1">
                        <a:spcAft>
                          <a:spcPts val="0"/>
                        </a:spcAft>
                      </a:pPr>
                      <a:r>
                        <a:rPr lang="fa-IR" sz="1100">
                          <a:latin typeface="Times New Roman"/>
                          <a:ea typeface="Times New Roman"/>
                          <a:cs typeface="Tahoma"/>
                        </a:rPr>
                        <a:t>2000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60 _ 20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4 _2</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77607">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100 _ 60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5 _ 3</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67605">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30 _10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6 - 4</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77607">
                <a:tc>
                  <a:txBody>
                    <a:bodyPr/>
                    <a:lstStyle/>
                    <a:p>
                      <a:pPr algn="ctr" rtl="1">
                        <a:spcAft>
                          <a:spcPts val="0"/>
                        </a:spcAft>
                      </a:pPr>
                      <a:r>
                        <a:rPr lang="fa-IR" sz="1100">
                          <a:latin typeface="Times New Roman"/>
                          <a:ea typeface="Times New Roman"/>
                          <a:cs typeface="Tahoma"/>
                        </a:rPr>
                        <a:t>6000 _ 2000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60 _30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8 _4</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67605">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100 _ 60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8 _4</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77607">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30 _ 10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7 _ 5</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14944">
                <a:tc>
                  <a:txBody>
                    <a:bodyPr/>
                    <a:lstStyle/>
                    <a:p>
                      <a:pPr algn="ctr" rtl="1">
                        <a:spcAft>
                          <a:spcPts val="0"/>
                        </a:spcAft>
                      </a:pPr>
                      <a:r>
                        <a:rPr lang="fa-IR" sz="1100">
                          <a:latin typeface="Times New Roman"/>
                          <a:ea typeface="Times New Roman"/>
                          <a:cs typeface="Tahoma"/>
                        </a:rPr>
                        <a:t>9000 _ 6000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60 _ 30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8 _ 6</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40069">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100 _ 60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endParaRPr lang="ar-SA" sz="1100" dirty="0">
                        <a:latin typeface="Times New Roman"/>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40069">
                <a:tc>
                  <a:txBody>
                    <a:bodyPr/>
                    <a:lstStyle/>
                    <a:p>
                      <a:pPr algn="ctr" rtl="1">
                        <a:spcAft>
                          <a:spcPts val="0"/>
                        </a:spcAft>
                      </a:pP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30 _ 10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endParaRPr lang="ar-SA" sz="1100" dirty="0">
                        <a:latin typeface="Times New Roman"/>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14944">
                <a:tc>
                  <a:txBody>
                    <a:bodyPr/>
                    <a:lstStyle/>
                    <a:p>
                      <a:pPr algn="ctr" rtl="1">
                        <a:spcAft>
                          <a:spcPts val="0"/>
                        </a:spcAft>
                      </a:pPr>
                      <a:r>
                        <a:rPr lang="fa-IR" sz="1100">
                          <a:latin typeface="Times New Roman"/>
                          <a:ea typeface="Times New Roman"/>
                          <a:cs typeface="Tahoma"/>
                        </a:rPr>
                        <a:t>18000 _ 9000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60 _ 30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dirty="0">
                          <a:latin typeface="Times New Roman"/>
                          <a:ea typeface="Times New Roman"/>
                          <a:cs typeface="Tahoma"/>
                        </a:rPr>
                        <a:t>8 _ 5</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40069">
                <a:tc>
                  <a:txBody>
                    <a:bodyPr/>
                    <a:lstStyle/>
                    <a:p>
                      <a:pPr algn="ctr" rtl="1">
                        <a:spcAft>
                          <a:spcPts val="0"/>
                        </a:spcAft>
                      </a:pPr>
                      <a:endParaRPr lang="ar-SA" sz="1100" dirty="0">
                        <a:latin typeface="Times New Roman"/>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a:latin typeface="Times New Roman"/>
                          <a:ea typeface="Times New Roman"/>
                          <a:cs typeface="Tahoma"/>
                        </a:rPr>
                        <a:t>100 _ 60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bl>
          </a:graphicData>
        </a:graphic>
      </p:graphicFrame>
      <p:sp>
        <p:nvSpPr>
          <p:cNvPr id="6" name="Rectangle 2"/>
          <p:cNvSpPr>
            <a:spLocks noChangeArrowheads="1"/>
          </p:cNvSpPr>
          <p:nvPr/>
        </p:nvSpPr>
        <p:spPr bwMode="auto">
          <a:xfrm>
            <a:off x="1142976" y="357166"/>
            <a:ext cx="735811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1400" dirty="0">
                <a:latin typeface="Tahoma" pitchFamily="34" charset="0"/>
                <a:cs typeface="Tahoma" pitchFamily="34" charset="0"/>
              </a:rPr>
              <a:t>در رابطه فوق </a:t>
            </a:r>
            <a:r>
              <a:rPr lang="en-US" sz="1400" b="1" dirty="0">
                <a:latin typeface="Tahoma" pitchFamily="34" charset="0"/>
                <a:cs typeface="Tahoma" pitchFamily="34" charset="0"/>
              </a:rPr>
              <a:t>R30 </a:t>
            </a:r>
            <a:r>
              <a:rPr lang="fa-IR" sz="1400" dirty="0">
                <a:latin typeface="Tahoma" pitchFamily="34" charset="0"/>
                <a:cs typeface="Tahoma" pitchFamily="34" charset="0"/>
              </a:rPr>
              <a:t>  و </a:t>
            </a:r>
            <a:r>
              <a:rPr lang="en-US" sz="1400" b="1" dirty="0">
                <a:latin typeface="Tahoma" pitchFamily="34" charset="0"/>
                <a:cs typeface="Tahoma" pitchFamily="34" charset="0"/>
              </a:rPr>
              <a:t>RT</a:t>
            </a:r>
            <a:r>
              <a:rPr lang="fa-IR" sz="1400" dirty="0">
                <a:latin typeface="Tahoma" pitchFamily="34" charset="0"/>
                <a:cs typeface="Tahoma" pitchFamily="34" charset="0"/>
              </a:rPr>
              <a:t> نشان دهنده میزان هضم در 30 درجه سانتیگراد و </a:t>
            </a:r>
            <a:r>
              <a:rPr lang="en-US" sz="1400" b="1" dirty="0">
                <a:latin typeface="Tahoma" pitchFamily="34" charset="0"/>
                <a:cs typeface="Tahoma" pitchFamily="34" charset="0"/>
              </a:rPr>
              <a:t>T</a:t>
            </a:r>
            <a:r>
              <a:rPr lang="fa-IR" sz="1400" dirty="0">
                <a:latin typeface="Tahoma" pitchFamily="34" charset="0"/>
                <a:cs typeface="Tahoma" pitchFamily="34" charset="0"/>
              </a:rPr>
              <a:t> در جه سانتیگراد است </a:t>
            </a:r>
            <a:endParaRPr lang="en-US" sz="1400" dirty="0">
              <a:latin typeface="Tahoma" pitchFamily="34" charset="0"/>
              <a:cs typeface="Tahoma" pitchFamily="34" charset="0"/>
            </a:endParaRPr>
          </a:p>
          <a:p>
            <a:r>
              <a:rPr lang="fa-IR" sz="1400" dirty="0">
                <a:latin typeface="Tahoma" pitchFamily="34" charset="0"/>
                <a:cs typeface="Tahoma" pitchFamily="34" charset="0"/>
              </a:rPr>
              <a:t>  مزایای استفاده از  </a:t>
            </a:r>
            <a:r>
              <a:rPr lang="en-US" sz="1400" b="1" dirty="0">
                <a:latin typeface="Tahoma" pitchFamily="34" charset="0"/>
                <a:cs typeface="Tahoma" pitchFamily="34" charset="0"/>
              </a:rPr>
              <a:t>UASB</a:t>
            </a:r>
            <a:r>
              <a:rPr lang="fa-IR" sz="1400" dirty="0">
                <a:latin typeface="Tahoma" pitchFamily="34" charset="0"/>
                <a:cs typeface="Tahoma" pitchFamily="34" charset="0"/>
              </a:rPr>
              <a:t> در تصفیه فاضلابها :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هزینه احداث در مقایسه با سایر روشها ناچیز است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نیاز به زمین بسیار کمی دارد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به ماشین آلات برقی و مکانیکی خاص نیاز ندارد.</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راندمان تصفیه نسبتا" بالا است.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فاضلاب تصفیه شده ای مطابق با سایر روشهای پر خرج تصفیه تولید می نماید.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fa-IR" sz="1400" dirty="0">
                <a:latin typeface="Tahoma" pitchFamily="34" charset="0"/>
                <a:cs typeface="Tahoma" pitchFamily="34" charset="0"/>
              </a:rPr>
              <a:t>تولید متان :</a:t>
            </a:r>
            <a:endParaRPr lang="en-US" sz="1400" dirty="0">
              <a:latin typeface="Tahoma" pitchFamily="34" charset="0"/>
              <a:cs typeface="Tahoma" pitchFamily="34" charset="0"/>
            </a:endParaRPr>
          </a:p>
          <a:p>
            <a:r>
              <a:rPr lang="fa-IR" sz="1400" dirty="0">
                <a:latin typeface="Tahoma" pitchFamily="34" charset="0"/>
                <a:cs typeface="Tahoma" pitchFamily="34" charset="0"/>
              </a:rPr>
              <a:t>در صورت افزایش حجم راکتور بیش از 1000 متر مکعب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ساخت </a:t>
            </a:r>
            <a:r>
              <a:rPr lang="fa-IR" sz="1400" dirty="0">
                <a:latin typeface="Tahoma" pitchFamily="34" charset="0"/>
                <a:cs typeface="Tahoma" pitchFamily="34" charset="0"/>
              </a:rPr>
              <a:t>دو واحد ضرورت دارد .شکل چهار </a:t>
            </a:r>
            <a:r>
              <a:rPr lang="fa-IR" sz="1400" dirty="0" smtClean="0">
                <a:latin typeface="Tahoma" pitchFamily="34" charset="0"/>
                <a:cs typeface="Tahoma" pitchFamily="34" charset="0"/>
              </a:rPr>
              <a:t>گوش برای</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راکتور </a:t>
            </a:r>
            <a:r>
              <a:rPr lang="en-US" sz="1400" b="1" dirty="0">
                <a:latin typeface="Tahoma" pitchFamily="34" charset="0"/>
                <a:cs typeface="Tahoma" pitchFamily="34" charset="0"/>
              </a:rPr>
              <a:t>UASB</a:t>
            </a:r>
            <a:r>
              <a:rPr lang="fa-IR" sz="1400" dirty="0">
                <a:latin typeface="Tahoma" pitchFamily="34" charset="0"/>
                <a:cs typeface="Tahoma" pitchFamily="34" charset="0"/>
              </a:rPr>
              <a:t> به علت استفاده از دیواره های مشترک </a:t>
            </a:r>
            <a:r>
              <a:rPr lang="fa-IR" sz="1400" dirty="0" smtClean="0">
                <a:latin typeface="Tahoma" pitchFamily="34" charset="0"/>
                <a:cs typeface="Tahoma" pitchFamily="34" charset="0"/>
              </a:rPr>
              <a:t>بین</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آنها وکاستن از هزینه های ساخت بر انواع گرد ترجیح دارد .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مناسبترین </a:t>
            </a:r>
            <a:r>
              <a:rPr lang="fa-IR" sz="1400" dirty="0">
                <a:latin typeface="Tahoma" pitchFamily="34" charset="0"/>
                <a:cs typeface="Tahoma" pitchFamily="34" charset="0"/>
              </a:rPr>
              <a:t>ارتفاع برای راکتورها را بین 4 تا 6 متر </a:t>
            </a:r>
            <a:r>
              <a:rPr lang="fa-IR" sz="1400" dirty="0" smtClean="0">
                <a:latin typeface="Tahoma" pitchFamily="34" charset="0"/>
                <a:cs typeface="Tahoma" pitchFamily="34" charset="0"/>
              </a:rPr>
              <a:t>توصیه</a:t>
            </a:r>
          </a:p>
          <a:p>
            <a:r>
              <a:rPr lang="fa-IR" sz="1400" dirty="0" smtClean="0">
                <a:latin typeface="Tahoma" pitchFamily="34" charset="0"/>
                <a:cs typeface="Tahoma" pitchFamily="34" charset="0"/>
              </a:rPr>
              <a:t> </a:t>
            </a:r>
            <a:r>
              <a:rPr lang="fa-IR" sz="1400" dirty="0">
                <a:latin typeface="Tahoma" pitchFamily="34" charset="0"/>
                <a:cs typeface="Tahoma" pitchFamily="34" charset="0"/>
              </a:rPr>
              <a:t>کرده اند و بهتر است راکتور در محلی استقرار یابد که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انتقال </a:t>
            </a:r>
            <a:r>
              <a:rPr lang="fa-IR" sz="1400" dirty="0">
                <a:latin typeface="Tahoma" pitchFamily="34" charset="0"/>
                <a:cs typeface="Tahoma" pitchFamily="34" charset="0"/>
              </a:rPr>
              <a:t>آن فاضلاب به آن نیاز به پمپاژ نداشته باشد. معمولا" </a:t>
            </a:r>
            <a:endParaRPr lang="en-US" sz="1400" dirty="0">
              <a:latin typeface="Tahoma" pitchFamily="34" charset="0"/>
              <a:cs typeface="Tahoma" pitchFamily="34" charset="0"/>
            </a:endParaRPr>
          </a:p>
          <a:p>
            <a:r>
              <a:rPr lang="fa-IR" sz="1400" dirty="0">
                <a:latin typeface="Tahoma" pitchFamily="34" charset="0"/>
                <a:cs typeface="Tahoma" pitchFamily="34" charset="0"/>
              </a:rPr>
              <a:t>یکنواخت سازی کمی و کیفی فاضلاب</a:t>
            </a:r>
            <a:r>
              <a:rPr lang="fa-IR" sz="1400" b="1" dirty="0">
                <a:latin typeface="Tahoma" pitchFamily="34" charset="0"/>
                <a:cs typeface="Tahoma" pitchFamily="34" charset="0"/>
              </a:rPr>
              <a:t> </a:t>
            </a:r>
            <a:r>
              <a:rPr lang="fa-IR" sz="1400" dirty="0">
                <a:latin typeface="Tahoma" pitchFamily="34" charset="0"/>
                <a:cs typeface="Tahoma" pitchFamily="34" charset="0"/>
              </a:rPr>
              <a:t>قبل از ورود به </a:t>
            </a:r>
            <a:r>
              <a:rPr lang="en-US" sz="1400" b="1" dirty="0">
                <a:latin typeface="Tahoma" pitchFamily="34" charset="0"/>
                <a:cs typeface="Tahoma" pitchFamily="34" charset="0"/>
              </a:rPr>
              <a:t>UASB</a:t>
            </a:r>
            <a:r>
              <a:rPr lang="fa-IR" sz="1400" dirty="0">
                <a:latin typeface="Tahoma" pitchFamily="34" charset="0"/>
                <a:cs typeface="Tahoma" pitchFamily="34" charset="0"/>
              </a:rPr>
              <a:t>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اثرات </a:t>
            </a:r>
            <a:r>
              <a:rPr lang="fa-IR" sz="1400" dirty="0">
                <a:latin typeface="Tahoma" pitchFamily="34" charset="0"/>
                <a:cs typeface="Tahoma" pitchFamily="34" charset="0"/>
              </a:rPr>
              <a:t>مثبتی در راندمان آن خواهد داشت .</a:t>
            </a:r>
            <a:endParaRPr lang="en-US" sz="1400" dirty="0">
              <a:latin typeface="Tahoma" pitchFamily="34" charset="0"/>
              <a:cs typeface="Tahoma" pitchFamily="34" charset="0"/>
            </a:endParaRPr>
          </a:p>
          <a:p>
            <a:r>
              <a:rPr lang="fa-IR" sz="1400" dirty="0">
                <a:latin typeface="Tahoma" pitchFamily="34" charset="0"/>
                <a:cs typeface="Tahoma" pitchFamily="34" charset="0"/>
              </a:rPr>
              <a:t> سرعت صعود فاضلاب در راکتور را برای ممانعت از </a:t>
            </a:r>
            <a:r>
              <a:rPr lang="fa-IR" sz="1400" dirty="0" smtClean="0">
                <a:latin typeface="Tahoma" pitchFamily="34" charset="0"/>
                <a:cs typeface="Tahoma" pitchFamily="34" charset="0"/>
              </a:rPr>
              <a:t>بهم خوردگی</a:t>
            </a:r>
          </a:p>
          <a:p>
            <a:r>
              <a:rPr lang="fa-IR" sz="1400" dirty="0" smtClean="0">
                <a:latin typeface="Tahoma" pitchFamily="34" charset="0"/>
                <a:cs typeface="Tahoma" pitchFamily="34" charset="0"/>
              </a:rPr>
              <a:t> </a:t>
            </a:r>
            <a:r>
              <a:rPr lang="fa-IR" sz="1400" dirty="0">
                <a:latin typeface="Tahoma" pitchFamily="34" charset="0"/>
                <a:cs typeface="Tahoma" pitchFamily="34" charset="0"/>
              </a:rPr>
              <a:t>محتویات و جلوگیری از تماس بین  فاضلاب ورودی و لجن </a:t>
            </a:r>
            <a:r>
              <a:rPr lang="fa-IR" sz="1400" dirty="0" smtClean="0">
                <a:latin typeface="Tahoma" pitchFamily="34" charset="0"/>
                <a:cs typeface="Tahoma" pitchFamily="34" charset="0"/>
              </a:rPr>
              <a:t>های</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راکتور حداکثر یک متر در ساعت تعیین می نمایند . برای </a:t>
            </a:r>
            <a:r>
              <a:rPr lang="fa-IR" sz="1400" dirty="0" smtClean="0">
                <a:latin typeface="Tahoma" pitchFamily="34" charset="0"/>
                <a:cs typeface="Tahoma" pitchFamily="34" charset="0"/>
              </a:rPr>
              <a:t>پخش</a:t>
            </a:r>
          </a:p>
          <a:p>
            <a:r>
              <a:rPr lang="fa-IR" sz="1400" dirty="0" smtClean="0">
                <a:latin typeface="Tahoma" pitchFamily="34" charset="0"/>
                <a:cs typeface="Tahoma" pitchFamily="34" charset="0"/>
              </a:rPr>
              <a:t> </a:t>
            </a:r>
            <a:r>
              <a:rPr lang="fa-IR" sz="1400" dirty="0">
                <a:latin typeface="Tahoma" pitchFamily="34" charset="0"/>
                <a:cs typeface="Tahoma" pitchFamily="34" charset="0"/>
              </a:rPr>
              <a:t>یکنواخت  فاضلاب در راکتورحداکثرپوشش هر ورودی را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2 </a:t>
            </a:r>
            <a:r>
              <a:rPr lang="fa-IR" sz="1400" dirty="0">
                <a:latin typeface="Tahoma" pitchFamily="34" charset="0"/>
                <a:cs typeface="Tahoma" pitchFamily="34" charset="0"/>
              </a:rPr>
              <a:t>تا 4 متر مربع در نظر می گیرند </a:t>
            </a:r>
            <a:r>
              <a:rPr lang="fa-IR" sz="1400" dirty="0" smtClean="0">
                <a:latin typeface="Tahoma" pitchFamily="34" charset="0"/>
                <a:cs typeface="Tahoma" pitchFamily="34" charset="0"/>
              </a:rPr>
              <a:t>.</a:t>
            </a:r>
            <a:r>
              <a:rPr lang="fa-IR" sz="1400" dirty="0">
                <a:latin typeface="Tahoma" pitchFamily="34" charset="0"/>
                <a:cs typeface="Tahoma" pitchFamily="34" charset="0"/>
              </a:rPr>
              <a:t> میزان حذف مواد آلی از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فاضلاب </a:t>
            </a:r>
            <a:r>
              <a:rPr lang="fa-IR" sz="1400" dirty="0">
                <a:latin typeface="Tahoma" pitchFamily="34" charset="0"/>
                <a:cs typeface="Tahoma" pitchFamily="34" charset="0"/>
              </a:rPr>
              <a:t>در راکتور </a:t>
            </a:r>
            <a:r>
              <a:rPr lang="en-US" sz="1400" b="1" dirty="0">
                <a:latin typeface="Tahoma" pitchFamily="34" charset="0"/>
                <a:cs typeface="Tahoma" pitchFamily="34" charset="0"/>
              </a:rPr>
              <a:t>UASB </a:t>
            </a:r>
            <a:r>
              <a:rPr lang="fa-IR" sz="1400" dirty="0">
                <a:latin typeface="Tahoma" pitchFamily="34" charset="0"/>
                <a:cs typeface="Tahoma" pitchFamily="34" charset="0"/>
              </a:rPr>
              <a:t>  حدود  50 % تا 70 % است و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چنانچه </a:t>
            </a:r>
            <a:r>
              <a:rPr lang="fa-IR" sz="1400" dirty="0">
                <a:latin typeface="Tahoma" pitchFamily="34" charset="0"/>
                <a:cs typeface="Tahoma" pitchFamily="34" charset="0"/>
              </a:rPr>
              <a:t>لازم باشد  حذف آلودگی تا 95 % ادامه می یابد.  </a:t>
            </a:r>
            <a:endParaRPr lang="en-US" sz="1400" dirty="0">
              <a:latin typeface="Tahoma" pitchFamily="34" charset="0"/>
              <a:cs typeface="Tahoma" pitchFamily="34" charset="0"/>
            </a:endParaRPr>
          </a:p>
        </p:txBody>
      </p:sp>
      <p:sp>
        <p:nvSpPr>
          <p:cNvPr id="5" name="Action Button: Home 4">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71802" y="0"/>
            <a:ext cx="3129383" cy="369332"/>
          </a:xfrm>
          <a:prstGeom prst="rect">
            <a:avLst/>
          </a:prstGeom>
        </p:spPr>
        <p:txBody>
          <a:bodyPr wrap="none">
            <a:spAutoFit/>
          </a:bodyPr>
          <a:lstStyle/>
          <a:p>
            <a:r>
              <a:rPr lang="fa-IR" dirty="0"/>
              <a:t> </a:t>
            </a:r>
            <a:r>
              <a:rPr lang="fa-IR" sz="1200" dirty="0">
                <a:latin typeface="Tahoma" pitchFamily="34" charset="0"/>
                <a:cs typeface="Tahoma" pitchFamily="34" charset="0"/>
              </a:rPr>
              <a:t>جدول بارگذاری </a:t>
            </a:r>
            <a:r>
              <a:rPr lang="en-GB" sz="1200" b="1" dirty="0">
                <a:latin typeface="Tahoma" pitchFamily="34" charset="0"/>
                <a:cs typeface="Tahoma" pitchFamily="34" charset="0"/>
              </a:rPr>
              <a:t>UASB </a:t>
            </a:r>
            <a:r>
              <a:rPr lang="fa-IR" sz="1200" dirty="0">
                <a:latin typeface="Tahoma" pitchFamily="34" charset="0"/>
                <a:cs typeface="Tahoma" pitchFamily="34" charset="0"/>
              </a:rPr>
              <a:t> بر حسب غلظت </a:t>
            </a:r>
            <a:r>
              <a:rPr lang="en-GB" sz="1200" b="1" dirty="0">
                <a:latin typeface="Tahoma" pitchFamily="34" charset="0"/>
                <a:cs typeface="Tahoma" pitchFamily="34" charset="0"/>
              </a:rPr>
              <a:t>COD</a:t>
            </a:r>
            <a:endParaRPr lang="fa-IR" sz="1200" dirty="0">
              <a:latin typeface="Tahoma" pitchFamily="34" charset="0"/>
              <a:cs typeface="Tahoma" pitchFamily="34" charset="0"/>
            </a:endParaRPr>
          </a:p>
        </p:txBody>
      </p:sp>
      <p:graphicFrame>
        <p:nvGraphicFramePr>
          <p:cNvPr id="6" name="Table 5"/>
          <p:cNvGraphicFramePr>
            <a:graphicFrameLocks noGrp="1"/>
          </p:cNvGraphicFramePr>
          <p:nvPr/>
        </p:nvGraphicFramePr>
        <p:xfrm>
          <a:off x="2357422" y="428604"/>
          <a:ext cx="4374515" cy="3367873"/>
        </p:xfrm>
        <a:graphic>
          <a:graphicData uri="http://schemas.openxmlformats.org/drawingml/2006/table">
            <a:tbl>
              <a:tblPr rtl="1"/>
              <a:tblGrid>
                <a:gridCol w="1059815"/>
                <a:gridCol w="2042160"/>
                <a:gridCol w="1272540"/>
              </a:tblGrid>
              <a:tr h="324993">
                <a:tc>
                  <a:txBody>
                    <a:bodyPr/>
                    <a:lstStyle/>
                    <a:p>
                      <a:pPr algn="ctr" rtl="1">
                        <a:spcAft>
                          <a:spcPts val="0"/>
                        </a:spcAft>
                      </a:pPr>
                      <a:r>
                        <a:rPr lang="fa-IR" sz="1000" dirty="0">
                          <a:latin typeface="Times New Roman"/>
                          <a:ea typeface="Times New Roman"/>
                          <a:cs typeface="Tahoma"/>
                        </a:rPr>
                        <a:t>غلظت  </a:t>
                      </a:r>
                      <a:r>
                        <a:rPr lang="en-GB" sz="1000" b="1" dirty="0">
                          <a:latin typeface="Tahoma"/>
                          <a:ea typeface="Times New Roman"/>
                          <a:cs typeface="Arial"/>
                        </a:rPr>
                        <a:t>COD</a:t>
                      </a:r>
                      <a:r>
                        <a:rPr lang="fa-IR" sz="1000" dirty="0">
                          <a:latin typeface="Times New Roman"/>
                          <a:ea typeface="Times New Roman"/>
                          <a:cs typeface="Tahoma"/>
                        </a:rPr>
                        <a:t> میلی گرم در لیتر</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000" dirty="0">
                          <a:latin typeface="Times New Roman"/>
                          <a:ea typeface="Times New Roman"/>
                          <a:cs typeface="Tahoma"/>
                        </a:rPr>
                        <a:t>درصد </a:t>
                      </a:r>
                      <a:r>
                        <a:rPr lang="en-GB" sz="1000" b="1" dirty="0">
                          <a:latin typeface="Tahoma"/>
                          <a:ea typeface="Times New Roman"/>
                          <a:cs typeface="Arial"/>
                        </a:rPr>
                        <a:t>COD</a:t>
                      </a:r>
                      <a:r>
                        <a:rPr lang="fa-IR" sz="1000" dirty="0">
                          <a:latin typeface="Times New Roman"/>
                          <a:ea typeface="Times New Roman"/>
                          <a:cs typeface="Tahoma"/>
                        </a:rPr>
                        <a:t> محلول</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000" dirty="0">
                          <a:latin typeface="Times New Roman"/>
                          <a:ea typeface="Times New Roman"/>
                          <a:cs typeface="Tahoma"/>
                        </a:rPr>
                        <a:t>بار گذاری کیلو </a:t>
                      </a:r>
                      <a:r>
                        <a:rPr lang="en-GB" sz="1000" b="1" dirty="0">
                          <a:latin typeface="Tahoma"/>
                          <a:ea typeface="Times New Roman"/>
                          <a:cs typeface="Arial"/>
                        </a:rPr>
                        <a:t>COD</a:t>
                      </a:r>
                      <a:r>
                        <a:rPr lang="fa-IR" sz="1000" dirty="0">
                          <a:latin typeface="Times New Roman"/>
                          <a:ea typeface="Times New Roman"/>
                          <a:cs typeface="Tahoma"/>
                        </a:rPr>
                        <a:t> در روز</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06712">
                <a:tc>
                  <a:txBody>
                    <a:bodyPr/>
                    <a:lstStyle/>
                    <a:p>
                      <a:pPr algn="ctr" rtl="1">
                        <a:spcAft>
                          <a:spcPts val="0"/>
                        </a:spcAft>
                      </a:pP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30 _ 10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4 _ 2</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98588">
                <a:tc>
                  <a:txBody>
                    <a:bodyPr/>
                    <a:lstStyle/>
                    <a:p>
                      <a:pPr algn="ctr" rtl="1">
                        <a:spcAft>
                          <a:spcPts val="0"/>
                        </a:spcAft>
                      </a:pPr>
                      <a:r>
                        <a:rPr lang="fa-IR" sz="1100">
                          <a:latin typeface="Tahoma" pitchFamily="34" charset="0"/>
                          <a:ea typeface="Times New Roman"/>
                          <a:cs typeface="Tahoma" pitchFamily="34" charset="0"/>
                        </a:rPr>
                        <a:t>2000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60 _ 20</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4 _2</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06712">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100 _ 60</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5 _ 3</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98588">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30 _10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6 - 4</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06712">
                <a:tc>
                  <a:txBody>
                    <a:bodyPr/>
                    <a:lstStyle/>
                    <a:p>
                      <a:pPr algn="ctr" rtl="1">
                        <a:spcAft>
                          <a:spcPts val="0"/>
                        </a:spcAft>
                      </a:pPr>
                      <a:r>
                        <a:rPr lang="fa-IR" sz="1100">
                          <a:latin typeface="Tahoma" pitchFamily="34" charset="0"/>
                          <a:ea typeface="Times New Roman"/>
                          <a:cs typeface="Tahoma" pitchFamily="34" charset="0"/>
                        </a:rPr>
                        <a:t>6000 _ 2000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60 _30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8 _4</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98588">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100 _ 60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8 _4</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06712">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30 _ 10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7 _ 5</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2497">
                <a:tc>
                  <a:txBody>
                    <a:bodyPr/>
                    <a:lstStyle/>
                    <a:p>
                      <a:pPr algn="ctr" rtl="1">
                        <a:spcAft>
                          <a:spcPts val="0"/>
                        </a:spcAft>
                      </a:pPr>
                      <a:r>
                        <a:rPr lang="fa-IR" sz="1100">
                          <a:latin typeface="Tahoma" pitchFamily="34" charset="0"/>
                          <a:ea typeface="Times New Roman"/>
                          <a:cs typeface="Tahoma" pitchFamily="34" charset="0"/>
                        </a:rPr>
                        <a:t>9000 _ 6000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60 _ 30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8 _ 6</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4996">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100 _ 60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endParaRPr lang="ar-SA"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4996">
                <a:tc>
                  <a:txBody>
                    <a:bodyPr/>
                    <a:lstStyle/>
                    <a:p>
                      <a:pPr algn="ctr" rtl="1">
                        <a:spcAft>
                          <a:spcPts val="0"/>
                        </a:spcAft>
                      </a:pP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30 _ 10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endParaRPr lang="ar-SA"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2497">
                <a:tc>
                  <a:txBody>
                    <a:bodyPr/>
                    <a:lstStyle/>
                    <a:p>
                      <a:pPr algn="ctr" rtl="1">
                        <a:spcAft>
                          <a:spcPts val="0"/>
                        </a:spcAft>
                      </a:pPr>
                      <a:r>
                        <a:rPr lang="fa-IR" sz="1100">
                          <a:latin typeface="Tahoma" pitchFamily="34" charset="0"/>
                          <a:ea typeface="Times New Roman"/>
                          <a:cs typeface="Tahoma" pitchFamily="34" charset="0"/>
                        </a:rPr>
                        <a:t>18000 _ 9000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60 _ 30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dirty="0">
                          <a:latin typeface="Tahoma" pitchFamily="34" charset="0"/>
                          <a:ea typeface="Times New Roman"/>
                          <a:cs typeface="Tahoma" pitchFamily="34" charset="0"/>
                        </a:rPr>
                        <a:t>8 _ 5</a:t>
                      </a: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4996">
                <a:tc>
                  <a:txBody>
                    <a:bodyPr/>
                    <a:lstStyle/>
                    <a:p>
                      <a:pPr algn="ctr" rtl="1">
                        <a:spcAft>
                          <a:spcPts val="0"/>
                        </a:spcAft>
                      </a:pPr>
                      <a:endParaRPr lang="ar-SA"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r>
                        <a:rPr lang="fa-IR" sz="1100">
                          <a:latin typeface="Tahoma" pitchFamily="34" charset="0"/>
                          <a:ea typeface="Times New Roman"/>
                          <a:cs typeface="Tahoma" pitchFamily="34" charset="0"/>
                        </a:rPr>
                        <a:t>100 _ 60</a:t>
                      </a:r>
                      <a:endParaRPr lang="en-US" sz="110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endParaRPr lang="en-US" sz="1100" dirty="0">
                        <a:latin typeface="Tahoma" pitchFamily="34" charset="0"/>
                        <a:ea typeface="Times New Roman"/>
                        <a:cs typeface="Tahoma"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48129" name="Rectangle 1"/>
          <p:cNvSpPr>
            <a:spLocks noChangeArrowheads="1"/>
          </p:cNvSpPr>
          <p:nvPr/>
        </p:nvSpPr>
        <p:spPr bwMode="auto">
          <a:xfrm>
            <a:off x="928662" y="3929066"/>
            <a:ext cx="707233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سیستم بیومس ( لجن گرانولی )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قسمت کمی از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COD</a:t>
            </a:r>
            <a:r>
              <a:rPr kumimoji="0" lang="en-GB"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تبدیل شده به باکتریهای جدید در راکتورهای بی هوازی تبدیل میگردد. در حین بهره برداری از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UASB</a:t>
            </a:r>
            <a:r>
              <a:rPr kumimoji="0" lang="en-GB"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زمانی می رسد که پایه لجن زائد از سیستم تخلیه گردد.</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مزایای کاربرد سیستم بیومس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1 _ در فضای کمتر نسبت به روش هوازی با راندمان بالاتر قابل استفاده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2_  محصولات قابل مصرف که تا 75 % متان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3_ قابلیت تصفیه 15000 _ 5000 میلی گرم در لیتر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4 _ 95 % تبدیل به گاز و 5 % آن تبدیل بهسلول جدید میشود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5 _ مواد زائد حاصل پایدار می باشد و تولید بو جلب حشرات در حین تخلیه لجن ناچیز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6 _ لجن گرانولی شبیه زغال فعال و خاویار تولید می نماید  که قدرت ته نشینی خوبی دارد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7 _ باکتریهای بی هوازی را می توان برای مصارف بعدی به مدت نسبتا" طولانی در یک محل نگه داشت </a:t>
            </a:r>
            <a:r>
              <a:rPr kumimoji="0" lang="fa-IR" sz="1000" b="0" i="0" u="none" strike="noStrike" cap="none" normalizeH="0" baseline="0" dirty="0" smtClean="0">
                <a:ln>
                  <a:noFill/>
                </a:ln>
                <a:solidFill>
                  <a:schemeClr val="tx1"/>
                </a:solidFill>
                <a:effectLst/>
                <a:latin typeface="Arial"/>
                <a:ea typeface="Times New Roman" pitchFamily="18" charset="0"/>
                <a:cs typeface="Tahoma" pitchFamily="34" charset="0"/>
              </a:rPr>
              <a:t> </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Action Button: Home 6">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357290" y="142852"/>
            <a:ext cx="6929454"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مثال عملی طراحی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فاضلاب شهر بوکارامانگا (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Bucaramanga</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 در کلمبیا دارای مشخصات زیر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COD</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520 _ 430 میلی گرم در لیتر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BOD</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220 _ 190 میلیگرم در لیتر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کل مواد معلق 250 _200 میلیگرم در لیتر</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ازت آلی 30 _ 25 میلی گرم در لیتر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PH</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1/7 _ 6/6 میلی گرم در لیتر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درجه حرارت 24 _ 23 درجه سانتیگراد</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کیفیت فاضالب تصفیه شده و در صد حذف آلودگی ها نیز مطابق زیر است :</a:t>
            </a:r>
            <a:endParaRPr kumimoji="0" lang="fa-IR" sz="1400" b="0" i="0" u="none" strike="noStrike" cap="none" normalizeH="0" baseline="0" dirty="0" smtClean="0">
              <a:ln>
                <a:noFill/>
              </a:ln>
              <a:solidFill>
                <a:schemeClr val="tx1"/>
              </a:solidFill>
              <a:effectLst/>
              <a:latin typeface="Tahoma" pitchFamily="34" charset="0"/>
              <a:cs typeface="Tahoma" pitchFamily="34" charset="0"/>
            </a:endParaRPr>
          </a:p>
        </p:txBody>
      </p:sp>
      <p:graphicFrame>
        <p:nvGraphicFramePr>
          <p:cNvPr id="5" name="Table 4"/>
          <p:cNvGraphicFramePr>
            <a:graphicFrameLocks noGrp="1"/>
          </p:cNvGraphicFramePr>
          <p:nvPr/>
        </p:nvGraphicFramePr>
        <p:xfrm>
          <a:off x="2143108" y="2571744"/>
          <a:ext cx="5000660" cy="3143273"/>
        </p:xfrm>
        <a:graphic>
          <a:graphicData uri="http://schemas.openxmlformats.org/drawingml/2006/table">
            <a:tbl>
              <a:tblPr rtl="1"/>
              <a:tblGrid>
                <a:gridCol w="1386762"/>
                <a:gridCol w="1946772"/>
                <a:gridCol w="1667126"/>
              </a:tblGrid>
              <a:tr h="791203">
                <a:tc>
                  <a:txBody>
                    <a:bodyPr/>
                    <a:lstStyle/>
                    <a:p>
                      <a:pPr algn="ctr" rtl="1">
                        <a:spcAft>
                          <a:spcPts val="0"/>
                        </a:spcAft>
                      </a:pPr>
                      <a:r>
                        <a:rPr lang="fa-IR" sz="1100" b="1" dirty="0">
                          <a:latin typeface="Times New Roman"/>
                          <a:ea typeface="Times New Roman"/>
                          <a:cs typeface="Tahoma"/>
                        </a:rPr>
                        <a:t>آلودگی ها</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100" b="1" dirty="0">
                          <a:latin typeface="Times New Roman"/>
                          <a:ea typeface="Times New Roman"/>
                          <a:cs typeface="Tahoma"/>
                        </a:rPr>
                        <a:t>درصد حذف</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100" b="1" dirty="0">
                          <a:latin typeface="Times New Roman"/>
                          <a:ea typeface="Times New Roman"/>
                          <a:cs typeface="Tahoma"/>
                        </a:rPr>
                        <a:t>کیفیت فاضلاب تصفیه شده</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791203">
                <a:tc>
                  <a:txBody>
                    <a:bodyPr/>
                    <a:lstStyle/>
                    <a:p>
                      <a:pPr algn="ctr" rtl="1">
                        <a:spcAft>
                          <a:spcPts val="0"/>
                        </a:spcAft>
                      </a:pPr>
                      <a:r>
                        <a:rPr lang="en-GB" sz="1100" b="1" dirty="0">
                          <a:latin typeface="Tahoma"/>
                          <a:ea typeface="Times New Roman"/>
                          <a:cs typeface="Arial"/>
                        </a:rPr>
                        <a:t>BOD</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dirty="0">
                          <a:latin typeface="Times New Roman"/>
                          <a:ea typeface="Times New Roman"/>
                          <a:cs typeface="Tahoma"/>
                        </a:rPr>
                        <a:t>90</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dirty="0">
                          <a:latin typeface="Times New Roman"/>
                          <a:ea typeface="Times New Roman"/>
                          <a:cs typeface="Tahoma"/>
                        </a:rPr>
                        <a:t>20     میلی گرم در لیتر</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769664">
                <a:tc>
                  <a:txBody>
                    <a:bodyPr/>
                    <a:lstStyle/>
                    <a:p>
                      <a:pPr algn="ctr" rtl="1">
                        <a:spcAft>
                          <a:spcPts val="0"/>
                        </a:spcAft>
                      </a:pPr>
                      <a:r>
                        <a:rPr lang="en-US" sz="1100" b="1">
                          <a:latin typeface="Tahoma"/>
                          <a:ea typeface="Times New Roman"/>
                          <a:cs typeface="Arial"/>
                        </a:rPr>
                        <a:t>COD</a:t>
                      </a:r>
                      <a:endParaRPr lang="en-US" sz="1100" b="1">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a:latin typeface="Times New Roman"/>
                          <a:ea typeface="Times New Roman"/>
                          <a:cs typeface="Tahoma"/>
                        </a:rPr>
                        <a:t>70</a:t>
                      </a:r>
                      <a:endParaRPr lang="en-US" sz="1100" b="1">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dirty="0">
                          <a:latin typeface="Times New Roman"/>
                          <a:ea typeface="Times New Roman"/>
                          <a:cs typeface="Tahoma"/>
                        </a:rPr>
                        <a:t>150   میلی گرم در لیتر</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791203">
                <a:tc>
                  <a:txBody>
                    <a:bodyPr/>
                    <a:lstStyle/>
                    <a:p>
                      <a:pPr algn="ctr" rtl="1">
                        <a:spcAft>
                          <a:spcPts val="0"/>
                        </a:spcAft>
                      </a:pPr>
                      <a:r>
                        <a:rPr lang="en-GB" sz="1100" b="1">
                          <a:latin typeface="Tahoma"/>
                          <a:ea typeface="Times New Roman"/>
                          <a:cs typeface="Arial"/>
                        </a:rPr>
                        <a:t>TSS</a:t>
                      </a:r>
                      <a:endParaRPr lang="en-US" sz="1100" b="1">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a:latin typeface="Times New Roman"/>
                          <a:ea typeface="Times New Roman"/>
                          <a:cs typeface="Tahoma"/>
                        </a:rPr>
                        <a:t>80</a:t>
                      </a:r>
                      <a:endParaRPr lang="en-US" sz="1100" b="1">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100" b="1" dirty="0">
                          <a:latin typeface="Times New Roman"/>
                          <a:ea typeface="Times New Roman"/>
                          <a:cs typeface="Tahoma"/>
                        </a:rPr>
                        <a:t>45     میلی گرم در لیتر</a:t>
                      </a:r>
                      <a:endParaRPr lang="en-US" sz="11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bl>
          </a:graphicData>
        </a:graphic>
      </p:graphicFrame>
      <p:sp>
        <p:nvSpPr>
          <p:cNvPr id="4" name="Action Button: Home 3">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1571604" y="142852"/>
            <a:ext cx="521494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مشخصات تصفیه خانه از نظر جمعیت و فاضلاب نیز به قرار زیر است :</a:t>
            </a:r>
            <a:endParaRPr kumimoji="0" lang="fa-IR"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1428729" y="571483"/>
          <a:ext cx="6072228" cy="6130940"/>
        </p:xfrm>
        <a:graphic>
          <a:graphicData uri="http://schemas.openxmlformats.org/drawingml/2006/table">
            <a:tbl>
              <a:tblPr rtl="1"/>
              <a:tblGrid>
                <a:gridCol w="2740755"/>
                <a:gridCol w="1943359"/>
                <a:gridCol w="1388114"/>
              </a:tblGrid>
              <a:tr h="327290">
                <a:tc>
                  <a:txBody>
                    <a:bodyPr/>
                    <a:lstStyle/>
                    <a:p>
                      <a:pPr algn="ctr" rtl="1">
                        <a:spcAft>
                          <a:spcPts val="0"/>
                        </a:spcAft>
                      </a:pPr>
                      <a:r>
                        <a:rPr lang="fa-IR" sz="1200" dirty="0">
                          <a:latin typeface="Times New Roman"/>
                          <a:ea typeface="Times New Roman"/>
                          <a:cs typeface="Tahoma"/>
                        </a:rPr>
                        <a:t>مشخصات</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200" dirty="0">
                          <a:latin typeface="Times New Roman"/>
                          <a:ea typeface="Times New Roman"/>
                          <a:cs typeface="Tahoma"/>
                        </a:rPr>
                        <a:t>فاز اول</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rtl="1">
                        <a:spcAft>
                          <a:spcPts val="0"/>
                        </a:spcAft>
                      </a:pPr>
                      <a:r>
                        <a:rPr lang="fa-IR" sz="1200" dirty="0">
                          <a:latin typeface="Times New Roman"/>
                          <a:ea typeface="Times New Roman"/>
                          <a:cs typeface="Tahoma"/>
                        </a:rPr>
                        <a:t>فاز دوم</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56784">
                <a:tc>
                  <a:txBody>
                    <a:bodyPr/>
                    <a:lstStyle/>
                    <a:p>
                      <a:pPr algn="ctr" rtl="1">
                        <a:spcAft>
                          <a:spcPts val="0"/>
                        </a:spcAft>
                      </a:pPr>
                      <a:endParaRPr lang="ar-SA" sz="1200" dirty="0">
                        <a:latin typeface="Times New Roman"/>
                        <a:ea typeface="Times New Roman"/>
                        <a:cs typeface="Tahoma"/>
                      </a:endParaRPr>
                    </a:p>
                    <a:p>
                      <a:pPr algn="ctr" rtl="1">
                        <a:spcAft>
                          <a:spcPts val="0"/>
                        </a:spcAft>
                      </a:pPr>
                      <a:r>
                        <a:rPr lang="fa-IR" sz="1200" dirty="0">
                          <a:latin typeface="Times New Roman"/>
                          <a:ea typeface="Times New Roman"/>
                          <a:cs typeface="Tahoma"/>
                        </a:rPr>
                        <a:t>جمعیت         ( کل :     160000 )</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80000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80000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سرانه فاضلاب به لیتر</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کل فا ضلاب روزانه بر متر مکعب</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16000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16000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en-GB" sz="1200" b="1" i="1">
                          <a:latin typeface="Tahoma"/>
                          <a:ea typeface="Times New Roman"/>
                          <a:cs typeface="Arial"/>
                        </a:rPr>
                        <a:t>BOD</a:t>
                      </a:r>
                      <a:r>
                        <a:rPr lang="fa-IR" sz="1200">
                          <a:latin typeface="Times New Roman"/>
                          <a:ea typeface="Times New Roman"/>
                          <a:cs typeface="Tahoma"/>
                        </a:rPr>
                        <a:t> سرانه به گرم</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54</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54</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fa-IR" sz="1200">
                        <a:latin typeface="Times New Roman"/>
                        <a:ea typeface="Times New Roman"/>
                        <a:cs typeface="Tahoma"/>
                      </a:endParaRPr>
                    </a:p>
                    <a:p>
                      <a:pPr algn="ctr" rtl="1">
                        <a:spcAft>
                          <a:spcPts val="0"/>
                        </a:spcAft>
                      </a:pPr>
                      <a:r>
                        <a:rPr lang="fa-IR" sz="1200">
                          <a:latin typeface="Times New Roman"/>
                          <a:ea typeface="Times New Roman"/>
                          <a:cs typeface="Tahoma"/>
                        </a:rPr>
                        <a:t>حداکثر ساعتی متر مکعب</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3980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3980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dirty="0">
                        <a:latin typeface="Times New Roman"/>
                        <a:ea typeface="Times New Roman"/>
                        <a:cs typeface="Tahoma"/>
                      </a:endParaRPr>
                    </a:p>
                    <a:p>
                      <a:pPr algn="ctr" rtl="1">
                        <a:spcAft>
                          <a:spcPts val="0"/>
                        </a:spcAft>
                      </a:pPr>
                      <a:r>
                        <a:rPr lang="fa-IR" sz="1200" dirty="0">
                          <a:latin typeface="Times New Roman"/>
                          <a:ea typeface="Times New Roman"/>
                          <a:cs typeface="Tahoma"/>
                        </a:rPr>
                        <a:t>بارگذاری </a:t>
                      </a:r>
                      <a:r>
                        <a:rPr lang="en-GB" sz="1200" b="1" i="1" dirty="0">
                          <a:latin typeface="Tahoma"/>
                          <a:ea typeface="Times New Roman"/>
                          <a:cs typeface="Arial"/>
                        </a:rPr>
                        <a:t>UASB</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2 کیلو </a:t>
                      </a:r>
                      <a:r>
                        <a:rPr lang="en-GB" sz="1200" b="1" i="1">
                          <a:latin typeface="Tahoma"/>
                          <a:ea typeface="Times New Roman"/>
                          <a:cs typeface="Arial"/>
                        </a:rPr>
                        <a:t>COD</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 کیلو </a:t>
                      </a:r>
                      <a:r>
                        <a:rPr lang="en-GB" sz="1200" b="1" i="1" dirty="0">
                          <a:latin typeface="Tahoma"/>
                          <a:ea typeface="Times New Roman"/>
                          <a:cs typeface="Arial"/>
                        </a:rPr>
                        <a:t>COD</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زمان توقف در </a:t>
                      </a:r>
                      <a:r>
                        <a:rPr lang="en-GB" sz="1200" b="1" i="1">
                          <a:latin typeface="Tahoma"/>
                          <a:ea typeface="Times New Roman"/>
                          <a:cs typeface="Arial"/>
                        </a:rPr>
                        <a:t>UASB </a:t>
                      </a:r>
                      <a:r>
                        <a:rPr lang="fa-IR" sz="1200">
                          <a:latin typeface="Times New Roman"/>
                          <a:ea typeface="Times New Roman"/>
                          <a:cs typeface="Tahoma"/>
                        </a:rPr>
                        <a:t> به ساعت</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2/5</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2/5</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00130">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درصد حذف  </a:t>
                      </a:r>
                      <a:r>
                        <a:rPr lang="en-GB" sz="1200" b="1" i="1">
                          <a:latin typeface="Tahoma"/>
                          <a:ea typeface="Times New Roman"/>
                          <a:cs typeface="Arial"/>
                        </a:rPr>
                        <a:t>BOD</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80</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endParaRPr lang="ar-SA" sz="1200" dirty="0">
                        <a:latin typeface="Times New Roman"/>
                        <a:ea typeface="Times New Roman"/>
                        <a:cs typeface="Tahoma"/>
                      </a:endParaRPr>
                    </a:p>
                    <a:p>
                      <a:pPr algn="ctr" rtl="1">
                        <a:spcAft>
                          <a:spcPts val="0"/>
                        </a:spcAft>
                      </a:pPr>
                      <a:r>
                        <a:rPr lang="fa-IR" sz="1200" dirty="0">
                          <a:latin typeface="Times New Roman"/>
                          <a:ea typeface="Times New Roman"/>
                          <a:cs typeface="Tahoma"/>
                        </a:rPr>
                        <a:t>80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درصد حذف </a:t>
                      </a:r>
                      <a:r>
                        <a:rPr lang="en-GB" sz="1200" b="1" i="1">
                          <a:latin typeface="Tahoma"/>
                          <a:ea typeface="Times New Roman"/>
                          <a:cs typeface="Arial"/>
                        </a:rPr>
                        <a:t>COD</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65</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65</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تعداد </a:t>
                      </a:r>
                      <a:r>
                        <a:rPr lang="en-GB" sz="1200" b="1" i="1">
                          <a:latin typeface="Tahoma"/>
                          <a:ea typeface="Times New Roman"/>
                          <a:cs typeface="Arial"/>
                        </a:rPr>
                        <a:t>UASB</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2</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حجم هر  </a:t>
                      </a:r>
                      <a:r>
                        <a:rPr lang="en-GB" sz="1200" b="1" i="1">
                          <a:latin typeface="Tahoma"/>
                          <a:ea typeface="Times New Roman"/>
                          <a:cs typeface="Arial"/>
                        </a:rPr>
                        <a:t>UASB</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2</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حجم هر </a:t>
                      </a:r>
                      <a:r>
                        <a:rPr lang="en-GB" sz="1200" b="1" i="1">
                          <a:latin typeface="Tahoma"/>
                          <a:ea typeface="Times New Roman"/>
                          <a:cs typeface="Arial"/>
                        </a:rPr>
                        <a:t>UASB </a:t>
                      </a:r>
                      <a:r>
                        <a:rPr lang="fa-IR" sz="1200">
                          <a:latin typeface="Times New Roman"/>
                          <a:ea typeface="Times New Roman"/>
                          <a:cs typeface="Tahoma"/>
                        </a:rPr>
                        <a:t> متر مکعب</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3250</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3250</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عمق مفید به متر</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4</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4</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56784">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ابعاد به متر</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a:latin typeface="Times New Roman"/>
                          <a:ea typeface="Times New Roman"/>
                          <a:cs typeface="Tahoma"/>
                        </a:rPr>
                        <a:t>2/43 * 2/19</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2/43 * 2/19</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35176">
                <a:tc>
                  <a:txBody>
                    <a:bodyPr/>
                    <a:lstStyle/>
                    <a:p>
                      <a:pPr algn="ctr" rtl="1">
                        <a:spcAft>
                          <a:spcPts val="0"/>
                        </a:spcAft>
                      </a:pPr>
                      <a:endParaRPr lang="ar-SA" sz="1200">
                        <a:latin typeface="Times New Roman"/>
                        <a:ea typeface="Times New Roman"/>
                        <a:cs typeface="Tahoma"/>
                      </a:endParaRPr>
                    </a:p>
                    <a:p>
                      <a:pPr algn="ctr" rtl="1">
                        <a:spcAft>
                          <a:spcPts val="0"/>
                        </a:spcAft>
                      </a:pPr>
                      <a:r>
                        <a:rPr lang="fa-IR" sz="1200">
                          <a:latin typeface="Times New Roman"/>
                          <a:ea typeface="Times New Roman"/>
                          <a:cs typeface="Tahoma"/>
                        </a:rPr>
                        <a:t>تعداد ورودی ها  ( یک عدد برای9/2مترمربع </a:t>
                      </a:r>
                      <a:r>
                        <a:rPr lang="en-GB" sz="1200" b="1">
                          <a:latin typeface="Tahoma"/>
                          <a:ea typeface="Times New Roman"/>
                          <a:cs typeface="Arial"/>
                        </a:rPr>
                        <a:t>(</a:t>
                      </a:r>
                      <a:endParaRPr lang="en-US" sz="120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288</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spcAft>
                          <a:spcPts val="0"/>
                        </a:spcAft>
                      </a:pPr>
                      <a:r>
                        <a:rPr lang="fa-IR" sz="1200" dirty="0">
                          <a:latin typeface="Times New Roman"/>
                          <a:ea typeface="Times New Roman"/>
                          <a:cs typeface="Tahoma"/>
                        </a:rPr>
                        <a:t>288</a:t>
                      </a:r>
                      <a:endParaRPr lang="en-US" sz="1200" dirty="0">
                        <a:latin typeface="Times New Roman"/>
                        <a:ea typeface="Times New Roman"/>
                        <a:cs typeface="Arial"/>
                      </a:endParaRPr>
                    </a:p>
                  </a:txBody>
                  <a:tcPr marL="54287" marR="542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bl>
          </a:graphicData>
        </a:graphic>
      </p:graphicFrame>
      <p:sp>
        <p:nvSpPr>
          <p:cNvPr id="4" name="Action Button: Home 3">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5918" y="428604"/>
            <a:ext cx="5643602" cy="307777"/>
          </a:xfrm>
          <a:prstGeom prst="rect">
            <a:avLst/>
          </a:prstGeom>
        </p:spPr>
        <p:txBody>
          <a:bodyPr wrap="square">
            <a:spAutoFit/>
          </a:bodyPr>
          <a:lstStyle/>
          <a:p>
            <a:pPr algn="ctr"/>
            <a:r>
              <a:rPr lang="en-US" sz="1400" b="1" i="1" dirty="0">
                <a:latin typeface="Tahoma" pitchFamily="34" charset="0"/>
                <a:cs typeface="Tahoma" pitchFamily="34" charset="0"/>
              </a:rPr>
              <a:t> </a:t>
            </a:r>
            <a:r>
              <a:rPr lang="fa-IR" sz="1400" dirty="0">
                <a:latin typeface="Tahoma" pitchFamily="34" charset="0"/>
                <a:cs typeface="Tahoma" pitchFamily="34" charset="0"/>
              </a:rPr>
              <a:t>مشخصات لاگونهای دوزیستی بعد از </a:t>
            </a:r>
            <a:r>
              <a:rPr lang="en-GB" sz="1400" b="1" i="1" dirty="0">
                <a:latin typeface="Tahoma" pitchFamily="34" charset="0"/>
                <a:cs typeface="Tahoma" pitchFamily="34" charset="0"/>
              </a:rPr>
              <a:t>UASB</a:t>
            </a:r>
            <a:r>
              <a:rPr lang="fa-IR" sz="1400" dirty="0">
                <a:latin typeface="Tahoma" pitchFamily="34" charset="0"/>
                <a:cs typeface="Tahoma" pitchFamily="34" charset="0"/>
              </a:rPr>
              <a:t> به شرح زیر است :</a:t>
            </a:r>
          </a:p>
        </p:txBody>
      </p:sp>
      <p:graphicFrame>
        <p:nvGraphicFramePr>
          <p:cNvPr id="5" name="Table 4"/>
          <p:cNvGraphicFramePr>
            <a:graphicFrameLocks noGrp="1"/>
          </p:cNvGraphicFramePr>
          <p:nvPr/>
        </p:nvGraphicFramePr>
        <p:xfrm>
          <a:off x="1500166" y="1300156"/>
          <a:ext cx="5573734" cy="3343290"/>
        </p:xfrm>
        <a:graphic>
          <a:graphicData uri="http://schemas.openxmlformats.org/drawingml/2006/table">
            <a:tbl>
              <a:tblPr rtl="1"/>
              <a:tblGrid>
                <a:gridCol w="3281996"/>
                <a:gridCol w="2291738"/>
              </a:tblGrid>
              <a:tr h="557215">
                <a:tc>
                  <a:txBody>
                    <a:bodyPr/>
                    <a:lstStyle/>
                    <a:p>
                      <a:pPr algn="r" rtl="1">
                        <a:spcAft>
                          <a:spcPts val="0"/>
                        </a:spcAft>
                      </a:pPr>
                      <a:r>
                        <a:rPr lang="fa-IR" sz="1300" dirty="0">
                          <a:latin typeface="Tahoma" pitchFamily="34" charset="0"/>
                          <a:ea typeface="Times New Roman"/>
                          <a:cs typeface="Tahoma" pitchFamily="34" charset="0"/>
                        </a:rPr>
                        <a:t>           بارگذاری لاگونی </a:t>
                      </a:r>
                      <a:endParaRPr lang="en-US" sz="1300" dirty="0">
                        <a:latin typeface="Tahoma" pitchFamily="34" charset="0"/>
                        <a:ea typeface="Times New Roman"/>
                        <a:cs typeface="Tahoma" pitchFamily="34" charset="0"/>
                      </a:endParaRPr>
                    </a:p>
                    <a:p>
                      <a:pPr algn="r" rtl="1">
                        <a:spcAft>
                          <a:spcPts val="0"/>
                        </a:spcAft>
                      </a:pPr>
                      <a:r>
                        <a:rPr lang="ar-SA" sz="1300" dirty="0">
                          <a:latin typeface="Tahoma" pitchFamily="34" charset="0"/>
                          <a:ea typeface="Times New Roman"/>
                          <a:cs typeface="Tahoma" pitchFamily="34" charset="0"/>
                        </a:rPr>
                        <a:t> </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r" rtl="1">
                        <a:spcAft>
                          <a:spcPts val="0"/>
                        </a:spcAft>
                      </a:pPr>
                      <a:r>
                        <a:rPr lang="fa-IR" sz="1300" dirty="0">
                          <a:latin typeface="Tahoma" pitchFamily="34" charset="0"/>
                          <a:ea typeface="Times New Roman"/>
                          <a:cs typeface="Tahoma" pitchFamily="34" charset="0"/>
                        </a:rPr>
                        <a:t>       500 کیلو </a:t>
                      </a:r>
                      <a:r>
                        <a:rPr lang="en-GB" sz="1300" b="1" i="1" dirty="0">
                          <a:latin typeface="Tahoma" pitchFamily="34" charset="0"/>
                          <a:ea typeface="Times New Roman"/>
                          <a:cs typeface="Tahoma" pitchFamily="34" charset="0"/>
                        </a:rPr>
                        <a:t>BOD </a:t>
                      </a:r>
                      <a:r>
                        <a:rPr lang="fa-IR" sz="1300" dirty="0">
                          <a:latin typeface="Tahoma" pitchFamily="34" charset="0"/>
                          <a:ea typeface="Times New Roman"/>
                          <a:cs typeface="Tahoma" pitchFamily="34" charset="0"/>
                        </a:rPr>
                        <a:t>  بر هکتار</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557215">
                <a:tc>
                  <a:txBody>
                    <a:bodyPr/>
                    <a:lstStyle/>
                    <a:p>
                      <a:pPr algn="r" rtl="1">
                        <a:spcAft>
                          <a:spcPts val="0"/>
                        </a:spcAft>
                      </a:pPr>
                      <a:r>
                        <a:rPr lang="fa-IR" sz="1300" dirty="0">
                          <a:latin typeface="Tahoma" pitchFamily="34" charset="0"/>
                          <a:ea typeface="Times New Roman"/>
                          <a:cs typeface="Tahoma" pitchFamily="34" charset="0"/>
                        </a:rPr>
                        <a:t>           درصد حذف</a:t>
                      </a:r>
                      <a:r>
                        <a:rPr lang="en-GB" sz="1300" b="1" i="1" dirty="0">
                          <a:latin typeface="Tahoma" pitchFamily="34" charset="0"/>
                          <a:ea typeface="Times New Roman"/>
                          <a:cs typeface="Tahoma" pitchFamily="34" charset="0"/>
                        </a:rPr>
                        <a:t> COD</a:t>
                      </a:r>
                      <a:endParaRPr lang="en-US" sz="1300" dirty="0">
                        <a:latin typeface="Tahoma" pitchFamily="34" charset="0"/>
                        <a:ea typeface="Times New Roman"/>
                        <a:cs typeface="Tahoma" pitchFamily="34" charset="0"/>
                      </a:endParaRPr>
                    </a:p>
                    <a:p>
                      <a:pPr algn="r" rtl="1">
                        <a:spcAft>
                          <a:spcPts val="0"/>
                        </a:spcAft>
                      </a:pPr>
                      <a:r>
                        <a:rPr lang="fa-IR" sz="1300" dirty="0">
                          <a:latin typeface="Tahoma" pitchFamily="34" charset="0"/>
                          <a:ea typeface="Times New Roman"/>
                          <a:cs typeface="Tahoma" pitchFamily="34" charset="0"/>
                        </a:rPr>
                        <a:t> </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rtl="1">
                        <a:spcAft>
                          <a:spcPts val="0"/>
                        </a:spcAft>
                      </a:pPr>
                      <a:r>
                        <a:rPr lang="fa-IR" sz="1300" dirty="0">
                          <a:latin typeface="Tahoma" pitchFamily="34" charset="0"/>
                          <a:ea typeface="Times New Roman"/>
                          <a:cs typeface="Tahoma" pitchFamily="34" charset="0"/>
                        </a:rPr>
                        <a:t>                    30 </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57215">
                <a:tc>
                  <a:txBody>
                    <a:bodyPr/>
                    <a:lstStyle/>
                    <a:p>
                      <a:pPr algn="r" rtl="1">
                        <a:spcAft>
                          <a:spcPts val="0"/>
                        </a:spcAft>
                      </a:pPr>
                      <a:r>
                        <a:rPr lang="fa-IR" sz="1300">
                          <a:latin typeface="Tahoma" pitchFamily="34" charset="0"/>
                          <a:ea typeface="Times New Roman"/>
                          <a:cs typeface="Tahoma" pitchFamily="34" charset="0"/>
                        </a:rPr>
                        <a:t>           درصد حذف </a:t>
                      </a:r>
                      <a:r>
                        <a:rPr lang="en-US" sz="1300" b="1" i="1">
                          <a:latin typeface="Tahoma" pitchFamily="34" charset="0"/>
                          <a:ea typeface="Times New Roman"/>
                          <a:cs typeface="Tahoma" pitchFamily="34" charset="0"/>
                        </a:rPr>
                        <a:t>BOD</a:t>
                      </a:r>
                      <a:endParaRPr lang="en-US" sz="1300">
                        <a:latin typeface="Tahoma" pitchFamily="34" charset="0"/>
                        <a:ea typeface="Times New Roman"/>
                        <a:cs typeface="Tahoma" pitchFamily="34" charset="0"/>
                      </a:endParaRPr>
                    </a:p>
                    <a:p>
                      <a:pPr algn="r" rtl="1">
                        <a:spcAft>
                          <a:spcPts val="0"/>
                        </a:spcAft>
                      </a:pPr>
                      <a:r>
                        <a:rPr lang="ar-SA" sz="1300" b="1" i="1">
                          <a:latin typeface="Tahoma" pitchFamily="34" charset="0"/>
                          <a:ea typeface="Times New Roman"/>
                          <a:cs typeface="Tahoma" pitchFamily="34" charset="0"/>
                        </a:rPr>
                        <a:t> </a:t>
                      </a:r>
                      <a:endParaRPr lang="en-US" sz="130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rtl="1">
                        <a:spcAft>
                          <a:spcPts val="0"/>
                        </a:spcAft>
                      </a:pPr>
                      <a:r>
                        <a:rPr lang="fa-IR" sz="1300" dirty="0">
                          <a:latin typeface="Tahoma" pitchFamily="34" charset="0"/>
                          <a:ea typeface="Times New Roman"/>
                          <a:cs typeface="Tahoma" pitchFamily="34" charset="0"/>
                        </a:rPr>
                        <a:t>                    50</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57215">
                <a:tc>
                  <a:txBody>
                    <a:bodyPr/>
                    <a:lstStyle/>
                    <a:p>
                      <a:pPr algn="r" rtl="1">
                        <a:spcAft>
                          <a:spcPts val="0"/>
                        </a:spcAft>
                      </a:pPr>
                      <a:r>
                        <a:rPr lang="en-US" sz="1300" b="1" i="1">
                          <a:latin typeface="Tahoma" pitchFamily="34" charset="0"/>
                          <a:ea typeface="Times New Roman"/>
                          <a:cs typeface="Tahoma" pitchFamily="34" charset="0"/>
                        </a:rPr>
                        <a:t> </a:t>
                      </a:r>
                      <a:r>
                        <a:rPr lang="fa-IR" sz="1300">
                          <a:latin typeface="Tahoma" pitchFamily="34" charset="0"/>
                          <a:ea typeface="Times New Roman"/>
                          <a:cs typeface="Tahoma" pitchFamily="34" charset="0"/>
                        </a:rPr>
                        <a:t>    </a:t>
                      </a:r>
                      <a:r>
                        <a:rPr lang="en-GB" sz="1300" b="1" i="1">
                          <a:latin typeface="Tahoma" pitchFamily="34" charset="0"/>
                          <a:ea typeface="Times New Roman"/>
                          <a:cs typeface="Tahoma" pitchFamily="34" charset="0"/>
                        </a:rPr>
                        <a:t>     </a:t>
                      </a:r>
                      <a:r>
                        <a:rPr lang="fa-IR" sz="1300">
                          <a:latin typeface="Tahoma" pitchFamily="34" charset="0"/>
                          <a:ea typeface="Times New Roman"/>
                          <a:cs typeface="Tahoma" pitchFamily="34" charset="0"/>
                        </a:rPr>
                        <a:t>عمق مفید لاگونی</a:t>
                      </a:r>
                      <a:endParaRPr lang="en-US" sz="1300">
                        <a:latin typeface="Tahoma" pitchFamily="34" charset="0"/>
                        <a:ea typeface="Times New Roman"/>
                        <a:cs typeface="Tahoma" pitchFamily="34" charset="0"/>
                      </a:endParaRPr>
                    </a:p>
                    <a:p>
                      <a:pPr algn="r" rtl="1">
                        <a:spcAft>
                          <a:spcPts val="0"/>
                        </a:spcAft>
                      </a:pPr>
                      <a:r>
                        <a:rPr lang="fa-IR" sz="1300">
                          <a:latin typeface="Tahoma" pitchFamily="34" charset="0"/>
                          <a:ea typeface="Times New Roman"/>
                          <a:cs typeface="Tahoma" pitchFamily="34" charset="0"/>
                        </a:rPr>
                        <a:t> </a:t>
                      </a:r>
                      <a:endParaRPr lang="en-US" sz="130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rtl="1">
                        <a:spcAft>
                          <a:spcPts val="0"/>
                        </a:spcAft>
                      </a:pPr>
                      <a:r>
                        <a:rPr lang="fa-IR" sz="1300" dirty="0">
                          <a:latin typeface="Tahoma" pitchFamily="34" charset="0"/>
                          <a:ea typeface="Times New Roman"/>
                          <a:cs typeface="Tahoma" pitchFamily="34" charset="0"/>
                        </a:rPr>
                        <a:t>                 5/1 متر </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57215">
                <a:tc>
                  <a:txBody>
                    <a:bodyPr/>
                    <a:lstStyle/>
                    <a:p>
                      <a:pPr algn="r" rtl="1">
                        <a:spcAft>
                          <a:spcPts val="0"/>
                        </a:spcAft>
                      </a:pPr>
                      <a:r>
                        <a:rPr lang="fa-IR" sz="1300">
                          <a:latin typeface="Tahoma" pitchFamily="34" charset="0"/>
                          <a:ea typeface="Times New Roman"/>
                          <a:cs typeface="Tahoma" pitchFamily="34" charset="0"/>
                        </a:rPr>
                        <a:t>          سطح کل لاگونی</a:t>
                      </a:r>
                      <a:endParaRPr lang="en-US" sz="1300">
                        <a:latin typeface="Tahoma" pitchFamily="34" charset="0"/>
                        <a:ea typeface="Times New Roman"/>
                        <a:cs typeface="Tahoma" pitchFamily="34" charset="0"/>
                      </a:endParaRPr>
                    </a:p>
                    <a:p>
                      <a:pPr algn="r" rtl="1">
                        <a:spcAft>
                          <a:spcPts val="0"/>
                        </a:spcAft>
                      </a:pPr>
                      <a:r>
                        <a:rPr lang="ar-SA" sz="1300">
                          <a:latin typeface="Tahoma" pitchFamily="34" charset="0"/>
                          <a:ea typeface="Times New Roman"/>
                          <a:cs typeface="Tahoma" pitchFamily="34" charset="0"/>
                        </a:rPr>
                        <a:t> </a:t>
                      </a:r>
                      <a:endParaRPr lang="en-US" sz="130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rtl="1">
                        <a:spcAft>
                          <a:spcPts val="0"/>
                        </a:spcAft>
                      </a:pPr>
                      <a:r>
                        <a:rPr lang="fa-IR" sz="1300" dirty="0">
                          <a:latin typeface="Tahoma" pitchFamily="34" charset="0"/>
                          <a:ea typeface="Times New Roman"/>
                          <a:cs typeface="Tahoma" pitchFamily="34" charset="0"/>
                        </a:rPr>
                        <a:t>                 3 هکتار</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557215">
                <a:tc>
                  <a:txBody>
                    <a:bodyPr/>
                    <a:lstStyle/>
                    <a:p>
                      <a:pPr algn="r" rtl="1">
                        <a:spcAft>
                          <a:spcPts val="0"/>
                        </a:spcAft>
                      </a:pPr>
                      <a:r>
                        <a:rPr lang="fa-IR" sz="1300">
                          <a:latin typeface="Tahoma" pitchFamily="34" charset="0"/>
                          <a:ea typeface="Times New Roman"/>
                          <a:cs typeface="Tahoma" pitchFamily="34" charset="0"/>
                        </a:rPr>
                        <a:t>          ابعاد هر لاگون</a:t>
                      </a:r>
                      <a:endParaRPr lang="en-US" sz="1300">
                        <a:latin typeface="Tahoma" pitchFamily="34" charset="0"/>
                        <a:ea typeface="Times New Roman"/>
                        <a:cs typeface="Tahoma" pitchFamily="34" charset="0"/>
                      </a:endParaRPr>
                    </a:p>
                    <a:p>
                      <a:pPr algn="r" rtl="1">
                        <a:spcAft>
                          <a:spcPts val="0"/>
                        </a:spcAft>
                      </a:pPr>
                      <a:r>
                        <a:rPr lang="fa-IR" sz="1300">
                          <a:latin typeface="Tahoma" pitchFamily="34" charset="0"/>
                          <a:ea typeface="Times New Roman"/>
                          <a:cs typeface="Tahoma" pitchFamily="34" charset="0"/>
                        </a:rPr>
                        <a:t> </a:t>
                      </a:r>
                      <a:endParaRPr lang="en-US" sz="130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r" rtl="1">
                        <a:spcAft>
                          <a:spcPts val="0"/>
                        </a:spcAft>
                      </a:pPr>
                      <a:r>
                        <a:rPr lang="fa-IR" sz="1300" dirty="0">
                          <a:latin typeface="Tahoma" pitchFamily="34" charset="0"/>
                          <a:ea typeface="Times New Roman"/>
                          <a:cs typeface="Tahoma" pitchFamily="34" charset="0"/>
                        </a:rPr>
                        <a:t>             200 * 45 متر</a:t>
                      </a:r>
                      <a:endParaRPr lang="en-US" sz="1300" dirty="0">
                        <a:latin typeface="Tahoma" pitchFamily="34" charset="0"/>
                        <a:ea typeface="Times New Roman"/>
                        <a:cs typeface="Tahoma" pitchFamily="34"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40000"/>
                        <a:lumOff val="60000"/>
                      </a:schemeClr>
                    </a:solidFill>
                  </a:tcPr>
                </a:tc>
              </a:tr>
            </a:tbl>
          </a:graphicData>
        </a:graphic>
      </p:graphicFrame>
      <p:sp>
        <p:nvSpPr>
          <p:cNvPr id="6" name="Action Button: Home 5">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57158" y="1571612"/>
            <a:ext cx="814393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perspectiveRelaxedModerately"/>
              <a:lightRig rig="flat" dir="tl">
                <a:rot lat="0" lon="0" rev="6600000"/>
              </a:lightRig>
            </a:scene3d>
            <a:sp3d extrusionH="25400" contourW="8890">
              <a:bevelT w="38100" h="31750" prst="relaxedInset"/>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9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Times New Roman" pitchFamily="18" charset="0"/>
                <a:cs typeface="Tahoma" pitchFamily="34" charset="0"/>
              </a:rPr>
              <a:t>روش های هوازی</a:t>
            </a:r>
            <a:endParaRPr kumimoji="0" lang="fa-IR" sz="9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
        <p:nvSpPr>
          <p:cNvPr id="5" name="Action Button: Home 4">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642910" y="0"/>
            <a:ext cx="7858148"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واحد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 </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واحد </a:t>
            </a: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از یک راکتور پر و خالی شونده تشکیل شده که در آن اختلاط کامل صورت می گیرد و علاوه بر آن هوادهی و ته نشینی که بعد از مرحله واکنش می باشد،در یک تانک انجام می شود. در تمام سیستمهای </a:t>
            </a: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عمل تصفیه در قالب 5 مرحله ای که در ادامه می آید، بصورت متوالی انجام می شود.</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1- پرشدن،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2- واکنش(هوادهی)،</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3- ته نشینی،</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4- تخلیه ،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5- آزاد.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طی مرحله پرشدن، فاضلاب به سیستم وارد می شود. در طی فرایند پر شدن سطح مایع موجود در راکتور از 75درصد در انتهای مرحله آزاد به 100درصد می رسد. در خلال پرشدن، محتویات راکتور در حال مخلوط شدن و یا مخلوط و هوادهی شدن توامان هستند تا به واکنشهای بیولوژیکی در حال انجام در داخل راکتور سرعت ببخشند.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طی فرایند واکنش، واکنشهای آلی تحت شرایط کنترل شده محیطی بر روی مواد آلی موجود در فاضلاب انجام می شود.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طی فرایند ته نشینی، مواد جامد تحت شرایط سکون شروع به ته نشینی می کنند و نتیجه آن پساب تصفیه شده ایست که آماده تخلیه از سیستم </a:t>
            </a: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است.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پساب تصفیه شده در طی مرحله تخلیه از سیستم خارج می شود. برای تخلیه پساب تصفیه شده از مکانیزمهای متعددی از جمله دریچه های سرریز می توان استفاده نمود.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مرحله آزاد در یک سیستم </a:t>
            </a: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که از چند تانک استفاده می کند، زمان لازم را برای پرشدن یک تانک قبل از اینکه مرحله بعدی (واکنش) شروع شود، فراهم می سازد. به دلیل اینکه این مرحله چندان ضروری نیست، گاهی از سیستم </a:t>
            </a: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SBR</a:t>
            </a: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حذف می شود.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مورد فاضلابهای با جریان دائمی، حداقل به 2 تانک نیاز است تا زمانی که یک تانک در حال پرشدن است، تانک دیگر در حال انجام مرحله تصفیه باشد</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7586" name="Picture 2" descr="PIC2"/>
          <p:cNvPicPr>
            <a:picLocks noChangeAspect="1" noChangeArrowheads="1"/>
          </p:cNvPicPr>
          <p:nvPr/>
        </p:nvPicPr>
        <p:blipFill>
          <a:blip r:embed="rId2"/>
          <a:srcRect/>
          <a:stretch>
            <a:fillRect/>
          </a:stretch>
        </p:blipFill>
        <p:spPr bwMode="auto">
          <a:xfrm>
            <a:off x="1000100" y="5372100"/>
            <a:ext cx="6743700" cy="1485900"/>
          </a:xfrm>
          <a:prstGeom prst="rect">
            <a:avLst/>
          </a:prstGeom>
          <a:noFill/>
          <a:ln w="9525">
            <a:noFill/>
            <a:miter lim="800000"/>
            <a:headEnd/>
            <a:tailEnd/>
          </a:ln>
        </p:spPr>
      </p:pic>
      <p:sp>
        <p:nvSpPr>
          <p:cNvPr id="6" name="Action Button: Home 5">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42910" y="357166"/>
            <a:ext cx="7858148"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lang="ar-SA" sz="1400" b="1" dirty="0" smtClean="0">
                <a:latin typeface="Tahoma" pitchFamily="34" charset="0"/>
                <a:cs typeface="Tahoma" pitchFamily="34" charset="0"/>
              </a:rPr>
              <a:t> روش های متداول هوازی</a:t>
            </a:r>
            <a:endParaRPr lang="en-US" sz="1400" dirty="0" smtClean="0">
              <a:latin typeface="Tahoma" pitchFamily="34" charset="0"/>
              <a:cs typeface="Tahoma" pitchFamily="34" charset="0"/>
            </a:endParaRPr>
          </a:p>
          <a:p>
            <a:r>
              <a:rPr lang="ar-SA" sz="1400" b="1" dirty="0" smtClean="0">
                <a:latin typeface="Tahoma" pitchFamily="34" charset="0"/>
                <a:cs typeface="Tahoma" pitchFamily="34" charset="0"/>
              </a:rPr>
              <a:t>صافي چكنده</a:t>
            </a:r>
            <a:endParaRPr lang="en-US" sz="1400" dirty="0" smtClean="0">
              <a:latin typeface="Tahoma" pitchFamily="34" charset="0"/>
              <a:cs typeface="Tahoma" pitchFamily="34" charset="0"/>
            </a:endParaRPr>
          </a:p>
          <a:p>
            <a:r>
              <a:rPr lang="ar-SA" sz="1400" dirty="0" smtClean="0">
                <a:latin typeface="Tahoma" pitchFamily="34" charset="0"/>
                <a:cs typeface="Tahoma" pitchFamily="34" charset="0"/>
              </a:rPr>
              <a:t>يكي از قديمي ترين مدل هاي فيلترهاي بيولوژيكي، صافي چكنده مي باشد كه در سال 1800 با بسترهاي سنگي و زغالي براي تصفيه فاضلاب ساخته شدند. صافي چكنده به طور نمونه شامل پكينگ يا مديا داخل يك مخزن مي باشد. فاضلاب مورد تصفيه از بالاي مديا اسپري شده و در زير مديا در انبار فاضلاب جمع آوري مي شود. سطح مديا يا پكينگ ، محلي براي رشد بيوفيلم آماده مي كند. در بعضي از سيستم ها، هوا توسط فن به داخل فيلتر دميده مي شود. اگرچه بيشتر فيلترها متكي به انتقال طبيعي هوا از داخل فيلتر هستند.</a:t>
            </a:r>
            <a:endParaRPr lang="en-US" sz="1400" dirty="0" smtClean="0">
              <a:latin typeface="Tahoma" pitchFamily="34" charset="0"/>
              <a:cs typeface="Tahoma" pitchFamily="34" charset="0"/>
            </a:endParaRPr>
          </a:p>
          <a:p>
            <a:r>
              <a:rPr lang="ar-SA" sz="1400" dirty="0" smtClean="0">
                <a:latin typeface="Tahoma" pitchFamily="34" charset="0"/>
                <a:cs typeface="Tahoma" pitchFamily="34" charset="0"/>
              </a:rPr>
              <a:t>صافي هاي چكنده از لحاظ ابعادي بزرگ هستند ولي راه اندازي آسان دارند. آنها توانايي تصفيه محدوده متنوعي از </a:t>
            </a:r>
            <a:r>
              <a:rPr lang="en-US" sz="1400" dirty="0" smtClean="0">
                <a:latin typeface="Tahoma" pitchFamily="34" charset="0"/>
                <a:cs typeface="Tahoma" pitchFamily="34" charset="0"/>
              </a:rPr>
              <a:t>nutrient levels</a:t>
            </a:r>
            <a:r>
              <a:rPr lang="ar-SA" sz="1400" dirty="0" smtClean="0">
                <a:latin typeface="Tahoma" pitchFamily="34" charset="0"/>
                <a:cs typeface="Tahoma" pitchFamily="34" charset="0"/>
              </a:rPr>
              <a:t> را دارند. </a:t>
            </a:r>
            <a:endParaRPr lang="en-US" sz="1400" dirty="0" smtClean="0">
              <a:latin typeface="Tahoma" pitchFamily="34" charset="0"/>
              <a:cs typeface="Tahoma" pitchFamily="34" charset="0"/>
            </a:endParaRPr>
          </a:p>
          <a:p>
            <a:r>
              <a:rPr lang="ar-SA" sz="1400" dirty="0" smtClean="0">
                <a:latin typeface="Tahoma" pitchFamily="34" charset="0"/>
                <a:cs typeface="Tahoma" pitchFamily="34" charset="0"/>
              </a:rPr>
              <a:t>يكي از منافع بزرگ صافي چكنده اين است كه آب با اكسيژن بيشتري نسبت به آنچه وارد شده از آن خارج شود، چراكه صافي چكنده، واسطه بزرگي براي آب و هوا است همچنين به آرامي گازهاي </a:t>
            </a:r>
            <a:r>
              <a:rPr lang="en-US" sz="1400" dirty="0" smtClean="0">
                <a:latin typeface="Tahoma" pitchFamily="34" charset="0"/>
                <a:cs typeface="Tahoma" pitchFamily="34" charset="0"/>
              </a:rPr>
              <a:t> H2S,N2,CO2</a:t>
            </a:r>
            <a:r>
              <a:rPr lang="ar-SA" sz="1400" dirty="0" smtClean="0">
                <a:latin typeface="Tahoma" pitchFamily="34" charset="0"/>
                <a:cs typeface="Tahoma" pitchFamily="34" charset="0"/>
              </a:rPr>
              <a:t> يا ديگر گازهاي سبك و بخارشدني نامطلوب را جدا مي كند. </a:t>
            </a:r>
            <a:endParaRPr lang="en-US" sz="1400" dirty="0" smtClean="0">
              <a:latin typeface="Tahoma" pitchFamily="34" charset="0"/>
              <a:cs typeface="Tahoma" pitchFamily="34" charset="0"/>
            </a:endParaRPr>
          </a:p>
          <a:p>
            <a:r>
              <a:rPr lang="ar-SA" sz="1400" dirty="0" smtClean="0">
                <a:latin typeface="Tahoma" pitchFamily="34" charset="0"/>
                <a:cs typeface="Tahoma" pitchFamily="34" charset="0"/>
              </a:rPr>
              <a:t>تنها مشكل بزرگ صافي چكنده، هزينه زيادي است كه براي پمپاژ آب تا بالاي فيلتر مورد نياز است. درصورتيكه فواصل فيلتر خيلي باريك باشد، فضاي زيادي را ذخيره مي كند ولي به انرژي پمپاژ بيشتري نياز دارد. يك فيلتر با وسعت كم، انرژي كمتري صرف خواهد كرد ولي فضاي بيشتري را نيز اشغال مي كند.</a:t>
            </a:r>
            <a:endParaRPr lang="en-US" sz="1400" dirty="0" smtClean="0">
              <a:latin typeface="Tahoma" pitchFamily="34" charset="0"/>
              <a:cs typeface="Tahoma" pitchFamily="34" charset="0"/>
            </a:endParaRPr>
          </a:p>
          <a:p>
            <a:r>
              <a:rPr lang="ar-SA" sz="1400" dirty="0" smtClean="0">
                <a:latin typeface="Tahoma" pitchFamily="34" charset="0"/>
                <a:cs typeface="Tahoma" pitchFamily="34" charset="0"/>
              </a:rPr>
              <a:t>اولين قدم در طراحي يك صافي چكنده قرار دادن پكينگ يا مدياي صحيح مي باشد. در سال هاي گذشته، مواد بسيار متنوعي در صافي چكنده استفاده شده است اما امروزه، بهترين آن، مديا مي باشد</a:t>
            </a:r>
            <a:r>
              <a:rPr lang="fa-IR" sz="1400" dirty="0" smtClean="0">
                <a:latin typeface="Tahoma" pitchFamily="34" charset="0"/>
                <a:cs typeface="Tahoma" pitchFamily="34" charset="0"/>
              </a:rPr>
              <a:t>.</a:t>
            </a:r>
          </a:p>
          <a:p>
            <a:r>
              <a:rPr lang="ar-SA" sz="1400" dirty="0" smtClean="0">
                <a:latin typeface="Tahoma" pitchFamily="34" charset="0"/>
                <a:cs typeface="Tahoma" pitchFamily="34" charset="0"/>
              </a:rPr>
              <a:t>ساختمان مديا تركيبي از ورق هاي </a:t>
            </a:r>
            <a:r>
              <a:rPr lang="en-US" sz="1400" dirty="0" smtClean="0">
                <a:latin typeface="Tahoma" pitchFamily="34" charset="0"/>
                <a:cs typeface="Tahoma" pitchFamily="34" charset="0"/>
              </a:rPr>
              <a:t>rigid PVC</a:t>
            </a:r>
            <a:r>
              <a:rPr lang="ar-SA" sz="1400" dirty="0" smtClean="0">
                <a:latin typeface="Tahoma" pitchFamily="34" charset="0"/>
                <a:cs typeface="Tahoma" pitchFamily="34" charset="0"/>
              </a:rPr>
              <a:t>  شيار دار است كه به يكديگر چسبيده شده و به شكل بلوك درآمده اند.يكي از مزاياي ساختار اين مديا قابل انعطاف بودن و سهولت استفاده است. از مديا مي توان در ساختن يك بيوفيلتر مناسب  بدون مخزن استفاده كرد. مخزن بيشترين هزينه بيوفيلتر را به خود اختصاص مي دهد، بنابراين، بيوفيلتر بدون مخزن يك ذخيره كننده مالي بسيار خوب مي باشد. اين پكينگ ها خود ساپورت هستند و مي توانند بر روي </a:t>
            </a:r>
            <a:r>
              <a:rPr lang="en-US" sz="1400" dirty="0" smtClean="0">
                <a:latin typeface="Tahoma" pitchFamily="34" charset="0"/>
                <a:cs typeface="Tahoma" pitchFamily="34" charset="0"/>
              </a:rPr>
              <a:t>frame work</a:t>
            </a:r>
            <a:r>
              <a:rPr lang="ar-SA" sz="1400" dirty="0" smtClean="0">
                <a:latin typeface="Tahoma" pitchFamily="34" charset="0"/>
                <a:cs typeface="Tahoma" pitchFamily="34" charset="0"/>
              </a:rPr>
              <a:t> يا هر سطح صافي حتي در بالاي مخزن كشت ميكروب واقع شوند</a:t>
            </a:r>
            <a:r>
              <a:rPr lang="fa-IR" sz="1400" dirty="0" smtClean="0">
                <a:latin typeface="Tahoma" pitchFamily="34" charset="0"/>
                <a:cs typeface="Tahoma" pitchFamily="34" charset="0"/>
              </a:rPr>
              <a:t>.</a:t>
            </a:r>
            <a:endParaRPr kumimoji="0" lang="ar-SA" sz="1400" b="0" i="0" u="none" strike="noStrike" cap="none" normalizeH="0" baseline="0" dirty="0" smtClean="0">
              <a:ln>
                <a:noFill/>
              </a:ln>
              <a:solidFill>
                <a:schemeClr val="tx1"/>
              </a:solidFill>
              <a:effectLst/>
              <a:latin typeface="Tahoma" pitchFamily="34" charset="0"/>
              <a:cs typeface="Tahoma" pitchFamily="34" charset="0"/>
            </a:endParaRPr>
          </a:p>
        </p:txBody>
      </p:sp>
      <p:sp>
        <p:nvSpPr>
          <p:cNvPr id="6" name="Action Button: Home 5">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714348" y="357166"/>
            <a:ext cx="757239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يكي ديگر از موارد مهم در طراحي صافي چكنده، سيستم توزيع خوب آب در بالاي مديا مي باشد. براي انجام اين كار دو روش موجود است.</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سيستم اسپري با فشار به همراه نگهدارنده </a:t>
            </a:r>
            <a:r>
              <a:rPr kumimoji="0" lang="en-US" sz="14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splash</a:t>
            </a:r>
            <a:r>
              <a:rPr kumimoji="0" lang="ar-SA" sz="14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در بالا كه احتمالاً ساده ترين حالت است. تنها اشكال اين روش، افت فشار اضافي است كه براي راه اندازي نازل مورد نياز است</a:t>
            </a:r>
            <a:endParaRPr kumimoji="0" lang="ar-SA" sz="1400" b="0" i="0" u="none" strike="noStrike" cap="none" normalizeH="0" baseline="0" dirty="0" smtClean="0">
              <a:ln>
                <a:noFill/>
              </a:ln>
              <a:solidFill>
                <a:schemeClr val="tx1"/>
              </a:solidFill>
              <a:effectLst/>
              <a:latin typeface="Tahoma" pitchFamily="34" charset="0"/>
              <a:cs typeface="Tahoma" pitchFamily="34" charset="0"/>
            </a:endParaRPr>
          </a:p>
        </p:txBody>
      </p:sp>
      <p:pic>
        <p:nvPicPr>
          <p:cNvPr id="74754" name="Picture 2" descr="image001"/>
          <p:cNvPicPr>
            <a:picLocks noChangeAspect="1" noChangeArrowheads="1"/>
          </p:cNvPicPr>
          <p:nvPr/>
        </p:nvPicPr>
        <p:blipFill>
          <a:blip r:embed="rId2"/>
          <a:srcRect/>
          <a:stretch>
            <a:fillRect/>
          </a:stretch>
        </p:blipFill>
        <p:spPr bwMode="auto">
          <a:xfrm>
            <a:off x="1500166" y="1643050"/>
            <a:ext cx="5696648" cy="4430726"/>
          </a:xfrm>
          <a:prstGeom prst="rect">
            <a:avLst/>
          </a:prstGeom>
          <a:noFill/>
          <a:ln w="9525">
            <a:noFill/>
            <a:miter lim="800000"/>
            <a:headEnd/>
            <a:tailEnd/>
          </a:ln>
        </p:spPr>
      </p:pic>
      <p:sp>
        <p:nvSpPr>
          <p:cNvPr id="6" name="Action Button: Home 5">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42910" y="1857364"/>
            <a:ext cx="764386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Times New Roman" pitchFamily="18" charset="0"/>
                <a:cs typeface="Tahoma" pitchFamily="34" charset="0"/>
                <a:hlinkClick r:id="rId2" action="ppaction://hlinksldjump"/>
              </a:rPr>
              <a:t>روش های بی هوازی در تصفیه فاضلاب</a:t>
            </a:r>
            <a:endParaRPr kumimoji="0" lang="fa-IR" sz="32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
        <p:nvSpPr>
          <p:cNvPr id="5" name="Rectangle 1"/>
          <p:cNvSpPr>
            <a:spLocks noChangeArrowheads="1"/>
          </p:cNvSpPr>
          <p:nvPr/>
        </p:nvSpPr>
        <p:spPr bwMode="auto">
          <a:xfrm>
            <a:off x="642910" y="2928934"/>
            <a:ext cx="750099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Times New Roman" pitchFamily="18" charset="0"/>
                <a:cs typeface="Tahoma" pitchFamily="34" charset="0"/>
                <a:hlinkClick r:id="rId3" action="ppaction://hlinksldjump"/>
              </a:rPr>
              <a:t>روش های هوازی در تصفیه فاضلاب</a:t>
            </a:r>
            <a:endParaRPr kumimoji="0" lang="fa-IR" sz="32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57158" y="0"/>
            <a:ext cx="821537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1400" b="1" dirty="0" smtClean="0">
                <a:latin typeface="Tahoma" pitchFamily="34" charset="0"/>
                <a:cs typeface="Tahoma" pitchFamily="34" charset="0"/>
              </a:rPr>
              <a:t>پر کننده هاي داخل صافي ها</a:t>
            </a:r>
            <a:r>
              <a:rPr lang="en-US" sz="1400" b="1" dirty="0" smtClean="0">
                <a:latin typeface="Tahoma" pitchFamily="34" charset="0"/>
                <a:cs typeface="Tahoma" pitchFamily="34" charset="0"/>
              </a:rPr>
              <a:t> :</a:t>
            </a:r>
            <a:r>
              <a:rPr lang="ar-SA" sz="1400" dirty="0" smtClean="0">
                <a:latin typeface="Tahoma" pitchFamily="34" charset="0"/>
                <a:cs typeface="Tahoma" pitchFamily="34" charset="0"/>
              </a:rPr>
              <a:t>سنگهاي استانداردي که معمولأ داخل صافي هاي چکنده مورد استفاده قرار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گيرند عبارتند از</a:t>
            </a:r>
            <a:r>
              <a:rPr lang="fa-IR" sz="1400" dirty="0" smtClean="0">
                <a:latin typeface="Tahoma" pitchFamily="34" charset="0"/>
                <a:cs typeface="Tahoma" pitchFamily="34" charset="0"/>
              </a:rPr>
              <a:t> :</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 1- </a:t>
            </a:r>
            <a:r>
              <a:rPr lang="ar-SA" sz="1400" dirty="0" smtClean="0">
                <a:latin typeface="Tahoma" pitchFamily="34" charset="0"/>
                <a:cs typeface="Tahoma" pitchFamily="34" charset="0"/>
              </a:rPr>
              <a:t>سنگهاي شکسته</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2- </a:t>
            </a:r>
            <a:r>
              <a:rPr lang="ar-SA" sz="1400" dirty="0" smtClean="0">
                <a:latin typeface="Tahoma" pitchFamily="34" charset="0"/>
                <a:cs typeface="Tahoma" pitchFamily="34" charset="0"/>
              </a:rPr>
              <a:t>گدازه ها</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3- </a:t>
            </a:r>
            <a:r>
              <a:rPr lang="ar-SA" sz="1400" dirty="0" smtClean="0">
                <a:latin typeface="Tahoma" pitchFamily="34" charset="0"/>
                <a:cs typeface="Tahoma" pitchFamily="34" charset="0"/>
              </a:rPr>
              <a:t>شن</a:t>
            </a:r>
            <a:r>
              <a:rPr lang="en-US" sz="1400" dirty="0" smtClean="0">
                <a:latin typeface="Tahoma" pitchFamily="34" charset="0"/>
                <a:cs typeface="Tahoma" pitchFamily="34" charset="0"/>
              </a:rPr>
              <a:t> (Gravel)</a:t>
            </a:r>
          </a:p>
          <a:p>
            <a:r>
              <a:rPr lang="ar-SA" sz="1400" dirty="0" smtClean="0">
                <a:latin typeface="Tahoma" pitchFamily="34" charset="0"/>
                <a:cs typeface="Tahoma" pitchFamily="34" charset="0"/>
              </a:rPr>
              <a:t>اندازه سنگهاي داخل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چکنده از 60 تا 90 ميليمتر</a:t>
            </a:r>
            <a:r>
              <a:rPr lang="en-US" sz="1400" dirty="0" smtClean="0">
                <a:latin typeface="Tahoma" pitchFamily="34" charset="0"/>
                <a:cs typeface="Tahoma" pitchFamily="34" charset="0"/>
              </a:rPr>
              <a:t> (9/4 – 7/2 in) </a:t>
            </a:r>
            <a:r>
              <a:rPr lang="ar-SA" sz="1400" dirty="0" smtClean="0">
                <a:latin typeface="Tahoma" pitchFamily="34" charset="0"/>
                <a:cs typeface="Tahoma" pitchFamily="34" charset="0"/>
              </a:rPr>
              <a:t>متغير است و اين سنگها معمولأ از جنس</a:t>
            </a:r>
            <a:r>
              <a:rPr lang="en-US" sz="1400" dirty="0" smtClean="0">
                <a:latin typeface="Tahoma" pitchFamily="34" charset="0"/>
                <a:cs typeface="Tahoma" pitchFamily="34" charset="0"/>
              </a:rPr>
              <a:t> Traprock</a:t>
            </a:r>
            <a:r>
              <a:rPr lang="ar-SA" sz="1400" dirty="0" smtClean="0">
                <a:latin typeface="Tahoma" pitchFamily="34" charset="0"/>
                <a:cs typeface="Tahoma" pitchFamily="34" charset="0"/>
              </a:rPr>
              <a:t>، گرانيت ، کوارتزيت ، گدازه آتشفشاني و عاري از ماسه و رس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باشند</a:t>
            </a:r>
            <a:r>
              <a:rPr lang="en-US" sz="1400" dirty="0" smtClean="0">
                <a:latin typeface="Tahoma" pitchFamily="34" charset="0"/>
                <a:cs typeface="Tahoma" pitchFamily="34" charset="0"/>
              </a:rPr>
              <a:t>. Media</a:t>
            </a:r>
            <a:r>
              <a:rPr lang="ar-SA" sz="1400" dirty="0" smtClean="0">
                <a:latin typeface="Tahoma" pitchFamily="34" charset="0"/>
                <a:cs typeface="Tahoma" pitchFamily="34" charset="0"/>
              </a:rPr>
              <a:t>هاي پلاستيکي بايستي بصورت ورقه</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قفل شوندهاي باشند که بدقت داخل صافي قرار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گيرند. بطوري که جريان يکنواختي در بين آنها ايجاد گردد و يا بصورت اجسامي با شکل خاص باشند که بطور راندوم روي يکديگر قرار گرفته و حجم داخل صافي را پر کنند</a:t>
            </a:r>
            <a:r>
              <a:rPr lang="en-US" sz="1400" dirty="0" smtClean="0">
                <a:latin typeface="Tahoma" pitchFamily="34" charset="0"/>
                <a:cs typeface="Tahoma" pitchFamily="34" charset="0"/>
              </a:rPr>
              <a:t>.Media </a:t>
            </a:r>
            <a:r>
              <a:rPr lang="ar-SA" sz="1400" dirty="0" smtClean="0">
                <a:latin typeface="Tahoma" pitchFamily="34" charset="0"/>
                <a:cs typeface="Tahoma" pitchFamily="34" charset="0"/>
              </a:rPr>
              <a:t>هاي پلاستيکي معمولأ در مناطقي که سنگ طبيعي مناسبي براي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 موجود نيست ارزانتر تمام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شوند با اين مزيت که وزن خيلي سبکتري نسبت به سنگها دارند</a:t>
            </a:r>
            <a:r>
              <a:rPr lang="en-US" sz="1400" dirty="0" smtClean="0">
                <a:latin typeface="Tahoma" pitchFamily="34" charset="0"/>
                <a:cs typeface="Tahoma" pitchFamily="34" charset="0"/>
              </a:rPr>
              <a:t>. </a:t>
            </a:r>
            <a:br>
              <a:rPr lang="en-US" sz="1400" dirty="0" smtClean="0">
                <a:latin typeface="Tahoma" pitchFamily="34" charset="0"/>
                <a:cs typeface="Tahoma" pitchFamily="34" charset="0"/>
              </a:rPr>
            </a:br>
            <a:r>
              <a:rPr lang="en-US" sz="1400" dirty="0" smtClean="0">
                <a:latin typeface="Tahoma" pitchFamily="34" charset="0"/>
                <a:cs typeface="Tahoma" pitchFamily="34" charset="0"/>
              </a:rPr>
              <a:t>Media</a:t>
            </a:r>
            <a:r>
              <a:rPr lang="ar-SA" sz="1400" dirty="0" smtClean="0">
                <a:latin typeface="Tahoma" pitchFamily="34" charset="0"/>
                <a:cs typeface="Tahoma" pitchFamily="34" charset="0"/>
              </a:rPr>
              <a:t>هاي چوبي در بعضي موارد به جاي سنگ و پلاستيک مورد استفاده قرار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گيرند. تخته هاي باريک</a:t>
            </a:r>
            <a:r>
              <a:rPr lang="en-US" sz="1400" dirty="0" smtClean="0">
                <a:latin typeface="Tahoma" pitchFamily="34" charset="0"/>
                <a:cs typeface="Tahoma" pitchFamily="34" charset="0"/>
              </a:rPr>
              <a:t> Red wood</a:t>
            </a:r>
            <a:r>
              <a:rPr lang="ar-SA" sz="1400" dirty="0" smtClean="0">
                <a:latin typeface="Tahoma" pitchFamily="34" charset="0"/>
                <a:cs typeface="Tahoma" pitchFamily="34" charset="0"/>
              </a:rPr>
              <a:t>بطور هموار ساخته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شوند طوري که کاملأ سطح صافي را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پوشانند و روي يکديگر قرار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گيرند تا اينکه تمام حجم صافي پر شود</a:t>
            </a:r>
            <a:r>
              <a:rPr lang="ar-SA" sz="1400" b="1" dirty="0" smtClean="0">
                <a:latin typeface="Tahoma" pitchFamily="34" charset="0"/>
                <a:cs typeface="Tahoma" pitchFamily="34" charset="0"/>
              </a:rPr>
              <a:t> </a:t>
            </a:r>
            <a:endParaRPr lang="en-US" sz="1400" b="1" dirty="0" smtClean="0">
              <a:latin typeface="Tahoma" pitchFamily="34" charset="0"/>
              <a:cs typeface="Tahoma" pitchFamily="34" charset="0"/>
            </a:endParaRPr>
          </a:p>
          <a:p>
            <a:r>
              <a:rPr lang="ar-SA" sz="1400" b="1" dirty="0" smtClean="0">
                <a:latin typeface="Tahoma" pitchFamily="34" charset="0"/>
                <a:cs typeface="Tahoma" pitchFamily="34" charset="0"/>
              </a:rPr>
              <a:t>مشکلات بهره برداري صافي هاي چکنده</a:t>
            </a:r>
            <a:r>
              <a:rPr lang="en-US" sz="1400" b="1" dirty="0" smtClean="0">
                <a:latin typeface="Tahoma" pitchFamily="34" charset="0"/>
                <a:cs typeface="Tahoma" pitchFamily="34" charset="0"/>
              </a:rPr>
              <a:t> :</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بزرگترين مشکل بهره برداري صافيهاي چکنده وابسنه به هواي سرد است . در صافيهاي</a:t>
            </a:r>
            <a:r>
              <a:rPr lang="en-US" sz="1400" dirty="0" smtClean="0">
                <a:latin typeface="Tahoma" pitchFamily="34" charset="0"/>
                <a:cs typeface="Tahoma" pitchFamily="34" charset="0"/>
              </a:rPr>
              <a:t>Highrate </a:t>
            </a:r>
            <a:r>
              <a:rPr lang="ar-SA" sz="1400" dirty="0" smtClean="0">
                <a:latin typeface="Tahoma" pitchFamily="34" charset="0"/>
                <a:cs typeface="Tahoma" pitchFamily="34" charset="0"/>
              </a:rPr>
              <a:t>بازده صافي با کاهش دما تقريبأ به ازاي هر 10 درجه سانتي گراد ، 30% کاهش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يابد . يخ بندي ممکن است باعث کيپ شدن جزئي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a:t>
            </a:r>
            <a:r>
              <a:rPr lang="en-US" sz="1400" dirty="0" smtClean="0">
                <a:latin typeface="Tahoma" pitchFamily="34" charset="0"/>
                <a:cs typeface="Tahoma" pitchFamily="34" charset="0"/>
              </a:rPr>
              <a:t> Medium</a:t>
            </a:r>
            <a:r>
              <a:rPr lang="ar-SA" sz="1400" dirty="0" smtClean="0">
                <a:latin typeface="Tahoma" pitchFamily="34" charset="0"/>
                <a:cs typeface="Tahoma" pitchFamily="34" charset="0"/>
              </a:rPr>
              <a:t>شود که اين امر باعث</a:t>
            </a:r>
            <a:r>
              <a:rPr lang="en-US" sz="1400" dirty="0" smtClean="0">
                <a:latin typeface="Tahoma" pitchFamily="34" charset="0"/>
                <a:cs typeface="Tahoma" pitchFamily="34" charset="0"/>
              </a:rPr>
              <a:t> over load</a:t>
            </a:r>
            <a:r>
              <a:rPr lang="ar-SA" sz="1400" dirty="0" smtClean="0">
                <a:latin typeface="Tahoma" pitchFamily="34" charset="0"/>
                <a:cs typeface="Tahoma" pitchFamily="34" charset="0"/>
              </a:rPr>
              <a:t>شدن سطح صافي مي</a:t>
            </a:r>
            <a:r>
              <a:rPr lang="en-US" sz="1400" dirty="0" smtClean="0">
                <a:latin typeface="Tahoma" pitchFamily="34" charset="0"/>
                <a:cs typeface="Tahoma" pitchFamily="34" charset="0"/>
              </a:rPr>
              <a:t>&amp;shy;</a:t>
            </a:r>
            <a:r>
              <a:rPr lang="ar-SA" sz="1400" dirty="0" smtClean="0">
                <a:latin typeface="Tahoma" pitchFamily="34" charset="0"/>
                <a:cs typeface="Tahoma" pitchFamily="34" charset="0"/>
              </a:rPr>
              <a:t>گردد</a:t>
            </a:r>
            <a:r>
              <a:rPr lang="en-US" sz="1400" dirty="0" smtClean="0">
                <a:latin typeface="Tahoma" pitchFamily="34" charset="0"/>
                <a:cs typeface="Tahoma" pitchFamily="34" charset="0"/>
              </a:rPr>
              <a:t>.</a:t>
            </a:r>
            <a:r>
              <a:rPr lang="ar-SA" sz="1400" dirty="0" smtClean="0">
                <a:latin typeface="Tahoma" pitchFamily="34" charset="0"/>
                <a:cs typeface="Tahoma" pitchFamily="34" charset="0"/>
              </a:rPr>
              <a:t>در آب و هواي شمالي پوشش هاي فايبرگلاس و يا سيستم</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هايي براي شکست بادبه منظور جلوگيري از شکل</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گيري يخ زدگي استفاده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شود</a:t>
            </a:r>
            <a:r>
              <a:rPr lang="en-US" sz="1400" dirty="0" smtClean="0">
                <a:latin typeface="Tahoma" pitchFamily="34" charset="0"/>
                <a:cs typeface="Tahoma" pitchFamily="34" charset="0"/>
              </a:rPr>
              <a:t> . </a:t>
            </a:r>
            <a:r>
              <a:rPr lang="ar-SA" sz="1400" dirty="0" smtClean="0">
                <a:latin typeface="Tahoma" pitchFamily="34" charset="0"/>
                <a:cs typeface="Tahoma" pitchFamily="34" charset="0"/>
              </a:rPr>
              <a:t>اين پوشش ها علاوه بر اين مزاياي ديگري نيز در پي دارند که يکي از اين موارد ، جلوگيري از پخش بويي است که ممکن است در صافي چکنده ايجاد شود</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توليد حشرات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چکنده</a:t>
            </a:r>
            <a:r>
              <a:rPr lang="en-US" sz="1400" dirty="0" smtClean="0">
                <a:latin typeface="Tahoma" pitchFamily="34" charset="0"/>
                <a:cs typeface="Tahoma" pitchFamily="34" charset="0"/>
              </a:rPr>
              <a:t> Low rate </a:t>
            </a:r>
            <a:r>
              <a:rPr lang="ar-SA" sz="1400" dirty="0" smtClean="0">
                <a:latin typeface="Tahoma" pitchFamily="34" charset="0"/>
                <a:cs typeface="Tahoma" pitchFamily="34" charset="0"/>
              </a:rPr>
              <a:t>يکي ديگر از مشکلات بهره</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برداري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چکنده است</a:t>
            </a:r>
            <a:r>
              <a:rPr lang="en-US" sz="1400" dirty="0" smtClean="0">
                <a:latin typeface="Tahoma" pitchFamily="34" charset="0"/>
                <a:cs typeface="Tahoma" pitchFamily="34" charset="0"/>
              </a:rPr>
              <a:t> . </a:t>
            </a:r>
            <a:r>
              <a:rPr lang="ar-SA" sz="1400" dirty="0" smtClean="0">
                <a:latin typeface="Tahoma" pitchFamily="34" charset="0"/>
                <a:cs typeface="Tahoma" pitchFamily="34" charset="0"/>
              </a:rPr>
              <a:t>اما اين مقدار توليد حشرات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a:t>
            </a:r>
            <a:r>
              <a:rPr lang="en-US" sz="1400" dirty="0" smtClean="0">
                <a:latin typeface="Tahoma" pitchFamily="34" charset="0"/>
                <a:cs typeface="Tahoma" pitchFamily="34" charset="0"/>
              </a:rPr>
              <a:t> High rate </a:t>
            </a:r>
            <a:r>
              <a:rPr lang="ar-SA" sz="1400" dirty="0" smtClean="0">
                <a:latin typeface="Tahoma" pitchFamily="34" charset="0"/>
                <a:cs typeface="Tahoma" pitchFamily="34" charset="0"/>
              </a:rPr>
              <a:t>مزاحمت کمتري ايجاد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کنند زيرا که در نرخ هيدروليکي بالاتر ، جريان ، حشرات را قبل از اينکه بتوانند به رشد وتوليد مثل خود ادامه دهند ، با خود آنها را از سيستم خارج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کند. اين مسئله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چکنده بسيار مهم است که روي تمام سطح صافي بطور يکسان ، جريان پخش شود زيرا که در جاهايي که جريان کم باشد محل مناسبي براي رشد حشرات 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باشد. براي دوري از اين مشکل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 بايستي سطح صافي را براي 24 ساعت غرقاب کرد و يا اينکه از حشره کش</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 جهت کنترل رشد حشرات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 استفاده کرد بنابراين در صورتي که اين مسئله در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 لازم شناخته شود ، بايستي که صافي طوري طراحي شود که توانايي اين مسائل را داشته باشد</a:t>
            </a:r>
            <a:r>
              <a:rPr lang="en-US" sz="1400" dirty="0" smtClean="0">
                <a:latin typeface="Tahoma" pitchFamily="34" charset="0"/>
                <a:cs typeface="Tahoma" pitchFamily="34" charset="0"/>
              </a:rPr>
              <a:t>.</a:t>
            </a:r>
          </a:p>
          <a:p>
            <a:endParaRPr kumimoji="0" lang="ar-SA" sz="1400" b="0" i="0" u="none" strike="noStrike" cap="none" normalizeH="0" baseline="0" dirty="0" smtClean="0">
              <a:ln>
                <a:noFill/>
              </a:ln>
              <a:solidFill>
                <a:schemeClr val="tx1"/>
              </a:solidFill>
              <a:effectLst/>
              <a:latin typeface="Tahoma" pitchFamily="34" charset="0"/>
              <a:cs typeface="Tahoma" pitchFamily="34" charset="0"/>
            </a:endParaRPr>
          </a:p>
        </p:txBody>
      </p:sp>
      <p:sp>
        <p:nvSpPr>
          <p:cNvPr id="6" name="Action Button: Home 5">
            <a:hlinkClick r:id="rId2" action="ppaction://hlinksldjump" highlightClick="1"/>
          </p:cNvPr>
          <p:cNvSpPr/>
          <p:nvPr/>
        </p:nvSpPr>
        <p:spPr>
          <a:xfrm>
            <a:off x="142844"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642910" y="928670"/>
            <a:ext cx="7572396"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1400" b="1" dirty="0" smtClean="0">
                <a:latin typeface="Tahoma" pitchFamily="34" charset="0"/>
                <a:cs typeface="Tahoma" pitchFamily="34" charset="0"/>
              </a:rPr>
              <a:t>معايب و برتري</a:t>
            </a:r>
            <a:r>
              <a:rPr lang="en-US" sz="1400" b="1" dirty="0" smtClean="0">
                <a:latin typeface="Tahoma" pitchFamily="34" charset="0"/>
                <a:cs typeface="Tahoma" pitchFamily="34" charset="0"/>
              </a:rPr>
              <a:t> </a:t>
            </a:r>
            <a:r>
              <a:rPr lang="ar-SA" sz="1400" b="1" dirty="0" smtClean="0">
                <a:latin typeface="Tahoma" pitchFamily="34" charset="0"/>
                <a:cs typeface="Tahoma" pitchFamily="34" charset="0"/>
              </a:rPr>
              <a:t>هاي صافي چكنده</a:t>
            </a:r>
            <a:r>
              <a:rPr lang="en-US" sz="1400" b="1" dirty="0" smtClean="0">
                <a:latin typeface="Tahoma" pitchFamily="34" charset="0"/>
                <a:cs typeface="Tahoma" pitchFamily="34" charset="0"/>
              </a:rPr>
              <a:t> :</a:t>
            </a:r>
            <a:r>
              <a:rPr lang="ar-SA" sz="1400" dirty="0" smtClean="0">
                <a:latin typeface="Tahoma" pitchFamily="34" charset="0"/>
                <a:cs typeface="Tahoma" pitchFamily="34" charset="0"/>
              </a:rPr>
              <a:t>معايب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چكنده در مقابل استخرهاي هوادهي عبارتند از</a:t>
            </a:r>
            <a:r>
              <a:rPr lang="en-US" sz="1400" dirty="0" smtClean="0">
                <a:latin typeface="Tahoma" pitchFamily="34" charset="0"/>
                <a:cs typeface="Tahoma" pitchFamily="34" charset="0"/>
              </a:rPr>
              <a:t> :</a:t>
            </a:r>
          </a:p>
          <a:p>
            <a:r>
              <a:rPr lang="en-US" sz="1400" dirty="0" smtClean="0">
                <a:latin typeface="Tahoma" pitchFamily="34" charset="0"/>
                <a:cs typeface="Tahoma" pitchFamily="34" charset="0"/>
              </a:rPr>
              <a:t>1- </a:t>
            </a:r>
            <a:r>
              <a:rPr lang="ar-SA" sz="1400" dirty="0" smtClean="0">
                <a:latin typeface="Tahoma" pitchFamily="34" charset="0"/>
                <a:cs typeface="Tahoma" pitchFamily="34" charset="0"/>
              </a:rPr>
              <a:t>افت فشار زياد كه بسته به ارتفاع صافي تا چندين متر بالغ گردد</a:t>
            </a:r>
            <a:r>
              <a:rPr lang="en-US" sz="1400" dirty="0" smtClean="0">
                <a:latin typeface="Tahoma" pitchFamily="34" charset="0"/>
                <a:cs typeface="Tahoma" pitchFamily="34" charset="0"/>
              </a:rPr>
              <a:t>.</a:t>
            </a:r>
          </a:p>
          <a:p>
            <a:r>
              <a:rPr lang="en-US" sz="1400" dirty="0" smtClean="0">
                <a:latin typeface="Tahoma" pitchFamily="34" charset="0"/>
                <a:cs typeface="Tahoma" pitchFamily="34" charset="0"/>
              </a:rPr>
              <a:t>2- </a:t>
            </a:r>
            <a:r>
              <a:rPr lang="ar-SA" sz="1400" dirty="0" smtClean="0">
                <a:latin typeface="Tahoma" pitchFamily="34" charset="0"/>
                <a:cs typeface="Tahoma" pitchFamily="34" charset="0"/>
              </a:rPr>
              <a:t>امكان رشد و نمو و تكثير مگس ، پشه و حشرات ديگر</a:t>
            </a:r>
            <a:r>
              <a:rPr lang="en-US" sz="1400" dirty="0" smtClean="0">
                <a:latin typeface="Tahoma" pitchFamily="34" charset="0"/>
                <a:cs typeface="Tahoma" pitchFamily="34" charset="0"/>
              </a:rPr>
              <a:t>.</a:t>
            </a:r>
          </a:p>
          <a:p>
            <a:r>
              <a:rPr lang="en-US" sz="1400" dirty="0" smtClean="0">
                <a:latin typeface="Tahoma" pitchFamily="34" charset="0"/>
                <a:cs typeface="Tahoma" pitchFamily="34" charset="0"/>
              </a:rPr>
              <a:t>3- </a:t>
            </a:r>
            <a:r>
              <a:rPr lang="ar-SA" sz="1400" dirty="0" smtClean="0">
                <a:latin typeface="Tahoma" pitchFamily="34" charset="0"/>
                <a:cs typeface="Tahoma" pitchFamily="34" charset="0"/>
              </a:rPr>
              <a:t>وجود بوي تعفن در نزديكي صافي كه در نتيجه نمي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توان آنها را در نزديكي مناطق مسكوني ساخت</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.4- </a:t>
            </a:r>
            <a:r>
              <a:rPr lang="ar-SA" sz="1400" dirty="0" smtClean="0">
                <a:latin typeface="Tahoma" pitchFamily="34" charset="0"/>
                <a:cs typeface="Tahoma" pitchFamily="34" charset="0"/>
              </a:rPr>
              <a:t>نياز به سطح زمين بيشتر به ويژه براي شهرهاي بزرگ</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.5- </a:t>
            </a:r>
            <a:r>
              <a:rPr lang="ar-SA" sz="1400" dirty="0" smtClean="0">
                <a:latin typeface="Tahoma" pitchFamily="34" charset="0"/>
                <a:cs typeface="Tahoma" pitchFamily="34" charset="0"/>
              </a:rPr>
              <a:t>فزوني هزينه هاي اوليه ساختماني در مقايسه با استخرهاي هوادهي</a:t>
            </a:r>
            <a:endParaRPr lang="en-US" sz="1400" dirty="0" smtClean="0">
              <a:latin typeface="Tahoma" pitchFamily="34" charset="0"/>
              <a:cs typeface="Tahoma" pitchFamily="34" charset="0"/>
            </a:endParaRPr>
          </a:p>
          <a:p>
            <a:r>
              <a:rPr lang="en-US" sz="1400" dirty="0" smtClean="0">
                <a:latin typeface="Tahoma" pitchFamily="34" charset="0"/>
                <a:cs typeface="Tahoma" pitchFamily="34" charset="0"/>
              </a:rPr>
              <a:t>.6- </a:t>
            </a:r>
            <a:r>
              <a:rPr lang="ar-SA" sz="1400" dirty="0" smtClean="0">
                <a:latin typeface="Tahoma" pitchFamily="34" charset="0"/>
                <a:cs typeface="Tahoma" pitchFamily="34" charset="0"/>
              </a:rPr>
              <a:t>امكان يخبندان سطح صافي در روزهاي زمستان و كاهش بازده آن</a:t>
            </a:r>
            <a:r>
              <a:rPr lang="en-US" sz="1400" dirty="0" smtClean="0">
                <a:latin typeface="Tahoma" pitchFamily="34" charset="0"/>
                <a:cs typeface="Tahoma" pitchFamily="34" charset="0"/>
              </a:rPr>
              <a:t>.</a:t>
            </a:r>
          </a:p>
          <a:p>
            <a:r>
              <a:rPr lang="en-US" sz="1400" dirty="0" smtClean="0">
                <a:latin typeface="Tahoma" pitchFamily="34" charset="0"/>
                <a:cs typeface="Tahoma" pitchFamily="34" charset="0"/>
              </a:rPr>
              <a:t>7- </a:t>
            </a:r>
            <a:r>
              <a:rPr lang="ar-SA" sz="1400" dirty="0" smtClean="0">
                <a:latin typeface="Tahoma" pitchFamily="34" charset="0"/>
                <a:cs typeface="Tahoma" pitchFamily="34" charset="0"/>
              </a:rPr>
              <a:t>اجبار در تصفيه كردن مقدماتي فاضلاب پيش از وارد نمودن آن به صافي چكنده. اين كار برخلاف استخرهاي هوادهي حتي براي شهرهاي كوچك نيز الزلمي است</a:t>
            </a:r>
            <a:r>
              <a:rPr lang="en-US" sz="1400" dirty="0" smtClean="0">
                <a:latin typeface="Tahoma" pitchFamily="34" charset="0"/>
                <a:cs typeface="Tahoma" pitchFamily="34" charset="0"/>
              </a:rPr>
              <a:t>.</a:t>
            </a:r>
          </a:p>
          <a:p>
            <a:r>
              <a:rPr lang="ar-SA" sz="1400" b="1" dirty="0" smtClean="0">
                <a:latin typeface="Tahoma" pitchFamily="34" charset="0"/>
                <a:cs typeface="Tahoma" pitchFamily="34" charset="0"/>
              </a:rPr>
              <a:t>برتري هاي صافي چكنده</a:t>
            </a:r>
            <a:r>
              <a:rPr lang="en-US" sz="1400" b="1" dirty="0" smtClean="0">
                <a:latin typeface="Tahoma" pitchFamily="34" charset="0"/>
                <a:cs typeface="Tahoma" pitchFamily="34" charset="0"/>
              </a:rPr>
              <a:t> :</a:t>
            </a:r>
            <a:r>
              <a:rPr lang="ar-SA" sz="1400" dirty="0" smtClean="0">
                <a:latin typeface="Tahoma" pitchFamily="34" charset="0"/>
                <a:cs typeface="Tahoma" pitchFamily="34" charset="0"/>
              </a:rPr>
              <a:t>برتري هاي صافي</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چكنده در مقابل استخرهاي هوادهي عبارتند از</a:t>
            </a:r>
            <a:r>
              <a:rPr lang="en-US" sz="1400" dirty="0" smtClean="0">
                <a:latin typeface="Tahoma" pitchFamily="34" charset="0"/>
                <a:cs typeface="Tahoma" pitchFamily="34" charset="0"/>
              </a:rPr>
              <a:t> :</a:t>
            </a:r>
          </a:p>
          <a:p>
            <a:pPr lvl="0"/>
            <a:r>
              <a:rPr lang="ar-SA" sz="1400" dirty="0" smtClean="0">
                <a:latin typeface="Tahoma" pitchFamily="34" charset="0"/>
                <a:cs typeface="Tahoma" pitchFamily="34" charset="0"/>
              </a:rPr>
              <a:t>بالا بودن قدرت نيترات سازي آنها وقتي به صورت كم بار طراحي شوند</a:t>
            </a:r>
            <a:endParaRPr lang="en-US" sz="1400" dirty="0" smtClean="0">
              <a:latin typeface="Tahoma" pitchFamily="34" charset="0"/>
              <a:cs typeface="Tahoma" pitchFamily="34" charset="0"/>
            </a:endParaRPr>
          </a:p>
          <a:p>
            <a:pPr lvl="0"/>
            <a:r>
              <a:rPr lang="ar-SA" sz="1400" dirty="0" smtClean="0">
                <a:latin typeface="Tahoma" pitchFamily="34" charset="0"/>
                <a:cs typeface="Tahoma" pitchFamily="34" charset="0"/>
              </a:rPr>
              <a:t>حساس نبودن كار آنها در برابر تغييرات دبي فاضلاب</a:t>
            </a:r>
            <a:r>
              <a:rPr lang="en-US" sz="1400" dirty="0" smtClean="0">
                <a:latin typeface="Tahoma" pitchFamily="34" charset="0"/>
                <a:cs typeface="Tahoma" pitchFamily="34" charset="0"/>
              </a:rPr>
              <a:t>.</a:t>
            </a:r>
          </a:p>
          <a:p>
            <a:pPr lvl="0"/>
            <a:r>
              <a:rPr lang="en-US" sz="1400" dirty="0" smtClean="0">
                <a:latin typeface="Tahoma" pitchFamily="34" charset="0"/>
                <a:cs typeface="Tahoma" pitchFamily="34" charset="0"/>
              </a:rPr>
              <a:t> </a:t>
            </a:r>
            <a:r>
              <a:rPr lang="ar-SA" sz="1400" dirty="0" smtClean="0">
                <a:latin typeface="Tahoma" pitchFamily="34" charset="0"/>
                <a:cs typeface="Tahoma" pitchFamily="34" charset="0"/>
              </a:rPr>
              <a:t>كم بودن هزينه</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هاي راهبري و نگهداري آنها ، براي نمونه كم</a:t>
            </a:r>
            <a:r>
              <a:rPr lang="en-US" sz="1400" dirty="0" smtClean="0">
                <a:latin typeface="Tahoma" pitchFamily="34" charset="0"/>
                <a:cs typeface="Tahoma" pitchFamily="34" charset="0"/>
              </a:rPr>
              <a:t> </a:t>
            </a:r>
            <a:r>
              <a:rPr lang="ar-SA" sz="1400" dirty="0" smtClean="0">
                <a:latin typeface="Tahoma" pitchFamily="34" charset="0"/>
                <a:cs typeface="Tahoma" pitchFamily="34" charset="0"/>
              </a:rPr>
              <a:t>بودن مصرف برق مورد نياز براي راهبري آنها</a:t>
            </a:r>
            <a:r>
              <a:rPr lang="en-US" sz="1400" dirty="0" smtClean="0">
                <a:latin typeface="Tahoma" pitchFamily="34" charset="0"/>
                <a:cs typeface="Tahoma" pitchFamily="34" charset="0"/>
              </a:rPr>
              <a:t>.</a:t>
            </a:r>
          </a:p>
        </p:txBody>
      </p:sp>
      <p:sp>
        <p:nvSpPr>
          <p:cNvPr id="5" name="Action Button: Home 4">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57158" y="1571612"/>
            <a:ext cx="814393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perspectiveRelaxedModerately"/>
              <a:lightRig rig="flat" dir="tl">
                <a:rot lat="0" lon="0" rev="6600000"/>
              </a:lightRig>
            </a:scene3d>
            <a:sp3d extrusionH="25400" contourW="8890">
              <a:bevelT w="38100" h="31750" prst="relaxedInset"/>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9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Times New Roman" pitchFamily="18" charset="0"/>
                <a:cs typeface="Tahoma" pitchFamily="34" charset="0"/>
              </a:rPr>
              <a:t>روش های</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9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Times New Roman" pitchFamily="18" charset="0"/>
                <a:cs typeface="Tahoma" pitchFamily="34" charset="0"/>
              </a:rPr>
              <a:t> بی هوازی</a:t>
            </a:r>
            <a:endParaRPr kumimoji="0" lang="fa-IR" sz="9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
        <p:nvSpPr>
          <p:cNvPr id="5" name="Action Button: Home 4">
            <a:hlinkClick r:id="rId2"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14546" y="428604"/>
            <a:ext cx="6072230" cy="369332"/>
          </a:xfrm>
          <a:prstGeom prst="rect">
            <a:avLst/>
          </a:prstGeom>
          <a:noFill/>
        </p:spPr>
        <p:txBody>
          <a:bodyPr wrap="square" rtlCol="1">
            <a:spAutoFit/>
          </a:bodyPr>
          <a:lstStyle/>
          <a:p>
            <a:endParaRPr lang="fa-IR" dirty="0"/>
          </a:p>
        </p:txBody>
      </p:sp>
      <p:sp>
        <p:nvSpPr>
          <p:cNvPr id="1026" name="Rectangle 2"/>
          <p:cNvSpPr>
            <a:spLocks noChangeArrowheads="1"/>
          </p:cNvSpPr>
          <p:nvPr/>
        </p:nvSpPr>
        <p:spPr bwMode="auto">
          <a:xfrm>
            <a:off x="1142976" y="357166"/>
            <a:ext cx="735811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روش های جدید تصفیه فاضلاب:</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همواره توسعه جوامع بشری ورشد صنعت وفناوری مشکلات زیست محیطی به همراه داشته است. آلودگی حاصل ازفعالیتهای اجتماعی وصنعتی انسان موجب به مخاطره افتادن منابع آب هوا وخاک گردیده است.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امروزه بیشتر کشورهای دنیا در حال صنعتی شدن هستند. کشورما نیز از این مقوله عقب نمانده وصنایع با فناوری های نوین رو به گسترش هستند.این صنایع به دنبال خود آلاینده هایی رابه محیط دفع می کنند که چنانچه چاره ای برای دفع بهداشتی آن اندیشیده نشود در کوتاه مدت و دراز مدت موجب بحرانهای آلودگی خواهند شد.</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صنایعی که فرایند تولیدشان نیاز به مصرف آب فراوان دارد موجب ایجاد پساب با حجم وغلظت آلودگی بالا می گرددوبه این ترتیب برای محیط زیست وبه </a:t>
            </a: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خصوص برای آبهای زیرزمینی خطرات فراوان دارند. از جمله این</a:t>
            </a: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صنایع می توان فاضلاب کشتارگاهها وفاضلاب صنعت نوشابه سازی</a:t>
            </a: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را نام برد. </a:t>
            </a: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فرایندهای بی هوازی از جمله روشهای تصفیه این فاضلابها </a:t>
            </a: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محسوب می شود.</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lvl="0" eaLnBrk="0" fontAlgn="base" hangingPunct="0">
              <a:spcBef>
                <a:spcPct val="0"/>
              </a:spcBef>
              <a:spcAft>
                <a:spcPct val="0"/>
              </a:spcAf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این سیستم برای بارهای الی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COD = 5000 _15000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میلی گرم</a:t>
            </a:r>
          </a:p>
          <a:p>
            <a:pPr lvl="0" eaLnBrk="0" fontAlgn="base" hangingPunct="0">
              <a:spcBef>
                <a:spcPct val="0"/>
              </a:spcBef>
              <a:spcAft>
                <a:spcPct val="0"/>
              </a:spcAf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بر لیتر به کار میرود زمان ماند </a:t>
            </a:r>
            <a:r>
              <a:rPr lang="en-US" sz="1400" b="1" dirty="0">
                <a:latin typeface="Tahoma" pitchFamily="34" charset="0"/>
                <a:cs typeface="Tahoma" pitchFamily="34" charset="0"/>
              </a:rPr>
              <a:t> </a:t>
            </a:r>
            <a:r>
              <a:rPr lang="fa-IR" sz="1400" dirty="0">
                <a:latin typeface="Tahoma" pitchFamily="34" charset="0"/>
                <a:cs typeface="Tahoma" pitchFamily="34" charset="0"/>
              </a:rPr>
              <a:t>هیدرولیکی  </a:t>
            </a:r>
            <a:r>
              <a:rPr lang="en-US" sz="1400" b="1" dirty="0">
                <a:latin typeface="Tahoma" pitchFamily="34" charset="0"/>
                <a:cs typeface="Tahoma" pitchFamily="34" charset="0"/>
              </a:rPr>
              <a:t>4 _12 </a:t>
            </a:r>
            <a:r>
              <a:rPr lang="fa-IR" sz="1400" dirty="0">
                <a:latin typeface="Tahoma" pitchFamily="34" charset="0"/>
                <a:cs typeface="Tahoma" pitchFamily="34" charset="0"/>
              </a:rPr>
              <a:t>ساعت </a:t>
            </a:r>
            <a:endParaRPr lang="fa-IR" sz="1400" dirty="0" smtClean="0">
              <a:latin typeface="Tahoma" pitchFamily="34" charset="0"/>
              <a:cs typeface="Tahoma" pitchFamily="34" charset="0"/>
            </a:endParaRPr>
          </a:p>
          <a:p>
            <a:pPr lvl="0" eaLnBrk="0" fontAlgn="base" hangingPunct="0">
              <a:spcBef>
                <a:spcPct val="0"/>
              </a:spcBef>
              <a:spcAft>
                <a:spcPct val="0"/>
              </a:spcAft>
            </a:pPr>
            <a:r>
              <a:rPr lang="fa-IR" sz="1400" dirty="0" smtClean="0">
                <a:latin typeface="Tahoma" pitchFamily="34" charset="0"/>
                <a:cs typeface="Tahoma" pitchFamily="34" charset="0"/>
              </a:rPr>
              <a:t>قادر </a:t>
            </a:r>
            <a:r>
              <a:rPr lang="fa-IR" sz="1400" dirty="0">
                <a:latin typeface="Tahoma" pitchFamily="34" charset="0"/>
                <a:cs typeface="Tahoma" pitchFamily="34" charset="0"/>
              </a:rPr>
              <a:t>به کاهش  </a:t>
            </a:r>
            <a:r>
              <a:rPr lang="en-US" sz="1400" b="1" dirty="0">
                <a:latin typeface="Tahoma" pitchFamily="34" charset="0"/>
                <a:cs typeface="Tahoma" pitchFamily="34" charset="0"/>
              </a:rPr>
              <a:t>75 _85 </a:t>
            </a:r>
            <a:r>
              <a:rPr lang="fa-IR" sz="1400" dirty="0">
                <a:latin typeface="Tahoma" pitchFamily="34" charset="0"/>
                <a:cs typeface="Tahoma" pitchFamily="34" charset="0"/>
              </a:rPr>
              <a:t> درصد از </a:t>
            </a:r>
            <a:r>
              <a:rPr lang="en-US" sz="1400" b="1" dirty="0">
                <a:latin typeface="Tahoma" pitchFamily="34" charset="0"/>
                <a:cs typeface="Tahoma" pitchFamily="34" charset="0"/>
              </a:rPr>
              <a:t>COD </a:t>
            </a:r>
            <a:r>
              <a:rPr lang="fa-IR" sz="1400" dirty="0">
                <a:latin typeface="Tahoma" pitchFamily="34" charset="0"/>
                <a:cs typeface="Tahoma" pitchFamily="34" charset="0"/>
              </a:rPr>
              <a:t> میباشد </a:t>
            </a:r>
            <a:endParaRPr kumimoji="0" lang="fa-IR" sz="1400" b="0" i="0" u="none" strike="noStrike" cap="none" normalizeH="0" baseline="0" dirty="0" smtClean="0">
              <a:ln>
                <a:noFill/>
              </a:ln>
              <a:solidFill>
                <a:schemeClr val="tx1"/>
              </a:solidFill>
              <a:effectLst/>
              <a:latin typeface="Tahoma" pitchFamily="34" charset="0"/>
              <a:cs typeface="Tahoma" pitchFamily="34" charset="0"/>
            </a:endParaRPr>
          </a:p>
        </p:txBody>
      </p:sp>
      <p:pic>
        <p:nvPicPr>
          <p:cNvPr id="1027" name="Picture 3" descr="20057718145912"/>
          <p:cNvPicPr>
            <a:picLocks noChangeAspect="1" noChangeArrowheads="1"/>
          </p:cNvPicPr>
          <p:nvPr/>
        </p:nvPicPr>
        <p:blipFill>
          <a:blip r:embed="rId2">
            <a:lum contrast="20000"/>
          </a:blip>
          <a:srcRect/>
          <a:stretch>
            <a:fillRect/>
          </a:stretch>
        </p:blipFill>
        <p:spPr bwMode="auto">
          <a:xfrm>
            <a:off x="571472" y="2643182"/>
            <a:ext cx="2886075" cy="3905250"/>
          </a:xfrm>
          <a:prstGeom prst="rect">
            <a:avLst/>
          </a:prstGeom>
          <a:noFill/>
          <a:ln w="9525">
            <a:noFill/>
            <a:miter lim="800000"/>
            <a:headEnd/>
            <a:tailEnd/>
          </a:ln>
        </p:spPr>
      </p:pic>
      <p:sp>
        <p:nvSpPr>
          <p:cNvPr id="6" name="Action Button: Home 5">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57158" y="142852"/>
            <a:ext cx="8143932"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1400" b="1" dirty="0">
                <a:latin typeface="Tahoma" pitchFamily="34" charset="0"/>
                <a:cs typeface="Tahoma" pitchFamily="34" charset="0"/>
              </a:rPr>
              <a:t>واحد </a:t>
            </a:r>
            <a:r>
              <a:rPr lang="en-US" sz="1400" b="1" dirty="0">
                <a:latin typeface="Tahoma" pitchFamily="34" charset="0"/>
                <a:cs typeface="Tahoma" pitchFamily="34" charset="0"/>
              </a:rPr>
              <a:t>UASB </a:t>
            </a:r>
            <a:r>
              <a:rPr lang="ar-SA" sz="1400" dirty="0">
                <a:latin typeface="Tahoma" pitchFamily="34" charset="0"/>
                <a:cs typeface="Tahoma" pitchFamily="34" charset="0"/>
              </a:rPr>
              <a:t>  </a:t>
            </a:r>
            <a:endParaRPr lang="en-US" sz="1400" dirty="0">
              <a:latin typeface="Tahoma" pitchFamily="34" charset="0"/>
              <a:cs typeface="Tahoma" pitchFamily="34" charset="0"/>
            </a:endParaRPr>
          </a:p>
          <a:p>
            <a:r>
              <a:rPr lang="ar-SA" sz="1400" dirty="0">
                <a:latin typeface="Tahoma" pitchFamily="34" charset="0"/>
                <a:cs typeface="Tahoma" pitchFamily="34" charset="0"/>
              </a:rPr>
              <a:t>یکی از پیشرفت های قابل توجه در تکنولوژی مربوط به سیستمهای تصفیه بی هوازی راکتور </a:t>
            </a:r>
            <a:r>
              <a:rPr lang="en-US" sz="1400" dirty="0">
                <a:latin typeface="Tahoma" pitchFamily="34" charset="0"/>
                <a:cs typeface="Tahoma" pitchFamily="34" charset="0"/>
              </a:rPr>
              <a:t>UASB</a:t>
            </a:r>
            <a:r>
              <a:rPr lang="ar-SA" sz="1400" dirty="0">
                <a:latin typeface="Tahoma" pitchFamily="34" charset="0"/>
                <a:cs typeface="Tahoma" pitchFamily="34" charset="0"/>
              </a:rPr>
              <a:t> می باشد که در اواخر دهه 70 میلادی در هلند شکل گرفت. در این فرایند، فاضلاب از انتهای راکتور </a:t>
            </a:r>
            <a:r>
              <a:rPr lang="en-US" sz="1400" dirty="0">
                <a:latin typeface="Tahoma" pitchFamily="34" charset="0"/>
                <a:cs typeface="Tahoma" pitchFamily="34" charset="0"/>
              </a:rPr>
              <a:t>UASB</a:t>
            </a:r>
            <a:r>
              <a:rPr lang="ar-SA" sz="1400" dirty="0">
                <a:latin typeface="Tahoma" pitchFamily="34" charset="0"/>
                <a:cs typeface="Tahoma" pitchFamily="34" charset="0"/>
              </a:rPr>
              <a:t> وارد آن شده و از میان واحد روکش لجن به سمت بالا جریان پیدا می کند. اجزای اصلی راکتور </a:t>
            </a:r>
            <a:r>
              <a:rPr lang="en-US" sz="1400" dirty="0">
                <a:latin typeface="Tahoma" pitchFamily="34" charset="0"/>
                <a:cs typeface="Tahoma" pitchFamily="34" charset="0"/>
              </a:rPr>
              <a:t>UASB</a:t>
            </a:r>
            <a:r>
              <a:rPr lang="ar-SA" sz="1400" dirty="0">
                <a:latin typeface="Tahoma" pitchFamily="34" charset="0"/>
                <a:cs typeface="Tahoma" pitchFamily="34" charset="0"/>
              </a:rPr>
              <a:t> سیستم توزیع فاضلاب ورودی، جداکننده فازگاز از جامد و طرح خروج پساب تصفیه شده می باشد.  ویژگی اصلی سیستمهای </a:t>
            </a:r>
            <a:r>
              <a:rPr lang="en-US" sz="1400" dirty="0">
                <a:latin typeface="Tahoma" pitchFamily="34" charset="0"/>
                <a:cs typeface="Tahoma" pitchFamily="34" charset="0"/>
              </a:rPr>
              <a:t>UASB</a:t>
            </a:r>
            <a:r>
              <a:rPr lang="ar-SA" sz="1400" dirty="0">
                <a:latin typeface="Tahoma" pitchFamily="34" charset="0"/>
                <a:cs typeface="Tahoma" pitchFamily="34" charset="0"/>
              </a:rPr>
              <a:t> که به آن این امکان را می دهد تا در مقایسه با سایر فرایندهای بی هوازی از فاضلاب با بار </a:t>
            </a:r>
            <a:r>
              <a:rPr lang="en-US" sz="1400" dirty="0">
                <a:latin typeface="Tahoma" pitchFamily="34" charset="0"/>
                <a:cs typeface="Tahoma" pitchFamily="34" charset="0"/>
              </a:rPr>
              <a:t>COD</a:t>
            </a:r>
            <a:r>
              <a:rPr lang="ar-SA" sz="1400" dirty="0">
                <a:latin typeface="Tahoma" pitchFamily="34" charset="0"/>
                <a:cs typeface="Tahoma" pitchFamily="34" charset="0"/>
              </a:rPr>
              <a:t> بسیاربالاتری استفاده کند، تولید لجن به صورت گرانوله می باشد. تولید لجن بصورت دانه دانه در سیستمهای </a:t>
            </a:r>
            <a:r>
              <a:rPr lang="en-US" sz="1400" dirty="0">
                <a:latin typeface="Tahoma" pitchFamily="34" charset="0"/>
                <a:cs typeface="Tahoma" pitchFamily="34" charset="0"/>
              </a:rPr>
              <a:t>UASB</a:t>
            </a:r>
            <a:r>
              <a:rPr lang="ar-SA" sz="1400" dirty="0">
                <a:latin typeface="Tahoma" pitchFamily="34" charset="0"/>
                <a:cs typeface="Tahoma" pitchFamily="34" charset="0"/>
              </a:rPr>
              <a:t> به چندماه زمان احتیاج دارد که این زمان را با برخی افزودنی ها به آن، می توان کاهش داد</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fa-IR" sz="1400" dirty="0" smtClean="0">
                <a:latin typeface="Tahoma" pitchFamily="34" charset="0"/>
                <a:cs typeface="Tahoma" pitchFamily="34" charset="0"/>
              </a:rPr>
              <a:t>اجزای </a:t>
            </a:r>
            <a:r>
              <a:rPr lang="fa-IR" sz="1400" dirty="0">
                <a:latin typeface="Tahoma" pitchFamily="34" charset="0"/>
                <a:cs typeface="Tahoma" pitchFamily="34" charset="0"/>
              </a:rPr>
              <a:t>سیستم </a:t>
            </a:r>
            <a:r>
              <a:rPr lang="en-US" sz="1400" b="1" dirty="0">
                <a:latin typeface="Tahoma" pitchFamily="34" charset="0"/>
                <a:cs typeface="Tahoma" pitchFamily="34" charset="0"/>
              </a:rPr>
              <a:t>UASB</a:t>
            </a:r>
            <a:r>
              <a:rPr lang="fa-IR" sz="1400" dirty="0">
                <a:latin typeface="Tahoma" pitchFamily="34" charset="0"/>
                <a:cs typeface="Tahoma" pitchFamily="34" charset="0"/>
              </a:rPr>
              <a:t> عبارتند از:                                                                    </a:t>
            </a:r>
            <a:endParaRPr lang="en-US" sz="1400" dirty="0">
              <a:latin typeface="Tahoma" pitchFamily="34" charset="0"/>
              <a:cs typeface="Tahoma" pitchFamily="34" charset="0"/>
            </a:endParaRPr>
          </a:p>
          <a:p>
            <a:r>
              <a:rPr lang="fa-IR" sz="1400" dirty="0">
                <a:latin typeface="Tahoma" pitchFamily="34" charset="0"/>
                <a:cs typeface="Tahoma" pitchFamily="34" charset="0"/>
              </a:rPr>
              <a:t>۱- حوض یکنواختی</a:t>
            </a:r>
            <a:endParaRPr lang="en-US" sz="1400" dirty="0">
              <a:latin typeface="Tahoma" pitchFamily="34" charset="0"/>
              <a:cs typeface="Tahoma" pitchFamily="34" charset="0"/>
            </a:endParaRPr>
          </a:p>
          <a:p>
            <a:r>
              <a:rPr lang="fa-IR" sz="1400" dirty="0">
                <a:latin typeface="Tahoma" pitchFamily="34" charset="0"/>
                <a:cs typeface="Tahoma" pitchFamily="34" charset="0"/>
              </a:rPr>
              <a:t>۲- راکتور </a:t>
            </a:r>
            <a:r>
              <a:rPr lang="en-US" sz="1400" b="1" dirty="0" smtClean="0">
                <a:latin typeface="Tahoma" pitchFamily="34" charset="0"/>
                <a:cs typeface="Tahoma" pitchFamily="34" charset="0"/>
              </a:rPr>
              <a:t>UASB</a:t>
            </a:r>
            <a:endParaRPr lang="fa-IR" sz="1400" b="1" dirty="0" smtClean="0">
              <a:latin typeface="Tahoma" pitchFamily="34" charset="0"/>
              <a:cs typeface="Tahoma" pitchFamily="34" charset="0"/>
            </a:endParaRPr>
          </a:p>
          <a:p>
            <a:endParaRPr lang="fa-IR" sz="1400" b="1" dirty="0">
              <a:latin typeface="Tahoma" pitchFamily="34" charset="0"/>
              <a:cs typeface="Tahoma" pitchFamily="34" charset="0"/>
            </a:endParaRPr>
          </a:p>
          <a:p>
            <a:endParaRPr lang="fa-IR" sz="1400" b="1" dirty="0" smtClean="0">
              <a:latin typeface="Tahoma" pitchFamily="34" charset="0"/>
              <a:cs typeface="Tahoma" pitchFamily="34" charset="0"/>
            </a:endParaRPr>
          </a:p>
          <a:p>
            <a:endParaRPr lang="fa-IR" sz="1400" b="1" dirty="0" smtClean="0">
              <a:latin typeface="Tahoma" pitchFamily="34" charset="0"/>
              <a:cs typeface="Tahoma" pitchFamily="34" charset="0"/>
            </a:endParaRPr>
          </a:p>
          <a:p>
            <a:endParaRPr lang="fa-IR" sz="1400" b="1" dirty="0">
              <a:latin typeface="Tahoma" pitchFamily="34" charset="0"/>
              <a:cs typeface="Tahoma" pitchFamily="34" charset="0"/>
            </a:endParaRPr>
          </a:p>
          <a:p>
            <a:endParaRPr lang="fa-IR" sz="1400" b="1" dirty="0" smtClean="0">
              <a:latin typeface="Tahoma" pitchFamily="34" charset="0"/>
              <a:cs typeface="Tahoma" pitchFamily="34" charset="0"/>
            </a:endParaRPr>
          </a:p>
          <a:p>
            <a:endParaRPr lang="fa-IR" sz="1400" b="1" dirty="0">
              <a:latin typeface="Tahoma" pitchFamily="34" charset="0"/>
              <a:cs typeface="Tahoma" pitchFamily="34" charset="0"/>
            </a:endParaRPr>
          </a:p>
          <a:p>
            <a:endParaRPr lang="fa-IR" sz="1400" b="1" dirty="0">
              <a:latin typeface="Tahoma" pitchFamily="34" charset="0"/>
              <a:cs typeface="Tahoma" pitchFamily="34" charset="0"/>
            </a:endParaRPr>
          </a:p>
          <a:p>
            <a:endParaRPr lang="fa-IR" sz="1400" b="1" dirty="0" smtClean="0">
              <a:latin typeface="Tahoma" pitchFamily="34" charset="0"/>
              <a:cs typeface="Tahoma" pitchFamily="34" charset="0"/>
            </a:endParaRPr>
          </a:p>
          <a:p>
            <a:endParaRPr lang="fa-IR" sz="1400" b="1" dirty="0">
              <a:latin typeface="Tahoma" pitchFamily="34" charset="0"/>
              <a:cs typeface="Tahoma" pitchFamily="34" charset="0"/>
            </a:endParaRPr>
          </a:p>
          <a:p>
            <a:endParaRPr lang="fa-IR" sz="1400" b="1" dirty="0" smtClean="0">
              <a:latin typeface="Tahoma" pitchFamily="34" charset="0"/>
              <a:cs typeface="Tahoma" pitchFamily="34" charset="0"/>
            </a:endParaRPr>
          </a:p>
          <a:p>
            <a:endParaRPr lang="en-US" sz="1400" dirty="0">
              <a:latin typeface="Tahoma" pitchFamily="34" charset="0"/>
              <a:cs typeface="Tahoma" pitchFamily="34" charset="0"/>
            </a:endParaRPr>
          </a:p>
          <a:p>
            <a:r>
              <a:rPr lang="fa-IR" sz="1400" b="1" dirty="0">
                <a:latin typeface="Tahoma" pitchFamily="34" charset="0"/>
                <a:cs typeface="Tahoma" pitchFamily="34" charset="0"/>
              </a:rPr>
              <a:t>حوض یکنواختی :</a:t>
            </a:r>
            <a:endParaRPr lang="en-US" sz="1400" dirty="0">
              <a:latin typeface="Tahoma" pitchFamily="34" charset="0"/>
              <a:cs typeface="Tahoma" pitchFamily="34" charset="0"/>
            </a:endParaRPr>
          </a:p>
          <a:p>
            <a:r>
              <a:rPr lang="fa-IR" sz="1400" dirty="0">
                <a:latin typeface="Tahoma" pitchFamily="34" charset="0"/>
                <a:cs typeface="Tahoma" pitchFamily="34" charset="0"/>
              </a:rPr>
              <a:t>یکی از اجزای مهم </a:t>
            </a:r>
            <a:r>
              <a:rPr lang="en-US" sz="1400" b="1" dirty="0">
                <a:latin typeface="Tahoma" pitchFamily="34" charset="0"/>
                <a:cs typeface="Tahoma" pitchFamily="34" charset="0"/>
              </a:rPr>
              <a:t>UASB</a:t>
            </a:r>
            <a:r>
              <a:rPr lang="fa-IR" sz="1400" dirty="0">
                <a:latin typeface="Tahoma" pitchFamily="34" charset="0"/>
                <a:cs typeface="Tahoma" pitchFamily="34" charset="0"/>
              </a:rPr>
              <a:t> است که به منظورارتقاء سطح کمی وکیفی فاضلاب ارسالی به </a:t>
            </a:r>
            <a:r>
              <a:rPr lang="en-US" sz="1400" b="1" dirty="0">
                <a:latin typeface="Tahoma" pitchFamily="34" charset="0"/>
                <a:cs typeface="Tahoma" pitchFamily="34" charset="0"/>
              </a:rPr>
              <a:t>   </a:t>
            </a:r>
            <a:r>
              <a:rPr lang="fa-IR" sz="1400" dirty="0">
                <a:latin typeface="Tahoma" pitchFamily="34" charset="0"/>
                <a:cs typeface="Tahoma" pitchFamily="34" charset="0"/>
              </a:rPr>
              <a:t>راکتور مورد استفاده قرار میگیرد. در این حوض در صورت لزوم  </a:t>
            </a:r>
            <a:r>
              <a:rPr lang="en-US" sz="1400" b="1" dirty="0">
                <a:latin typeface="Tahoma" pitchFamily="34" charset="0"/>
                <a:cs typeface="Tahoma" pitchFamily="34" charset="0"/>
              </a:rPr>
              <a:t>   PH</a:t>
            </a:r>
            <a:r>
              <a:rPr lang="fa-IR" sz="1400" dirty="0">
                <a:latin typeface="Tahoma" pitchFamily="34" charset="0"/>
                <a:cs typeface="Tahoma" pitchFamily="34" charset="0"/>
              </a:rPr>
              <a:t>فاضلاب به حدی که مورد نیاز </a:t>
            </a:r>
            <a:r>
              <a:rPr lang="en-US" sz="1400" b="1" dirty="0">
                <a:latin typeface="Tahoma" pitchFamily="34" charset="0"/>
                <a:cs typeface="Tahoma" pitchFamily="34" charset="0"/>
              </a:rPr>
              <a:t>UASB</a:t>
            </a:r>
            <a:r>
              <a:rPr lang="fa-IR" sz="1400" dirty="0">
                <a:latin typeface="Tahoma" pitchFamily="34" charset="0"/>
                <a:cs typeface="Tahoma" pitchFamily="34" charset="0"/>
              </a:rPr>
              <a:t> است اصلاح خواهد شد. </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fa-IR" sz="1400" dirty="0">
                <a:latin typeface="Tahoma" pitchFamily="34" charset="0"/>
                <a:cs typeface="Tahoma" pitchFamily="34" charset="0"/>
              </a:rPr>
              <a:t>تنظیم </a:t>
            </a:r>
            <a:r>
              <a:rPr lang="en-US" sz="1400" b="1" dirty="0">
                <a:latin typeface="Tahoma" pitchFamily="34" charset="0"/>
                <a:cs typeface="Tahoma" pitchFamily="34" charset="0"/>
              </a:rPr>
              <a:t>PH</a:t>
            </a:r>
            <a:r>
              <a:rPr lang="fa-IR" sz="1400" dirty="0">
                <a:latin typeface="Tahoma" pitchFamily="34" charset="0"/>
                <a:cs typeface="Tahoma" pitchFamily="34" charset="0"/>
              </a:rPr>
              <a:t> باعث یکنواختی حوض در فاضلاب ورودی می گردد.وبرای تنظیم </a:t>
            </a:r>
            <a:r>
              <a:rPr lang="en-US" sz="1400" b="1" dirty="0">
                <a:latin typeface="Tahoma" pitchFamily="34" charset="0"/>
                <a:cs typeface="Tahoma" pitchFamily="34" charset="0"/>
              </a:rPr>
              <a:t>PH</a:t>
            </a:r>
            <a:r>
              <a:rPr lang="fa-IR" sz="1400" dirty="0">
                <a:latin typeface="Tahoma" pitchFamily="34" charset="0"/>
                <a:cs typeface="Tahoma" pitchFamily="34" charset="0"/>
              </a:rPr>
              <a:t> از محلول 50/. _ 25/. </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endParaRPr lang="en-US" sz="1400" dirty="0">
              <a:latin typeface="Tahoma" pitchFamily="34" charset="0"/>
              <a:cs typeface="Tahoma" pitchFamily="34" charset="0"/>
            </a:endParaRPr>
          </a:p>
          <a:p>
            <a:r>
              <a:rPr lang="fa-IR" sz="1400" dirty="0">
                <a:latin typeface="Tahoma" pitchFamily="34" charset="0"/>
                <a:cs typeface="Tahoma" pitchFamily="34" charset="0"/>
              </a:rPr>
              <a:t>درصد سود (</a:t>
            </a:r>
            <a:r>
              <a:rPr lang="en-US" sz="1400" b="1" dirty="0">
                <a:latin typeface="Tahoma" pitchFamily="34" charset="0"/>
                <a:cs typeface="Tahoma" pitchFamily="34" charset="0"/>
              </a:rPr>
              <a:t>NaOH </a:t>
            </a:r>
            <a:r>
              <a:rPr lang="fa-IR" sz="1400" dirty="0">
                <a:latin typeface="Tahoma" pitchFamily="34" charset="0"/>
                <a:cs typeface="Tahoma" pitchFamily="34" charset="0"/>
              </a:rPr>
              <a:t> ) پتاس </a:t>
            </a:r>
            <a:r>
              <a:rPr lang="en-US" sz="1400" b="1" dirty="0">
                <a:latin typeface="Tahoma" pitchFamily="34" charset="0"/>
                <a:cs typeface="Tahoma" pitchFamily="34" charset="0"/>
              </a:rPr>
              <a:t>KOH ) </a:t>
            </a:r>
            <a:r>
              <a:rPr lang="fa-IR" sz="1400" dirty="0">
                <a:latin typeface="Tahoma" pitchFamily="34" charset="0"/>
                <a:cs typeface="Tahoma" pitchFamily="34" charset="0"/>
              </a:rPr>
              <a:t> ) ویا هیدروکسید منیزیم </a:t>
            </a:r>
            <a:r>
              <a:rPr lang="en-US" sz="1400" b="1" dirty="0">
                <a:latin typeface="Tahoma" pitchFamily="34" charset="0"/>
                <a:cs typeface="Tahoma" pitchFamily="34" charset="0"/>
              </a:rPr>
              <a:t>Mg(OH)2</a:t>
            </a:r>
            <a:r>
              <a:rPr lang="fa-IR" sz="1400" dirty="0">
                <a:latin typeface="Tahoma" pitchFamily="34" charset="0"/>
                <a:cs typeface="Tahoma" pitchFamily="34" charset="0"/>
              </a:rPr>
              <a:t>   استفاده می کنند.</a:t>
            </a:r>
            <a:endParaRPr kumimoji="0" lang="fa-IR" sz="1400" b="0" i="0" u="none" strike="noStrike" cap="none" normalizeH="0" baseline="0" dirty="0" smtClean="0">
              <a:ln>
                <a:noFill/>
              </a:ln>
              <a:solidFill>
                <a:schemeClr val="tx1"/>
              </a:solidFill>
              <a:effectLst/>
              <a:latin typeface="Tahoma" pitchFamily="34" charset="0"/>
              <a:cs typeface="Tahoma" pitchFamily="34" charset="0"/>
            </a:endParaRPr>
          </a:p>
        </p:txBody>
      </p:sp>
      <p:pic>
        <p:nvPicPr>
          <p:cNvPr id="40962" name="Picture 2" descr="2"/>
          <p:cNvPicPr>
            <a:picLocks noChangeAspect="1" noChangeArrowheads="1"/>
          </p:cNvPicPr>
          <p:nvPr/>
        </p:nvPicPr>
        <p:blipFill>
          <a:blip r:embed="rId2"/>
          <a:srcRect/>
          <a:stretch>
            <a:fillRect/>
          </a:stretch>
        </p:blipFill>
        <p:spPr bwMode="auto">
          <a:xfrm>
            <a:off x="1285852" y="2071678"/>
            <a:ext cx="3970876" cy="2978157"/>
          </a:xfrm>
          <a:prstGeom prst="rect">
            <a:avLst/>
          </a:prstGeom>
          <a:ln>
            <a:noFill/>
          </a:ln>
          <a:effectLst>
            <a:softEdge rad="112500"/>
          </a:effectLst>
        </p:spPr>
      </p:pic>
      <p:sp>
        <p:nvSpPr>
          <p:cNvPr id="5" name="Action Button: Home 4">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85720" y="0"/>
            <a:ext cx="821537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1400" dirty="0">
                <a:latin typeface="Tahoma" pitchFamily="34" charset="0"/>
                <a:cs typeface="Tahoma" pitchFamily="34" charset="0"/>
              </a:rPr>
              <a:t>راکتور </a:t>
            </a:r>
            <a:r>
              <a:rPr lang="en-US" sz="1400" b="1" dirty="0">
                <a:latin typeface="Tahoma" pitchFamily="34" charset="0"/>
                <a:cs typeface="Tahoma" pitchFamily="34" charset="0"/>
              </a:rPr>
              <a:t> UASB</a:t>
            </a:r>
            <a:r>
              <a:rPr lang="fa-IR" sz="1400" dirty="0">
                <a:latin typeface="Tahoma" pitchFamily="34" charset="0"/>
                <a:cs typeface="Tahoma" pitchFamily="34" charset="0"/>
              </a:rPr>
              <a:t>:</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rPr>
              <a:t>  </a:t>
            </a:r>
            <a:r>
              <a:rPr lang="fa-IR" sz="1400" dirty="0">
                <a:latin typeface="Tahoma" pitchFamily="34" charset="0"/>
                <a:cs typeface="Tahoma" pitchFamily="34" charset="0"/>
              </a:rPr>
              <a:t>تانکی است که از لجن بی هوازی با خواص ته نشینی خوب پر شده است . در این تانک هیچ گونه مواد نگهدارنده وجود ندارد. مبنای طراحی راکتور </a:t>
            </a:r>
            <a:r>
              <a:rPr lang="en-US" sz="1400" b="1" dirty="0">
                <a:latin typeface="Tahoma" pitchFamily="34" charset="0"/>
                <a:cs typeface="Tahoma" pitchFamily="34" charset="0"/>
              </a:rPr>
              <a:t>UASB </a:t>
            </a:r>
            <a:r>
              <a:rPr lang="fa-IR" sz="1400" dirty="0">
                <a:latin typeface="Tahoma" pitchFamily="34" charset="0"/>
                <a:cs typeface="Tahoma" pitchFamily="34" charset="0"/>
              </a:rPr>
              <a:t> می تواند بار هیدرولیکی یا زمان توقف فاضلاب در راکتور یا بار حجمی معادل کیلو </a:t>
            </a:r>
            <a:r>
              <a:rPr lang="en-US" sz="1400" b="1" dirty="0">
                <a:latin typeface="Tahoma" pitchFamily="34" charset="0"/>
                <a:cs typeface="Tahoma" pitchFamily="34" charset="0"/>
              </a:rPr>
              <a:t>COD </a:t>
            </a:r>
            <a:r>
              <a:rPr lang="fa-IR" sz="1400" dirty="0">
                <a:latin typeface="Tahoma" pitchFamily="34" charset="0"/>
                <a:cs typeface="Tahoma" pitchFamily="34" charset="0"/>
              </a:rPr>
              <a:t> یا </a:t>
            </a:r>
            <a:r>
              <a:rPr lang="en-US" sz="1400" b="1" dirty="0">
                <a:latin typeface="Tahoma" pitchFamily="34" charset="0"/>
                <a:cs typeface="Tahoma" pitchFamily="34" charset="0"/>
              </a:rPr>
              <a:t>BOD </a:t>
            </a:r>
            <a:r>
              <a:rPr lang="fa-IR" sz="1400" dirty="0">
                <a:latin typeface="Tahoma" pitchFamily="34" charset="0"/>
                <a:cs typeface="Tahoma" pitchFamily="34" charset="0"/>
              </a:rPr>
              <a:t> بارگذاری برهر متر مکعب حجم راکتورباشد. توصیه </a:t>
            </a:r>
            <a:endParaRPr lang="en-US" sz="1400" dirty="0">
              <a:latin typeface="Tahoma" pitchFamily="34" charset="0"/>
              <a:cs typeface="Tahoma" pitchFamily="34" charset="0"/>
            </a:endParaRPr>
          </a:p>
          <a:p>
            <a:r>
              <a:rPr lang="fa-IR" sz="1400" dirty="0" smtClean="0">
                <a:latin typeface="Tahoma" pitchFamily="34" charset="0"/>
                <a:cs typeface="Tahoma" pitchFamily="34" charset="0"/>
              </a:rPr>
              <a:t>شده </a:t>
            </a:r>
            <a:r>
              <a:rPr lang="fa-IR" sz="1400" dirty="0">
                <a:latin typeface="Tahoma" pitchFamily="34" charset="0"/>
                <a:cs typeface="Tahoma" pitchFamily="34" charset="0"/>
              </a:rPr>
              <a:t>است طراحی را بابار حجمی انجام ومحاسبات را با بار هیدرولیکی کنترل نمود</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fa-IR" sz="1400" dirty="0" smtClean="0">
                <a:latin typeface="Tahoma" pitchFamily="34" charset="0"/>
                <a:cs typeface="Tahoma" pitchFamily="34" charset="0"/>
              </a:rPr>
              <a:t>راکتور</a:t>
            </a:r>
            <a:r>
              <a:rPr lang="en-US" sz="1400" b="1" dirty="0">
                <a:latin typeface="Tahoma" pitchFamily="34" charset="0"/>
                <a:cs typeface="Tahoma" pitchFamily="34" charset="0"/>
              </a:rPr>
              <a:t>UASB</a:t>
            </a:r>
            <a:r>
              <a:rPr lang="fa-IR" sz="1400" dirty="0">
                <a:latin typeface="Tahoma" pitchFamily="34" charset="0"/>
                <a:cs typeface="Tahoma" pitchFamily="34" charset="0"/>
              </a:rPr>
              <a:t> از سه ناحیه مجزا تشکیل شده است که عبارتند از: </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fa-IR" sz="1400" dirty="0" smtClean="0">
                <a:latin typeface="Tahoma" pitchFamily="34" charset="0"/>
                <a:cs typeface="Tahoma" pitchFamily="34" charset="0"/>
              </a:rPr>
              <a:t>۱- </a:t>
            </a:r>
            <a:r>
              <a:rPr lang="fa-IR" sz="1400" dirty="0">
                <a:latin typeface="Tahoma" pitchFamily="34" charset="0"/>
                <a:cs typeface="Tahoma" pitchFamily="34" charset="0"/>
              </a:rPr>
              <a:t>ناحیه بستر لجن</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fa-IR" sz="1400" dirty="0" smtClean="0">
                <a:latin typeface="Tahoma" pitchFamily="34" charset="0"/>
                <a:cs typeface="Tahoma" pitchFamily="34" charset="0"/>
              </a:rPr>
              <a:t>۲- </a:t>
            </a:r>
            <a:r>
              <a:rPr lang="fa-IR" sz="1400" dirty="0">
                <a:latin typeface="Tahoma" pitchFamily="34" charset="0"/>
                <a:cs typeface="Tahoma" pitchFamily="34" charset="0"/>
              </a:rPr>
              <a:t>ناحیه پوشش لجن</a:t>
            </a:r>
            <a:endParaRPr lang="en-US" sz="1400" dirty="0">
              <a:latin typeface="Tahoma" pitchFamily="34" charset="0"/>
              <a:cs typeface="Tahoma" pitchFamily="34" charset="0"/>
            </a:endParaRPr>
          </a:p>
          <a:p>
            <a:r>
              <a:rPr lang="fa-IR" sz="1400" dirty="0" smtClean="0">
                <a:latin typeface="Tahoma" pitchFamily="34" charset="0"/>
                <a:cs typeface="Tahoma" pitchFamily="34" charset="0"/>
              </a:rPr>
              <a:t>۳- </a:t>
            </a:r>
            <a:r>
              <a:rPr lang="fa-IR" sz="1400" dirty="0">
                <a:latin typeface="Tahoma" pitchFamily="34" charset="0"/>
                <a:cs typeface="Tahoma" pitchFamily="34" charset="0"/>
              </a:rPr>
              <a:t>ناحیه ته نشین سازی وجداسازی گاز</a:t>
            </a:r>
            <a:endParaRPr lang="en-US" sz="1400" dirty="0">
              <a:latin typeface="Tahoma" pitchFamily="34" charset="0"/>
              <a:cs typeface="Tahoma" pitchFamily="34" charset="0"/>
            </a:endParaRPr>
          </a:p>
          <a:p>
            <a:r>
              <a:rPr lang="fa-IR" sz="1400" dirty="0">
                <a:latin typeface="Tahoma" pitchFamily="34" charset="0"/>
                <a:cs typeface="Tahoma" pitchFamily="34" charset="0"/>
              </a:rPr>
              <a:t> </a:t>
            </a:r>
            <a:endParaRPr lang="fa-IR" sz="1400" dirty="0" smtClean="0">
              <a:latin typeface="Tahoma" pitchFamily="34" charset="0"/>
              <a:cs typeface="Tahoma" pitchFamily="34" charset="0"/>
            </a:endParaRPr>
          </a:p>
          <a:p>
            <a:endParaRPr lang="fa-IR" sz="1400" dirty="0">
              <a:latin typeface="Tahoma" pitchFamily="34" charset="0"/>
              <a:cs typeface="Tahoma" pitchFamily="34" charset="0"/>
            </a:endParaRPr>
          </a:p>
          <a:p>
            <a:endParaRPr lang="fa-IR" sz="1400" dirty="0" smtClean="0">
              <a:latin typeface="Tahoma" pitchFamily="34" charset="0"/>
              <a:cs typeface="Tahoma" pitchFamily="34" charset="0"/>
            </a:endParaRPr>
          </a:p>
          <a:p>
            <a:r>
              <a:rPr lang="en-US" sz="1400" b="1" dirty="0" smtClean="0">
                <a:latin typeface="Tahoma" pitchFamily="34" charset="0"/>
                <a:cs typeface="Tahoma" pitchFamily="34" charset="0"/>
              </a:rPr>
              <a:t> </a:t>
            </a:r>
            <a:r>
              <a:rPr lang="fa-IR" sz="1400" dirty="0" smtClean="0">
                <a:latin typeface="Tahoma" pitchFamily="34" charset="0"/>
                <a:cs typeface="Tahoma" pitchFamily="34" charset="0"/>
              </a:rPr>
              <a:t>فاضلاب </a:t>
            </a:r>
            <a:r>
              <a:rPr lang="fa-IR" sz="1400" dirty="0">
                <a:latin typeface="Tahoma" pitchFamily="34" charset="0"/>
                <a:cs typeface="Tahoma" pitchFamily="34" charset="0"/>
              </a:rPr>
              <a:t>بطور یکنواخت در سطح مقطع راکتوراز کف توزیع </a:t>
            </a:r>
            <a:r>
              <a:rPr lang="fa-IR" sz="1400" dirty="0" smtClean="0">
                <a:latin typeface="Tahoma" pitchFamily="34" charset="0"/>
                <a:cs typeface="Tahoma" pitchFamily="34" charset="0"/>
              </a:rPr>
              <a:t>میشود</a:t>
            </a:r>
          </a:p>
          <a:p>
            <a:r>
              <a:rPr lang="fa-IR" sz="1400" dirty="0" smtClean="0">
                <a:latin typeface="Tahoma" pitchFamily="34" charset="0"/>
                <a:cs typeface="Tahoma" pitchFamily="34" charset="0"/>
              </a:rPr>
              <a:t> </a:t>
            </a:r>
            <a:r>
              <a:rPr lang="fa-IR" sz="1400" dirty="0">
                <a:latin typeface="Tahoma" pitchFamily="34" charset="0"/>
                <a:cs typeface="Tahoma" pitchFamily="34" charset="0"/>
              </a:rPr>
              <a:t>وابتدا ازناحیه بستر که از یک لجن </a:t>
            </a:r>
            <a:r>
              <a:rPr lang="fa-IR" sz="1400" dirty="0" smtClean="0">
                <a:latin typeface="Tahoma" pitchFamily="34" charset="0"/>
                <a:cs typeface="Tahoma" pitchFamily="34" charset="0"/>
              </a:rPr>
              <a:t>متراکم  </a:t>
            </a:r>
            <a:r>
              <a:rPr lang="fa-IR" sz="1400" dirty="0">
                <a:latin typeface="Tahoma" pitchFamily="34" charset="0"/>
                <a:cs typeface="Tahoma" pitchFamily="34" charset="0"/>
              </a:rPr>
              <a:t>با رسوب دهی بالا </a:t>
            </a:r>
            <a:r>
              <a:rPr lang="fa-IR" sz="1400" dirty="0" smtClean="0">
                <a:latin typeface="Tahoma" pitchFamily="34" charset="0"/>
                <a:cs typeface="Tahoma" pitchFamily="34" charset="0"/>
              </a:rPr>
              <a:t>تشکیل</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شده است عبور میکند غلظت جامدات در این بستر بیش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از۷٠ </a:t>
            </a:r>
            <a:r>
              <a:rPr lang="fa-IR" sz="1400" dirty="0">
                <a:latin typeface="Tahoma" pitchFamily="34" charset="0"/>
                <a:cs typeface="Tahoma" pitchFamily="34" charset="0"/>
              </a:rPr>
              <a:t>- ۴٠ گرم </a:t>
            </a:r>
            <a:r>
              <a:rPr lang="en-US" sz="1400" b="1" dirty="0">
                <a:latin typeface="Tahoma" pitchFamily="34" charset="0"/>
                <a:cs typeface="Tahoma" pitchFamily="34" charset="0"/>
              </a:rPr>
              <a:t>vss</a:t>
            </a:r>
            <a:r>
              <a:rPr lang="fa-IR" sz="1400" dirty="0">
                <a:latin typeface="Tahoma" pitchFamily="34" charset="0"/>
                <a:cs typeface="Tahoma" pitchFamily="34" charset="0"/>
              </a:rPr>
              <a:t>  در لیتر گزارش شده است. قسمت بعدی </a:t>
            </a:r>
            <a:r>
              <a:rPr lang="fa-IR" sz="1400" dirty="0" smtClean="0">
                <a:latin typeface="Tahoma" pitchFamily="34" charset="0"/>
                <a:cs typeface="Tahoma" pitchFamily="34" charset="0"/>
              </a:rPr>
              <a:t>راکتور</a:t>
            </a:r>
          </a:p>
          <a:p>
            <a:r>
              <a:rPr lang="fa-IR" sz="1400" dirty="0" smtClean="0">
                <a:latin typeface="Tahoma" pitchFamily="34" charset="0"/>
                <a:cs typeface="Tahoma" pitchFamily="34" charset="0"/>
              </a:rPr>
              <a:t> </a:t>
            </a:r>
            <a:r>
              <a:rPr lang="fa-IR" sz="1400" dirty="0">
                <a:latin typeface="Tahoma" pitchFamily="34" charset="0"/>
                <a:cs typeface="Tahoma" pitchFamily="34" charset="0"/>
              </a:rPr>
              <a:t>که فاضلاب آن می گذرد ناحیه پوشش لجن است که حدود 70٪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حجم </a:t>
            </a:r>
            <a:r>
              <a:rPr lang="fa-IR" sz="1400" dirty="0">
                <a:latin typeface="Tahoma" pitchFamily="34" charset="0"/>
                <a:cs typeface="Tahoma" pitchFamily="34" charset="0"/>
              </a:rPr>
              <a:t>کل راکتور رااشغال می کند.این ناحیه از دانه های ریزتر لخته </a:t>
            </a:r>
            <a:r>
              <a:rPr lang="fa-IR" sz="1400" dirty="0" smtClean="0">
                <a:latin typeface="Tahoma" pitchFamily="34" charset="0"/>
                <a:cs typeface="Tahoma" pitchFamily="34" charset="0"/>
              </a:rPr>
              <a:t>ها</a:t>
            </a:r>
          </a:p>
          <a:p>
            <a:r>
              <a:rPr lang="fa-IR" sz="1400" dirty="0" smtClean="0">
                <a:latin typeface="Tahoma" pitchFamily="34" charset="0"/>
                <a:cs typeface="Tahoma" pitchFamily="34" charset="0"/>
              </a:rPr>
              <a:t> </a:t>
            </a:r>
            <a:r>
              <a:rPr lang="fa-IR" sz="1400" dirty="0">
                <a:latin typeface="Tahoma" pitchFamily="34" charset="0"/>
                <a:cs typeface="Tahoma" pitchFamily="34" charset="0"/>
              </a:rPr>
              <a:t>وحبابهای گاز تشکیل</a:t>
            </a:r>
            <a:r>
              <a:rPr lang="fa-IR" sz="1400" b="1" dirty="0">
                <a:latin typeface="Tahoma" pitchFamily="34" charset="0"/>
                <a:cs typeface="Tahoma" pitchFamily="34" charset="0"/>
              </a:rPr>
              <a:t> </a:t>
            </a:r>
            <a:r>
              <a:rPr lang="fa-IR" sz="1400" dirty="0">
                <a:latin typeface="Tahoma" pitchFamily="34" charset="0"/>
                <a:cs typeface="Tahoma" pitchFamily="34" charset="0"/>
              </a:rPr>
              <a:t>شده است که با رفتن به بالای راکتوراز </a:t>
            </a:r>
            <a:r>
              <a:rPr lang="fa-IR" sz="1400" dirty="0" smtClean="0">
                <a:latin typeface="Tahoma" pitchFamily="34" charset="0"/>
                <a:cs typeface="Tahoma" pitchFamily="34" charset="0"/>
              </a:rPr>
              <a:t>جرم</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حجمی وسرعت ته نشینی ذرات کاسته میشود غلظت لجن در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ناحیه </a:t>
            </a:r>
            <a:r>
              <a:rPr lang="fa-IR" sz="1400" dirty="0">
                <a:latin typeface="Tahoma" pitchFamily="34" charset="0"/>
                <a:cs typeface="Tahoma" pitchFamily="34" charset="0"/>
              </a:rPr>
              <a:t>پوشش در محدوده ۳٠–۱٠ گرم </a:t>
            </a:r>
            <a:r>
              <a:rPr lang="en-US" sz="1400" b="1" dirty="0">
                <a:latin typeface="Tahoma" pitchFamily="34" charset="0"/>
                <a:cs typeface="Tahoma" pitchFamily="34" charset="0"/>
              </a:rPr>
              <a:t>VSS</a:t>
            </a:r>
            <a:r>
              <a:rPr lang="fa-IR" sz="1400" dirty="0">
                <a:latin typeface="Tahoma" pitchFamily="34" charset="0"/>
                <a:cs typeface="Tahoma" pitchFamily="34" charset="0"/>
              </a:rPr>
              <a:t> در لیتر است . در </a:t>
            </a:r>
            <a:r>
              <a:rPr lang="fa-IR" sz="1400" dirty="0" smtClean="0">
                <a:latin typeface="Tahoma" pitchFamily="34" charset="0"/>
                <a:cs typeface="Tahoma" pitchFamily="34" charset="0"/>
              </a:rPr>
              <a:t>بالای</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راکتور دستگاه جدا کننده گاز- جامد  ( </a:t>
            </a:r>
            <a:r>
              <a:rPr lang="en-US" sz="1400" b="1" dirty="0">
                <a:latin typeface="Tahoma" pitchFamily="34" charset="0"/>
                <a:cs typeface="Tahoma" pitchFamily="34" charset="0"/>
              </a:rPr>
              <a:t>GSS</a:t>
            </a:r>
            <a:r>
              <a:rPr lang="fa-IR" sz="1400" dirty="0">
                <a:latin typeface="Tahoma" pitchFamily="34" charset="0"/>
                <a:cs typeface="Tahoma" pitchFamily="34" charset="0"/>
              </a:rPr>
              <a:t> ) وجود دارد که مانع </a:t>
            </a:r>
            <a:r>
              <a:rPr lang="fa-IR" sz="1400" dirty="0" smtClean="0">
                <a:latin typeface="Tahoma" pitchFamily="34" charset="0"/>
                <a:cs typeface="Tahoma" pitchFamily="34" charset="0"/>
              </a:rPr>
              <a:t>از</a:t>
            </a:r>
          </a:p>
          <a:p>
            <a:r>
              <a:rPr lang="fa-IR" sz="1400" dirty="0" smtClean="0">
                <a:latin typeface="Tahoma" pitchFamily="34" charset="0"/>
                <a:cs typeface="Tahoma" pitchFamily="34" charset="0"/>
              </a:rPr>
              <a:t> </a:t>
            </a:r>
            <a:r>
              <a:rPr lang="fa-IR" sz="1400" dirty="0">
                <a:latin typeface="Tahoma" pitchFamily="34" charset="0"/>
                <a:cs typeface="Tahoma" pitchFamily="34" charset="0"/>
              </a:rPr>
              <a:t>خروج لجن گرانولی می شود . زمان راه اندازی راکتور طولانی است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و </a:t>
            </a:r>
            <a:r>
              <a:rPr lang="fa-IR" sz="1400" dirty="0">
                <a:latin typeface="Tahoma" pitchFamily="34" charset="0"/>
                <a:cs typeface="Tahoma" pitchFamily="34" charset="0"/>
              </a:rPr>
              <a:t>راه اندازی سریع زمانی صورت می گیرد که ماده تلقیحی از راکتور </a:t>
            </a:r>
            <a:endParaRPr lang="fa-IR" sz="1400" dirty="0" smtClean="0">
              <a:latin typeface="Tahoma" pitchFamily="34" charset="0"/>
              <a:cs typeface="Tahoma" pitchFamily="34" charset="0"/>
            </a:endParaRPr>
          </a:p>
          <a:p>
            <a:r>
              <a:rPr lang="fa-IR" sz="1400" dirty="0" smtClean="0">
                <a:latin typeface="Tahoma" pitchFamily="34" charset="0"/>
                <a:cs typeface="Tahoma" pitchFamily="34" charset="0"/>
              </a:rPr>
              <a:t>بی </a:t>
            </a:r>
            <a:r>
              <a:rPr lang="fa-IR" sz="1400" dirty="0">
                <a:latin typeface="Tahoma" pitchFamily="34" charset="0"/>
                <a:cs typeface="Tahoma" pitchFamily="34" charset="0"/>
              </a:rPr>
              <a:t>هوازی دیگر که فاضلاب مشابهی را تصفیه می کند به دست آید .</a:t>
            </a:r>
            <a:endParaRPr kumimoji="0" lang="fa-IR" sz="1400" b="0" i="0" u="none" strike="noStrike" cap="none" normalizeH="0" baseline="0" dirty="0" smtClean="0">
              <a:ln>
                <a:noFill/>
              </a:ln>
              <a:solidFill>
                <a:schemeClr val="tx1"/>
              </a:solidFill>
              <a:effectLst/>
              <a:latin typeface="Tahoma" pitchFamily="34" charset="0"/>
              <a:cs typeface="Tahoma" pitchFamily="34" charset="0"/>
            </a:endParaRPr>
          </a:p>
        </p:txBody>
      </p:sp>
      <p:pic>
        <p:nvPicPr>
          <p:cNvPr id="41986" name="Picture 2" descr="3"/>
          <p:cNvPicPr>
            <a:picLocks noChangeAspect="1" noChangeArrowheads="1"/>
          </p:cNvPicPr>
          <p:nvPr/>
        </p:nvPicPr>
        <p:blipFill>
          <a:blip r:embed="rId2"/>
          <a:srcRect/>
          <a:stretch>
            <a:fillRect/>
          </a:stretch>
        </p:blipFill>
        <p:spPr bwMode="auto">
          <a:xfrm>
            <a:off x="285720" y="2143116"/>
            <a:ext cx="3002762" cy="3487079"/>
          </a:xfrm>
          <a:prstGeom prst="rect">
            <a:avLst/>
          </a:prstGeom>
          <a:noFill/>
          <a:ln w="9525">
            <a:noFill/>
            <a:miter lim="800000"/>
            <a:headEnd/>
            <a:tailEnd/>
          </a:ln>
        </p:spPr>
      </p:pic>
      <p:sp>
        <p:nvSpPr>
          <p:cNvPr id="5" name="Action Button: Home 4">
            <a:hlinkClick r:id="rId3" action="ppaction://hlinksldjump" highlightClick="1"/>
          </p:cNvPr>
          <p:cNvSpPr/>
          <p:nvPr/>
        </p:nvSpPr>
        <p:spPr>
          <a:xfrm>
            <a:off x="214282" y="71414"/>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42976" y="357166"/>
            <a:ext cx="735811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1400" dirty="0">
                <a:latin typeface="Tahoma" pitchFamily="34" charset="0"/>
                <a:cs typeface="Tahoma" pitchFamily="34" charset="0"/>
              </a:rPr>
              <a:t>متداولترین مواد تلقیحی به کار گرفته شده : لجن هضم شده فاضلاب شهری – کود حیوانی هضم شده – لجن فعال – کود گاوی ولجن چسبیده در فاضلاب روها می باشد . در راه اندازی راکتور مقدار مواد مغذی به اندازه کافی باید وجود داشته باشد.   </a:t>
            </a:r>
            <a:endParaRPr lang="en-US" sz="1400" dirty="0">
              <a:latin typeface="Tahoma" pitchFamily="34" charset="0"/>
              <a:cs typeface="Tahoma" pitchFamily="34" charset="0"/>
            </a:endParaRPr>
          </a:p>
          <a:p>
            <a:r>
              <a:rPr lang="fa-IR" sz="1400" dirty="0">
                <a:latin typeface="Tahoma" pitchFamily="34" charset="0"/>
                <a:cs typeface="Tahoma" pitchFamily="34" charset="0"/>
              </a:rPr>
              <a:t>مسئله مهم در طراحی </a:t>
            </a:r>
            <a:r>
              <a:rPr lang="en-US" sz="1400" b="1" dirty="0">
                <a:latin typeface="Tahoma" pitchFamily="34" charset="0"/>
                <a:cs typeface="Tahoma" pitchFamily="34" charset="0"/>
              </a:rPr>
              <a:t>UASB</a:t>
            </a:r>
            <a:r>
              <a:rPr lang="fa-IR" sz="1400" dirty="0">
                <a:latin typeface="Tahoma" pitchFamily="34" charset="0"/>
                <a:cs typeface="Tahoma" pitchFamily="34" charset="0"/>
              </a:rPr>
              <a:t> پخش یکنواخت فاضلاب از کف که در تماس مداومش با لجن های گرانول است .چنانچه کار بخوبی انجام نگیرد </a:t>
            </a:r>
            <a:r>
              <a:rPr lang="en-US" sz="1400" b="1" dirty="0">
                <a:latin typeface="Tahoma" pitchFamily="34" charset="0"/>
                <a:cs typeface="Tahoma" pitchFamily="34" charset="0"/>
              </a:rPr>
              <a:t>COD </a:t>
            </a:r>
            <a:r>
              <a:rPr lang="fa-IR" sz="1400" dirty="0">
                <a:latin typeface="Tahoma" pitchFamily="34" charset="0"/>
                <a:cs typeface="Tahoma" pitchFamily="34" charset="0"/>
              </a:rPr>
              <a:t> فاضلاب کم نخواهد شد . کیفیت گرانول طوری است که فاضلاب تمایل دارد از لابلای آن بصورت تونلی عبور کند . از تعداد معینی پخش  کننده در سطح راکتور استفاده کنند وباید طوری نصب گردد که:</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توزیع یکنواخت فاضلاب ورودی انجام شود . </a:t>
            </a:r>
            <a:endParaRPr lang="en-US" sz="1400" dirty="0">
              <a:latin typeface="Tahoma" pitchFamily="34" charset="0"/>
              <a:cs typeface="Tahoma" pitchFamily="34" charset="0"/>
            </a:endParaRPr>
          </a:p>
          <a:p>
            <a:r>
              <a:rPr lang="fa-IR" sz="1400"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محل نصب پخش کننده ها قابل دسترسی وباز دید باشد.</a:t>
            </a:r>
            <a:endParaRPr lang="en-US" sz="1400" dirty="0">
              <a:latin typeface="Tahoma" pitchFamily="34" charset="0"/>
              <a:cs typeface="Tahoma" pitchFamily="34" charset="0"/>
            </a:endParaRPr>
          </a:p>
          <a:p>
            <a:r>
              <a:rPr lang="en-US" sz="1400" b="1" dirty="0">
                <a:latin typeface="Tahoma" pitchFamily="34" charset="0"/>
                <a:cs typeface="Tahoma" pitchFamily="34" charset="0"/>
              </a:rPr>
              <a:t> </a:t>
            </a:r>
            <a:r>
              <a:rPr lang="en-US" sz="1400" b="1" dirty="0">
                <a:latin typeface="Tahoma" pitchFamily="34" charset="0"/>
                <a:cs typeface="Tahoma" pitchFamily="34" charset="0"/>
                <a:sym typeface="Wingdings"/>
              </a:rPr>
              <a:t></a:t>
            </a:r>
            <a:r>
              <a:rPr lang="fa-IR" sz="1400" dirty="0">
                <a:latin typeface="Tahoma" pitchFamily="34" charset="0"/>
                <a:cs typeface="Tahoma" pitchFamily="34" charset="0"/>
              </a:rPr>
              <a:t> رفع اشکال از پخش کننده ها معیوب براحتی امکان پذیر باشد .</a:t>
            </a:r>
            <a:endParaRPr lang="en-US" sz="1400" dirty="0">
              <a:latin typeface="Tahoma" pitchFamily="34" charset="0"/>
              <a:cs typeface="Tahoma" pitchFamily="34" charset="0"/>
            </a:endParaRPr>
          </a:p>
        </p:txBody>
      </p:sp>
      <p:pic>
        <p:nvPicPr>
          <p:cNvPr id="43010" name="Picture 2" descr="5"/>
          <p:cNvPicPr>
            <a:picLocks noChangeAspect="1" noChangeArrowheads="1"/>
          </p:cNvPicPr>
          <p:nvPr/>
        </p:nvPicPr>
        <p:blipFill>
          <a:blip r:embed="rId2"/>
          <a:srcRect/>
          <a:stretch>
            <a:fillRect/>
          </a:stretch>
        </p:blipFill>
        <p:spPr bwMode="auto">
          <a:xfrm>
            <a:off x="1357290" y="2786058"/>
            <a:ext cx="5768867" cy="3922723"/>
          </a:xfrm>
          <a:prstGeom prst="rect">
            <a:avLst/>
          </a:prstGeom>
          <a:noFill/>
          <a:ln w="9525">
            <a:noFill/>
            <a:miter lim="800000"/>
            <a:headEnd/>
            <a:tailEnd/>
          </a:ln>
        </p:spPr>
      </p:pic>
      <p:sp>
        <p:nvSpPr>
          <p:cNvPr id="5" name="Action Button: Home 4">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642910" y="326105"/>
            <a:ext cx="785818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فاضلاب ورودی از کف راکتور ضمن عبور از بستر لجن گرانول مواد آلی را به متان و گاز کربنیک و لجن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های جدید تبدیل می گردد . گاز آب و ذرات لجن بالا دست با راکتور حرکت نموده تا به جدا کننده فاز ها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برسند . گرانولها به قسمت ته نشینی رفته و گاز لجن از یکدبگرجدا وگاز از طریق مجاری خاص به سمت محل جمع آوری هدایت و لجن های گرانول مجددا" به سمت پایین راکتوریا بستر لجن خواهند رفت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سیستم بیوگاز:</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گازهای تولیدی راکتوردرمحل جمع آوری کننده و در محل جدا کننده سه فا زدر بالای راکتور جمع آوری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می شوند.میزان گاز متان تولیدی به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COD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فاضلاب مربوط است هر کیلو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COD</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حدود 035 متر مکعب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متان تولید می کند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تصیه فاضلاب به وسیله راکتور</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UASB</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و هضم مواد پروتئنی .کربوهیدراتها و چربی ها مجموعا"</a:t>
            </a:r>
            <a:endParaRPr kumimoji="0" lang="fa-IR" sz="1400" b="0" i="0" u="none" strike="noStrike" cap="none" normalizeH="0" baseline="0" dirty="0" smtClean="0">
              <a:ln>
                <a:noFill/>
              </a:ln>
              <a:solidFill>
                <a:schemeClr val="tx1"/>
              </a:solidFill>
              <a:effectLst/>
              <a:latin typeface="Tahoma" pitchFamily="34" charset="0"/>
              <a:cs typeface="Tahoma" pitchFamily="34" charset="0"/>
            </a:endParaRPr>
          </a:p>
        </p:txBody>
      </p:sp>
      <p:pic>
        <p:nvPicPr>
          <p:cNvPr id="44034" name="Picture 2" descr="4"/>
          <p:cNvPicPr>
            <a:picLocks noChangeAspect="1" noChangeArrowheads="1"/>
          </p:cNvPicPr>
          <p:nvPr/>
        </p:nvPicPr>
        <p:blipFill>
          <a:blip r:embed="rId2"/>
          <a:srcRect/>
          <a:stretch>
            <a:fillRect/>
          </a:stretch>
        </p:blipFill>
        <p:spPr bwMode="auto">
          <a:xfrm>
            <a:off x="1895811" y="2428868"/>
            <a:ext cx="4747891" cy="4286256"/>
          </a:xfrm>
          <a:prstGeom prst="rect">
            <a:avLst/>
          </a:prstGeom>
          <a:noFill/>
          <a:ln w="9525">
            <a:noFill/>
            <a:miter lim="800000"/>
            <a:headEnd/>
            <a:tailEnd/>
          </a:ln>
        </p:spPr>
      </p:pic>
      <p:sp>
        <p:nvSpPr>
          <p:cNvPr id="4" name="Action Button: Home 3">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1" descr="aaaa"/>
          <p:cNvPicPr>
            <a:picLocks noChangeAspect="1" noChangeArrowheads="1"/>
          </p:cNvPicPr>
          <p:nvPr/>
        </p:nvPicPr>
        <p:blipFill>
          <a:blip r:embed="rId2"/>
          <a:srcRect/>
          <a:stretch>
            <a:fillRect/>
          </a:stretch>
        </p:blipFill>
        <p:spPr bwMode="auto">
          <a:xfrm>
            <a:off x="295613" y="1747949"/>
            <a:ext cx="7848287" cy="4967199"/>
          </a:xfrm>
          <a:prstGeom prst="rect">
            <a:avLst/>
          </a:prstGeom>
          <a:noFill/>
        </p:spPr>
      </p:pic>
      <p:sp>
        <p:nvSpPr>
          <p:cNvPr id="4505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45060" name="Rectangle 4"/>
          <p:cNvSpPr>
            <a:spLocks noChangeArrowheads="1"/>
          </p:cNvSpPr>
          <p:nvPr/>
        </p:nvSpPr>
        <p:spPr bwMode="auto">
          <a:xfrm>
            <a:off x="1500166" y="71414"/>
            <a:ext cx="6858048" cy="19697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en-US"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چهار مرحله قابل پیش بینی است  که عبارتند از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endParaRPr kumimoji="0" lang="en-US" sz="1400" b="0" i="0" u="none" strike="noStrike" cap="none" normalizeH="0" baseline="0" dirty="0" smtClean="0">
              <a:ln>
                <a:noFill/>
              </a:ln>
              <a:solidFill>
                <a:schemeClr val="tx1"/>
              </a:solidFill>
              <a:effectLst/>
              <a:latin typeface="Tahoma" pitchFamily="34" charset="0"/>
              <a:cs typeface="Tahoma"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هیدرولیز </a:t>
            </a:r>
            <a:endParaRPr kumimoji="0" lang="en-US" sz="1400" b="1" i="0" u="none" strike="noStrike" cap="none" normalizeH="0" baseline="0" dirty="0" smtClean="0">
              <a:ln>
                <a:noFill/>
              </a:ln>
              <a:solidFill>
                <a:schemeClr val="tx1"/>
              </a:solidFill>
              <a:effectLst/>
              <a:latin typeface="Tahoma" pitchFamily="34" charset="0"/>
              <a:cs typeface="Tahoma" pitchFamily="34" charset="0"/>
              <a:sym typeface="Wingdings" pitchFamily="2" charset="2"/>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تجزیه اسیدی</a:t>
            </a:r>
            <a:endParaRPr kumimoji="0" lang="en-US" sz="1400" b="1" i="0" u="none" strike="noStrike" cap="none" normalizeH="0" baseline="0" dirty="0" smtClean="0">
              <a:ln>
                <a:noFill/>
              </a:ln>
              <a:solidFill>
                <a:schemeClr val="tx1"/>
              </a:solidFill>
              <a:effectLst/>
              <a:latin typeface="Tahoma" pitchFamily="34" charset="0"/>
              <a:cs typeface="Tahoma" pitchFamily="34" charset="0"/>
              <a:sym typeface="Wingdings" pitchFamily="2" charset="2"/>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پیدایش اسید استیک </a:t>
            </a:r>
            <a:endParaRPr kumimoji="0" lang="en-US" sz="1400" b="1" i="0" u="none" strike="noStrike" cap="none" normalizeH="0" baseline="0" dirty="0" smtClean="0">
              <a:ln>
                <a:noFill/>
              </a:ln>
              <a:solidFill>
                <a:schemeClr val="tx1"/>
              </a:solidFill>
              <a:effectLst/>
              <a:latin typeface="Tahoma" pitchFamily="34" charset="0"/>
              <a:cs typeface="Tahoma" pitchFamily="34" charset="0"/>
              <a:sym typeface="Wingdings" pitchFamily="2" charset="2"/>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تولید متان</a:t>
            </a:r>
            <a:endParaRPr kumimoji="0" lang="en-US" sz="1400" b="1" i="0" u="none" strike="noStrike" cap="none" normalizeH="0" baseline="0" dirty="0" smtClean="0">
              <a:ln>
                <a:noFill/>
              </a:ln>
              <a:solidFill>
                <a:schemeClr val="tx1"/>
              </a:solidFill>
              <a:effectLst/>
              <a:latin typeface="Tahoma" pitchFamily="34" charset="0"/>
              <a:cs typeface="Tahoma" pitchFamily="34" charset="0"/>
              <a:sym typeface="Wingdings" pitchFamily="2" charset="2"/>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فعل و انفعالات تجزیه بی هوازی در راکتورهای  </a:t>
            </a:r>
            <a:r>
              <a:rPr kumimoji="0" lang="en-US" sz="14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UASB</a:t>
            </a:r>
            <a:r>
              <a:rPr kumimoji="0" lang="fa-IR" sz="1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a:t>
            </a:r>
            <a:endParaRPr kumimoji="0" lang="en-US" sz="1400" b="1" i="0" u="none" strike="noStrike" cap="none" normalizeH="0" baseline="0" dirty="0" smtClean="0">
              <a:ln>
                <a:noFill/>
              </a:ln>
              <a:solidFill>
                <a:schemeClr val="tx1"/>
              </a:solidFill>
              <a:effectLst/>
              <a:latin typeface="Tahoma" pitchFamily="34" charset="0"/>
              <a:cs typeface="Tahoma" pitchFamily="34" charset="0"/>
              <a:sym typeface="Wingdings" pitchFamily="2" charset="2"/>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Wingdings" pitchFamily="2" charset="2"/>
              </a:rPr>
              <a:t> </a:t>
            </a:r>
          </a:p>
        </p:txBody>
      </p:sp>
      <p:sp>
        <p:nvSpPr>
          <p:cNvPr id="45061"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Action Button: Home 5">
            <a:hlinkClick r:id="rId3" action="ppaction://hlinksldjump" highlightClick="1"/>
          </p:cNvPr>
          <p:cNvSpPr/>
          <p:nvPr/>
        </p:nvSpPr>
        <p:spPr>
          <a:xfrm>
            <a:off x="214282" y="142852"/>
            <a:ext cx="357190" cy="428628"/>
          </a:xfrm>
          <a:prstGeom prst="actionButtonHom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TotalTime>
  <Words>1276</Words>
  <Application>Microsoft Office PowerPoint</Application>
  <PresentationFormat>On-screen Show (4:3)</PresentationFormat>
  <Paragraphs>326</Paragraphs>
  <Slides>21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Century Schoolbook</vt:lpstr>
      <vt:lpstr>Tahoma</vt:lpstr>
      <vt:lpstr>Times New Roman</vt:lpstr>
      <vt:lpstr>Wingdings</vt:lpstr>
      <vt:lpstr>Wingdings 2</vt:lpstr>
      <vt:lpstr>Oriel</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wWw.daneshjoS.tk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Mina</dc:creator>
  <cp:lastModifiedBy>MRT www.Win2Farsi.com</cp:lastModifiedBy>
  <cp:revision>22</cp:revision>
  <dcterms:created xsi:type="dcterms:W3CDTF">2007-06-09T16:34:28Z</dcterms:created>
  <dcterms:modified xsi:type="dcterms:W3CDTF">2017-01-21T21:00:55Z</dcterms:modified>
</cp:coreProperties>
</file>