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84" r:id="rId4"/>
    <p:sldId id="258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82" r:id="rId13"/>
    <p:sldId id="271" r:id="rId1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>
      <p:cViewPr varScale="1">
        <p:scale>
          <a:sx n="53" d="100"/>
          <a:sy n="53" d="100"/>
        </p:scale>
        <p:origin x="10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F53FB-A34B-43A0-884F-DBEDA283F7C0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74A0E-8D5C-44B7-8139-86CCD82866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aaa1215@shmail.ir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700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622867">
            <a:off x="762000" y="-79188"/>
            <a:ext cx="7772400" cy="2133600"/>
          </a:xfrm>
        </p:spPr>
        <p:txBody>
          <a:bodyPr>
            <a:noAutofit/>
          </a:bodyPr>
          <a:lstStyle/>
          <a:p>
            <a:r>
              <a:rPr lang="fa-IR" sz="9600" dirty="0" smtClean="0">
                <a:latin typeface="IranNastaliq" pitchFamily="18" charset="0"/>
                <a:cs typeface="IranNastaliq" pitchFamily="18" charset="0"/>
              </a:rPr>
              <a:t>بسم الله الرحمن الرحیم</a:t>
            </a:r>
            <a:endParaRPr lang="en-US" sz="9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20704274">
            <a:off x="854214" y="2970818"/>
            <a:ext cx="7912455" cy="1752600"/>
          </a:xfrm>
        </p:spPr>
        <p:txBody>
          <a:bodyPr>
            <a:noAutofit/>
          </a:bodyPr>
          <a:lstStyle/>
          <a:p>
            <a:r>
              <a:rPr lang="fa-IR" sz="6000" dirty="0" smtClean="0">
                <a:solidFill>
                  <a:srgbClr val="7030A0"/>
                </a:solidFill>
                <a:cs typeface="2  Elham" pitchFamily="2" charset="-78"/>
              </a:rPr>
              <a:t> </a:t>
            </a:r>
            <a:r>
              <a:rPr lang="en-US" sz="6000" smtClean="0">
                <a:solidFill>
                  <a:srgbClr val="7030A0"/>
                </a:solidFill>
                <a:cs typeface="2  Elham" pitchFamily="2" charset="-78"/>
              </a:rPr>
              <a:t> </a:t>
            </a:r>
            <a:r>
              <a:rPr lang="fa-IR" sz="6000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درس </a:t>
            </a:r>
            <a:r>
              <a:rPr lang="fa-IR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cs typeface="2  Elham" pitchFamily="2" charset="-78"/>
              </a:rPr>
              <a:t>22 مطالعات اجتماعی</a:t>
            </a:r>
          </a:p>
          <a:p>
            <a:r>
              <a:rPr lang="fa-IR" sz="6000" dirty="0" smtClean="0">
                <a:solidFill>
                  <a:srgbClr val="7030A0"/>
                </a:solidFill>
                <a:cs typeface="2  Elham" pitchFamily="2" charset="-78"/>
              </a:rPr>
              <a:t>ویژگی های اروپا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36418" y="5562600"/>
            <a:ext cx="3657600" cy="685800"/>
          </a:xfrm>
          <a:prstGeom prst="round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  <a:scene3d>
            <a:camera prst="perspectiveHeroicExtremeLeftFacing"/>
            <a:lightRig rig="threePt" dir="t"/>
          </a:scene3d>
          <a:sp3d>
            <a:bevelT prst="relaxedInset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2  Elham" pitchFamily="2" charset="-78"/>
              </a:rPr>
              <a:t>وبلاگی متفاوت پاورپوینت نوین</a:t>
            </a:r>
            <a:endParaRPr lang="en-US" dirty="0">
              <a:cs typeface="2  Elham" pitchFamily="2" charset="-78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اقتصاد اروپا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1600200" y="6196445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3682" y="1752600"/>
            <a:ext cx="8229600" cy="419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نکات مهم بخش اقتصاد اروپا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4400" dirty="0" smtClean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در این قاره  ابزار های مهم صننعتی ساخته و به فرو می رسد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ممنابع زمینی  این قاره نمی توانند کفاف دهد و از دیگر قاره ها مثل آفریقا منابع ای در یافت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می شود 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4400" dirty="0">
              <a:solidFill>
                <a:schemeClr val="tx1"/>
              </a:solidFill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691755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جاذبه های گردشگری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1600200" y="6196445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3682" y="1752600"/>
            <a:ext cx="8229600" cy="419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اروپا به علت سواحل زیاد و زیبای خود  و جاذبه های تاریخی گردشگران زیادی را به خودد جذب کرده است 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فرانسه –اسپانیا- ایتالیا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مهم ترین کشور های گرددشگری هستند</a:t>
            </a:r>
          </a:p>
        </p:txBody>
      </p:sp>
    </p:spTree>
    <p:extLst>
      <p:ext uri="{BB962C8B-B14F-4D97-AF65-F5344CB8AC3E}">
        <p14:creationId xmlns:p14="http://schemas.microsoft.com/office/powerpoint/2010/main" val="605213090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274638"/>
            <a:ext cx="4572000" cy="11430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0"/>
          </a:effectLst>
          <a:scene3d>
            <a:camera prst="perspectiveHeroicExtremeLeftFacing"/>
            <a:lightRig rig="threePt" dir="t"/>
          </a:scene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800" dirty="0" smtClean="0">
                <a:latin typeface="IranNastaliq" pitchFamily="18" charset="0"/>
                <a:cs typeface="IranNastaliq" pitchFamily="18" charset="0"/>
              </a:rPr>
              <a:t>انتقادات</a:t>
            </a:r>
            <a:endParaRPr lang="en-US" sz="8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Double Wave 3">
            <a:hlinkClick r:id="rId2" action="ppaction://hlinksldjump"/>
          </p:cNvPr>
          <p:cNvSpPr/>
          <p:nvPr/>
        </p:nvSpPr>
        <p:spPr>
          <a:xfrm>
            <a:off x="0" y="58674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286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2  Esfehan" pitchFamily="2" charset="-78"/>
              </a:rPr>
              <a:t>در صورت هر انتقادی و نظری و امتیاز شما از این موضوع به ایمیل های من ارسال بزنید.</a:t>
            </a:r>
          </a:p>
          <a:p>
            <a:r>
              <a:rPr lang="en-US" dirty="0" smtClean="0">
                <a:cs typeface="2  Esfehan" pitchFamily="2" charset="-78"/>
                <a:hlinkClick r:id="rId3"/>
              </a:rPr>
              <a:t>aaaa1215@shmail.ir</a:t>
            </a:r>
            <a:endParaRPr lang="en-US" dirty="0" smtClean="0">
              <a:cs typeface="2  Esfehan" pitchFamily="2" charset="-78"/>
            </a:endParaRPr>
          </a:p>
          <a:p>
            <a:r>
              <a:rPr lang="en-US" dirty="0" smtClean="0">
                <a:cs typeface="2  Esfehan" pitchFamily="2" charset="-78"/>
              </a:rPr>
              <a:t>info@emamali.a-w.ir</a:t>
            </a:r>
          </a:p>
          <a:p>
            <a:endParaRPr lang="en-US" dirty="0">
              <a:cs typeface="2  Esfeha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352800"/>
            <a:ext cx="7848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2  Esfehan" pitchFamily="2" charset="-78"/>
              </a:rPr>
              <a:t>به سایت های زیر نیز سری بزنید جای برای آموزش و پرسش:</a:t>
            </a:r>
          </a:p>
          <a:p>
            <a:r>
              <a:rPr lang="en-US" dirty="0" smtClean="0">
                <a:cs typeface="2  Esfehan" pitchFamily="2" charset="-78"/>
              </a:rPr>
              <a:t>Iran20-esf.blog.ir</a:t>
            </a:r>
            <a:endParaRPr lang="fa-IR" dirty="0" smtClean="0">
              <a:cs typeface="2  Esfehan" pitchFamily="2" charset="-78"/>
            </a:endParaRPr>
          </a:p>
          <a:p>
            <a:r>
              <a:rPr lang="en-US" dirty="0" smtClean="0">
                <a:cs typeface="2  Esfehan" pitchFamily="2" charset="-78"/>
              </a:rPr>
              <a:t>Esf-i.rzb.com</a:t>
            </a:r>
          </a:p>
          <a:p>
            <a:endParaRPr lang="en-US" dirty="0" smtClean="0">
              <a:cs typeface="2  Esfehan" pitchFamily="2" charset="-78"/>
            </a:endParaRPr>
          </a:p>
          <a:p>
            <a:r>
              <a:rPr lang="fa-IR" dirty="0" smtClean="0">
                <a:cs typeface="2  Esfehan" pitchFamily="2" charset="-78"/>
              </a:rPr>
              <a:t>ما را در پایه نهم همراهی کنید در وبلاگ رسمی ریاضی نهم</a:t>
            </a:r>
          </a:p>
          <a:p>
            <a:endParaRPr lang="en-US" dirty="0" smtClean="0">
              <a:cs typeface="2  Esfehan" pitchFamily="2" charset="-78"/>
            </a:endParaRPr>
          </a:p>
          <a:p>
            <a:r>
              <a:rPr lang="en-US" dirty="0" smtClean="0">
                <a:latin typeface="Carlisle" pitchFamily="2" charset="0"/>
                <a:cs typeface="2  Esfehan" pitchFamily="2" charset="-78"/>
              </a:rPr>
              <a:t>P-9.rzb.com</a:t>
            </a:r>
            <a:endParaRPr lang="fa-IR" dirty="0" smtClean="0">
              <a:latin typeface="Carlisle" pitchFamily="2" charset="0"/>
              <a:cs typeface="2  Esfehan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752600"/>
          </a:xfr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90000" dist="50800" dir="5400000" sy="-100000" algn="bl" rotWithShape="0"/>
          </a:effectLst>
          <a:scene3d>
            <a:camera prst="isometricOffAxis2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پایان این فصل</a:t>
            </a:r>
            <a:endParaRPr lang="en-US" sz="7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90600"/>
          </a:xfr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isometricOffAxis1Right"/>
            <a:lightRig rig="sunrise" dir="t">
              <a:rot lat="0" lon="0" rev="9000000"/>
            </a:lightRig>
          </a:scene3d>
          <a:sp3d prstMaterial="softEdge">
            <a:bevelT w="63500" h="25400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4400" dirty="0" smtClean="0">
                <a:solidFill>
                  <a:schemeClr val="bg1"/>
                </a:solidFill>
                <a:cs typeface="2  Titr" pitchFamily="2" charset="-78"/>
              </a:rPr>
              <a:t>تهیه کننده ؛ علی رضا نظام زاده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0">
              <a:srgbClr val="03D4A8"/>
            </a:gs>
            <a:gs pos="0">
              <a:srgbClr val="03D4A8"/>
            </a:gs>
            <a:gs pos="17000">
              <a:srgbClr val="FFFF00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686800" cy="33528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dirty="0" smtClean="0">
                <a:solidFill>
                  <a:srgbClr val="7030A0"/>
                </a:solidFill>
                <a:cs typeface="2  Farnaz" pitchFamily="2" charset="-78"/>
              </a:rPr>
              <a:t>صفحه ی اول             صفحه دوم             صفحه سوم                صفحه چهارم</a:t>
            </a:r>
          </a:p>
          <a:p>
            <a:pPr algn="r" rtl="1">
              <a:buNone/>
            </a:pPr>
            <a:endParaRPr lang="fa-IR" dirty="0" smtClean="0">
              <a:solidFill>
                <a:srgbClr val="7030A0"/>
              </a:solidFill>
              <a:cs typeface="2  Farnaz" pitchFamily="2" charset="-78"/>
            </a:endParaRPr>
          </a:p>
          <a:p>
            <a:pPr algn="r" rtl="1">
              <a:buNone/>
            </a:pPr>
            <a:r>
              <a:rPr lang="fa-IR" dirty="0" smtClean="0">
                <a:solidFill>
                  <a:srgbClr val="7030A0"/>
                </a:solidFill>
                <a:cs typeface="2  Farnaz" pitchFamily="2" charset="-78"/>
              </a:rPr>
              <a:t>صفحه پنجم              صفحه ششم           صفحه نهم                  صفحه ی چهارم</a:t>
            </a:r>
          </a:p>
          <a:p>
            <a:pPr algn="r" rtl="1">
              <a:buNone/>
            </a:pPr>
            <a:endParaRPr lang="fa-IR" dirty="0">
              <a:solidFill>
                <a:srgbClr val="7030A0"/>
              </a:solidFill>
              <a:cs typeface="2  Farnaz" pitchFamily="2" charset="-78"/>
            </a:endParaRPr>
          </a:p>
          <a:p>
            <a:pPr algn="r" rtl="1">
              <a:buNone/>
            </a:pPr>
            <a:endParaRPr lang="fa-IR" dirty="0" smtClean="0">
              <a:solidFill>
                <a:srgbClr val="7030A0"/>
              </a:solidFill>
              <a:cs typeface="2  Farnaz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798592">
            <a:off x="157180" y="819410"/>
            <a:ext cx="4191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فهرست مطالب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52800" y="4572000"/>
            <a:ext cx="590550" cy="69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6273225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3200" dirty="0" smtClean="0">
                <a:solidFill>
                  <a:srgbClr val="FF33CC"/>
                </a:solidFill>
                <a:cs typeface="2  Elham" pitchFamily="2" charset="-78"/>
                <a:hlinkClick r:id="rId3" action="ppaction://hlinksldjump"/>
              </a:rPr>
              <a:t>صفحه پیشنهادات</a:t>
            </a:r>
            <a:endParaRPr lang="en-US" sz="3200" dirty="0">
              <a:solidFill>
                <a:srgbClr val="FF33CC"/>
              </a:solidFill>
              <a:cs typeface="2  Elham" pitchFamily="2" charset="-78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19798592">
            <a:off x="3205180" y="743210"/>
            <a:ext cx="4191000" cy="1143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فهرست حرکت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686800" cy="5486400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fa-IR" dirty="0" smtClean="0">
              <a:solidFill>
                <a:srgbClr val="002060"/>
              </a:solidFill>
              <a:cs typeface="2  Morvarid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41910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fa-IR" sz="8000" dirty="0" smtClean="0">
                <a:latin typeface="IranNastaliq" pitchFamily="18" charset="0"/>
                <a:cs typeface="IranNastaliq" pitchFamily="18" charset="0"/>
              </a:rPr>
              <a:t>کد تصویری</a:t>
            </a:r>
            <a:endParaRPr lang="en-US" sz="8000" dirty="0"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352800" y="4572000"/>
            <a:ext cx="590550" cy="69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entagon 4"/>
          <p:cNvSpPr/>
          <p:nvPr/>
        </p:nvSpPr>
        <p:spPr>
          <a:xfrm>
            <a:off x="762000" y="2743200"/>
            <a:ext cx="8382000" cy="18288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 Diagonal Corner Rectangle 5"/>
          <p:cNvSpPr/>
          <p:nvPr/>
        </p:nvSpPr>
        <p:spPr>
          <a:xfrm>
            <a:off x="1752600" y="2971800"/>
            <a:ext cx="5410200" cy="1219200"/>
          </a:xfrm>
          <a:prstGeom prst="round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dirty="0" smtClean="0">
                <a:cs typeface="B Traffic" pitchFamily="2" charset="-78"/>
              </a:rPr>
              <a:t>تهیه کننده علی رضا  نظام زاده </a:t>
            </a:r>
            <a:endParaRPr lang="en-US" sz="3600" dirty="0">
              <a:cs typeface="B Traffic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جمعیت؟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اروپا بر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خلاف اینکه قاره کوچکی است ، اما یکی از متراکم ترین قاره ها تبدیل شده است.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latin typeface="IranNastaliq" pitchFamily="18" charset="0"/>
                <a:cs typeface="IranNastaliq" pitchFamily="18" charset="0"/>
              </a:rPr>
              <a:t>و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شرایط مسائد آب و هوای معتدل کشاورزی را رونق و در آن سو در علم پیشرفت زیادی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کرده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اند.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latin typeface="IranNastaliq" pitchFamily="18" charset="0"/>
                <a:cs typeface="IranNastaliq" pitchFamily="18" charset="0"/>
              </a:rPr>
              <a:t>رشد</a:t>
            </a:r>
            <a:r>
              <a:rPr lang="fa-IR" sz="4400" dirty="0" smtClean="0">
                <a:latin typeface="IranNastaliq" pitchFamily="18" charset="0"/>
                <a:cs typeface="IranNastaliq" pitchFamily="18" charset="0"/>
              </a:rPr>
              <a:t> جمعیت در اروپا کاهش یافته  و اروپا به اروپای پیر تبدیل شده است 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2  Koodak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نژاد و زبان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اروپاییان  اغلب سفید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پوست اند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زبان</a:t>
            </a: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آن ها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لاتین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ژرمنی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اسلاو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653206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دین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بیشتر مردم اروپا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پیرو دین ححضرت مسیح هستند (می دانید چرا؟)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دین</a:t>
            </a: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مسیح به سه صورت در اروپا پیروی می شود 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4400" dirty="0" smtClean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کاتولیک ها –پروتستان ها-ارتودوکس ها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824251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کاتولیک ها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3682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کاتولیک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ها از رهبر  مذهبی خود  پاپ پیروی می کنند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پاپ</a:t>
            </a: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ممحل اقامتش در واتیکان  کوچک ترین کشور جهان است 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876086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مسلمانان در اروپا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3682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مسلمانان</a:t>
            </a:r>
            <a:r>
              <a:rPr kumimoji="0" lang="fa-I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در قاره اروپا پرا کنده اند اما بیشتر آن ها در شبه جزیره ی بالکان زندگی می کنند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baseline="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بالکان جایی در اروپا است .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2  Koodak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354613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5264" y="338328"/>
            <a:ext cx="2968336" cy="125272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latin typeface="IranNastaliq" pitchFamily="18" charset="0"/>
                <a:cs typeface="IranNastaliq" pitchFamily="18" charset="0"/>
              </a:rPr>
              <a:t>اقتصاد اروپا </a:t>
            </a:r>
            <a:endParaRPr lang="en-US" dirty="0">
              <a:cs typeface="2  Koodak" pitchFamily="2" charset="-78"/>
            </a:endParaRPr>
          </a:p>
        </p:txBody>
      </p:sp>
      <p:sp>
        <p:nvSpPr>
          <p:cNvPr id="6" name="Double Wave 5">
            <a:hlinkClick r:id="rId2" action="ppaction://hlinksldjump"/>
          </p:cNvPr>
          <p:cNvSpPr/>
          <p:nvPr/>
        </p:nvSpPr>
        <p:spPr>
          <a:xfrm>
            <a:off x="228600" y="5943600"/>
            <a:ext cx="4800600" cy="685800"/>
          </a:xfrm>
          <a:prstGeom prst="doubleWav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4000" dirty="0" smtClean="0">
                <a:cs typeface="2  Koodak" pitchFamily="2" charset="-78"/>
              </a:rPr>
              <a:t>برگشت به فهرست </a:t>
            </a:r>
            <a:endParaRPr lang="en-US" sz="4000" dirty="0">
              <a:cs typeface="2  Koodak" pitchFamily="2" charset="-7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63682" y="1752600"/>
            <a:ext cx="8229600" cy="3886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4400" dirty="0" smtClean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نکات مهم بخش اقتصاد اروپا :</a:t>
            </a:r>
            <a:endParaRPr lang="fa-IR" sz="4400" dirty="0">
              <a:solidFill>
                <a:schemeClr val="tx1"/>
              </a:solidFill>
              <a:cs typeface="2  Koodak" pitchFamily="2" charset="-78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a-IR" sz="2800" dirty="0" smtClean="0">
                <a:solidFill>
                  <a:schemeClr val="tx1"/>
                </a:solidFill>
                <a:latin typeface="IranNastaliq" pitchFamily="18" charset="0"/>
                <a:cs typeface="2  Koodak" pitchFamily="2" charset="-78"/>
              </a:rPr>
              <a:t>اروپا قاره ای پیشرفته است و میزان در آمد و طول عمر در این قاره بالاست .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a-IR" sz="2800" dirty="0" smtClean="0">
                <a:solidFill>
                  <a:schemeClr val="tx1"/>
                </a:solidFill>
                <a:latin typeface="IranNastaliq" pitchFamily="18" charset="0"/>
                <a:cs typeface="2  Koodak" pitchFamily="2" charset="-78"/>
              </a:rPr>
              <a:t>*کشاورزی تقریبا در همه جای اروپا رو نق دارد و با دستگاه های پیشرفته صورت می گیرد .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a-IR" sz="2800" dirty="0" smtClean="0">
                <a:solidFill>
                  <a:schemeClr val="tx1"/>
                </a:solidFill>
                <a:latin typeface="IranNastaliq" pitchFamily="18" charset="0"/>
                <a:cs typeface="2  Koodak" pitchFamily="2" charset="-78"/>
              </a:rPr>
              <a:t>* کشور های دانمارک-هند از تولید کنندگان و صادر کنندگان فرآورده های گوشتی و لبنی است .</a:t>
            </a:r>
            <a:endParaRPr lang="fa-IR" sz="2800" dirty="0" smtClean="0">
              <a:solidFill>
                <a:schemeClr val="tx1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089297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درس22 مطالعات اجتماعی هشتم ویژگی های اروپا</Template>
  <TotalTime>0</TotalTime>
  <Words>428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2  Elham</vt:lpstr>
      <vt:lpstr>2  Esfehan</vt:lpstr>
      <vt:lpstr>2  Farnaz</vt:lpstr>
      <vt:lpstr>2  Koodak</vt:lpstr>
      <vt:lpstr>2  Morvarid</vt:lpstr>
      <vt:lpstr>2  Titr</vt:lpstr>
      <vt:lpstr>Arial</vt:lpstr>
      <vt:lpstr>B Traffic</vt:lpstr>
      <vt:lpstr>Calibri</vt:lpstr>
      <vt:lpstr>Candara</vt:lpstr>
      <vt:lpstr>Carlisle</vt:lpstr>
      <vt:lpstr>IranNastaliq</vt:lpstr>
      <vt:lpstr>Symbol</vt:lpstr>
      <vt:lpstr>Waveform</vt:lpstr>
      <vt:lpstr>بسم الله الرحمن الرحیم</vt:lpstr>
      <vt:lpstr>فهرست مطالب</vt:lpstr>
      <vt:lpstr>کد تصویری</vt:lpstr>
      <vt:lpstr>جمعیت؟</vt:lpstr>
      <vt:lpstr>نژاد و زبان </vt:lpstr>
      <vt:lpstr>دین </vt:lpstr>
      <vt:lpstr>کاتولیک ها</vt:lpstr>
      <vt:lpstr>مسلمانان در اروپا</vt:lpstr>
      <vt:lpstr>اقتصاد اروپا </vt:lpstr>
      <vt:lpstr>اقتصاد اروپا </vt:lpstr>
      <vt:lpstr>جاذبه های گردشگری</vt:lpstr>
      <vt:lpstr>انتقادات</vt:lpstr>
      <vt:lpstr>پایان این فصل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omid</dc:creator>
  <cp:lastModifiedBy>omid</cp:lastModifiedBy>
  <cp:revision>1</cp:revision>
  <dcterms:created xsi:type="dcterms:W3CDTF">2020-02-20T09:59:39Z</dcterms:created>
  <dcterms:modified xsi:type="dcterms:W3CDTF">2020-02-20T09:59:56Z</dcterms:modified>
</cp:coreProperties>
</file>