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300" r:id="rId2"/>
    <p:sldId id="299" r:id="rId3"/>
    <p:sldId id="256" r:id="rId4"/>
    <p:sldId id="257" r:id="rId5"/>
    <p:sldId id="258" r:id="rId6"/>
    <p:sldId id="259" r:id="rId7"/>
    <p:sldId id="260" r:id="rId8"/>
    <p:sldId id="261" r:id="rId9"/>
    <p:sldId id="262" r:id="rId10"/>
    <p:sldId id="276" r:id="rId11"/>
    <p:sldId id="263" r:id="rId12"/>
    <p:sldId id="264" r:id="rId13"/>
    <p:sldId id="298" r:id="rId14"/>
    <p:sldId id="265" r:id="rId15"/>
    <p:sldId id="297" r:id="rId16"/>
    <p:sldId id="266" r:id="rId17"/>
    <p:sldId id="267" r:id="rId18"/>
    <p:sldId id="269" r:id="rId19"/>
    <p:sldId id="268" r:id="rId20"/>
    <p:sldId id="270" r:id="rId21"/>
    <p:sldId id="271" r:id="rId22"/>
    <p:sldId id="272" r:id="rId23"/>
    <p:sldId id="273" r:id="rId24"/>
    <p:sldId id="274" r:id="rId25"/>
    <p:sldId id="275" r:id="rId26"/>
    <p:sldId id="277" r:id="rId27"/>
    <p:sldId id="278" r:id="rId28"/>
    <p:sldId id="279" r:id="rId29"/>
    <p:sldId id="280" r:id="rId30"/>
    <p:sldId id="281" r:id="rId31"/>
    <p:sldId id="282" r:id="rId32"/>
    <p:sldId id="283" r:id="rId33"/>
    <p:sldId id="284" r:id="rId34"/>
    <p:sldId id="285" r:id="rId35"/>
    <p:sldId id="286" r:id="rId36"/>
    <p:sldId id="288" r:id="rId37"/>
    <p:sldId id="289" r:id="rId38"/>
    <p:sldId id="287" r:id="rId39"/>
    <p:sldId id="290" r:id="rId40"/>
    <p:sldId id="291" r:id="rId41"/>
    <p:sldId id="292" r:id="rId42"/>
    <p:sldId id="293" r:id="rId43"/>
    <p:sldId id="294" r:id="rId44"/>
    <p:sldId id="29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C8FBA4D-EB4F-459F-97F3-0D3D05DD17D6}" type="datetimeFigureOut">
              <a:rPr lang="fa-IR" smtClean="0"/>
              <a:t>1439/06/24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451F0F9-5225-4AFC-966B-3B68142B3C01}" type="slidenum">
              <a:rPr lang="fa-IR" smtClean="0"/>
              <a:t>‹#›</a:t>
            </a:fld>
            <a:endParaRPr lang="fa-IR"/>
          </a:p>
        </p:txBody>
      </p:sp>
    </p:spTree>
    <p:extLst>
      <p:ext uri="{BB962C8B-B14F-4D97-AF65-F5344CB8AC3E}">
        <p14:creationId xmlns:p14="http://schemas.microsoft.com/office/powerpoint/2010/main" val="28720501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AF2B5F0-3AC3-4ED2-9257-70D86331EBED}" type="datetime1">
              <a:rPr lang="en-US" smtClean="0"/>
              <a:t>3/11/2018</a:t>
            </a:fld>
            <a:endParaRPr lang="en-US"/>
          </a:p>
        </p:txBody>
      </p:sp>
      <p:sp>
        <p:nvSpPr>
          <p:cNvPr id="16" name="Slide Number Placeholder 15"/>
          <p:cNvSpPr>
            <a:spLocks noGrp="1"/>
          </p:cNvSpPr>
          <p:nvPr>
            <p:ph type="sldNum" sz="quarter" idx="11"/>
          </p:nvPr>
        </p:nvSpPr>
        <p:spPr/>
        <p:txBody>
          <a:bodyPr/>
          <a:lstStyle/>
          <a:p>
            <a:fld id="{699292A7-0A7E-4360-88B8-B2740AA7E145}" type="slidenum">
              <a:rPr lang="en-US" smtClean="0"/>
              <a:pPr/>
              <a:t>‹#›</a:t>
            </a:fld>
            <a:endParaRPr lang="en-US"/>
          </a:p>
        </p:txBody>
      </p:sp>
      <p:sp>
        <p:nvSpPr>
          <p:cNvPr id="17" name="Footer Placeholder 16"/>
          <p:cNvSpPr>
            <a:spLocks noGrp="1"/>
          </p:cNvSpPr>
          <p:nvPr>
            <p:ph type="ftr" sz="quarter" idx="12"/>
          </p:nvPr>
        </p:nvSpPr>
        <p:spPr/>
        <p:txBody>
          <a:bodyPr/>
          <a:lstStyle/>
          <a:p>
            <a:r>
              <a:rPr lang="en-US" smtClean="0"/>
              <a:t>www.prozhe.com</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787547C-400B-4730-BE53-C6334F5C9D9E}" type="datetime1">
              <a:rPr lang="en-US" smtClean="0"/>
              <a:t>3/11/2018</a:t>
            </a:fld>
            <a:endParaRPr lang="en-US"/>
          </a:p>
        </p:txBody>
      </p:sp>
      <p:sp>
        <p:nvSpPr>
          <p:cNvPr id="5" name="Footer Placeholder 4"/>
          <p:cNvSpPr>
            <a:spLocks noGrp="1"/>
          </p:cNvSpPr>
          <p:nvPr>
            <p:ph type="ftr" sz="quarter" idx="11"/>
          </p:nvPr>
        </p:nvSpPr>
        <p:spPr/>
        <p:txBody>
          <a:bodyPr/>
          <a:lstStyle/>
          <a:p>
            <a:r>
              <a:rPr lang="en-US" smtClean="0"/>
              <a:t>www.prozhe.com</a:t>
            </a:r>
            <a:endParaRPr lang="en-US"/>
          </a:p>
        </p:txBody>
      </p:sp>
      <p:sp>
        <p:nvSpPr>
          <p:cNvPr id="6" name="Slide Number Placeholder 5"/>
          <p:cNvSpPr>
            <a:spLocks noGrp="1"/>
          </p:cNvSpPr>
          <p:nvPr>
            <p:ph type="sldNum" sz="quarter" idx="12"/>
          </p:nvPr>
        </p:nvSpPr>
        <p:spPr/>
        <p:txBody>
          <a:bodyPr/>
          <a:lstStyle/>
          <a:p>
            <a:fld id="{699292A7-0A7E-4360-88B8-B2740AA7E1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05C51DD-25A0-4D2C-B2C3-DEA554A11676}" type="datetime1">
              <a:rPr lang="en-US" smtClean="0"/>
              <a:t>3/11/2018</a:t>
            </a:fld>
            <a:endParaRPr lang="en-US"/>
          </a:p>
        </p:txBody>
      </p:sp>
      <p:sp>
        <p:nvSpPr>
          <p:cNvPr id="5" name="Footer Placeholder 4"/>
          <p:cNvSpPr>
            <a:spLocks noGrp="1"/>
          </p:cNvSpPr>
          <p:nvPr>
            <p:ph type="ftr" sz="quarter" idx="11"/>
          </p:nvPr>
        </p:nvSpPr>
        <p:spPr/>
        <p:txBody>
          <a:bodyPr/>
          <a:lstStyle/>
          <a:p>
            <a:r>
              <a:rPr lang="en-US" smtClean="0"/>
              <a:t>www.prozhe.com</a:t>
            </a:r>
            <a:endParaRPr lang="en-US"/>
          </a:p>
        </p:txBody>
      </p:sp>
      <p:sp>
        <p:nvSpPr>
          <p:cNvPr id="6" name="Slide Number Placeholder 5"/>
          <p:cNvSpPr>
            <a:spLocks noGrp="1"/>
          </p:cNvSpPr>
          <p:nvPr>
            <p:ph type="sldNum" sz="quarter" idx="12"/>
          </p:nvPr>
        </p:nvSpPr>
        <p:spPr/>
        <p:txBody>
          <a:bodyPr/>
          <a:lstStyle/>
          <a:p>
            <a:fld id="{699292A7-0A7E-4360-88B8-B2740AA7E1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01B245FA-83CA-4B89-AB4F-951AC52CE327}" type="datetime1">
              <a:rPr lang="en-US" smtClean="0"/>
              <a:t>3/11/2018</a:t>
            </a:fld>
            <a:endParaRPr lang="en-US"/>
          </a:p>
        </p:txBody>
      </p:sp>
      <p:sp>
        <p:nvSpPr>
          <p:cNvPr id="15" name="Slide Number Placeholder 14"/>
          <p:cNvSpPr>
            <a:spLocks noGrp="1"/>
          </p:cNvSpPr>
          <p:nvPr>
            <p:ph type="sldNum" sz="quarter" idx="15"/>
          </p:nvPr>
        </p:nvSpPr>
        <p:spPr/>
        <p:txBody>
          <a:bodyPr/>
          <a:lstStyle>
            <a:lvl1pPr algn="ctr">
              <a:defRPr/>
            </a:lvl1pPr>
          </a:lstStyle>
          <a:p>
            <a:fld id="{699292A7-0A7E-4360-88B8-B2740AA7E145}" type="slidenum">
              <a:rPr lang="en-US" smtClean="0"/>
              <a:pPr/>
              <a:t>‹#›</a:t>
            </a:fld>
            <a:endParaRPr lang="en-US"/>
          </a:p>
        </p:txBody>
      </p:sp>
      <p:sp>
        <p:nvSpPr>
          <p:cNvPr id="16" name="Footer Placeholder 15"/>
          <p:cNvSpPr>
            <a:spLocks noGrp="1"/>
          </p:cNvSpPr>
          <p:nvPr>
            <p:ph type="ftr" sz="quarter" idx="16"/>
          </p:nvPr>
        </p:nvSpPr>
        <p:spPr/>
        <p:txBody>
          <a:bodyPr/>
          <a:lstStyle/>
          <a:p>
            <a:r>
              <a:rPr lang="en-US" smtClean="0"/>
              <a:t>www.prozhe.com</a:t>
            </a: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1B0605B-A160-49B1-92C1-DD70E374BDBE}" type="datetime1">
              <a:rPr lang="en-US" smtClean="0"/>
              <a:t>3/11/2018</a:t>
            </a:fld>
            <a:endParaRPr lang="en-US"/>
          </a:p>
        </p:txBody>
      </p:sp>
      <p:sp>
        <p:nvSpPr>
          <p:cNvPr id="5" name="Footer Placeholder 4"/>
          <p:cNvSpPr>
            <a:spLocks noGrp="1"/>
          </p:cNvSpPr>
          <p:nvPr>
            <p:ph type="ftr" sz="quarter" idx="11"/>
          </p:nvPr>
        </p:nvSpPr>
        <p:spPr/>
        <p:txBody>
          <a:bodyPr/>
          <a:lstStyle/>
          <a:p>
            <a:r>
              <a:rPr lang="en-US" smtClean="0"/>
              <a:t>www.prozhe.com</a:t>
            </a:r>
            <a:endParaRPr lang="en-US"/>
          </a:p>
        </p:txBody>
      </p:sp>
      <p:sp>
        <p:nvSpPr>
          <p:cNvPr id="6" name="Slide Number Placeholder 5"/>
          <p:cNvSpPr>
            <a:spLocks noGrp="1"/>
          </p:cNvSpPr>
          <p:nvPr>
            <p:ph type="sldNum" sz="quarter" idx="12"/>
          </p:nvPr>
        </p:nvSpPr>
        <p:spPr/>
        <p:txBody>
          <a:bodyPr/>
          <a:lstStyle/>
          <a:p>
            <a:fld id="{699292A7-0A7E-4360-88B8-B2740AA7E14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115F193-0DA4-4902-A9FA-D04332746D1A}" type="datetime1">
              <a:rPr lang="en-US" smtClean="0"/>
              <a:t>3/11/2018</a:t>
            </a:fld>
            <a:endParaRPr lang="en-US"/>
          </a:p>
        </p:txBody>
      </p:sp>
      <p:sp>
        <p:nvSpPr>
          <p:cNvPr id="6" name="Footer Placeholder 5"/>
          <p:cNvSpPr>
            <a:spLocks noGrp="1"/>
          </p:cNvSpPr>
          <p:nvPr>
            <p:ph type="ftr" sz="quarter" idx="11"/>
          </p:nvPr>
        </p:nvSpPr>
        <p:spPr/>
        <p:txBody>
          <a:bodyPr/>
          <a:lstStyle/>
          <a:p>
            <a:r>
              <a:rPr lang="en-US" smtClean="0"/>
              <a:t>www.prozhe.com</a:t>
            </a:r>
            <a:endParaRPr lang="en-US"/>
          </a:p>
        </p:txBody>
      </p:sp>
      <p:sp>
        <p:nvSpPr>
          <p:cNvPr id="7" name="Slide Number Placeholder 6"/>
          <p:cNvSpPr>
            <a:spLocks noGrp="1"/>
          </p:cNvSpPr>
          <p:nvPr>
            <p:ph type="sldNum" sz="quarter" idx="12"/>
          </p:nvPr>
        </p:nvSpPr>
        <p:spPr/>
        <p:txBody>
          <a:bodyPr/>
          <a:lstStyle/>
          <a:p>
            <a:fld id="{699292A7-0A7E-4360-88B8-B2740AA7E14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99292A7-0A7E-4360-88B8-B2740AA7E145}" type="slidenum">
              <a:rPr lang="en-US" smtClean="0"/>
              <a:pPr/>
              <a:t>‹#›</a:t>
            </a:fld>
            <a:endParaRPr lang="en-US"/>
          </a:p>
        </p:txBody>
      </p:sp>
      <p:sp>
        <p:nvSpPr>
          <p:cNvPr id="8" name="Footer Placeholder 7"/>
          <p:cNvSpPr>
            <a:spLocks noGrp="1"/>
          </p:cNvSpPr>
          <p:nvPr>
            <p:ph type="ftr" sz="quarter" idx="11"/>
          </p:nvPr>
        </p:nvSpPr>
        <p:spPr/>
        <p:txBody>
          <a:bodyPr/>
          <a:lstStyle/>
          <a:p>
            <a:r>
              <a:rPr lang="en-US" smtClean="0"/>
              <a:t>www.prozhe.com</a:t>
            </a:r>
            <a:endParaRPr lang="en-US"/>
          </a:p>
        </p:txBody>
      </p:sp>
      <p:sp>
        <p:nvSpPr>
          <p:cNvPr id="7" name="Date Placeholder 6"/>
          <p:cNvSpPr>
            <a:spLocks noGrp="1"/>
          </p:cNvSpPr>
          <p:nvPr>
            <p:ph type="dt" sz="half" idx="10"/>
          </p:nvPr>
        </p:nvSpPr>
        <p:spPr/>
        <p:txBody>
          <a:bodyPr/>
          <a:lstStyle/>
          <a:p>
            <a:fld id="{9D20C44B-2E2C-4703-862F-AAE3B2125CEC}" type="datetime1">
              <a:rPr lang="en-US" smtClean="0"/>
              <a:t>3/11/2018</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D93C036-6D92-42D1-84A5-79C9001D8019}" type="datetime1">
              <a:rPr lang="en-US" smtClean="0"/>
              <a:t>3/11/2018</a:t>
            </a:fld>
            <a:endParaRPr lang="en-US"/>
          </a:p>
        </p:txBody>
      </p:sp>
      <p:sp>
        <p:nvSpPr>
          <p:cNvPr id="4" name="Footer Placeholder 3"/>
          <p:cNvSpPr>
            <a:spLocks noGrp="1"/>
          </p:cNvSpPr>
          <p:nvPr>
            <p:ph type="ftr" sz="quarter" idx="11"/>
          </p:nvPr>
        </p:nvSpPr>
        <p:spPr/>
        <p:txBody>
          <a:bodyPr/>
          <a:lstStyle/>
          <a:p>
            <a:r>
              <a:rPr lang="en-US" smtClean="0"/>
              <a:t>www.prozhe.com</a:t>
            </a:r>
            <a:endParaRPr lang="en-US"/>
          </a:p>
        </p:txBody>
      </p:sp>
      <p:sp>
        <p:nvSpPr>
          <p:cNvPr id="5" name="Slide Number Placeholder 4"/>
          <p:cNvSpPr>
            <a:spLocks noGrp="1"/>
          </p:cNvSpPr>
          <p:nvPr>
            <p:ph type="sldNum" sz="quarter" idx="12"/>
          </p:nvPr>
        </p:nvSpPr>
        <p:spPr/>
        <p:txBody>
          <a:bodyPr/>
          <a:lstStyle/>
          <a:p>
            <a:fld id="{699292A7-0A7E-4360-88B8-B2740AA7E14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DA61A9-53C1-4493-B3F2-CD2ED381609E}" type="datetime1">
              <a:rPr lang="en-US" smtClean="0"/>
              <a:t>3/11/2018</a:t>
            </a:fld>
            <a:endParaRPr lang="en-US"/>
          </a:p>
        </p:txBody>
      </p:sp>
      <p:sp>
        <p:nvSpPr>
          <p:cNvPr id="3" name="Footer Placeholder 2"/>
          <p:cNvSpPr>
            <a:spLocks noGrp="1"/>
          </p:cNvSpPr>
          <p:nvPr>
            <p:ph type="ftr" sz="quarter" idx="11"/>
          </p:nvPr>
        </p:nvSpPr>
        <p:spPr/>
        <p:txBody>
          <a:bodyPr/>
          <a:lstStyle/>
          <a:p>
            <a:r>
              <a:rPr lang="en-US" smtClean="0"/>
              <a:t>www.prozhe.com</a:t>
            </a:r>
            <a:endParaRPr lang="en-US"/>
          </a:p>
        </p:txBody>
      </p:sp>
      <p:sp>
        <p:nvSpPr>
          <p:cNvPr id="4" name="Slide Number Placeholder 3"/>
          <p:cNvSpPr>
            <a:spLocks noGrp="1"/>
          </p:cNvSpPr>
          <p:nvPr>
            <p:ph type="sldNum" sz="quarter" idx="12"/>
          </p:nvPr>
        </p:nvSpPr>
        <p:spPr/>
        <p:txBody>
          <a:bodyPr/>
          <a:lstStyle/>
          <a:p>
            <a:fld id="{699292A7-0A7E-4360-88B8-B2740AA7E1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22C93ED-6286-4CAA-A9F0-281BBEFB3632}" type="datetime1">
              <a:rPr lang="en-US" smtClean="0"/>
              <a:t>3/11/2018</a:t>
            </a:fld>
            <a:endParaRPr lang="en-US"/>
          </a:p>
        </p:txBody>
      </p:sp>
      <p:sp>
        <p:nvSpPr>
          <p:cNvPr id="9" name="Slide Number Placeholder 8"/>
          <p:cNvSpPr>
            <a:spLocks noGrp="1"/>
          </p:cNvSpPr>
          <p:nvPr>
            <p:ph type="sldNum" sz="quarter" idx="15"/>
          </p:nvPr>
        </p:nvSpPr>
        <p:spPr/>
        <p:txBody>
          <a:bodyPr/>
          <a:lstStyle/>
          <a:p>
            <a:fld id="{699292A7-0A7E-4360-88B8-B2740AA7E145}" type="slidenum">
              <a:rPr lang="en-US" smtClean="0"/>
              <a:pPr/>
              <a:t>‹#›</a:t>
            </a:fld>
            <a:endParaRPr lang="en-US"/>
          </a:p>
        </p:txBody>
      </p:sp>
      <p:sp>
        <p:nvSpPr>
          <p:cNvPr id="10" name="Footer Placeholder 9"/>
          <p:cNvSpPr>
            <a:spLocks noGrp="1"/>
          </p:cNvSpPr>
          <p:nvPr>
            <p:ph type="ftr" sz="quarter" idx="16"/>
          </p:nvPr>
        </p:nvSpPr>
        <p:spPr/>
        <p:txBody>
          <a:bodyPr/>
          <a:lstStyle/>
          <a:p>
            <a:r>
              <a:rPr lang="en-US" smtClean="0"/>
              <a:t>www.prozhe.com</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974B4E80-C88E-4B98-9895-AD5A1D75206D}" type="datetime1">
              <a:rPr lang="en-US" smtClean="0"/>
              <a:t>3/11/2018</a:t>
            </a:fld>
            <a:endParaRPr lang="en-US"/>
          </a:p>
        </p:txBody>
      </p:sp>
      <p:sp>
        <p:nvSpPr>
          <p:cNvPr id="9" name="Slide Number Placeholder 8"/>
          <p:cNvSpPr>
            <a:spLocks noGrp="1"/>
          </p:cNvSpPr>
          <p:nvPr>
            <p:ph type="sldNum" sz="quarter" idx="11"/>
          </p:nvPr>
        </p:nvSpPr>
        <p:spPr/>
        <p:txBody>
          <a:bodyPr/>
          <a:lstStyle/>
          <a:p>
            <a:fld id="{699292A7-0A7E-4360-88B8-B2740AA7E145}"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www.prozhe.com</a:t>
            </a:r>
            <a:endParaRPr lang="en-US"/>
          </a:p>
        </p:txBody>
      </p:sp>
      <p:sp>
        <p:nvSpPr>
          <p:cNvPr id="11" name="Rectangle 10"/>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0CE2522-964E-4FF8-BCE1-D1DA7A788ACE}" type="datetime1">
              <a:rPr lang="en-US" smtClean="0"/>
              <a:t>3/11/2018</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en-US" smtClean="0"/>
              <a:t>www.prozhe.com</a:t>
            </a: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99292A7-0A7E-4360-88B8-B2740AA7E14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
        <p:nvSpPr>
          <p:cNvPr id="7" name="Rectangle 6"/>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90A8AC-D4EE-42A6-9E8E-936CD809B1CA}" type="slidenum">
              <a:rPr lang="en-US" smtClean="0"/>
              <a:pPr/>
              <a:t>1</a:t>
            </a:fld>
            <a:endParaRPr lang="en-US" dirty="0"/>
          </a:p>
        </p:txBody>
      </p:sp>
      <p:pic>
        <p:nvPicPr>
          <p:cNvPr id="5" name="Picture 4" descr="besm.wmf"/>
          <p:cNvPicPr>
            <a:picLocks noChangeAspect="1"/>
          </p:cNvPicPr>
          <p:nvPr/>
        </p:nvPicPr>
        <p:blipFill>
          <a:blip r:embed="rId2" cstate="print">
            <a:duotone>
              <a:prstClr val="black"/>
              <a:srgbClr val="CC6600">
                <a:tint val="45000"/>
                <a:satMod val="400000"/>
              </a:srgbClr>
            </a:duotone>
          </a:blip>
          <a:stretch>
            <a:fillRect/>
          </a:stretch>
        </p:blipFill>
        <p:spPr>
          <a:xfrm>
            <a:off x="971600" y="1116731"/>
            <a:ext cx="7344816" cy="4960210"/>
          </a:xfrm>
          <a:prstGeom prst="rect">
            <a:avLst/>
          </a:prstGeom>
          <a:effectLst>
            <a:outerShdw blurRad="215900" dist="101600" dir="4560000" algn="ctr" rotWithShape="0">
              <a:schemeClr val="bg1">
                <a:alpha val="52000"/>
              </a:schemeClr>
            </a:outerShdw>
          </a:effectLst>
        </p:spPr>
      </p:pic>
    </p:spTree>
    <p:extLst>
      <p:ext uri="{BB962C8B-B14F-4D97-AF65-F5344CB8AC3E}">
        <p14:creationId xmlns:p14="http://schemas.microsoft.com/office/powerpoint/2010/main" val="3440834065"/>
      </p:ext>
    </p:extLst>
  </p:cSld>
  <p:clrMapOvr>
    <a:masterClrMapping/>
  </p:clrMapOvr>
  <p:transition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381000" y="304800"/>
            <a:ext cx="8458200" cy="6324600"/>
          </a:xfrm>
          <a:prstGeom prst="rect">
            <a:avLst/>
          </a:prstGeom>
          <a:noFill/>
          <a:ln w="9525">
            <a:noFill/>
            <a:miter lim="800000"/>
            <a:headEnd/>
            <a:tailEnd/>
          </a:ln>
        </p:spPr>
      </p:pic>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descr="http://www.computernews.ir/Files/Gallery/2010/2/biometricmethods01_s.jpg"/>
          <p:cNvPicPr>
            <a:picLocks noChangeAspect="1" noChangeArrowheads="1"/>
          </p:cNvPicPr>
          <p:nvPr/>
        </p:nvPicPr>
        <p:blipFill>
          <a:blip r:embed="rId2" cstate="print"/>
          <a:srcRect/>
          <a:stretch>
            <a:fillRect/>
          </a:stretch>
        </p:blipFill>
        <p:spPr bwMode="auto">
          <a:xfrm>
            <a:off x="2057400" y="1828800"/>
            <a:ext cx="3657599" cy="4279391"/>
          </a:xfrm>
          <a:prstGeom prst="rect">
            <a:avLst/>
          </a:prstGeom>
          <a:noFill/>
        </p:spPr>
      </p:pic>
      <p:sp>
        <p:nvSpPr>
          <p:cNvPr id="7171" name="Rectangle 3"/>
          <p:cNvSpPr>
            <a:spLocks noChangeArrowheads="1"/>
          </p:cNvSpPr>
          <p:nvPr/>
        </p:nvSpPr>
        <p:spPr bwMode="auto">
          <a:xfrm>
            <a:off x="2209800" y="6172200"/>
            <a:ext cx="335380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1 : تصويري ديجيتالي از اثر انگشت</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7" name="TextBox 6"/>
          <p:cNvSpPr txBox="1"/>
          <p:nvPr/>
        </p:nvSpPr>
        <p:spPr>
          <a:xfrm>
            <a:off x="609600" y="304800"/>
            <a:ext cx="8229600" cy="2454518"/>
          </a:xfrm>
          <a:prstGeom prst="rect">
            <a:avLst/>
          </a:prstGeom>
          <a:noFill/>
        </p:spPr>
        <p:txBody>
          <a:bodyPr wrap="square" rtlCol="0">
            <a:spAutoFit/>
          </a:bodyPr>
          <a:lstStyle/>
          <a:p>
            <a:pPr algn="r" rtl="1">
              <a:lnSpc>
                <a:spcPct val="150000"/>
              </a:lnSpc>
            </a:pPr>
            <a:r>
              <a:rPr lang="ar-SA" sz="2400" b="1" dirty="0" smtClean="0">
                <a:solidFill>
                  <a:srgbClr val="7030A0"/>
                </a:solidFill>
                <a:cs typeface="B Nazanin" pitchFamily="2" charset="-78"/>
              </a:rPr>
              <a:t>اثر انگشت(</a:t>
            </a:r>
            <a:r>
              <a:rPr lang="en-US" sz="2400" b="1" dirty="0" smtClean="0">
                <a:solidFill>
                  <a:srgbClr val="7030A0"/>
                </a:solidFill>
                <a:cs typeface="B Nazanin" pitchFamily="2" charset="-78"/>
              </a:rPr>
              <a:t>finger Print</a:t>
            </a:r>
            <a:r>
              <a:rPr lang="ar-SA" sz="2400" b="1" dirty="0" smtClean="0">
                <a:solidFill>
                  <a:srgbClr val="7030A0"/>
                </a:solidFill>
                <a:cs typeface="B Nazanin" pitchFamily="2" charset="-78"/>
              </a:rPr>
              <a:t>)</a:t>
            </a:r>
            <a:r>
              <a:rPr lang="ar-SA" dirty="0" smtClean="0">
                <a:cs typeface="B Nazanin" pitchFamily="2" charset="-78"/>
              </a:rPr>
              <a:t/>
            </a:r>
            <a:br>
              <a:rPr lang="ar-SA" dirty="0" smtClean="0">
                <a:cs typeface="B Nazanin" pitchFamily="2" charset="-78"/>
              </a:rPr>
            </a:br>
            <a:r>
              <a:rPr lang="ar-SA" sz="2000" dirty="0" smtClean="0">
                <a:cs typeface="B Nazanin" pitchFamily="2" charset="-78"/>
              </a:rPr>
              <a:t>اين روش متداول ترين متد مورد استفاده در بيومتريک است و چيزي جز اثر پستي و بلندي هاي نوک انگشت هر فرد نيست. سابقا اثر انگشت را توسط فشار دادن انگشت جوهري بر کاغذ بدست مي آوردند ولي امروزه ، از نوک انگشت</a:t>
            </a:r>
            <a:r>
              <a:rPr lang="fa-IR" sz="2000" dirty="0">
                <a:cs typeface="B Nazanin" pitchFamily="2" charset="-78"/>
              </a:rPr>
              <a:t> </a:t>
            </a:r>
            <a:r>
              <a:rPr lang="ar-SA" sz="2000" dirty="0" smtClean="0">
                <a:cs typeface="B Nazanin" pitchFamily="2" charset="-78"/>
              </a:rPr>
              <a:t>تصويري</a:t>
            </a:r>
            <a:endParaRPr lang="fa-IR" sz="2000" dirty="0" smtClean="0">
              <a:cs typeface="B Nazanin" pitchFamily="2" charset="-78"/>
            </a:endParaRPr>
          </a:p>
          <a:p>
            <a:pPr algn="r" rtl="1">
              <a:lnSpc>
                <a:spcPct val="150000"/>
              </a:lnSpc>
            </a:pPr>
            <a:r>
              <a:rPr lang="ar-SA" sz="2000" dirty="0" smtClean="0">
                <a:cs typeface="B Nazanin" pitchFamily="2" charset="-78"/>
              </a:rPr>
              <a:t> ديجيتالي</a:t>
            </a:r>
            <a:r>
              <a:rPr lang="fa-IR" sz="2000" dirty="0">
                <a:cs typeface="B Nazanin" pitchFamily="2" charset="-78"/>
              </a:rPr>
              <a:t> </a:t>
            </a:r>
            <a:r>
              <a:rPr lang="ar-SA" sz="2000" dirty="0" smtClean="0">
                <a:cs typeface="B Nazanin" pitchFamily="2" charset="-78"/>
              </a:rPr>
              <a:t>تهيه مي‌شود.</a:t>
            </a:r>
            <a:endParaRPr lang="en-US" sz="2000" dirty="0" smtClean="0">
              <a:cs typeface="B Nazanin" pitchFamily="2" charset="-78"/>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534400" cy="6172200"/>
          </a:xfrm>
        </p:spPr>
        <p:txBody>
          <a:bodyPr>
            <a:normAutofit/>
          </a:bodyPr>
          <a:lstStyle/>
          <a:p>
            <a:pPr algn="r" rtl="1">
              <a:lnSpc>
                <a:spcPct val="150000"/>
              </a:lnSpc>
              <a:buNone/>
            </a:pPr>
            <a:r>
              <a:rPr lang="ar-SA" b="1" dirty="0" smtClean="0">
                <a:solidFill>
                  <a:srgbClr val="7030A0"/>
                </a:solidFill>
                <a:cs typeface="B Nazanin" pitchFamily="2" charset="-78"/>
              </a:rPr>
              <a:t>براي تهيه تصوير ديجيتالي اثر انگشت از سه نوع اسکنر استفاده مي‌شود:</a:t>
            </a:r>
            <a:r>
              <a:rPr lang="ar-SA" dirty="0" smtClean="0">
                <a:cs typeface="B Nazanin" pitchFamily="2" charset="-78"/>
              </a:rPr>
              <a:t/>
            </a:r>
            <a:br>
              <a:rPr lang="ar-SA" dirty="0" smtClean="0">
                <a:cs typeface="B Nazanin" pitchFamily="2" charset="-78"/>
              </a:rPr>
            </a:br>
            <a:r>
              <a:rPr lang="ar-SA" dirty="0" smtClean="0">
                <a:solidFill>
                  <a:schemeClr val="tx2">
                    <a:lumMod val="90000"/>
                  </a:schemeClr>
                </a:solidFill>
                <a:cs typeface="B Nazanin" pitchFamily="2" charset="-78"/>
              </a:rPr>
              <a:t>اسکنرهاي نوري (</a:t>
            </a:r>
            <a:r>
              <a:rPr lang="en-US" dirty="0" smtClean="0">
                <a:solidFill>
                  <a:schemeClr val="tx2">
                    <a:lumMod val="90000"/>
                  </a:schemeClr>
                </a:solidFill>
                <a:cs typeface="B Nazanin" pitchFamily="2" charset="-78"/>
              </a:rPr>
              <a:t>optical</a:t>
            </a:r>
            <a:r>
              <a:rPr lang="ar-SA" dirty="0" smtClean="0">
                <a:solidFill>
                  <a:schemeClr val="tx2">
                    <a:lumMod val="90000"/>
                  </a:schemeClr>
                </a:solidFill>
                <a:cs typeface="B Nazanin" pitchFamily="2" charset="-78"/>
              </a:rPr>
              <a:t>)</a:t>
            </a:r>
            <a:r>
              <a:rPr lang="fa-IR" dirty="0" smtClean="0">
                <a:solidFill>
                  <a:schemeClr val="tx2">
                    <a:lumMod val="90000"/>
                  </a:schemeClr>
                </a:solidFill>
                <a:cs typeface="B Nazanin" pitchFamily="2" charset="-78"/>
              </a:rPr>
              <a:t> </a:t>
            </a:r>
            <a:r>
              <a:rPr lang="ar-SA" dirty="0" smtClean="0">
                <a:cs typeface="B Nazanin" pitchFamily="2" charset="-78"/>
              </a:rPr>
              <a:t>،</a:t>
            </a:r>
            <a:r>
              <a:rPr lang="ar-SA" dirty="0" smtClean="0">
                <a:solidFill>
                  <a:schemeClr val="tx2">
                    <a:lumMod val="90000"/>
                  </a:schemeClr>
                </a:solidFill>
                <a:cs typeface="B Nazanin" pitchFamily="2" charset="-78"/>
              </a:rPr>
              <a:t> </a:t>
            </a:r>
            <a:r>
              <a:rPr lang="ar-SA" dirty="0" smtClean="0">
                <a:solidFill>
                  <a:srgbClr val="FFFF00"/>
                </a:solidFill>
                <a:cs typeface="B Nazanin" pitchFamily="2" charset="-78"/>
              </a:rPr>
              <a:t>اسکنرهاي اولتراسوند(</a:t>
            </a:r>
            <a:r>
              <a:rPr lang="en-US" dirty="0" smtClean="0">
                <a:solidFill>
                  <a:srgbClr val="FFFF00"/>
                </a:solidFill>
                <a:cs typeface="B Nazanin" pitchFamily="2" charset="-78"/>
              </a:rPr>
              <a:t>ultrasound</a:t>
            </a:r>
            <a:r>
              <a:rPr lang="ar-SA" dirty="0" smtClean="0">
                <a:solidFill>
                  <a:srgbClr val="FFFF00"/>
                </a:solidFill>
                <a:cs typeface="B Nazanin" pitchFamily="2" charset="-78"/>
              </a:rPr>
              <a:t>) </a:t>
            </a:r>
            <a:r>
              <a:rPr lang="ar-SA" dirty="0" smtClean="0">
                <a:cs typeface="B Nazanin" pitchFamily="2" charset="-78"/>
              </a:rPr>
              <a:t>و</a:t>
            </a:r>
            <a:r>
              <a:rPr lang="ar-SA" dirty="0" smtClean="0">
                <a:solidFill>
                  <a:schemeClr val="tx2">
                    <a:lumMod val="50000"/>
                  </a:schemeClr>
                </a:solidFill>
                <a:cs typeface="B Nazanin" pitchFamily="2" charset="-78"/>
              </a:rPr>
              <a:t> </a:t>
            </a:r>
            <a:r>
              <a:rPr lang="ar-SA" dirty="0" smtClean="0">
                <a:solidFill>
                  <a:schemeClr val="tx2">
                    <a:lumMod val="90000"/>
                  </a:schemeClr>
                </a:solidFill>
                <a:cs typeface="B Nazanin" pitchFamily="2" charset="-78"/>
              </a:rPr>
              <a:t>اسکنر‌هاي  نيمه هادي (</a:t>
            </a:r>
            <a:r>
              <a:rPr lang="en-US" dirty="0" smtClean="0">
                <a:solidFill>
                  <a:schemeClr val="tx2">
                    <a:lumMod val="90000"/>
                  </a:schemeClr>
                </a:solidFill>
                <a:cs typeface="B Nazanin" pitchFamily="2" charset="-78"/>
              </a:rPr>
              <a:t>semiconductor capacitors</a:t>
            </a:r>
            <a:r>
              <a:rPr lang="ar-SA" dirty="0" smtClean="0">
                <a:solidFill>
                  <a:schemeClr val="tx2">
                    <a:lumMod val="90000"/>
                  </a:schemeClr>
                </a:solidFill>
                <a:cs typeface="B Nazanin" pitchFamily="2" charset="-78"/>
              </a:rPr>
              <a:t>).</a:t>
            </a:r>
            <a:r>
              <a:rPr lang="ar-SA" dirty="0" smtClean="0">
                <a:cs typeface="B Nazanin" pitchFamily="2" charset="-78"/>
              </a:rPr>
              <a:t/>
            </a:r>
            <a:br>
              <a:rPr lang="ar-SA" dirty="0" smtClean="0">
                <a:cs typeface="B Nazanin" pitchFamily="2" charset="-78"/>
              </a:rPr>
            </a:br>
            <a:r>
              <a:rPr lang="ar-SA" dirty="0" smtClean="0">
                <a:cs typeface="B Nazanin" pitchFamily="2" charset="-78"/>
              </a:rPr>
              <a:t>نوع سوم مقرون به صرفه ترين اسکنر امروزي است و در اکثر نوت بوک ها از اين نوع اسکنر استفاده مي شود.</a:t>
            </a:r>
            <a:br>
              <a:rPr lang="ar-SA" dirty="0" smtClean="0">
                <a:cs typeface="B Nazanin" pitchFamily="2" charset="-78"/>
              </a:rPr>
            </a:br>
            <a:r>
              <a:rPr lang="ar-SA" u="sng" dirty="0" smtClean="0">
                <a:cs typeface="B Nazanin" pitchFamily="2" charset="-78"/>
              </a:rPr>
              <a:t>نوع اول </a:t>
            </a:r>
            <a:r>
              <a:rPr lang="ar-SA" dirty="0" smtClean="0">
                <a:cs typeface="B Nazanin" pitchFamily="2" charset="-78"/>
              </a:rPr>
              <a:t>در اثر تماس مکرر انگشت با سطح آن ها، </a:t>
            </a:r>
            <a:r>
              <a:rPr lang="ar-SA" u="sng" dirty="0" smtClean="0">
                <a:cs typeface="B Nazanin" pitchFamily="2" charset="-78"/>
              </a:rPr>
              <a:t>سطوح شان چرب و مات </a:t>
            </a:r>
            <a:r>
              <a:rPr lang="ar-SA" dirty="0" smtClean="0">
                <a:cs typeface="B Nazanin" pitchFamily="2" charset="-78"/>
              </a:rPr>
              <a:t>مي¬شد و کارايي شان به  شدت افت مي‌کرد ولي در سنسورهاي نوع سوم اين مشکل  وجود ندارد. </a:t>
            </a:r>
            <a:br>
              <a:rPr lang="ar-SA" dirty="0" smtClean="0">
                <a:cs typeface="B Nazanin" pitchFamily="2" charset="-78"/>
              </a:rPr>
            </a:br>
            <a:r>
              <a:rPr lang="ar-SA" dirty="0" smtClean="0">
                <a:cs typeface="B Nazanin" pitchFamily="2" charset="-78"/>
              </a:rPr>
              <a:t>از انواع مشابه اين روش مي توان به اثر کف دست(</a:t>
            </a:r>
            <a:r>
              <a:rPr lang="en-US" dirty="0" smtClean="0">
                <a:cs typeface="B Nazanin" pitchFamily="2" charset="-78"/>
              </a:rPr>
              <a:t>Palm Print</a:t>
            </a:r>
            <a:r>
              <a:rPr lang="ar-SA" dirty="0" smtClean="0">
                <a:cs typeface="B Nazanin" pitchFamily="2" charset="-78"/>
              </a:rPr>
              <a:t>) و اثر کف پا</a:t>
            </a:r>
            <a:br>
              <a:rPr lang="ar-SA" dirty="0" smtClean="0">
                <a:cs typeface="B Nazanin" pitchFamily="2" charset="-78"/>
              </a:rPr>
            </a:br>
            <a:r>
              <a:rPr lang="ar-SA" dirty="0" smtClean="0">
                <a:cs typeface="B Nazanin" pitchFamily="2" charset="-78"/>
              </a:rPr>
              <a:t> (</a:t>
            </a:r>
            <a:r>
              <a:rPr lang="en-US" dirty="0" smtClean="0">
                <a:cs typeface="B Nazanin" pitchFamily="2" charset="-78"/>
              </a:rPr>
              <a:t>Foot print</a:t>
            </a:r>
            <a:r>
              <a:rPr lang="ar-SA" dirty="0" smtClean="0">
                <a:cs typeface="B Nazanin" pitchFamily="2" charset="-78"/>
              </a:rPr>
              <a:t>) نيز اشاره کرد. بيومتريک با استفاده از اثر انگشت متداول ترين و در عين ارزاني يکي از مطمئن ترين روش هاي تشخيص هويت است.</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1066800" y="304800"/>
            <a:ext cx="6781800" cy="1768838"/>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371600" y="2362200"/>
            <a:ext cx="6248400" cy="3896851"/>
          </a:xfrm>
          <a:prstGeom prst="rect">
            <a:avLst/>
          </a:prstGeom>
          <a:noFill/>
          <a:ln w="9525">
            <a:noFill/>
            <a:miter lim="800000"/>
            <a:headEnd/>
            <a:tailEnd/>
          </a:ln>
        </p:spPr>
      </p:pic>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2" descr="http://www.computernews.ir/Files/Gallery/2010/2/biometricmethods02_s.jpg"/>
          <p:cNvPicPr>
            <a:picLocks noChangeAspect="1" noChangeArrowheads="1"/>
          </p:cNvPicPr>
          <p:nvPr/>
        </p:nvPicPr>
        <p:blipFill>
          <a:blip r:embed="rId2" cstate="print"/>
          <a:srcRect/>
          <a:stretch>
            <a:fillRect/>
          </a:stretch>
        </p:blipFill>
        <p:spPr bwMode="auto">
          <a:xfrm>
            <a:off x="609600" y="990600"/>
            <a:ext cx="7980218" cy="3962400"/>
          </a:xfrm>
          <a:prstGeom prst="rect">
            <a:avLst/>
          </a:prstGeom>
          <a:noFill/>
        </p:spPr>
      </p:pic>
      <p:sp>
        <p:nvSpPr>
          <p:cNvPr id="5123" name="Rectangle 3"/>
          <p:cNvSpPr>
            <a:spLocks noChangeArrowheads="1"/>
          </p:cNvSpPr>
          <p:nvPr/>
        </p:nvSpPr>
        <p:spPr bwMode="auto">
          <a:xfrm>
            <a:off x="2514600" y="5410200"/>
            <a:ext cx="368883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شکل2 : اثر کف دست و اثر کف پا </a:t>
            </a:r>
            <a:endParaRPr kumimoji="0" lang="ar-SA"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609600"/>
            <a:ext cx="8001000" cy="5410200"/>
          </a:xfrm>
        </p:spPr>
        <p:txBody>
          <a:bodyPr>
            <a:normAutofit/>
          </a:bodyPr>
          <a:lstStyle/>
          <a:p>
            <a:pPr algn="r" rtl="1">
              <a:lnSpc>
                <a:spcPct val="150000"/>
              </a:lnSpc>
              <a:buNone/>
            </a:pPr>
            <a:r>
              <a:rPr lang="ar-SA" sz="3200" b="1" dirty="0" smtClean="0">
                <a:solidFill>
                  <a:srgbClr val="7030A0"/>
                </a:solidFill>
                <a:cs typeface="B Nazanin" pitchFamily="2" charset="-78"/>
              </a:rPr>
              <a:t>روش تـشـخـيـص زنـده بـودن انگشـت</a:t>
            </a:r>
            <a:endParaRPr lang="fa-IR" sz="3200" b="1" dirty="0" smtClean="0">
              <a:solidFill>
                <a:srgbClr val="7030A0"/>
              </a:solidFill>
              <a:cs typeface="B Nazanin" pitchFamily="2" charset="-78"/>
            </a:endParaRPr>
          </a:p>
          <a:p>
            <a:pPr algn="r" rtl="1">
              <a:lnSpc>
                <a:spcPct val="150000"/>
              </a:lnSpc>
              <a:buNone/>
            </a:pPr>
            <a:endParaRPr lang="fa-IR" sz="1400" dirty="0" smtClean="0">
              <a:cs typeface="B Nazanin" pitchFamily="2" charset="-78"/>
            </a:endParaRPr>
          </a:p>
          <a:p>
            <a:pPr algn="r" rtl="1">
              <a:lnSpc>
                <a:spcPct val="150000"/>
              </a:lnSpc>
              <a:buNone/>
            </a:pPr>
            <a:r>
              <a:rPr lang="ar-SA" b="1" dirty="0" smtClean="0">
                <a:cs typeface="B Nazanin" pitchFamily="2" charset="-78"/>
              </a:rPr>
              <a:t>‌الگوي دمايي نوك انگشت</a:t>
            </a:r>
            <a:endParaRPr lang="en-US" dirty="0" smtClean="0">
              <a:cs typeface="B Nazanin" pitchFamily="2" charset="-78"/>
            </a:endParaRPr>
          </a:p>
          <a:p>
            <a:pPr algn="r" rtl="1">
              <a:lnSpc>
                <a:spcPct val="150000"/>
              </a:lnSpc>
              <a:buNone/>
            </a:pPr>
            <a:r>
              <a:rPr lang="ar-SA" b="1" dirty="0" smtClean="0">
                <a:cs typeface="B Nazanin" pitchFamily="2" charset="-78"/>
              </a:rPr>
              <a:t>‌تشخيص از طريق تعرق بافت انگشت</a:t>
            </a:r>
            <a:r>
              <a:rPr lang="en-US" b="1" dirty="0" smtClean="0">
                <a:cs typeface="B Nazanin" pitchFamily="2" charset="-78"/>
              </a:rPr>
              <a:t>  </a:t>
            </a:r>
            <a:endParaRPr lang="en-US" dirty="0" smtClean="0">
              <a:cs typeface="B Nazanin" pitchFamily="2" charset="-78"/>
            </a:endParaRPr>
          </a:p>
          <a:p>
            <a:pPr algn="r" rtl="1">
              <a:lnSpc>
                <a:spcPct val="150000"/>
              </a:lnSpc>
              <a:buNone/>
            </a:pPr>
            <a:r>
              <a:rPr lang="ar-SA" b="1" dirty="0" smtClean="0">
                <a:cs typeface="B Nazanin" pitchFamily="2" charset="-78"/>
              </a:rPr>
              <a:t>‌روش هاي اندازه گيري دماي بافت</a:t>
            </a:r>
            <a:endParaRPr lang="en-US" dirty="0" smtClean="0">
              <a:cs typeface="B Nazanin" pitchFamily="2" charset="-78"/>
            </a:endParaRPr>
          </a:p>
          <a:p>
            <a:pPr algn="r" rtl="1">
              <a:lnSpc>
                <a:spcPct val="150000"/>
              </a:lnSpc>
              <a:buNone/>
            </a:pPr>
            <a:r>
              <a:rPr lang="ar-SA" b="1" dirty="0" smtClean="0">
                <a:cs typeface="B Nazanin" pitchFamily="2" charset="-78"/>
              </a:rPr>
              <a:t>‌ايجاد گرما در محل قرار گيري انگشت</a:t>
            </a:r>
            <a:endParaRPr lang="en-US" dirty="0" smtClean="0">
              <a:cs typeface="B Nazanin" pitchFamily="2" charset="-78"/>
            </a:endParaRPr>
          </a:p>
          <a:p>
            <a:pPr algn="r" rtl="1">
              <a:lnSpc>
                <a:spcPct val="150000"/>
              </a:lnSpc>
              <a:buNone/>
            </a:pPr>
            <a:r>
              <a:rPr lang="ar-SA" b="1" dirty="0" smtClean="0">
                <a:cs typeface="B Nazanin" pitchFamily="2" charset="-78"/>
              </a:rPr>
              <a:t>‌تشخيص زنده بودن اثر انگشت بر پايه آناليز ويولت</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304800"/>
            <a:ext cx="8686800" cy="6172200"/>
          </a:xfrm>
        </p:spPr>
        <p:txBody>
          <a:bodyPr>
            <a:normAutofit/>
          </a:bodyPr>
          <a:lstStyle/>
          <a:p>
            <a:pPr algn="r" rtl="1">
              <a:lnSpc>
                <a:spcPct val="150000"/>
              </a:lnSpc>
              <a:buNone/>
            </a:pPr>
            <a:r>
              <a:rPr lang="ar-SA" sz="2500" b="1" dirty="0" smtClean="0">
                <a:solidFill>
                  <a:srgbClr val="7030A0"/>
                </a:solidFill>
                <a:cs typeface="B Nazanin" pitchFamily="2" charset="-78"/>
              </a:rPr>
              <a:t>عنبيه(</a:t>
            </a:r>
            <a:r>
              <a:rPr lang="en-US" sz="2500" b="1" dirty="0" smtClean="0">
                <a:solidFill>
                  <a:srgbClr val="7030A0"/>
                </a:solidFill>
                <a:cs typeface="B Nazanin" pitchFamily="2" charset="-78"/>
              </a:rPr>
              <a:t>Iris</a:t>
            </a:r>
            <a:r>
              <a:rPr lang="ar-SA" sz="2500" b="1" dirty="0" smtClean="0">
                <a:solidFill>
                  <a:srgbClr val="7030A0"/>
                </a:solidFill>
                <a:cs typeface="B Nazanin" pitchFamily="2" charset="-78"/>
              </a:rPr>
              <a:t>)</a:t>
            </a:r>
            <a:r>
              <a:rPr lang="ar-SA" sz="2500" dirty="0" smtClean="0">
                <a:solidFill>
                  <a:srgbClr val="7030A0"/>
                </a:solidFill>
                <a:cs typeface="B Nazanin" pitchFamily="2" charset="-78"/>
              </a:rPr>
              <a:t> </a:t>
            </a:r>
            <a:endParaRPr lang="fa-IR" sz="2500" dirty="0" smtClean="0">
              <a:solidFill>
                <a:srgbClr val="7030A0"/>
              </a:solidFill>
              <a:cs typeface="B Nazanin" pitchFamily="2" charset="-78"/>
            </a:endParaRPr>
          </a:p>
          <a:p>
            <a:pPr algn="r" rtl="1">
              <a:lnSpc>
                <a:spcPct val="150000"/>
              </a:lnSpc>
              <a:buNone/>
            </a:pPr>
            <a:r>
              <a:rPr lang="ar-SA" sz="1600" dirty="0" smtClean="0">
                <a:cs typeface="B Nazanin" pitchFamily="2" charset="-78"/>
              </a:rPr>
              <a:t/>
            </a:r>
            <a:br>
              <a:rPr lang="ar-SA" sz="1600" dirty="0" smtClean="0">
                <a:cs typeface="B Nazanin" pitchFamily="2" charset="-78"/>
              </a:rPr>
            </a:br>
            <a:r>
              <a:rPr lang="ar-SA" dirty="0" smtClean="0">
                <a:cs typeface="B Nazanin" pitchFamily="2" charset="-78"/>
              </a:rPr>
              <a:t>ساختار شکل گيري عنبيه از ماه سوم جنين آغاز و تا ماه هشتم کاملا تثبيت مي گردد. ظاهر و ساختار ( </a:t>
            </a:r>
            <a:r>
              <a:rPr lang="en-US" dirty="0" smtClean="0">
                <a:cs typeface="B Nazanin" pitchFamily="2" charset="-78"/>
              </a:rPr>
              <a:t>Pattern</a:t>
            </a:r>
            <a:r>
              <a:rPr lang="ar-SA" dirty="0" smtClean="0">
                <a:cs typeface="B Nazanin" pitchFamily="2" charset="-78"/>
              </a:rPr>
              <a:t> ) پيچيده عنبيه به ما اين امکان را مي دهد تا ويژيگي هاي قابل قياس زيادي از آن استخراج کنيم. تصويربرداري از سطح عنبيه کار چندان سختي نيست ولي نکات دردسر سازي دارد. مثلا اگر نور محيط تغيير کرده  باشد و يا زاويه چرخش چشم مناسب نباشد و همچنين اگر کنتراست، رزولوشن و فوکوس تصوير تغيير کرده  باشد، امکان خطا بسيار بالا مي رود.</a:t>
            </a:r>
            <a:endParaRPr lang="fa-IR" dirty="0" smtClean="0">
              <a:cs typeface="B Nazanin" pitchFamily="2" charset="-78"/>
            </a:endParaRPr>
          </a:p>
          <a:p>
            <a:pPr algn="r" rtl="1">
              <a:lnSpc>
                <a:spcPct val="150000"/>
              </a:lnSpc>
              <a:buNone/>
            </a:pPr>
            <a:r>
              <a:rPr lang="ar-SA" sz="1200" dirty="0" smtClean="0">
                <a:cs typeface="B Nazanin" pitchFamily="2" charset="-78"/>
              </a:rPr>
              <a:t/>
            </a:r>
            <a:br>
              <a:rPr lang="ar-SA" sz="1200" dirty="0" smtClean="0">
                <a:cs typeface="B Nazanin" pitchFamily="2" charset="-78"/>
              </a:rPr>
            </a:br>
            <a:r>
              <a:rPr lang="ar-SA" dirty="0" smtClean="0">
                <a:cs typeface="B Nazanin" pitchFamily="2" charset="-78"/>
              </a:rPr>
              <a:t>اين روش توانايي تشخيص هويت را نيز دارد.</a:t>
            </a:r>
            <a:endParaRPr lang="en-US" dirty="0" smtClean="0">
              <a:cs typeface="B Nazanin" pitchFamily="2" charset="-78"/>
            </a:endParaRPr>
          </a:p>
          <a:p>
            <a:pPr algn="r" rtl="1">
              <a:lnSpc>
                <a:spcPct val="150000"/>
              </a:lnSpc>
              <a:buNone/>
            </a:pPr>
            <a:endParaRPr lang="en-US" sz="2500"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3" descr="http://www.computernews.ir/Files/Gallery/2010/2/biometricmethods03_s.jpg"/>
          <p:cNvPicPr>
            <a:picLocks noChangeAspect="1" noChangeArrowheads="1"/>
          </p:cNvPicPr>
          <p:nvPr/>
        </p:nvPicPr>
        <p:blipFill>
          <a:blip r:embed="rId2" cstate="print"/>
          <a:srcRect/>
          <a:stretch>
            <a:fillRect/>
          </a:stretch>
        </p:blipFill>
        <p:spPr bwMode="auto">
          <a:xfrm>
            <a:off x="1295400" y="381000"/>
            <a:ext cx="6302829" cy="5514975"/>
          </a:xfrm>
          <a:prstGeom prst="rect">
            <a:avLst/>
          </a:prstGeom>
          <a:noFill/>
        </p:spPr>
      </p:pic>
      <p:sp>
        <p:nvSpPr>
          <p:cNvPr id="3075" name="Rectangle 3"/>
          <p:cNvSpPr>
            <a:spLocks noChangeArrowheads="1"/>
          </p:cNvSpPr>
          <p:nvPr/>
        </p:nvSpPr>
        <p:spPr bwMode="auto">
          <a:xfrm>
            <a:off x="2819400" y="6096000"/>
            <a:ext cx="343395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3 : تصوير‌برداري از عنبيه</a:t>
            </a:r>
            <a:endParaRPr kumimoji="0" lang="ar-SA"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pPr algn="r" rtl="1">
              <a:lnSpc>
                <a:spcPct val="150000"/>
              </a:lnSpc>
              <a:buNone/>
            </a:pPr>
            <a:r>
              <a:rPr lang="ar-SA" b="1" dirty="0" smtClean="0">
                <a:solidFill>
                  <a:srgbClr val="7030A0"/>
                </a:solidFill>
                <a:cs typeface="B Nazanin" pitchFamily="2" charset="-78"/>
              </a:rPr>
              <a:t>طرز حرکت (</a:t>
            </a:r>
            <a:r>
              <a:rPr lang="en-US" b="1" dirty="0" smtClean="0">
                <a:solidFill>
                  <a:srgbClr val="7030A0"/>
                </a:solidFill>
                <a:cs typeface="B Nazanin" pitchFamily="2" charset="-78"/>
              </a:rPr>
              <a:t>Gait</a:t>
            </a:r>
            <a:r>
              <a:rPr lang="ar-SA" b="1" dirty="0" smtClean="0">
                <a:solidFill>
                  <a:srgbClr val="7030A0"/>
                </a:solidFill>
                <a:cs typeface="B Nazanin" pitchFamily="2" charset="-78"/>
              </a:rPr>
              <a:t>)</a:t>
            </a:r>
            <a:endParaRPr lang="fa-IR" b="1" dirty="0" smtClean="0">
              <a:solidFill>
                <a:srgbClr val="7030A0"/>
              </a:solidFill>
              <a:cs typeface="B Nazanin" pitchFamily="2" charset="-78"/>
            </a:endParaRPr>
          </a:p>
          <a:p>
            <a:pPr algn="r" rtl="1">
              <a:lnSpc>
                <a:spcPct val="150000"/>
              </a:lnSpc>
              <a:buNone/>
            </a:pPr>
            <a:r>
              <a:rPr lang="ar-SA" sz="1050" dirty="0" smtClean="0">
                <a:cs typeface="B Nazanin" pitchFamily="2" charset="-78"/>
              </a:rPr>
              <a:t/>
            </a:r>
            <a:br>
              <a:rPr lang="ar-SA" sz="1050" dirty="0" smtClean="0">
                <a:cs typeface="B Nazanin" pitchFamily="2" charset="-78"/>
              </a:rPr>
            </a:br>
            <a:r>
              <a:rPr lang="ar-SA" dirty="0" smtClean="0">
                <a:cs typeface="B Nazanin" pitchFamily="2" charset="-78"/>
              </a:rPr>
              <a:t>اين متد يکي از روش هاي جديد است که تا به  حال بطور رسمي از آن استفاده نشده و مستلزم تحقيقات بيشتري است. اين روش دقت بالايي ندارد و مي تواند در مواردي که احتياج به امنيت بالايي نيست، استفاده شود. </a:t>
            </a:r>
            <a:br>
              <a:rPr lang="ar-SA" dirty="0" smtClean="0">
                <a:cs typeface="B Nazanin" pitchFamily="2" charset="-78"/>
              </a:rPr>
            </a:br>
            <a:r>
              <a:rPr lang="ar-SA" dirty="0" smtClean="0">
                <a:cs typeface="B Nazanin" pitchFamily="2" charset="-78"/>
              </a:rPr>
              <a:t>مهمترين مزيت اين روش اينست که مي توانند از فاصله غير نزديک هويت فرد را تشخيص دهند( مانند تصاوير در شبکه دوربين های مدار بسته) در حاليکه بقيه متدهاي بيومتريک مانند اثر انگشت احتياج به همکاري شخص و نزديک بودن او براي ضبط اطلاعات می باشد. در اين سيستم نحوه تحرک اندام هاي مختلف بدن هنگام راه رفتن بررسي و تحليل مي گردد.</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86200"/>
            <a:ext cx="8229600" cy="2971800"/>
          </a:xfrm>
        </p:spPr>
        <p:txBody>
          <a:bodyPr>
            <a:normAutofit/>
          </a:bodyPr>
          <a:lstStyle/>
          <a:p>
            <a:pPr algn="r" rtl="1">
              <a:lnSpc>
                <a:spcPct val="150000"/>
              </a:lnSpc>
              <a:buNone/>
            </a:pPr>
            <a:r>
              <a:rPr lang="fa-IR" sz="2500" dirty="0" smtClean="0">
                <a:cs typeface="B Nazanin" pitchFamily="2" charset="-78"/>
              </a:rPr>
              <a:t>    </a:t>
            </a:r>
            <a:r>
              <a:rPr lang="ar-SA" sz="2500" dirty="0" smtClean="0">
                <a:cs typeface="B Nazanin" pitchFamily="2" charset="-78"/>
              </a:rPr>
              <a:t>طرز راه رفتن يکي از اعمال رفتاري است و امکان دارد در گذر زمان تغيير يابد. </a:t>
            </a:r>
            <a:endParaRPr lang="fa-IR" sz="2500" dirty="0" smtClean="0">
              <a:cs typeface="B Nazanin" pitchFamily="2" charset="-78"/>
            </a:endParaRPr>
          </a:p>
          <a:p>
            <a:pPr algn="r" rtl="1">
              <a:lnSpc>
                <a:spcPct val="150000"/>
              </a:lnSpc>
              <a:buNone/>
            </a:pPr>
            <a:r>
              <a:rPr lang="fa-IR" sz="2500" dirty="0" smtClean="0">
                <a:cs typeface="B Nazanin" pitchFamily="2" charset="-78"/>
              </a:rPr>
              <a:t>    </a:t>
            </a:r>
            <a:r>
              <a:rPr lang="ar-SA" sz="2500" dirty="0" smtClean="0">
                <a:cs typeface="B Nazanin" pitchFamily="2" charset="-78"/>
              </a:rPr>
              <a:t>از طرفي از آنجا که براي پردازش اين روش احتياج به پردازش بر روي تصاوير ويديويي است، روشي با پردازش سنگين و در نتيجه گرانقيمت است. به همين دلايل اين روش اصلا رايج نشده است.</a:t>
            </a: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4" descr="http://www.computernews.ir/Files/Gallery/2010/2/biometricmethods04_s.jpg"/>
          <p:cNvPicPr>
            <a:picLocks noChangeAspect="1" noChangeArrowheads="1"/>
          </p:cNvPicPr>
          <p:nvPr/>
        </p:nvPicPr>
        <p:blipFill>
          <a:blip r:embed="rId2" cstate="print"/>
          <a:srcRect/>
          <a:stretch>
            <a:fillRect/>
          </a:stretch>
        </p:blipFill>
        <p:spPr bwMode="auto">
          <a:xfrm>
            <a:off x="1295400" y="228600"/>
            <a:ext cx="6477000" cy="3060382"/>
          </a:xfrm>
          <a:prstGeom prst="rect">
            <a:avLst/>
          </a:prstGeom>
          <a:noFill/>
        </p:spPr>
      </p:pic>
      <p:sp>
        <p:nvSpPr>
          <p:cNvPr id="2051" name="Rectangle 3"/>
          <p:cNvSpPr>
            <a:spLocks noChangeArrowheads="1"/>
          </p:cNvSpPr>
          <p:nvPr/>
        </p:nvSpPr>
        <p:spPr bwMode="auto">
          <a:xfrm>
            <a:off x="1600200" y="3429000"/>
            <a:ext cx="604364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4 : بررسي نحوه حرکت اندام هاي مختلف بدن هنگام راه رفتن </a:t>
            </a:r>
            <a:endParaRPr kumimoji="0" lang="ar-SA" sz="2800" b="1"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1"/>
          <p:cNvSpPr>
            <a:spLocks noGrp="1"/>
          </p:cNvSpPr>
          <p:nvPr>
            <p:ph idx="1"/>
          </p:nvPr>
        </p:nvSpPr>
        <p:spPr>
          <a:xfrm>
            <a:off x="304800" y="381000"/>
            <a:ext cx="8458200" cy="6248400"/>
          </a:xfrm>
        </p:spPr>
        <p:txBody>
          <a:bodyPr/>
          <a:lstStyle/>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solidFill>
                <a:schemeClr val="bg1"/>
              </a:solidFill>
            </a:endParaRPr>
          </a:p>
          <a:p>
            <a:pPr algn="ctr" rtl="1">
              <a:buNone/>
            </a:pPr>
            <a:endParaRPr lang="fa-IR" dirty="0" smtClean="0">
              <a:solidFill>
                <a:schemeClr val="bg1"/>
              </a:solidFill>
            </a:endParaRPr>
          </a:p>
          <a:p>
            <a:pPr algn="ctr" rtl="1">
              <a:buNone/>
            </a:pPr>
            <a:endParaRPr lang="fa-IR" dirty="0" smtClean="0"/>
          </a:p>
          <a:p>
            <a:pPr algn="ctr" rtl="1">
              <a:buNone/>
            </a:pPr>
            <a:endParaRPr lang="en-US" dirty="0"/>
          </a:p>
        </p:txBody>
      </p:sp>
      <p:sp>
        <p:nvSpPr>
          <p:cNvPr id="11" name="Rounded Rectangle 10"/>
          <p:cNvSpPr/>
          <p:nvPr/>
        </p:nvSpPr>
        <p:spPr>
          <a:xfrm>
            <a:off x="381000" y="4343400"/>
            <a:ext cx="4572000" cy="1676400"/>
          </a:xfrm>
          <a:prstGeom prst="round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1003">
            <a:schemeClr val="lt1"/>
          </a:fillRef>
          <a:effectRef idx="2">
            <a:schemeClr val="accent1"/>
          </a:effectRef>
          <a:fontRef idx="minor">
            <a:schemeClr val="lt1"/>
          </a:fontRef>
        </p:style>
        <p:txBody>
          <a:bodyPr rtlCol="0" anchor="ctr"/>
          <a:lstStyle/>
          <a:p>
            <a:pPr algn="ctr" rtl="1"/>
            <a:r>
              <a:rPr lang="fa-IR" sz="3600" b="1" dirty="0" smtClean="0">
                <a:solidFill>
                  <a:srgbClr val="FFFF00"/>
                </a:solidFill>
                <a:cs typeface="B Nazanin" pitchFamily="2" charset="-78"/>
              </a:rPr>
              <a:t>تهیه کننده </a:t>
            </a:r>
            <a:r>
              <a:rPr lang="fa-IR" sz="3600" b="1" dirty="0" smtClean="0">
                <a:solidFill>
                  <a:schemeClr val="tx1"/>
                </a:solidFill>
                <a:cs typeface="B Nazanin" pitchFamily="2" charset="-78"/>
              </a:rPr>
              <a:t>:</a:t>
            </a:r>
            <a:r>
              <a:rPr lang="fa-IR" sz="3600" b="1" dirty="0" smtClean="0">
                <a:solidFill>
                  <a:srgbClr val="FFFF00"/>
                </a:solidFill>
                <a:cs typeface="B Nazanin" pitchFamily="2" charset="-78"/>
              </a:rPr>
              <a:t> </a:t>
            </a:r>
            <a:r>
              <a:rPr lang="en-US" sz="3600" b="1" dirty="0" smtClean="0">
                <a:solidFill>
                  <a:srgbClr val="FFFF00"/>
                </a:solidFill>
                <a:cs typeface="B Nazanin" pitchFamily="2" charset="-78"/>
              </a:rPr>
              <a:t> </a:t>
            </a:r>
            <a:r>
              <a:rPr lang="fa-IR" sz="6600" dirty="0" smtClean="0">
                <a:solidFill>
                  <a:schemeClr val="accent5">
                    <a:lumMod val="50000"/>
                  </a:schemeClr>
                </a:solidFill>
                <a:latin typeface="IranNastaliq" pitchFamily="18" charset="0"/>
                <a:cs typeface="IranNastaliq" pitchFamily="18" charset="0"/>
              </a:rPr>
              <a:t>احمد محمدی</a:t>
            </a:r>
          </a:p>
        </p:txBody>
      </p:sp>
      <p:sp>
        <p:nvSpPr>
          <p:cNvPr id="13" name="Rounded Rectangle 12"/>
          <p:cNvSpPr/>
          <p:nvPr/>
        </p:nvSpPr>
        <p:spPr>
          <a:xfrm>
            <a:off x="4724400" y="4572000"/>
            <a:ext cx="4572000" cy="1752600"/>
          </a:xfrm>
          <a:prstGeom prst="round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1003">
            <a:schemeClr val="lt1"/>
          </a:fillRef>
          <a:effectRef idx="2">
            <a:schemeClr val="accent1"/>
          </a:effectRef>
          <a:fontRef idx="minor">
            <a:schemeClr val="lt1"/>
          </a:fontRef>
        </p:style>
        <p:txBody>
          <a:bodyPr rtlCol="0" anchor="ctr"/>
          <a:lstStyle/>
          <a:p>
            <a:pPr algn="r" rtl="1"/>
            <a:r>
              <a:rPr lang="fa-IR" sz="3600" b="1" dirty="0" smtClean="0">
                <a:solidFill>
                  <a:srgbClr val="FFFF00"/>
                </a:solidFill>
                <a:cs typeface="B Nazanin" pitchFamily="2" charset="-78"/>
              </a:rPr>
              <a:t>نام مدرس </a:t>
            </a:r>
            <a:r>
              <a:rPr lang="fa-IR" sz="3600" b="1" dirty="0" smtClean="0">
                <a:solidFill>
                  <a:schemeClr val="tx1"/>
                </a:solidFill>
                <a:cs typeface="B Nazanin" pitchFamily="2" charset="-78"/>
              </a:rPr>
              <a:t>:</a:t>
            </a:r>
            <a:r>
              <a:rPr lang="en-US" sz="3600" b="1" dirty="0" smtClean="0">
                <a:solidFill>
                  <a:srgbClr val="FFFF00"/>
                </a:solidFill>
                <a:cs typeface="B Nazanin" pitchFamily="2" charset="-78"/>
              </a:rPr>
              <a:t> </a:t>
            </a:r>
            <a:endParaRPr lang="fa-IR" sz="3600" b="1" dirty="0" smtClean="0">
              <a:solidFill>
                <a:srgbClr val="FFFF00"/>
              </a:solidFill>
              <a:cs typeface="B Nazanin" pitchFamily="2" charset="-78"/>
            </a:endParaRPr>
          </a:p>
          <a:p>
            <a:pPr algn="ctr" rtl="1"/>
            <a:r>
              <a:rPr lang="fa-IR" sz="3200" b="1" dirty="0" smtClean="0">
                <a:solidFill>
                  <a:schemeClr val="tx1"/>
                </a:solidFill>
                <a:cs typeface="B Nazanin" pitchFamily="2" charset="-78"/>
              </a:rPr>
              <a:t>          </a:t>
            </a:r>
            <a:r>
              <a:rPr lang="fa-IR" sz="6000" dirty="0" smtClean="0">
                <a:solidFill>
                  <a:schemeClr val="tx1"/>
                </a:solidFill>
                <a:latin typeface="IranNastaliq" pitchFamily="18" charset="0"/>
                <a:cs typeface="IranNastaliq" pitchFamily="18" charset="0"/>
              </a:rPr>
              <a:t>استاد حسین زاده</a:t>
            </a:r>
            <a:endParaRPr lang="fa-IR" sz="3200" dirty="0" smtClean="0">
              <a:solidFill>
                <a:schemeClr val="tx1"/>
              </a:solidFill>
              <a:latin typeface="IranNastaliq" pitchFamily="18" charset="0"/>
              <a:cs typeface="IranNastaliq" pitchFamily="18" charset="0"/>
            </a:endParaRPr>
          </a:p>
        </p:txBody>
      </p:sp>
      <p:sp>
        <p:nvSpPr>
          <p:cNvPr id="14" name="Rounded Rectangle 13"/>
          <p:cNvSpPr/>
          <p:nvPr/>
        </p:nvSpPr>
        <p:spPr>
          <a:xfrm>
            <a:off x="2209800" y="2743200"/>
            <a:ext cx="4572000" cy="1219200"/>
          </a:xfrm>
          <a:prstGeom prst="roundRect">
            <a:avLst>
              <a:gd name="adj" fmla="val 2857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rtl="1"/>
            <a:endParaRPr lang="fa-IR" sz="3200" b="1" dirty="0" smtClean="0">
              <a:solidFill>
                <a:schemeClr val="tx2">
                  <a:lumMod val="75000"/>
                </a:schemeClr>
              </a:solidFill>
              <a:cs typeface="B Nazanin Outline"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set>
                                      <p:cBhvr>
                                        <p:cTn id="7" dur="228" fill="hold">
                                          <p:stCondLst>
                                            <p:cond delay="0"/>
                                          </p:stCondLst>
                                        </p:cTn>
                                        <p:tgtEl>
                                          <p:spTgt spid="14"/>
                                        </p:tgtEl>
                                        <p:attrNameLst>
                                          <p:attrName>style.rotation</p:attrName>
                                        </p:attrNameLst>
                                      </p:cBhvr>
                                      <p:to>
                                        <p:strVal val="-45.0"/>
                                      </p:to>
                                    </p:set>
                                    <p:anim calcmode="lin" valueType="num">
                                      <p:cBhvr>
                                        <p:cTn id="8" dur="228" fill="hold">
                                          <p:stCondLst>
                                            <p:cond delay="228"/>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4"/>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set>
                                      <p:cBhvr>
                                        <p:cTn id="14" dur="228" fill="hold">
                                          <p:stCondLst>
                                            <p:cond delay="0"/>
                                          </p:stCondLst>
                                        </p:cTn>
                                        <p:tgtEl>
                                          <p:spTgt spid="13"/>
                                        </p:tgtEl>
                                        <p:attrNameLst>
                                          <p:attrName>style.rotation</p:attrName>
                                        </p:attrNameLst>
                                      </p:cBhvr>
                                      <p:to>
                                        <p:strVal val="-45.0"/>
                                      </p:to>
                                    </p:set>
                                    <p:anim calcmode="lin" valueType="num">
                                      <p:cBhvr>
                                        <p:cTn id="15" dur="228" fill="hold">
                                          <p:stCondLst>
                                            <p:cond delay="228"/>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13"/>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set>
                                      <p:cBhvr>
                                        <p:cTn id="21" dur="228" fill="hold">
                                          <p:stCondLst>
                                            <p:cond delay="0"/>
                                          </p:stCondLst>
                                        </p:cTn>
                                        <p:tgtEl>
                                          <p:spTgt spid="11"/>
                                        </p:tgtEl>
                                        <p:attrNameLst>
                                          <p:attrName>style.rotation</p:attrName>
                                        </p:attrNameLst>
                                      </p:cBhvr>
                                      <p:to>
                                        <p:strVal val="-45.0"/>
                                      </p:to>
                                    </p:set>
                                    <p:anim calcmode="lin" valueType="num">
                                      <p:cBhvr>
                                        <p:cTn id="22" dur="228" fill="hold">
                                          <p:stCondLst>
                                            <p:cond delay="228"/>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23" dur="228"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24" dur="78" decel="50000" autoRev="1" fill="hold">
                                          <p:stCondLst>
                                            <p:cond delay="228"/>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25" dur="68" fill="hold">
                                          <p:stCondLst>
                                            <p:cond delay="432"/>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05800" cy="5486400"/>
          </a:xfrm>
        </p:spPr>
        <p:txBody>
          <a:bodyPr>
            <a:normAutofit/>
          </a:bodyPr>
          <a:lstStyle/>
          <a:p>
            <a:pPr algn="r" rtl="1">
              <a:lnSpc>
                <a:spcPct val="150000"/>
              </a:lnSpc>
              <a:buNone/>
            </a:pPr>
            <a:r>
              <a:rPr lang="ar-SA" sz="2800" b="1" dirty="0" smtClean="0">
                <a:solidFill>
                  <a:srgbClr val="7030A0"/>
                </a:solidFill>
                <a:cs typeface="B Nazanin" pitchFamily="2" charset="-78"/>
              </a:rPr>
              <a:t>شبکيه</a:t>
            </a:r>
            <a:r>
              <a:rPr lang="fa-IR" sz="2800" b="1" dirty="0" smtClean="0">
                <a:solidFill>
                  <a:srgbClr val="7030A0"/>
                </a:solidFill>
                <a:cs typeface="B Nazanin" pitchFamily="2" charset="-78"/>
              </a:rPr>
              <a:t> </a:t>
            </a:r>
            <a:r>
              <a:rPr lang="ar-SA" sz="2800" b="1" dirty="0" smtClean="0">
                <a:solidFill>
                  <a:srgbClr val="7030A0"/>
                </a:solidFill>
                <a:cs typeface="B Nazanin" pitchFamily="2" charset="-78"/>
              </a:rPr>
              <a:t>(</a:t>
            </a:r>
            <a:r>
              <a:rPr lang="en-US" sz="2800" b="1" dirty="0" smtClean="0">
                <a:solidFill>
                  <a:srgbClr val="7030A0"/>
                </a:solidFill>
                <a:cs typeface="B Nazanin" pitchFamily="2" charset="-78"/>
              </a:rPr>
              <a:t>Retina</a:t>
            </a:r>
            <a:r>
              <a:rPr lang="ar-SA" sz="2800" b="1" dirty="0" smtClean="0">
                <a:solidFill>
                  <a:srgbClr val="7030A0"/>
                </a:solidFill>
                <a:cs typeface="B Nazanin" pitchFamily="2" charset="-78"/>
              </a:rPr>
              <a:t>)</a:t>
            </a:r>
            <a:endParaRPr lang="fa-IR" sz="2800" b="1" dirty="0" smtClean="0">
              <a:solidFill>
                <a:srgbClr val="7030A0"/>
              </a:solidFill>
              <a:cs typeface="B Nazanin" pitchFamily="2" charset="-78"/>
            </a:endParaRPr>
          </a:p>
          <a:p>
            <a:pPr algn="r" rtl="1">
              <a:lnSpc>
                <a:spcPct val="150000"/>
              </a:lnSpc>
              <a:buNone/>
            </a:pPr>
            <a:r>
              <a:rPr lang="ar-SA" sz="1400" dirty="0" smtClean="0">
                <a:cs typeface="B Nazanin" pitchFamily="2" charset="-78"/>
              </a:rPr>
              <a:t/>
            </a:r>
            <a:br>
              <a:rPr lang="ar-SA" sz="1400" dirty="0" smtClean="0">
                <a:cs typeface="B Nazanin" pitchFamily="2" charset="-78"/>
              </a:rPr>
            </a:br>
            <a:r>
              <a:rPr lang="ar-SA" dirty="0" smtClean="0">
                <a:cs typeface="B Nazanin" pitchFamily="2" charset="-78"/>
              </a:rPr>
              <a:t>در اين روش از سطح شبکيه تصويربرداري مي شود و ساختار رگ‌هاي پشت شبکيه مورد پردازش قرار مي گيرد. ساختار اين رگ‌ها براي هر فرد با فرد ديگري، حتي در دو قلوهاي همسان نيز فرق دارد. از آن جهت که امکان دسترسي به شبکيه وجود ندارد، اين روش در مقايسه با روش هاي ديگر مانند اثر انگشت، عنبيه و ... از امنيت بالاتري برخوردار است. بطور مثال در اثر انگشت مي توان از لايه هاي پوست مصنوعي و در عنبيه از لنزهاي خاص براي تقلب استفاده کرد، ولي امکان دسترسي به شبکيه براي تقلب وجود ندارد.</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1745" name="Picture 5" descr="http://www.computernews.ir/Files/Gallery/2010/2/biometricmethods05_s.jpg"/>
          <p:cNvPicPr>
            <a:picLocks noChangeAspect="1" noChangeArrowheads="1"/>
          </p:cNvPicPr>
          <p:nvPr/>
        </p:nvPicPr>
        <p:blipFill>
          <a:blip r:embed="rId2" cstate="print"/>
          <a:srcRect/>
          <a:stretch>
            <a:fillRect/>
          </a:stretch>
        </p:blipFill>
        <p:spPr bwMode="auto">
          <a:xfrm>
            <a:off x="1752600" y="228600"/>
            <a:ext cx="5410200" cy="3651885"/>
          </a:xfrm>
          <a:prstGeom prst="rect">
            <a:avLst/>
          </a:prstGeom>
          <a:noFill/>
        </p:spPr>
      </p:pic>
      <p:sp>
        <p:nvSpPr>
          <p:cNvPr id="31747" name="Rectangle 3"/>
          <p:cNvSpPr>
            <a:spLocks noChangeArrowheads="1"/>
          </p:cNvSpPr>
          <p:nvPr/>
        </p:nvSpPr>
        <p:spPr bwMode="auto">
          <a:xfrm>
            <a:off x="2362200" y="3962400"/>
            <a:ext cx="417293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1"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5 : ساختار رگ‌هاي پشت شبکيه</a:t>
            </a:r>
            <a:endParaRPr kumimoji="0" lang="ar-SA" sz="3200" b="1" i="0" u="none" strike="noStrike" cap="none" normalizeH="0" baseline="0" dirty="0" smtClean="0">
              <a:ln>
                <a:noFill/>
              </a:ln>
              <a:solidFill>
                <a:schemeClr val="bg1"/>
              </a:solidFill>
              <a:effectLst/>
              <a:latin typeface="Arial" pitchFamily="34" charset="0"/>
              <a:cs typeface="Arial" pitchFamily="34" charset="0"/>
            </a:endParaRPr>
          </a:p>
        </p:txBody>
      </p:sp>
      <p:sp>
        <p:nvSpPr>
          <p:cNvPr id="7" name="TextBox 6"/>
          <p:cNvSpPr txBox="1"/>
          <p:nvPr/>
        </p:nvSpPr>
        <p:spPr>
          <a:xfrm>
            <a:off x="685800" y="4419600"/>
            <a:ext cx="7543800" cy="2031325"/>
          </a:xfrm>
          <a:prstGeom prst="rect">
            <a:avLst/>
          </a:prstGeom>
          <a:noFill/>
        </p:spPr>
        <p:txBody>
          <a:bodyPr wrap="square" rtlCol="0">
            <a:spAutoFit/>
          </a:bodyPr>
          <a:lstStyle/>
          <a:p>
            <a:pPr algn="r" rtl="1">
              <a:lnSpc>
                <a:spcPct val="150000"/>
              </a:lnSpc>
            </a:pPr>
            <a:r>
              <a:rPr lang="ar-SA" sz="2100" dirty="0">
                <a:cs typeface="B Nazanin" pitchFamily="2" charset="-78"/>
              </a:rPr>
              <a:t>محدوديت هاي تصويربرداري همانند عنبيه است ولي با حساسيت کمتر. از طرفي به دليل تابش نور اندکي به درون مردمک براي تصويربرداري اين روش تا حدودي آزار دهنده است و مانع عموميت يافتن آن شده  است.</a:t>
            </a:r>
            <a:br>
              <a:rPr lang="ar-SA" sz="2100" dirty="0">
                <a:cs typeface="B Nazanin" pitchFamily="2" charset="-78"/>
              </a:rPr>
            </a:br>
            <a:r>
              <a:rPr lang="ar-SA" sz="2100" dirty="0">
                <a:cs typeface="B Nazanin" pitchFamily="2" charset="-78"/>
              </a:rPr>
              <a:t>اين سيستم توانايي تشخيص هويت را دارد</a:t>
            </a:r>
            <a:r>
              <a:rPr lang="ar-SA" sz="2100" dirty="0" smtClean="0">
                <a:cs typeface="B Nazanin" pitchFamily="2" charset="-78"/>
              </a:rPr>
              <a:t>.</a:t>
            </a:r>
            <a:endParaRPr lang="en-US" sz="2100" dirty="0">
              <a:cs typeface="B Nazanin" pitchFamily="2" charset="-78"/>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81000"/>
            <a:ext cx="8382000" cy="6096000"/>
          </a:xfrm>
        </p:spPr>
        <p:txBody>
          <a:bodyPr>
            <a:normAutofit lnSpcReduction="10000"/>
          </a:bodyPr>
          <a:lstStyle/>
          <a:p>
            <a:pPr algn="r" rtl="1">
              <a:lnSpc>
                <a:spcPct val="150000"/>
              </a:lnSpc>
              <a:buNone/>
            </a:pPr>
            <a:r>
              <a:rPr lang="ar-SA" b="1" dirty="0" smtClean="0">
                <a:solidFill>
                  <a:srgbClr val="7030A0"/>
                </a:solidFill>
                <a:cs typeface="B Nazanin" pitchFamily="2" charset="-78"/>
              </a:rPr>
              <a:t>چگونگی تايپ با کيبورد(</a:t>
            </a:r>
            <a:r>
              <a:rPr lang="en-US" b="1" dirty="0" err="1" smtClean="0">
                <a:solidFill>
                  <a:srgbClr val="7030A0"/>
                </a:solidFill>
                <a:cs typeface="B Nazanin" pitchFamily="2" charset="-78"/>
              </a:rPr>
              <a:t>KeyStroke</a:t>
            </a:r>
            <a:r>
              <a:rPr lang="ar-SA" b="1" dirty="0" smtClean="0">
                <a:solidFill>
                  <a:srgbClr val="7030A0"/>
                </a:solidFill>
                <a:cs typeface="B Nazanin" pitchFamily="2" charset="-78"/>
              </a:rPr>
              <a:t>)</a:t>
            </a:r>
            <a:endParaRPr lang="fa-IR" b="1" dirty="0" smtClean="0">
              <a:solidFill>
                <a:srgbClr val="7030A0"/>
              </a:solidFill>
              <a:cs typeface="B Nazanin" pitchFamily="2" charset="-78"/>
            </a:endParaRPr>
          </a:p>
          <a:p>
            <a:pPr algn="r" rtl="1">
              <a:lnSpc>
                <a:spcPct val="150000"/>
              </a:lnSpc>
              <a:buNone/>
            </a:pPr>
            <a:r>
              <a:rPr lang="ar-SA" sz="1300" dirty="0" smtClean="0">
                <a:cs typeface="B Nazanin" pitchFamily="2" charset="-78"/>
              </a:rPr>
              <a:t/>
            </a:r>
            <a:br>
              <a:rPr lang="ar-SA" sz="1300" dirty="0" smtClean="0">
                <a:cs typeface="B Nazanin" pitchFamily="2" charset="-78"/>
              </a:rPr>
            </a:br>
            <a:r>
              <a:rPr lang="ar-SA" dirty="0" smtClean="0">
                <a:cs typeface="B Nazanin" pitchFamily="2" charset="-78"/>
              </a:rPr>
              <a:t>کارشناسان بر اين باورند که هر فرد هنگام تايپ بر کيبورد، از الگوي رفتاري خاصي جهت ضربه زدن به کيبورد استفاده مي کند. به اين روش ريتم تايپ (</a:t>
            </a:r>
            <a:r>
              <a:rPr lang="en-US" dirty="0" smtClean="0">
                <a:cs typeface="B Nazanin" pitchFamily="2" charset="-78"/>
              </a:rPr>
              <a:t>typing rhythm</a:t>
            </a:r>
            <a:r>
              <a:rPr lang="ar-SA" dirty="0" smtClean="0">
                <a:cs typeface="B Nazanin" pitchFamily="2" charset="-78"/>
              </a:rPr>
              <a:t> ) نيز گفته مي شود. در اين سيستم کاربر کلمه خاصي را بطور متناوب وارد مي‌کند و نحوه تايپ (فواصل زماني بين ضربه زده خودن کليدها) ثبت وسپس تحليل مي‌گردد.</a:t>
            </a:r>
            <a:br>
              <a:rPr lang="ar-SA" dirty="0" smtClean="0">
                <a:cs typeface="B Nazanin" pitchFamily="2" charset="-78"/>
              </a:rPr>
            </a:br>
            <a:r>
              <a:rPr lang="ar-SA" dirty="0" smtClean="0">
                <a:cs typeface="B Nazanin" pitchFamily="2" charset="-78"/>
              </a:rPr>
              <a:t>اين متد براي تشخيص هويت نمي تواند کارا باشد و تنها در بعضي مواقع براي تاييد هويت بکار گرفته مي شود.</a:t>
            </a:r>
            <a:br>
              <a:rPr lang="ar-SA" dirty="0" smtClean="0">
                <a:cs typeface="B Nazanin" pitchFamily="2" charset="-78"/>
              </a:rPr>
            </a:br>
            <a:r>
              <a:rPr lang="ar-SA" dirty="0" smtClean="0">
                <a:cs typeface="B Nazanin" pitchFamily="2" charset="-78"/>
              </a:rPr>
              <a:t>از اين روش در تعدادي از کامپيوترهاي شخصي و نوت‌بوک ها براي افزايش امنيت استفاده شده است.</a:t>
            </a: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304800"/>
            <a:ext cx="7924800" cy="3048000"/>
          </a:xfrm>
        </p:spPr>
        <p:txBody>
          <a:bodyPr>
            <a:normAutofit fontScale="92500" lnSpcReduction="20000"/>
          </a:bodyPr>
          <a:lstStyle/>
          <a:p>
            <a:pPr algn="r" rtl="1">
              <a:buNone/>
            </a:pPr>
            <a:r>
              <a:rPr lang="ar-SA" sz="3300" b="1" dirty="0" smtClean="0">
                <a:solidFill>
                  <a:srgbClr val="7030A0"/>
                </a:solidFill>
                <a:cs typeface="B Nazanin" pitchFamily="2" charset="-78"/>
              </a:rPr>
              <a:t>گوش(</a:t>
            </a:r>
            <a:r>
              <a:rPr lang="en-US" sz="3300" b="1" dirty="0" smtClean="0">
                <a:solidFill>
                  <a:srgbClr val="7030A0"/>
                </a:solidFill>
                <a:cs typeface="B Nazanin" pitchFamily="2" charset="-78"/>
              </a:rPr>
              <a:t>Ear</a:t>
            </a:r>
            <a:r>
              <a:rPr lang="ar-SA" sz="3300" b="1" dirty="0" smtClean="0">
                <a:solidFill>
                  <a:srgbClr val="7030A0"/>
                </a:solidFill>
                <a:cs typeface="B Nazanin" pitchFamily="2" charset="-78"/>
              </a:rPr>
              <a:t>)</a:t>
            </a:r>
            <a:endParaRPr lang="fa-IR" sz="3300" b="1" dirty="0" smtClean="0">
              <a:solidFill>
                <a:srgbClr val="7030A0"/>
              </a:solidFill>
              <a:cs typeface="B Nazanin" pitchFamily="2" charset="-78"/>
            </a:endParaRPr>
          </a:p>
          <a:p>
            <a:pPr algn="r" rtl="1">
              <a:lnSpc>
                <a:spcPct val="150000"/>
              </a:lnSpc>
              <a:buNone/>
            </a:pPr>
            <a:r>
              <a:rPr lang="ar-SA" dirty="0" smtClean="0">
                <a:cs typeface="B Nazanin" pitchFamily="2" charset="-78"/>
              </a:rPr>
              <a:t>از گوش به دو شکل براي تشخيص هويت استفاده مي شود:</a:t>
            </a:r>
            <a:br>
              <a:rPr lang="ar-SA" dirty="0" smtClean="0">
                <a:cs typeface="B Nazanin" pitchFamily="2" charset="-78"/>
              </a:rPr>
            </a:br>
            <a:r>
              <a:rPr lang="ar-SA" dirty="0" smtClean="0">
                <a:cs typeface="B Nazanin" pitchFamily="2" charset="-78"/>
              </a:rPr>
              <a:t> شکل و ساختار لاله گوش در افراد مختلف متفاوت است (شکل 6).</a:t>
            </a:r>
            <a:br>
              <a:rPr lang="ar-SA" dirty="0" smtClean="0">
                <a:cs typeface="B Nazanin" pitchFamily="2" charset="-78"/>
              </a:rPr>
            </a:br>
            <a:r>
              <a:rPr lang="ar-SA" dirty="0" smtClean="0">
                <a:cs typeface="B Nazanin" pitchFamily="2" charset="-78"/>
              </a:rPr>
              <a:t>اکوي صداي خروجي از کانال گوش براي هر فرد با فرد ديگري متفاوت است (شکل 7).</a:t>
            </a:r>
            <a:br>
              <a:rPr lang="ar-SA" dirty="0" smtClean="0">
                <a:cs typeface="B Nazanin" pitchFamily="2" charset="-78"/>
              </a:rPr>
            </a:br>
            <a:r>
              <a:rPr lang="ar-SA" dirty="0" smtClean="0">
                <a:cs typeface="B Nazanin" pitchFamily="2" charset="-78"/>
              </a:rPr>
              <a:t>تا به حال اين روش کارايي زياد و قابل اعتمادي براي تشخيص هويت نداشته است و مواردي اندک براي تاييد هويت از آن استفاده شده است. </a:t>
            </a:r>
            <a:endParaRPr lang="en-US" dirty="0">
              <a:cs typeface="B Nazanin" pitchFamily="2" charset="-78"/>
            </a:endParaRPr>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9697" name="Picture 6" descr="http://www.computernews.ir/Files/Gallery/2010/2/biometricmethods06_s.jpg"/>
          <p:cNvPicPr>
            <a:picLocks noChangeAspect="1" noChangeArrowheads="1"/>
          </p:cNvPicPr>
          <p:nvPr/>
        </p:nvPicPr>
        <p:blipFill>
          <a:blip r:embed="rId2" cstate="print"/>
          <a:srcRect/>
          <a:stretch>
            <a:fillRect/>
          </a:stretch>
        </p:blipFill>
        <p:spPr bwMode="auto">
          <a:xfrm>
            <a:off x="1828800" y="3305175"/>
            <a:ext cx="5511929" cy="2714625"/>
          </a:xfrm>
          <a:prstGeom prst="rect">
            <a:avLst/>
          </a:prstGeom>
          <a:noFill/>
        </p:spPr>
      </p:pic>
      <p:sp>
        <p:nvSpPr>
          <p:cNvPr id="29699" name="Rectangle 3"/>
          <p:cNvSpPr>
            <a:spLocks noChangeArrowheads="1"/>
          </p:cNvSpPr>
          <p:nvPr/>
        </p:nvSpPr>
        <p:spPr bwMode="auto">
          <a:xfrm>
            <a:off x="3124200" y="6153090"/>
            <a:ext cx="290816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6 : شکل و ساختار لاله گوش</a:t>
            </a:r>
            <a:r>
              <a:rPr kumimoji="0" lang="en-US" sz="1050" b="0" i="0" u="none" strike="noStrike" cap="none" normalizeH="0" baseline="0" dirty="0" smtClean="0">
                <a:ln>
                  <a:noFill/>
                </a:ln>
                <a:solidFill>
                  <a:schemeClr val="bg1"/>
                </a:solidFill>
                <a:effectLst/>
                <a:latin typeface="Arial" pitchFamily="34" charset="0"/>
                <a:cs typeface="Arial" pitchFamily="34" charset="0"/>
              </a:rPr>
              <a:t> </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7" descr="http://www.computernews.ir/Files/Gallery/2010/2/biometricmethods07_s.jpg"/>
          <p:cNvPicPr>
            <a:picLocks noChangeAspect="1" noChangeArrowheads="1"/>
          </p:cNvPicPr>
          <p:nvPr/>
        </p:nvPicPr>
        <p:blipFill>
          <a:blip r:embed="rId2" cstate="print"/>
          <a:srcRect/>
          <a:stretch>
            <a:fillRect/>
          </a:stretch>
        </p:blipFill>
        <p:spPr bwMode="auto">
          <a:xfrm>
            <a:off x="1447800" y="533400"/>
            <a:ext cx="5791200" cy="4850130"/>
          </a:xfrm>
          <a:prstGeom prst="rect">
            <a:avLst/>
          </a:prstGeom>
          <a:noFill/>
        </p:spPr>
      </p:pic>
      <p:sp>
        <p:nvSpPr>
          <p:cNvPr id="28675" name="Rectangle 3"/>
          <p:cNvSpPr>
            <a:spLocks noChangeArrowheads="1"/>
          </p:cNvSpPr>
          <p:nvPr/>
        </p:nvSpPr>
        <p:spPr bwMode="auto">
          <a:xfrm>
            <a:off x="2514600" y="5685710"/>
            <a:ext cx="365677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شکل7 : اکوي صداي خروجي از کانال گوش</a:t>
            </a:r>
            <a:r>
              <a:rPr kumimoji="0" lang="en-US"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 </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457200"/>
            <a:ext cx="8382000" cy="6172200"/>
          </a:xfrm>
        </p:spPr>
        <p:txBody>
          <a:bodyPr>
            <a:normAutofit fontScale="92500" lnSpcReduction="20000"/>
          </a:bodyPr>
          <a:lstStyle/>
          <a:p>
            <a:pPr algn="r" rtl="1">
              <a:lnSpc>
                <a:spcPct val="150000"/>
              </a:lnSpc>
              <a:buNone/>
            </a:pPr>
            <a:r>
              <a:rPr lang="ar-SA" sz="2800" b="1" dirty="0" smtClean="0">
                <a:solidFill>
                  <a:srgbClr val="7030A0"/>
                </a:solidFill>
                <a:cs typeface="B Nazanin" pitchFamily="2" charset="-78"/>
              </a:rPr>
              <a:t>شکل هندسي دست و انگشت ( </a:t>
            </a:r>
            <a:r>
              <a:rPr lang="en-US" sz="2800" b="1" dirty="0" smtClean="0">
                <a:solidFill>
                  <a:srgbClr val="7030A0"/>
                </a:solidFill>
                <a:cs typeface="B Nazanin" pitchFamily="2" charset="-78"/>
              </a:rPr>
              <a:t>Hand</a:t>
            </a:r>
            <a:r>
              <a:rPr lang="ar-SA" sz="2800" b="1" dirty="0" smtClean="0">
                <a:solidFill>
                  <a:srgbClr val="7030A0"/>
                </a:solidFill>
                <a:cs typeface="B Nazanin" pitchFamily="2" charset="-78"/>
              </a:rPr>
              <a:t> &amp; </a:t>
            </a:r>
            <a:r>
              <a:rPr lang="en-US" sz="2800" b="1" dirty="0" smtClean="0">
                <a:solidFill>
                  <a:srgbClr val="7030A0"/>
                </a:solidFill>
                <a:cs typeface="B Nazanin" pitchFamily="2" charset="-78"/>
              </a:rPr>
              <a:t>Finger Geometry</a:t>
            </a:r>
            <a:r>
              <a:rPr lang="ar-SA" sz="2800" b="1" dirty="0" smtClean="0">
                <a:solidFill>
                  <a:srgbClr val="7030A0"/>
                </a:solidFill>
                <a:cs typeface="B Nazanin" pitchFamily="2" charset="-78"/>
              </a:rPr>
              <a:t>)</a:t>
            </a:r>
            <a:endParaRPr lang="fa-IR" sz="2800" b="1" dirty="0" smtClean="0">
              <a:solidFill>
                <a:srgbClr val="7030A0"/>
              </a:solidFill>
              <a:cs typeface="B Nazanin" pitchFamily="2" charset="-78"/>
            </a:endParaRPr>
          </a:p>
          <a:p>
            <a:pPr algn="r" rtl="1">
              <a:lnSpc>
                <a:spcPct val="150000"/>
              </a:lnSpc>
              <a:buNone/>
            </a:pPr>
            <a:endParaRPr lang="fa-IR" sz="600" dirty="0" smtClean="0">
              <a:cs typeface="B Nazanin" pitchFamily="2" charset="-78"/>
            </a:endParaRPr>
          </a:p>
          <a:p>
            <a:pPr algn="r" rtl="1">
              <a:lnSpc>
                <a:spcPct val="150000"/>
              </a:lnSpc>
              <a:buNone/>
            </a:pPr>
            <a:r>
              <a:rPr lang="ar-SA" dirty="0" smtClean="0">
                <a:cs typeface="B Nazanin" pitchFamily="2" charset="-78"/>
              </a:rPr>
              <a:t>آنچه که در اين روش مورد تحليل و مقايسه قرار مي گيرد، طول و قطر انگشت ها، مکان مفاصل، شکل و سايز کف دست است. اين تکنيک بسيار ساده و مقرون به صرفه است. تغييرات ظاهر پوست مانند خشکي انگشت، در نتيجه مقايسه تاثير گذار نيست در حاليکه در روش اثر انگشت لازم است که پوست حالت غير خشک و معمولي داشته باشد. با اين حال ساختار هندسي بيان شده در افراد مختلف واقعا يک پديده متفاوت نيست و ممکن است چند نفري يافت شوند که داراي مشخصات يکسان باشند، از اين رو اين روش براي تشخيص هويت در بين خيل انبوه کاربران استفاده نمي شود و معمولا تنها براي تاييد هويت ( بعد از تشخيص هويت اوليه مانند اثر انگشت) و يا براي وارد شدن به اتاقي در يک دپارتمان ( ورودي دپارتمان نيز محدود به روش هاي بيومتريک  است) از آن استفاده مي شود. از طرفي ساختار هندسي اشاره شده مي تواند در طول رشد و يا عوامل ديگر مانند استفاده از انگشتر تغيير يابد و اين مسائل به شدت از کارايي اين روش مي کاهند. </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checke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865" name="Picture 8" descr="http://www.computernews.ir/Files/Gallery/2010/2/biometricmethods08_s.jpg"/>
          <p:cNvPicPr>
            <a:picLocks noChangeAspect="1" noChangeArrowheads="1"/>
          </p:cNvPicPr>
          <p:nvPr/>
        </p:nvPicPr>
        <p:blipFill>
          <a:blip r:embed="rId2" cstate="print"/>
          <a:srcRect/>
          <a:stretch>
            <a:fillRect/>
          </a:stretch>
        </p:blipFill>
        <p:spPr bwMode="auto">
          <a:xfrm>
            <a:off x="1219200" y="762000"/>
            <a:ext cx="6609455" cy="4924044"/>
          </a:xfrm>
          <a:prstGeom prst="rect">
            <a:avLst/>
          </a:prstGeom>
          <a:noFill/>
        </p:spPr>
      </p:pic>
      <p:sp>
        <p:nvSpPr>
          <p:cNvPr id="36867" name="Rectangle 3"/>
          <p:cNvSpPr>
            <a:spLocks noChangeArrowheads="1"/>
          </p:cNvSpPr>
          <p:nvPr/>
        </p:nvSpPr>
        <p:spPr bwMode="auto">
          <a:xfrm>
            <a:off x="826293" y="5935906"/>
            <a:ext cx="7215437" cy="4154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1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8 : تحليل و مقايسه طول و قطر انگشت ها، مکان مفاصل، شکل و سايز کف دست</a:t>
            </a:r>
            <a:endParaRPr kumimoji="0" lang="ar-SA" sz="21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
            <a:ext cx="8077200" cy="4343400"/>
          </a:xfrm>
        </p:spPr>
        <p:txBody>
          <a:bodyPr>
            <a:normAutofit fontScale="85000" lnSpcReduction="10000"/>
          </a:bodyPr>
          <a:lstStyle/>
          <a:p>
            <a:pPr algn="r" rtl="1">
              <a:lnSpc>
                <a:spcPct val="150000"/>
              </a:lnSpc>
              <a:buNone/>
            </a:pPr>
            <a:r>
              <a:rPr lang="ar-SA" sz="2700" b="1" dirty="0" smtClean="0">
                <a:solidFill>
                  <a:srgbClr val="7030A0"/>
                </a:solidFill>
                <a:cs typeface="B Nazanin" pitchFamily="2" charset="-78"/>
              </a:rPr>
              <a:t>وريد و رگ‌ها (</a:t>
            </a:r>
            <a:r>
              <a:rPr lang="en-US" sz="2700" b="1" dirty="0" smtClean="0">
                <a:solidFill>
                  <a:srgbClr val="7030A0"/>
                </a:solidFill>
                <a:cs typeface="B Nazanin" pitchFamily="2" charset="-78"/>
              </a:rPr>
              <a:t>Vein</a:t>
            </a:r>
            <a:r>
              <a:rPr lang="ar-SA" sz="2700" b="1" dirty="0" smtClean="0">
                <a:solidFill>
                  <a:srgbClr val="7030A0"/>
                </a:solidFill>
                <a:cs typeface="B Nazanin" pitchFamily="2" charset="-78"/>
              </a:rPr>
              <a:t> &amp; </a:t>
            </a:r>
            <a:r>
              <a:rPr lang="en-US" sz="2700" b="1" dirty="0" smtClean="0">
                <a:solidFill>
                  <a:srgbClr val="7030A0"/>
                </a:solidFill>
                <a:cs typeface="B Nazanin" pitchFamily="2" charset="-78"/>
              </a:rPr>
              <a:t>Vascular Patterns</a:t>
            </a:r>
            <a:r>
              <a:rPr lang="ar-SA" sz="2700" b="1" dirty="0" smtClean="0">
                <a:solidFill>
                  <a:srgbClr val="7030A0"/>
                </a:solidFill>
                <a:cs typeface="B Nazanin" pitchFamily="2" charset="-78"/>
              </a:rPr>
              <a:t>)</a:t>
            </a:r>
            <a:r>
              <a:rPr lang="ar-SA" sz="2700" dirty="0" smtClean="0">
                <a:solidFill>
                  <a:srgbClr val="7030A0"/>
                </a:solidFill>
                <a:cs typeface="B Nazanin" pitchFamily="2" charset="-78"/>
              </a:rPr>
              <a:t> </a:t>
            </a:r>
            <a:r>
              <a:rPr lang="ar-SA" dirty="0" smtClean="0">
                <a:cs typeface="B Nazanin" pitchFamily="2" charset="-78"/>
              </a:rPr>
              <a:t/>
            </a:r>
            <a:br>
              <a:rPr lang="ar-SA" dirty="0" smtClean="0">
                <a:cs typeface="B Nazanin" pitchFamily="2" charset="-78"/>
              </a:rPr>
            </a:br>
            <a:r>
              <a:rPr lang="ar-SA" dirty="0" smtClean="0">
                <a:cs typeface="B Nazanin" pitchFamily="2" charset="-78"/>
              </a:rPr>
              <a:t>در اين روش از رگ هاي زير پوست فرد تصوير تهيه مي شود و ساختار آنها مورد پردازش و تحليل قرار مي گيرند. ساختار اين رگ‌ها براي افراد مختلف منحصربفرد است. روش هاي مختلفي براي تصويربرداري وجود دارد که معمول ترين آنها دوربين هاي مادون قرمز و سنسورهاي حرارتي لمسي مادون قرمز است.</a:t>
            </a:r>
            <a:br>
              <a:rPr lang="ar-SA" dirty="0" smtClean="0">
                <a:cs typeface="B Nazanin" pitchFamily="2" charset="-78"/>
              </a:rPr>
            </a:br>
            <a:r>
              <a:rPr lang="ar-SA" dirty="0" smtClean="0">
                <a:cs typeface="B Nazanin" pitchFamily="2" charset="-78"/>
              </a:rPr>
              <a:t>عموما از رگ‌هاي پشت کف دست، کف دست و رگ‌هاي انگشتان دست براي اين نوع بيومتريک استفاده مي شود. از آن جهت که شکل و حالت پوست در نتيجه اين سيستم تاثير ندارد، اين روش نسبت به روش هاي اثر انگشت و شکل هندسي دست داراي امنيت بيشتر است.</a:t>
            </a:r>
            <a:endParaRPr lang="en-US" dirty="0">
              <a:cs typeface="B Nazanin" pitchFamily="2" charset="-78"/>
            </a:endParaRPr>
          </a:p>
        </p:txBody>
      </p:sp>
      <p:sp>
        <p:nvSpPr>
          <p:cNvPr id="358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 name="Picture 9" descr="http://www.computernews.ir/Files/Gallery/2010/2/biometricmethods09_s.jpg"/>
          <p:cNvPicPr>
            <a:picLocks noChangeAspect="1" noChangeArrowheads="1"/>
          </p:cNvPicPr>
          <p:nvPr/>
        </p:nvPicPr>
        <p:blipFill>
          <a:blip r:embed="rId2" cstate="print"/>
          <a:srcRect/>
          <a:stretch>
            <a:fillRect/>
          </a:stretch>
        </p:blipFill>
        <p:spPr bwMode="auto">
          <a:xfrm>
            <a:off x="1600200" y="4114800"/>
            <a:ext cx="5541818" cy="1828800"/>
          </a:xfrm>
          <a:prstGeom prst="rect">
            <a:avLst/>
          </a:prstGeom>
          <a:noFill/>
        </p:spPr>
      </p:pic>
      <p:sp>
        <p:nvSpPr>
          <p:cNvPr id="35843" name="Rectangle 3"/>
          <p:cNvSpPr>
            <a:spLocks noChangeArrowheads="1"/>
          </p:cNvSpPr>
          <p:nvPr/>
        </p:nvSpPr>
        <p:spPr bwMode="auto">
          <a:xfrm>
            <a:off x="2514600" y="6076890"/>
            <a:ext cx="360226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9: تصوير‌برداري از رگ هاي زير پوست</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wipe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57200"/>
            <a:ext cx="8305800" cy="5791200"/>
          </a:xfrm>
        </p:spPr>
        <p:txBody>
          <a:bodyPr>
            <a:normAutofit fontScale="92500" lnSpcReduction="10000"/>
          </a:bodyPr>
          <a:lstStyle/>
          <a:p>
            <a:pPr algn="r" rtl="1">
              <a:lnSpc>
                <a:spcPct val="150000"/>
              </a:lnSpc>
              <a:buNone/>
            </a:pPr>
            <a:r>
              <a:rPr lang="ar-SA" sz="3000" b="1" dirty="0" smtClean="0">
                <a:solidFill>
                  <a:srgbClr val="7030A0"/>
                </a:solidFill>
                <a:cs typeface="B Nazanin" pitchFamily="2" charset="-78"/>
              </a:rPr>
              <a:t>لب ها (</a:t>
            </a:r>
            <a:r>
              <a:rPr lang="en-US" sz="3000" b="1" dirty="0" smtClean="0">
                <a:solidFill>
                  <a:srgbClr val="7030A0"/>
                </a:solidFill>
                <a:cs typeface="B Nazanin" pitchFamily="2" charset="-78"/>
              </a:rPr>
              <a:t>Lips</a:t>
            </a:r>
            <a:r>
              <a:rPr lang="ar-SA" sz="3000" b="1" dirty="0" smtClean="0">
                <a:solidFill>
                  <a:srgbClr val="7030A0"/>
                </a:solidFill>
                <a:cs typeface="B Nazanin" pitchFamily="2" charset="-78"/>
              </a:rPr>
              <a:t>)</a:t>
            </a:r>
            <a:r>
              <a:rPr lang="ar-SA" sz="3000" dirty="0" smtClean="0">
                <a:solidFill>
                  <a:srgbClr val="7030A0"/>
                </a:solidFill>
                <a:cs typeface="B Nazanin" pitchFamily="2" charset="-78"/>
              </a:rPr>
              <a:t> </a:t>
            </a:r>
            <a:endParaRPr lang="fa-IR" sz="3000" dirty="0" smtClean="0">
              <a:solidFill>
                <a:srgbClr val="7030A0"/>
              </a:solidFill>
              <a:cs typeface="B Nazanin" pitchFamily="2" charset="-78"/>
            </a:endParaRPr>
          </a:p>
          <a:p>
            <a:pPr algn="r" rtl="1">
              <a:lnSpc>
                <a:spcPct val="150000"/>
              </a:lnSpc>
              <a:buNone/>
            </a:pPr>
            <a:r>
              <a:rPr lang="ar-SA" sz="1000" dirty="0" smtClean="0">
                <a:cs typeface="B Nazanin" pitchFamily="2" charset="-78"/>
              </a:rPr>
              <a:t/>
            </a:r>
            <a:br>
              <a:rPr lang="ar-SA" sz="1000" dirty="0" smtClean="0">
                <a:cs typeface="B Nazanin" pitchFamily="2" charset="-78"/>
              </a:rPr>
            </a:br>
            <a:r>
              <a:rPr lang="ar-SA" dirty="0" smtClean="0">
                <a:cs typeface="B Nazanin" pitchFamily="2" charset="-78"/>
              </a:rPr>
              <a:t>تا به حال اين نوع از بيومتريک پيشرفت و کاربرد خاصي نيافته است. از لب به عنوان بيومتريک به يکي از سه طريق زير استفاده مي شود :</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اثر لب (</a:t>
            </a:r>
            <a:r>
              <a:rPr lang="en-US" dirty="0" smtClean="0">
                <a:solidFill>
                  <a:srgbClr val="FFFF00"/>
                </a:solidFill>
                <a:cs typeface="B Nazanin" pitchFamily="2" charset="-78"/>
              </a:rPr>
              <a:t>Lips Print</a:t>
            </a:r>
            <a:r>
              <a:rPr lang="ar-SA" dirty="0" smtClean="0">
                <a:solidFill>
                  <a:srgbClr val="FFFF00"/>
                </a:solidFill>
                <a:cs typeface="B Nazanin" pitchFamily="2" charset="-78"/>
              </a:rPr>
              <a:t>) : </a:t>
            </a:r>
            <a:r>
              <a:rPr lang="ar-SA" dirty="0" smtClean="0">
                <a:cs typeface="B Nazanin" pitchFamily="2" charset="-78"/>
              </a:rPr>
              <a:t>همانند اثر انگشت است با اين تفاوت که اثر لب را ثبت مي</a:t>
            </a:r>
            <a:r>
              <a:rPr lang="fa-IR" dirty="0" smtClean="0">
                <a:cs typeface="B Nazanin" pitchFamily="2" charset="-78"/>
              </a:rPr>
              <a:t> </a:t>
            </a:r>
            <a:r>
              <a:rPr lang="ar-SA" dirty="0" smtClean="0">
                <a:cs typeface="B Nazanin" pitchFamily="2" charset="-78"/>
              </a:rPr>
              <a:t>کنند. لب نيز همانند انگشت داراي منحني ها و خط و خطوط مختص به هر فرد است. اين روش تا حد زيادي قابل اعتماد است.</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نحوه تحرک لب ها(</a:t>
            </a:r>
            <a:r>
              <a:rPr lang="en-US" dirty="0" smtClean="0">
                <a:solidFill>
                  <a:srgbClr val="FFFF00"/>
                </a:solidFill>
                <a:cs typeface="B Nazanin" pitchFamily="2" charset="-78"/>
              </a:rPr>
              <a:t>Lips Movement</a:t>
            </a:r>
            <a:r>
              <a:rPr lang="ar-SA" dirty="0" smtClean="0">
                <a:solidFill>
                  <a:srgbClr val="FFFF00"/>
                </a:solidFill>
                <a:cs typeface="B Nazanin" pitchFamily="2" charset="-78"/>
              </a:rPr>
              <a:t>): </a:t>
            </a:r>
            <a:r>
              <a:rPr lang="ar-SA" dirty="0" smtClean="0">
                <a:cs typeface="B Nazanin" pitchFamily="2" charset="-78"/>
              </a:rPr>
              <a:t>اين روش همانند </a:t>
            </a:r>
            <a:r>
              <a:rPr lang="en-US" dirty="0" smtClean="0">
                <a:cs typeface="B Nazanin" pitchFamily="2" charset="-78"/>
              </a:rPr>
              <a:t>Gait</a:t>
            </a:r>
            <a:r>
              <a:rPr lang="ar-SA" dirty="0" smtClean="0">
                <a:cs typeface="B Nazanin" pitchFamily="2" charset="-78"/>
              </a:rPr>
              <a:t> يک روش رفتاري است و در تشخيص گوينده به ما کمک مي کند؟ روش دقيقي نيست و مي تواند تنها براي تاييد هويت استفاده شود.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شکل لب ها(</a:t>
            </a:r>
            <a:r>
              <a:rPr lang="en-US" dirty="0" smtClean="0">
                <a:solidFill>
                  <a:srgbClr val="FFFF00"/>
                </a:solidFill>
                <a:cs typeface="B Nazanin" pitchFamily="2" charset="-78"/>
              </a:rPr>
              <a:t>Lips Shape</a:t>
            </a:r>
            <a:r>
              <a:rPr lang="ar-SA" dirty="0" smtClean="0">
                <a:solidFill>
                  <a:srgbClr val="FFFF00"/>
                </a:solidFill>
                <a:cs typeface="B Nazanin" pitchFamily="2" charset="-78"/>
              </a:rPr>
              <a:t>): </a:t>
            </a:r>
            <a:r>
              <a:rPr lang="ar-SA" dirty="0" smtClean="0">
                <a:cs typeface="B Nazanin" pitchFamily="2" charset="-78"/>
              </a:rPr>
              <a:t>مي تواند براي تاييد هويت به  کار رود و مرسوم نيست.</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04800"/>
            <a:ext cx="8153400" cy="6096000"/>
          </a:xfrm>
        </p:spPr>
        <p:txBody>
          <a:bodyPr>
            <a:normAutofit/>
          </a:bodyPr>
          <a:lstStyle/>
          <a:p>
            <a:pPr algn="r" rtl="1">
              <a:lnSpc>
                <a:spcPct val="150000"/>
              </a:lnSpc>
              <a:buNone/>
            </a:pPr>
            <a:r>
              <a:rPr lang="ar-SA" b="1" dirty="0" smtClean="0">
                <a:solidFill>
                  <a:srgbClr val="7030A0"/>
                </a:solidFill>
                <a:cs typeface="B Nazanin" pitchFamily="2" charset="-78"/>
              </a:rPr>
              <a:t>تشخيص چهره( </a:t>
            </a:r>
            <a:r>
              <a:rPr lang="en-US" b="1" dirty="0" smtClean="0">
                <a:solidFill>
                  <a:srgbClr val="7030A0"/>
                </a:solidFill>
                <a:cs typeface="B Nazanin" pitchFamily="2" charset="-78"/>
              </a:rPr>
              <a:t>Face recognition</a:t>
            </a:r>
            <a:r>
              <a:rPr lang="ar-SA" b="1" dirty="0" smtClean="0">
                <a:solidFill>
                  <a:srgbClr val="7030A0"/>
                </a:solidFill>
                <a:cs typeface="B Nazanin" pitchFamily="2" charset="-78"/>
              </a:rPr>
              <a:t>)</a:t>
            </a:r>
            <a:endParaRPr lang="fa-IR" b="1" dirty="0" smtClean="0">
              <a:solidFill>
                <a:srgbClr val="7030A0"/>
              </a:solidFill>
              <a:cs typeface="B Nazanin" pitchFamily="2" charset="-78"/>
            </a:endParaRPr>
          </a:p>
          <a:p>
            <a:pPr algn="r" rtl="1">
              <a:lnSpc>
                <a:spcPct val="150000"/>
              </a:lnSpc>
              <a:buNone/>
            </a:pPr>
            <a:r>
              <a:rPr lang="ar-SA" sz="1500" b="1" dirty="0" smtClean="0">
                <a:cs typeface="B Nazanin" pitchFamily="2" charset="-78"/>
              </a:rPr>
              <a:t/>
            </a:r>
            <a:br>
              <a:rPr lang="ar-SA" sz="1500" b="1" dirty="0" smtClean="0">
                <a:cs typeface="B Nazanin" pitchFamily="2" charset="-78"/>
              </a:rPr>
            </a:br>
            <a:r>
              <a:rPr lang="ar-SA" dirty="0" smtClean="0">
                <a:cs typeface="B Nazanin" pitchFamily="2" charset="-78"/>
              </a:rPr>
              <a:t>انسان ها به طور معمول بيش از هر روش بيومتريکي از تشخيص چهره براي شناخت و شناسايي همديگر استفاده مي کنند.از چهره به چندين نحو مختلف به منظور بيومتريک استفاده مي شود: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ساختار هندسي چهره(</a:t>
            </a:r>
            <a:r>
              <a:rPr lang="en-US" dirty="0" smtClean="0">
                <a:solidFill>
                  <a:srgbClr val="FFFF00"/>
                </a:solidFill>
                <a:cs typeface="B Nazanin" pitchFamily="2" charset="-78"/>
              </a:rPr>
              <a:t>Facial Geometry Recognition</a:t>
            </a:r>
            <a:r>
              <a:rPr lang="ar-SA" dirty="0" smtClean="0">
                <a:solidFill>
                  <a:srgbClr val="FFFF00"/>
                </a:solidFill>
                <a:cs typeface="B Nazanin" pitchFamily="2" charset="-78"/>
              </a:rPr>
              <a:t>):</a:t>
            </a:r>
            <a:endParaRPr lang="fa-IR" dirty="0" smtClean="0">
              <a:solidFill>
                <a:srgbClr val="FFFF00"/>
              </a:solidFill>
              <a:cs typeface="B Nazanin" pitchFamily="2" charset="-78"/>
            </a:endParaRPr>
          </a:p>
          <a:p>
            <a:pPr algn="r" rtl="1">
              <a:lnSpc>
                <a:spcPct val="150000"/>
              </a:lnSpc>
              <a:buNone/>
            </a:pPr>
            <a:r>
              <a:rPr lang="ar-SA" dirty="0" smtClean="0">
                <a:cs typeface="B Nazanin" pitchFamily="2" charset="-78"/>
              </a:rPr>
              <a:t> در اين شيوه مشخصات فيزيکي صورت مانند مکان چشم، بيني، لب، ... و ارتباط بين آنها را تحليل مي کنند. تصاوير تهيه شده مي توانند سه بعدي نيز باشند(شکل10).</a:t>
            </a:r>
            <a:endParaRPr lang="fa-IR" dirty="0" smtClean="0">
              <a:cs typeface="B Nazanin" pitchFamily="2" charset="-78"/>
            </a:endParaRPr>
          </a:p>
          <a:p>
            <a:pPr algn="r" rtl="1">
              <a:lnSpc>
                <a:spcPct val="150000"/>
              </a:lnSpc>
              <a:buNone/>
            </a:pPr>
            <a:r>
              <a:rPr lang="ar-SA" dirty="0" smtClean="0">
                <a:cs typeface="B Nazanin" pitchFamily="2" charset="-78"/>
              </a:rPr>
              <a:t> اين شيوه بسيار پرکاربردتر از بقيه متدهاست.</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blind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772400" cy="1470025"/>
          </a:xfrm>
        </p:spPr>
        <p:txBody>
          <a:bodyPr>
            <a:normAutofit fontScale="90000"/>
          </a:bodyPr>
          <a:lstStyle/>
          <a:p>
            <a:pPr rtl="1"/>
            <a:r>
              <a:rPr lang="ar-SA" b="1" dirty="0">
                <a:solidFill>
                  <a:srgbClr val="7030A0"/>
                </a:solidFill>
              </a:rPr>
              <a:t>روش‌هاي تشخيص هويت </a:t>
            </a:r>
            <a:r>
              <a:rPr lang="ar-SA" b="1" dirty="0" smtClean="0">
                <a:solidFill>
                  <a:srgbClr val="7030A0"/>
                </a:solidFill>
              </a:rPr>
              <a:t>بيومتريک</a:t>
            </a:r>
            <a:r>
              <a:rPr lang="en-US" b="1" dirty="0" smtClean="0"/>
              <a:t/>
            </a:r>
            <a:br>
              <a:rPr lang="en-US" b="1" dirty="0" smtClean="0"/>
            </a:br>
            <a:r>
              <a:rPr lang="en-US" sz="3600" b="1" dirty="0" smtClean="0">
                <a:solidFill>
                  <a:srgbClr val="0070C0"/>
                </a:solidFill>
              </a:rPr>
              <a:t/>
            </a:r>
            <a:br>
              <a:rPr lang="en-US" sz="3600" b="1" dirty="0" smtClean="0">
                <a:solidFill>
                  <a:srgbClr val="0070C0"/>
                </a:solidFill>
              </a:rPr>
            </a:br>
            <a:r>
              <a:rPr lang="ar-SA" b="1" dirty="0" smtClean="0">
                <a:solidFill>
                  <a:srgbClr val="0070C0"/>
                </a:solidFill>
              </a:rPr>
              <a:t> </a:t>
            </a:r>
            <a:r>
              <a:rPr lang="ar-SA" b="1" dirty="0">
                <a:solidFill>
                  <a:srgbClr val="0070C0"/>
                </a:solidFill>
              </a:rPr>
              <a:t>(</a:t>
            </a:r>
            <a:r>
              <a:rPr lang="en-US" b="1" dirty="0">
                <a:solidFill>
                  <a:srgbClr val="0070C0"/>
                </a:solidFill>
              </a:rPr>
              <a:t>Biometric Methods</a:t>
            </a:r>
            <a:r>
              <a:rPr lang="ar-SA" b="1" dirty="0">
                <a:solidFill>
                  <a:srgbClr val="0070C0"/>
                </a:solidFill>
              </a:rPr>
              <a:t>) </a:t>
            </a:r>
            <a:endParaRPr lang="en-US" b="1" dirty="0">
              <a:solidFill>
                <a:srgbClr val="0070C0"/>
              </a:solidFill>
            </a:endParaRPr>
          </a:p>
        </p:txBody>
      </p:sp>
      <p:pic>
        <p:nvPicPr>
          <p:cNvPr id="4" name="image1" descr="http://www.computernews.ir/Files/Articles/Items/2010/2/1001352_b.jpg"/>
          <p:cNvPicPr/>
          <p:nvPr/>
        </p:nvPicPr>
        <p:blipFill>
          <a:blip r:embed="rId2" cstate="print"/>
          <a:srcRect/>
          <a:stretch>
            <a:fillRect/>
          </a:stretch>
        </p:blipFill>
        <p:spPr bwMode="auto">
          <a:xfrm>
            <a:off x="1981200" y="3657600"/>
            <a:ext cx="5257800" cy="280987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7889" name="Picture 10" descr="http://www.computernews.ir/Files/Gallery/2010/2/biometricmethods10_s.jpg"/>
          <p:cNvPicPr>
            <a:picLocks noChangeAspect="1" noChangeArrowheads="1"/>
          </p:cNvPicPr>
          <p:nvPr/>
        </p:nvPicPr>
        <p:blipFill>
          <a:blip r:embed="rId2" cstate="print"/>
          <a:srcRect/>
          <a:stretch>
            <a:fillRect/>
          </a:stretch>
        </p:blipFill>
        <p:spPr bwMode="auto">
          <a:xfrm>
            <a:off x="2362200" y="304800"/>
            <a:ext cx="4191000" cy="5594985"/>
          </a:xfrm>
          <a:prstGeom prst="rect">
            <a:avLst/>
          </a:prstGeom>
          <a:noFill/>
        </p:spPr>
      </p:pic>
      <p:sp>
        <p:nvSpPr>
          <p:cNvPr id="37891" name="Rectangle 3"/>
          <p:cNvSpPr>
            <a:spLocks noChangeArrowheads="1"/>
          </p:cNvSpPr>
          <p:nvPr/>
        </p:nvSpPr>
        <p:spPr bwMode="auto">
          <a:xfrm>
            <a:off x="762000" y="5867400"/>
            <a:ext cx="732764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10 : تحليل مشخصات فيزيکي صورت مانند مکان چشم، بيني، لب و ... </a:t>
            </a:r>
            <a:endParaRPr kumimoji="0" lang="ar-SA"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28600"/>
            <a:ext cx="8001000" cy="1676400"/>
          </a:xfrm>
        </p:spPr>
        <p:txBody>
          <a:bodyPr>
            <a:normAutofit fontScale="92500" lnSpcReduction="20000"/>
          </a:bodyPr>
          <a:lstStyle/>
          <a:p>
            <a:pPr algn="r" rtl="1">
              <a:lnSpc>
                <a:spcPct val="150000"/>
              </a:lnSpc>
              <a:buNone/>
            </a:pP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ساختار ظاهري پوست(</a:t>
            </a:r>
            <a:r>
              <a:rPr lang="en-US" dirty="0" smtClean="0">
                <a:solidFill>
                  <a:srgbClr val="FFFF00"/>
                </a:solidFill>
                <a:cs typeface="B Nazanin" pitchFamily="2" charset="-78"/>
              </a:rPr>
              <a:t>Skin Pattern Recognition</a:t>
            </a:r>
            <a:r>
              <a:rPr lang="ar-SA" dirty="0" smtClean="0">
                <a:solidFill>
                  <a:srgbClr val="FFFF00"/>
                </a:solidFill>
                <a:cs typeface="B Nazanin" pitchFamily="2" charset="-78"/>
              </a:rPr>
              <a:t> ):</a:t>
            </a:r>
            <a:endParaRPr lang="fa-IR" dirty="0" smtClean="0">
              <a:solidFill>
                <a:srgbClr val="FFFF00"/>
              </a:solidFill>
              <a:cs typeface="B Nazanin" pitchFamily="2" charset="-78"/>
            </a:endParaRPr>
          </a:p>
          <a:p>
            <a:pPr algn="r" rtl="1">
              <a:lnSpc>
                <a:spcPct val="150000"/>
              </a:lnSpc>
              <a:buNone/>
            </a:pPr>
            <a:r>
              <a:rPr lang="ar-SA" dirty="0" smtClean="0">
                <a:cs typeface="B Nazanin" pitchFamily="2" charset="-78"/>
              </a:rPr>
              <a:t> در اين روش چين و چروک هاي صورت بررسي مي‌شود. اين ساختار همانند اثر انگشت در افراد مختلف متفاوت است.</a:t>
            </a:r>
            <a:endParaRPr lang="en-US" dirty="0">
              <a:cs typeface="B Nazanin" pitchFamily="2" charset="-78"/>
            </a:endParaRPr>
          </a:p>
        </p:txBody>
      </p:sp>
      <p:sp>
        <p:nvSpPr>
          <p:cNvPr id="409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61" name="Picture 11" descr="http://www.computernews.ir/Files/Gallery/2010/2/biometricmethods11_s.jpg"/>
          <p:cNvPicPr>
            <a:picLocks noChangeAspect="1" noChangeArrowheads="1"/>
          </p:cNvPicPr>
          <p:nvPr/>
        </p:nvPicPr>
        <p:blipFill>
          <a:blip r:embed="rId2" cstate="print"/>
          <a:srcRect/>
          <a:stretch>
            <a:fillRect/>
          </a:stretch>
        </p:blipFill>
        <p:spPr bwMode="auto">
          <a:xfrm>
            <a:off x="2667000" y="2017014"/>
            <a:ext cx="3886200" cy="4002786"/>
          </a:xfrm>
          <a:prstGeom prst="rect">
            <a:avLst/>
          </a:prstGeom>
          <a:noFill/>
        </p:spPr>
      </p:pic>
      <p:sp>
        <p:nvSpPr>
          <p:cNvPr id="40963" name="Rectangle 3"/>
          <p:cNvSpPr>
            <a:spLocks noChangeArrowheads="1"/>
          </p:cNvSpPr>
          <p:nvPr/>
        </p:nvSpPr>
        <p:spPr bwMode="auto">
          <a:xfrm>
            <a:off x="2438400" y="6019800"/>
            <a:ext cx="4277133"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شکل11: بررسي چين و چروک هاي صورت </a:t>
            </a:r>
            <a:endParaRPr kumimoji="0" lang="ar-SA"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1673"/>
            <a:ext cx="8104910" cy="4045527"/>
          </a:xfrm>
        </p:spPr>
        <p:txBody>
          <a:bodyPr>
            <a:normAutofit fontScale="92500" lnSpcReduction="10000"/>
          </a:bodyPr>
          <a:lstStyle/>
          <a:p>
            <a:pPr algn="r" rtl="1">
              <a:buNone/>
            </a:pP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مشخصه گرمايي صورت (</a:t>
            </a:r>
            <a:r>
              <a:rPr lang="en-US" dirty="0" smtClean="0">
                <a:solidFill>
                  <a:srgbClr val="FFFF00"/>
                </a:solidFill>
                <a:cs typeface="B Nazanin" pitchFamily="2" charset="-78"/>
              </a:rPr>
              <a:t>Facial </a:t>
            </a:r>
            <a:r>
              <a:rPr lang="en-US" dirty="0" err="1" smtClean="0">
                <a:solidFill>
                  <a:srgbClr val="FFFF00"/>
                </a:solidFill>
                <a:cs typeface="B Nazanin" pitchFamily="2" charset="-78"/>
              </a:rPr>
              <a:t>Thermogram</a:t>
            </a:r>
            <a:r>
              <a:rPr lang="ar-SA" dirty="0" smtClean="0">
                <a:solidFill>
                  <a:srgbClr val="FFFF00"/>
                </a:solidFill>
                <a:cs typeface="B Nazanin" pitchFamily="2" charset="-78"/>
              </a:rPr>
              <a:t>): </a:t>
            </a:r>
            <a:r>
              <a:rPr lang="ar-SA" dirty="0" smtClean="0">
                <a:cs typeface="B Nazanin" pitchFamily="2" charset="-78"/>
              </a:rPr>
              <a:t>در اين مدل توسط دوربين هاي مادون قرمز از صورت تصويربرداري مي شود. نقاط مختلف صورت براساس ميزان حرارت و دمايي که دارند در تصوير ديده مي‌شوند(نقشه اي از سطح صورت تهيه مي شود). از آنجا که تجمع رگ‌هاي زير پوست صورت در هر فرد شکل متفاوتي دارد، تمايز رنگ بين نقاط مختلف صورت ثابت مي ماند. به عنوان مثال در شکل 12 سمت چپ فرد حالت عادي دارد و در سمت راست حالت عصبي دارد، با اين حال کاملا مي توان مشاهده کرد که نقاطي که در تصوير سمت چپ قرمز تر از بقيه نقاط بودند باز هم در تصوير سمت راست قرمزتر از باقي نقاط هستنند. با اين حال تمايز و اختلاف رنگ در نقشه صورت تغيير نکرده است. البته اين سيستم به دليل محدوديت‌هاي مختلفي که دارد چندان عموميت نيافته است .</a:t>
            </a:r>
            <a:br>
              <a:rPr lang="ar-SA" dirty="0" smtClean="0">
                <a:cs typeface="B Nazanin" pitchFamily="2" charset="-78"/>
              </a:rPr>
            </a:br>
            <a:r>
              <a:rPr lang="ar-SA" b="1" dirty="0" smtClean="0">
                <a:cs typeface="B Nazanin" pitchFamily="2" charset="-78"/>
              </a:rPr>
              <a:t>•</a:t>
            </a:r>
            <a:r>
              <a:rPr lang="ar-SA" dirty="0" smtClean="0">
                <a:solidFill>
                  <a:srgbClr val="FFFF00"/>
                </a:solidFill>
                <a:cs typeface="B Nazanin" pitchFamily="2" charset="-78"/>
              </a:rPr>
              <a:t> لبخند(</a:t>
            </a:r>
            <a:r>
              <a:rPr lang="en-US" dirty="0" smtClean="0">
                <a:solidFill>
                  <a:srgbClr val="FFFF00"/>
                </a:solidFill>
                <a:cs typeface="B Nazanin" pitchFamily="2" charset="-78"/>
              </a:rPr>
              <a:t>Smile</a:t>
            </a:r>
            <a:r>
              <a:rPr lang="ar-SA" dirty="0" smtClean="0">
                <a:solidFill>
                  <a:srgbClr val="FFFF00"/>
                </a:solidFill>
                <a:cs typeface="B Nazanin" pitchFamily="2" charset="-78"/>
              </a:rPr>
              <a:t>): </a:t>
            </a:r>
            <a:r>
              <a:rPr lang="ar-SA" dirty="0" smtClean="0">
                <a:cs typeface="B Nazanin" pitchFamily="2" charset="-78"/>
              </a:rPr>
              <a:t>تفاوت بين چهره در حالت عادي و هنگامي که لبخند مي زنيم را تحليل مي کنند.</a:t>
            </a:r>
            <a:endParaRPr lang="en-US" dirty="0">
              <a:cs typeface="B Nazanin" pitchFamily="2" charset="-78"/>
            </a:endParaRP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37" name="Picture 12" descr="http://www.computernews.ir/Files/Gallery/2010/2/biometricmethods12_s.jpg"/>
          <p:cNvPicPr>
            <a:picLocks noChangeAspect="1" noChangeArrowheads="1"/>
          </p:cNvPicPr>
          <p:nvPr/>
        </p:nvPicPr>
        <p:blipFill>
          <a:blip r:embed="rId2" cstate="print"/>
          <a:srcRect/>
          <a:stretch>
            <a:fillRect/>
          </a:stretch>
        </p:blipFill>
        <p:spPr bwMode="auto">
          <a:xfrm>
            <a:off x="2514600" y="4114800"/>
            <a:ext cx="3810000" cy="1866900"/>
          </a:xfrm>
          <a:prstGeom prst="rect">
            <a:avLst/>
          </a:prstGeom>
          <a:noFill/>
        </p:spPr>
      </p:pic>
      <p:sp>
        <p:nvSpPr>
          <p:cNvPr id="39939" name="Rectangle 3"/>
          <p:cNvSpPr>
            <a:spLocks noChangeArrowheads="1"/>
          </p:cNvSpPr>
          <p:nvPr/>
        </p:nvSpPr>
        <p:spPr bwMode="auto">
          <a:xfrm>
            <a:off x="1600372" y="6158299"/>
            <a:ext cx="558999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12 : سمت چپ فرد حالت عادي و سمت راست حالت عصبي دارد</a:t>
            </a:r>
            <a:endParaRPr kumimoji="0" lang="ar-SA" sz="2400" b="1"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305800" cy="5715000"/>
          </a:xfrm>
        </p:spPr>
        <p:txBody>
          <a:bodyPr>
            <a:normAutofit fontScale="85000" lnSpcReduction="20000"/>
          </a:bodyPr>
          <a:lstStyle/>
          <a:p>
            <a:pPr algn="r" rtl="1">
              <a:lnSpc>
                <a:spcPct val="160000"/>
              </a:lnSpc>
              <a:buNone/>
            </a:pPr>
            <a:r>
              <a:rPr lang="ar-SA" sz="3300" b="1" dirty="0" smtClean="0">
                <a:solidFill>
                  <a:srgbClr val="7030A0"/>
                </a:solidFill>
                <a:cs typeface="B Nazanin" pitchFamily="2" charset="-78"/>
              </a:rPr>
              <a:t>ناخن(</a:t>
            </a:r>
            <a:r>
              <a:rPr lang="en-US" sz="3300" b="1" dirty="0" smtClean="0">
                <a:solidFill>
                  <a:srgbClr val="7030A0"/>
                </a:solidFill>
                <a:cs typeface="B Nazanin" pitchFamily="2" charset="-78"/>
              </a:rPr>
              <a:t>Nail</a:t>
            </a:r>
            <a:r>
              <a:rPr lang="ar-SA" sz="3300" b="1" dirty="0" smtClean="0">
                <a:solidFill>
                  <a:srgbClr val="7030A0"/>
                </a:solidFill>
                <a:cs typeface="B Nazanin" pitchFamily="2" charset="-78"/>
              </a:rPr>
              <a:t>)</a:t>
            </a:r>
            <a:endParaRPr lang="fa-IR" sz="3300" b="1" dirty="0" smtClean="0">
              <a:solidFill>
                <a:srgbClr val="7030A0"/>
              </a:solidFill>
              <a:cs typeface="B Nazanin" pitchFamily="2" charset="-78"/>
            </a:endParaRPr>
          </a:p>
          <a:p>
            <a:pPr algn="r" rtl="1">
              <a:lnSpc>
                <a:spcPct val="160000"/>
              </a:lnSpc>
              <a:buNone/>
            </a:pPr>
            <a:r>
              <a:rPr lang="ar-SA" sz="1100" dirty="0" smtClean="0">
                <a:cs typeface="B Nazanin" pitchFamily="2" charset="-78"/>
              </a:rPr>
              <a:t/>
            </a:r>
            <a:br>
              <a:rPr lang="ar-SA" sz="1100" dirty="0" smtClean="0">
                <a:cs typeface="B Nazanin" pitchFamily="2" charset="-78"/>
              </a:rPr>
            </a:br>
            <a:r>
              <a:rPr lang="ar-SA" dirty="0" smtClean="0">
                <a:cs typeface="B Nazanin" pitchFamily="2" charset="-78"/>
              </a:rPr>
              <a:t>اين متد کاملا جديد است و تحقيقات گسترده اي روي آن صورت نگرفته است. از ناخن به دو شکل براي بيومتريک استفاده مي</a:t>
            </a:r>
            <a:r>
              <a:rPr lang="fa-IR" dirty="0" smtClean="0">
                <a:cs typeface="B Nazanin" pitchFamily="2" charset="-78"/>
              </a:rPr>
              <a:t> </a:t>
            </a:r>
            <a:r>
              <a:rPr lang="ar-SA" dirty="0" smtClean="0">
                <a:cs typeface="B Nazanin" pitchFamily="2" charset="-78"/>
              </a:rPr>
              <a:t>کنند: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ar-SA" dirty="0" smtClean="0">
                <a:solidFill>
                  <a:srgbClr val="FFFF00"/>
                </a:solidFill>
                <a:cs typeface="B Nazanin" pitchFamily="2" charset="-78"/>
              </a:rPr>
              <a:t>رشته هاي گوشت زير ناخن(</a:t>
            </a:r>
            <a:r>
              <a:rPr lang="en-US" dirty="0" smtClean="0">
                <a:solidFill>
                  <a:srgbClr val="FFFF00"/>
                </a:solidFill>
                <a:cs typeface="B Nazanin" pitchFamily="2" charset="-78"/>
              </a:rPr>
              <a:t>Nail Bed</a:t>
            </a:r>
            <a:r>
              <a:rPr lang="ar-SA" dirty="0" smtClean="0">
                <a:solidFill>
                  <a:srgbClr val="FFFF00"/>
                </a:solidFill>
                <a:cs typeface="B Nazanin" pitchFamily="2" charset="-78"/>
              </a:rPr>
              <a:t>): </a:t>
            </a:r>
            <a:r>
              <a:rPr lang="ar-SA" dirty="0" smtClean="0">
                <a:cs typeface="B Nazanin" pitchFamily="2" charset="-78"/>
              </a:rPr>
              <a:t>اگر در ابعاد ميکروسکوپي به سطح نرم زير ناخن نگاه کنيم، در مي‌يابيم اين سطح داراي برآمدگي هايي موازي و رشته  مانند است. اين قسمت شامل مويرگ‌ها، اعصاب و ...است (شکل 16).در طول سن اين برآمدگي ها يا رشد طولي دارند يا پهن تر مي گردند ولي در هرحال وجود دارند. ادعا مي شود که ساختار و شکل اين رشته ها همانند اثر انگشت و عنبيه در افراد مختلف، متفاوت است.</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dirty="0" smtClean="0">
                <a:solidFill>
                  <a:srgbClr val="FFFF00"/>
                </a:solidFill>
                <a:cs typeface="B Nazanin" pitchFamily="2" charset="-78"/>
              </a:rPr>
              <a:t>Nail RFID</a:t>
            </a:r>
            <a:r>
              <a:rPr lang="ar-SA" dirty="0" smtClean="0">
                <a:solidFill>
                  <a:srgbClr val="FFFF00"/>
                </a:solidFill>
                <a:cs typeface="B Nazanin" pitchFamily="2" charset="-78"/>
              </a:rPr>
              <a:t>: </a:t>
            </a:r>
            <a:r>
              <a:rPr lang="ar-SA" dirty="0" smtClean="0">
                <a:cs typeface="B Nazanin" pitchFamily="2" charset="-78"/>
              </a:rPr>
              <a:t>اين روش بسيار به ندرت استفاده شده است. در اين روش يک ميکرو چيپ </a:t>
            </a:r>
            <a:r>
              <a:rPr lang="en-US" dirty="0" smtClean="0">
                <a:cs typeface="B Nazanin" pitchFamily="2" charset="-78"/>
              </a:rPr>
              <a:t>RFID</a:t>
            </a:r>
            <a:r>
              <a:rPr lang="ar-SA" dirty="0" smtClean="0">
                <a:cs typeface="B Nazanin" pitchFamily="2" charset="-78"/>
              </a:rPr>
              <a:t> بر روي سطح ناخن قرار مي گيرد و ميزان خاصيت خازني بين سطح بالايي ناخن و سطح گوشت را مي سنجد. اين ميزان خازن براي هر فرد منحصربفرد است.</a:t>
            </a: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cover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534400" cy="2590800"/>
          </a:xfrm>
        </p:spPr>
        <p:txBody>
          <a:bodyPr>
            <a:normAutofit fontScale="77500" lnSpcReduction="20000"/>
          </a:bodyPr>
          <a:lstStyle/>
          <a:p>
            <a:pPr algn="r" rtl="1">
              <a:buNone/>
            </a:pPr>
            <a:r>
              <a:rPr lang="ar-SA" sz="3100" b="1" dirty="0" smtClean="0">
                <a:solidFill>
                  <a:srgbClr val="7030A0"/>
                </a:solidFill>
                <a:cs typeface="B Nazanin" pitchFamily="2" charset="-78"/>
              </a:rPr>
              <a:t>طيف الکترو مغناطيسي پوست(</a:t>
            </a:r>
            <a:r>
              <a:rPr lang="en-US" sz="3100" b="1" dirty="0" smtClean="0">
                <a:solidFill>
                  <a:srgbClr val="7030A0"/>
                </a:solidFill>
                <a:cs typeface="B Nazanin" pitchFamily="2" charset="-78"/>
              </a:rPr>
              <a:t>Skin Spectrum</a:t>
            </a:r>
            <a:r>
              <a:rPr lang="ar-SA" sz="3100" b="1" dirty="0" smtClean="0">
                <a:solidFill>
                  <a:srgbClr val="7030A0"/>
                </a:solidFill>
                <a:cs typeface="B Nazanin" pitchFamily="2" charset="-78"/>
              </a:rPr>
              <a:t>)</a:t>
            </a:r>
            <a:endParaRPr lang="fa-IR" sz="3100" b="1" dirty="0" smtClean="0">
              <a:solidFill>
                <a:srgbClr val="7030A0"/>
              </a:solidFill>
              <a:cs typeface="B Nazanin" pitchFamily="2" charset="-78"/>
            </a:endParaRPr>
          </a:p>
          <a:p>
            <a:pPr algn="r" rtl="1">
              <a:lnSpc>
                <a:spcPct val="170000"/>
              </a:lnSpc>
              <a:buNone/>
            </a:pPr>
            <a:r>
              <a:rPr lang="ar-SA" sz="900" b="1" dirty="0" smtClean="0">
                <a:cs typeface="B Nazanin" pitchFamily="2" charset="-78"/>
              </a:rPr>
              <a:t/>
            </a:r>
            <a:br>
              <a:rPr lang="ar-SA" sz="900" b="1" dirty="0" smtClean="0">
                <a:cs typeface="B Nazanin" pitchFamily="2" charset="-78"/>
              </a:rPr>
            </a:br>
            <a:r>
              <a:rPr lang="ar-SA" dirty="0" smtClean="0">
                <a:cs typeface="B Nazanin" pitchFamily="2" charset="-78"/>
              </a:rPr>
              <a:t>در اين روش توسط ديودهاي نوري (</a:t>
            </a:r>
            <a:r>
              <a:rPr lang="en-US" dirty="0" smtClean="0">
                <a:cs typeface="B Nazanin" pitchFamily="2" charset="-78"/>
              </a:rPr>
              <a:t>LED</a:t>
            </a:r>
            <a:r>
              <a:rPr lang="ar-SA" dirty="0" smtClean="0">
                <a:cs typeface="B Nazanin" pitchFamily="2" charset="-78"/>
              </a:rPr>
              <a:t>) به سطح پوست يک سري نور خالص با طول موج هاي مختلف مي‌تابانند وتوسط تعدادي فتو ديود(</a:t>
            </a:r>
            <a:r>
              <a:rPr lang="en-US" dirty="0" smtClean="0">
                <a:cs typeface="B Nazanin" pitchFamily="2" charset="-78"/>
              </a:rPr>
              <a:t>photo diode</a:t>
            </a:r>
            <a:r>
              <a:rPr lang="ar-SA" dirty="0" smtClean="0">
                <a:cs typeface="B Nazanin" pitchFamily="2" charset="-78"/>
              </a:rPr>
              <a:t>) ميزان شدت موج برگشتي از سطح پوست را ثبت و سپس اطلاعات را تحليل مي کنند. ميزان جذب و انعکاس نور (به طور کلي هر موجي متناسب با طول موجش) توسط پوست هر فرد متفاوت با ديگران است و اين مطلب اساس روش مذکور است. </a:t>
            </a:r>
            <a:endParaRPr lang="en-US" dirty="0">
              <a:cs typeface="B Nazanin" pitchFamily="2" charset="-78"/>
            </a:endParaRPr>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5" name="Picture 13" descr="http://www.computernews.ir/Files/Gallery/2010/2/biometricmethods13_s.jpg"/>
          <p:cNvPicPr>
            <a:picLocks noChangeAspect="1" noChangeArrowheads="1"/>
          </p:cNvPicPr>
          <p:nvPr/>
        </p:nvPicPr>
        <p:blipFill>
          <a:blip r:embed="rId2" cstate="print"/>
          <a:srcRect/>
          <a:stretch>
            <a:fillRect/>
          </a:stretch>
        </p:blipFill>
        <p:spPr bwMode="auto">
          <a:xfrm>
            <a:off x="2743200" y="2884360"/>
            <a:ext cx="3962400" cy="3183065"/>
          </a:xfrm>
          <a:prstGeom prst="rect">
            <a:avLst/>
          </a:prstGeom>
          <a:noFill/>
        </p:spPr>
      </p:pic>
      <p:sp>
        <p:nvSpPr>
          <p:cNvPr id="41987" name="Rectangle 3"/>
          <p:cNvSpPr>
            <a:spLocks noChangeArrowheads="1"/>
          </p:cNvSpPr>
          <p:nvPr/>
        </p:nvSpPr>
        <p:spPr bwMode="auto">
          <a:xfrm>
            <a:off x="1676400" y="6096000"/>
            <a:ext cx="595547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13 : ميزان جذب و انعکاس نور پوست هر فرد متفاوت با ديگران است</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rmAutofit fontScale="77500" lnSpcReduction="20000"/>
          </a:bodyPr>
          <a:lstStyle/>
          <a:p>
            <a:pPr algn="r" rtl="1">
              <a:lnSpc>
                <a:spcPct val="150000"/>
              </a:lnSpc>
              <a:buNone/>
            </a:pPr>
            <a:r>
              <a:rPr lang="ar-SA" sz="3600" b="1" dirty="0" smtClean="0">
                <a:solidFill>
                  <a:srgbClr val="7030A0"/>
                </a:solidFill>
                <a:cs typeface="B Nazanin" pitchFamily="2" charset="-78"/>
              </a:rPr>
              <a:t>صدا (</a:t>
            </a:r>
            <a:r>
              <a:rPr lang="en-US" sz="3600" b="1" dirty="0" smtClean="0">
                <a:solidFill>
                  <a:srgbClr val="7030A0"/>
                </a:solidFill>
                <a:cs typeface="B Nazanin" pitchFamily="2" charset="-78"/>
              </a:rPr>
              <a:t>Voice</a:t>
            </a:r>
            <a:r>
              <a:rPr lang="ar-SA" sz="3600" b="1" dirty="0" smtClean="0">
                <a:solidFill>
                  <a:srgbClr val="7030A0"/>
                </a:solidFill>
                <a:cs typeface="B Nazanin" pitchFamily="2" charset="-78"/>
              </a:rPr>
              <a:t>)</a:t>
            </a:r>
            <a:endParaRPr lang="fa-IR" sz="3600" b="1" dirty="0" smtClean="0">
              <a:solidFill>
                <a:srgbClr val="7030A0"/>
              </a:solidFill>
              <a:cs typeface="B Nazanin" pitchFamily="2" charset="-78"/>
            </a:endParaRPr>
          </a:p>
          <a:p>
            <a:pPr algn="r" rtl="1">
              <a:lnSpc>
                <a:spcPct val="170000"/>
              </a:lnSpc>
              <a:buNone/>
            </a:pPr>
            <a:r>
              <a:rPr lang="ar-SA" sz="800" b="1" dirty="0" smtClean="0">
                <a:cs typeface="B Nazanin" pitchFamily="2" charset="-78"/>
              </a:rPr>
              <a:t/>
            </a:r>
            <a:br>
              <a:rPr lang="ar-SA" sz="800" b="1" dirty="0" smtClean="0">
                <a:cs typeface="B Nazanin" pitchFamily="2" charset="-78"/>
              </a:rPr>
            </a:br>
            <a:r>
              <a:rPr lang="ar-SA" dirty="0" smtClean="0">
                <a:cs typeface="B Nazanin" pitchFamily="2" charset="-78"/>
              </a:rPr>
              <a:t>اين روش هم بسيار براي ما انسان ها آشناست بطوريکه در مکالمات تلفني به راحتي و بدون آنکه چهره فرد را ببينيم، قادر به تشخيص هويت طرف مقابل هستيم. در سيستم هاي پردازشي اين فيلد به نام "تاييد گوينده" يا همان</a:t>
            </a:r>
            <a:r>
              <a:rPr lang="fa-IR" dirty="0" smtClean="0">
                <a:cs typeface="B Nazanin" pitchFamily="2" charset="-78"/>
              </a:rPr>
              <a:t> </a:t>
            </a:r>
            <a:r>
              <a:rPr lang="en-US" dirty="0" smtClean="0">
                <a:cs typeface="B Nazanin" pitchFamily="2" charset="-78"/>
              </a:rPr>
              <a:t>Speaker Verification</a:t>
            </a:r>
            <a:r>
              <a:rPr lang="ar-SA" dirty="0" smtClean="0">
                <a:cs typeface="B Nazanin" pitchFamily="2" charset="-78"/>
              </a:rPr>
              <a:t> شهرت يافته است و الگوريتم هاي زيادي </a:t>
            </a:r>
            <a:br>
              <a:rPr lang="ar-SA" dirty="0" smtClean="0">
                <a:cs typeface="B Nazanin" pitchFamily="2" charset="-78"/>
              </a:rPr>
            </a:br>
            <a:r>
              <a:rPr lang="ar-SA" dirty="0" smtClean="0">
                <a:cs typeface="B Nazanin" pitchFamily="2" charset="-78"/>
              </a:rPr>
              <a:t>  بدين منظور معرفي شده اند. يکي از ساده ترين انواع اين الگوريتم ها بر اساس بمي يا زيري صداي فرد است. صداي هر فرد در حالت عادي و از آن دقيق تر هنگام اداي کلمه رمز داراي دامنه هاي خاصي از فرکانس هاي مختلف است. در حقيقت طيف سيگنال صداي فرد هنگام اداي کلمه عبور را با طيف ثبت شده در ديتابيس مقايسه مي کنند.</a:t>
            </a:r>
            <a:br>
              <a:rPr lang="ar-SA" dirty="0" smtClean="0">
                <a:cs typeface="B Nazanin" pitchFamily="2" charset="-78"/>
              </a:rPr>
            </a:br>
            <a:r>
              <a:rPr lang="ar-SA" dirty="0" smtClean="0">
                <a:cs typeface="B Nazanin" pitchFamily="2" charset="-78"/>
              </a:rPr>
              <a:t>به خاطر داشته باشيد </a:t>
            </a:r>
            <a:r>
              <a:rPr lang="en-US" dirty="0" smtClean="0">
                <a:cs typeface="B Nazanin" pitchFamily="2" charset="-78"/>
              </a:rPr>
              <a:t>Speaker Verification</a:t>
            </a:r>
            <a:r>
              <a:rPr lang="ar-SA" dirty="0" smtClean="0">
                <a:cs typeface="B Nazanin" pitchFamily="2" charset="-78"/>
              </a:rPr>
              <a:t> با </a:t>
            </a:r>
            <a:r>
              <a:rPr lang="en-US" dirty="0" smtClean="0">
                <a:cs typeface="B Nazanin" pitchFamily="2" charset="-78"/>
              </a:rPr>
              <a:t>Speech Recognition</a:t>
            </a:r>
            <a:r>
              <a:rPr lang="ar-SA" dirty="0" smtClean="0">
                <a:cs typeface="B Nazanin" pitchFamily="2" charset="-78"/>
              </a:rPr>
              <a:t> تفاوت زيادي دارد.</a:t>
            </a:r>
            <a:br>
              <a:rPr lang="ar-SA" dirty="0" smtClean="0">
                <a:cs typeface="B Nazanin" pitchFamily="2" charset="-78"/>
              </a:rPr>
            </a:br>
            <a:r>
              <a:rPr lang="ar-SA" dirty="0" smtClean="0">
                <a:cs typeface="B Nazanin" pitchFamily="2" charset="-78"/>
              </a:rPr>
              <a:t>در </a:t>
            </a:r>
            <a:r>
              <a:rPr lang="en-US" dirty="0" smtClean="0">
                <a:cs typeface="B Nazanin" pitchFamily="2" charset="-78"/>
              </a:rPr>
              <a:t>Speech Recognition</a:t>
            </a:r>
            <a:r>
              <a:rPr lang="ar-SA" dirty="0" smtClean="0">
                <a:cs typeface="B Nazanin" pitchFamily="2" charset="-78"/>
              </a:rPr>
              <a:t> سعي بر اينست که، به طور اتوماتيک دريابيم فرد (مهم نيست چه کسي) چه حرف يا کلمه اي را ادا نموده است. اين فيلد پژوهشي در امر دستور دادن، آموزش دادن و درک روبات‌ها اهميت بالايي پيدا مي‌کند.</a:t>
            </a: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cover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5057" name="Picture 14" descr="http://www.computernews.ir/Files/Gallery/2010/2/biometricmethods14_s.jpg"/>
          <p:cNvPicPr>
            <a:picLocks noChangeAspect="1" noChangeArrowheads="1"/>
          </p:cNvPicPr>
          <p:nvPr/>
        </p:nvPicPr>
        <p:blipFill>
          <a:blip r:embed="rId2" cstate="print"/>
          <a:srcRect/>
          <a:stretch>
            <a:fillRect/>
          </a:stretch>
        </p:blipFill>
        <p:spPr bwMode="auto">
          <a:xfrm>
            <a:off x="1143000" y="609600"/>
            <a:ext cx="6903136" cy="4953000"/>
          </a:xfrm>
          <a:prstGeom prst="rect">
            <a:avLst/>
          </a:prstGeom>
          <a:noFill/>
        </p:spPr>
      </p:pic>
      <p:sp>
        <p:nvSpPr>
          <p:cNvPr id="45059" name="Rectangle 3"/>
          <p:cNvSpPr>
            <a:spLocks noChangeArrowheads="1"/>
          </p:cNvSpPr>
          <p:nvPr/>
        </p:nvSpPr>
        <p:spPr bwMode="auto">
          <a:xfrm>
            <a:off x="762000" y="5867400"/>
            <a:ext cx="751199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14 : صداي هر فرد در حالت عادي داراي دامنه هاي خاصي از فرکانس هاي مختلف است.</a:t>
            </a:r>
            <a:endParaRPr kumimoji="0" lang="ar-SA"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382000" cy="6096000"/>
          </a:xfrm>
        </p:spPr>
        <p:txBody>
          <a:bodyPr>
            <a:normAutofit fontScale="92500" lnSpcReduction="20000"/>
          </a:bodyPr>
          <a:lstStyle/>
          <a:p>
            <a:pPr algn="r" rtl="1">
              <a:lnSpc>
                <a:spcPct val="150000"/>
              </a:lnSpc>
              <a:buNone/>
            </a:pPr>
            <a:r>
              <a:rPr lang="ar-SA" sz="3000" b="1" dirty="0" smtClean="0">
                <a:solidFill>
                  <a:srgbClr val="7030A0"/>
                </a:solidFill>
                <a:cs typeface="B Nazanin" pitchFamily="2" charset="-78"/>
              </a:rPr>
              <a:t>دست خط و امضا(</a:t>
            </a:r>
            <a:r>
              <a:rPr lang="en-US" sz="3000" b="1" dirty="0" smtClean="0">
                <a:solidFill>
                  <a:srgbClr val="7030A0"/>
                </a:solidFill>
                <a:cs typeface="B Nazanin" pitchFamily="2" charset="-78"/>
              </a:rPr>
              <a:t>Handwriting</a:t>
            </a:r>
            <a:r>
              <a:rPr lang="ar-SA" sz="3000" b="1" dirty="0" smtClean="0">
                <a:solidFill>
                  <a:srgbClr val="7030A0"/>
                </a:solidFill>
                <a:cs typeface="B Nazanin" pitchFamily="2" charset="-78"/>
              </a:rPr>
              <a:t> &amp; </a:t>
            </a:r>
            <a:r>
              <a:rPr lang="en-US" sz="3000" b="1" dirty="0" smtClean="0">
                <a:solidFill>
                  <a:srgbClr val="7030A0"/>
                </a:solidFill>
                <a:cs typeface="B Nazanin" pitchFamily="2" charset="-78"/>
              </a:rPr>
              <a:t>Signature</a:t>
            </a:r>
            <a:r>
              <a:rPr lang="ar-SA" sz="3000" b="1" dirty="0" smtClean="0">
                <a:solidFill>
                  <a:srgbClr val="7030A0"/>
                </a:solidFill>
                <a:cs typeface="B Nazanin" pitchFamily="2" charset="-78"/>
              </a:rPr>
              <a:t>)</a:t>
            </a:r>
            <a:endParaRPr lang="fa-IR" sz="3000" b="1" dirty="0" smtClean="0">
              <a:solidFill>
                <a:srgbClr val="7030A0"/>
              </a:solidFill>
              <a:cs typeface="B Nazanin" pitchFamily="2" charset="-78"/>
            </a:endParaRPr>
          </a:p>
          <a:p>
            <a:pPr algn="r" rtl="1">
              <a:lnSpc>
                <a:spcPct val="150000"/>
              </a:lnSpc>
              <a:buNone/>
            </a:pPr>
            <a:r>
              <a:rPr lang="ar-SA" sz="400" b="1" dirty="0" smtClean="0">
                <a:cs typeface="B Nazanin" pitchFamily="2" charset="-78"/>
              </a:rPr>
              <a:t/>
            </a:r>
            <a:br>
              <a:rPr lang="ar-SA" sz="400" b="1" dirty="0" smtClean="0">
                <a:cs typeface="B Nazanin" pitchFamily="2" charset="-78"/>
              </a:rPr>
            </a:br>
            <a:r>
              <a:rPr lang="ar-SA" dirty="0" smtClean="0">
                <a:cs typeface="B Nazanin" pitchFamily="2" charset="-78"/>
              </a:rPr>
              <a:t>در اين روش مي توان هم از حالت استاتيک امضا و هم از حالت ديناميک امضا کردن، براي تاييد هويت استفاده کرد.</a:t>
            </a:r>
            <a:br>
              <a:rPr lang="ar-SA" dirty="0" smtClean="0">
                <a:cs typeface="B Nazanin" pitchFamily="2" charset="-78"/>
              </a:rPr>
            </a:br>
            <a:r>
              <a:rPr lang="ar-SA" dirty="0" smtClean="0">
                <a:cs typeface="B Nazanin" pitchFamily="2" charset="-78"/>
              </a:rPr>
              <a:t>روش هاي ديناميک، از الگوريتم هاي تشخيص دست خط</a:t>
            </a:r>
            <a:br>
              <a:rPr lang="ar-SA" dirty="0" smtClean="0">
                <a:cs typeface="B Nazanin" pitchFamily="2" charset="-78"/>
              </a:rPr>
            </a:br>
            <a:r>
              <a:rPr lang="ar-SA" dirty="0" smtClean="0">
                <a:cs typeface="B Nazanin" pitchFamily="2" charset="-78"/>
              </a:rPr>
              <a:t> (</a:t>
            </a:r>
            <a:r>
              <a:rPr lang="en-US" dirty="0" smtClean="0">
                <a:cs typeface="B Nazanin" pitchFamily="2" charset="-78"/>
              </a:rPr>
              <a:t>Handwriting Recognition</a:t>
            </a:r>
            <a:r>
              <a:rPr lang="ar-SA" dirty="0" smtClean="0">
                <a:cs typeface="B Nazanin" pitchFamily="2" charset="-78"/>
              </a:rPr>
              <a:t>) و تشخيص امضا (</a:t>
            </a:r>
            <a:r>
              <a:rPr lang="en-US" dirty="0" smtClean="0">
                <a:cs typeface="B Nazanin" pitchFamily="2" charset="-78"/>
              </a:rPr>
              <a:t>Signature Recognition</a:t>
            </a:r>
            <a:r>
              <a:rPr lang="ar-SA" dirty="0" smtClean="0">
                <a:cs typeface="B Nazanin" pitchFamily="2" charset="-78"/>
              </a:rPr>
              <a:t>) استفاده مي کنند. اين روش ها، مسيري که قلم فرد براي نوشتن يک کلمه ثابت (امضا) طي آن حرکت مي کند، را آناليز مي کنند. از ويژگي هاي معمول براي مقايسه مي توان به سرعت حرکت، مسير جابجايي و ميزان فشار قلم بر کاغذ يا صفحه لمسي اشاره کرد.</a:t>
            </a:r>
            <a:br>
              <a:rPr lang="ar-SA" dirty="0" smtClean="0">
                <a:cs typeface="B Nazanin" pitchFamily="2" charset="-78"/>
              </a:rPr>
            </a:br>
            <a:r>
              <a:rPr lang="ar-SA" dirty="0" smtClean="0">
                <a:cs typeface="B Nazanin" pitchFamily="2" charset="-78"/>
              </a:rPr>
              <a:t>حالت استاتيکي امضا(خود شکل نهايي امضا) نيز براي تاييد هويت بسيار پرکاربرد و يکي از اولين روش هاي تاييد هويت بوده  است ولي در زمينه</a:t>
            </a:r>
            <a:br>
              <a:rPr lang="ar-SA" dirty="0" smtClean="0">
                <a:cs typeface="B Nazanin" pitchFamily="2" charset="-78"/>
              </a:rPr>
            </a:br>
            <a:r>
              <a:rPr lang="ar-SA" dirty="0" smtClean="0">
                <a:cs typeface="B Nazanin" pitchFamily="2" charset="-78"/>
              </a:rPr>
              <a:t> </a:t>
            </a:r>
            <a:r>
              <a:rPr lang="en-US" dirty="0" smtClean="0">
                <a:cs typeface="B Nazanin" pitchFamily="2" charset="-78"/>
              </a:rPr>
              <a:t>Handwriting Recognition</a:t>
            </a:r>
            <a:r>
              <a:rPr lang="ar-SA" dirty="0" smtClean="0">
                <a:cs typeface="B Nazanin" pitchFamily="2" charset="-78"/>
              </a:rPr>
              <a:t> قرار نمي گيرد.</a:t>
            </a: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push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305800" cy="5791200"/>
          </a:xfrm>
        </p:spPr>
        <p:txBody>
          <a:bodyPr>
            <a:normAutofit fontScale="92500" lnSpcReduction="20000"/>
          </a:bodyPr>
          <a:lstStyle/>
          <a:p>
            <a:pPr algn="r" rtl="1">
              <a:lnSpc>
                <a:spcPct val="150000"/>
              </a:lnSpc>
              <a:buNone/>
            </a:pPr>
            <a:r>
              <a:rPr lang="ar-SA" b="1" dirty="0" smtClean="0">
                <a:cs typeface="B Nazanin" pitchFamily="2" charset="-78"/>
              </a:rPr>
              <a:t> </a:t>
            </a:r>
            <a:r>
              <a:rPr lang="en-US" b="1" dirty="0" smtClean="0">
                <a:solidFill>
                  <a:srgbClr val="7030A0"/>
                </a:solidFill>
                <a:cs typeface="B Nazanin" pitchFamily="2" charset="-78"/>
              </a:rPr>
              <a:t>DNA</a:t>
            </a:r>
            <a:endParaRPr lang="fa-IR" b="1" dirty="0" smtClean="0">
              <a:solidFill>
                <a:srgbClr val="7030A0"/>
              </a:solidFill>
              <a:cs typeface="B Nazanin" pitchFamily="2" charset="-78"/>
            </a:endParaRPr>
          </a:p>
          <a:p>
            <a:pPr algn="r" rtl="1">
              <a:lnSpc>
                <a:spcPct val="150000"/>
              </a:lnSpc>
              <a:buNone/>
            </a:pPr>
            <a:r>
              <a:rPr lang="ar-SA" sz="1300" dirty="0" smtClean="0">
                <a:cs typeface="B Nazanin" pitchFamily="2" charset="-78"/>
              </a:rPr>
              <a:t/>
            </a:r>
            <a:br>
              <a:rPr lang="ar-SA" sz="1300" dirty="0" smtClean="0">
                <a:cs typeface="B Nazanin" pitchFamily="2" charset="-78"/>
              </a:rPr>
            </a:br>
            <a:r>
              <a:rPr lang="ar-SA" dirty="0" smtClean="0">
                <a:cs typeface="B Nazanin" pitchFamily="2" charset="-78"/>
              </a:rPr>
              <a:t>بدون شک </a:t>
            </a:r>
            <a:r>
              <a:rPr lang="en-US" dirty="0" smtClean="0">
                <a:cs typeface="B Nazanin" pitchFamily="2" charset="-78"/>
              </a:rPr>
              <a:t>Deoxyribonucleic Acid</a:t>
            </a:r>
            <a:r>
              <a:rPr lang="ar-SA" dirty="0" smtClean="0">
                <a:cs typeface="B Nazanin" pitchFamily="2" charset="-78"/>
              </a:rPr>
              <a:t> يکي از مطمئن‌ترين روش هاي تاييد هويت است. </a:t>
            </a:r>
            <a:br>
              <a:rPr lang="ar-SA" dirty="0" smtClean="0">
                <a:cs typeface="B Nazanin" pitchFamily="2" charset="-78"/>
              </a:rPr>
            </a:br>
            <a:r>
              <a:rPr lang="en-US" dirty="0" smtClean="0">
                <a:cs typeface="B Nazanin" pitchFamily="2" charset="-78"/>
              </a:rPr>
              <a:t>DNA</a:t>
            </a:r>
            <a:r>
              <a:rPr lang="ar-SA" dirty="0" smtClean="0">
                <a:cs typeface="B Nazanin" pitchFamily="2" charset="-78"/>
              </a:rPr>
              <a:t> ، کدي يک بعدي و منحصر به هر فرد است. در حاليکه اين روش دقيق ترين شکل بيومتريک است ولي از آن در تامين امنيت شبکه ها و اماکن و... استفاده نمي شود، زيرا اين روش اصلا سريع نيست و همچنين تا به حال فرايندي اتوماتيک و مقرون به صرفه براي آن معرفي نشده  است ( فرايند به  دست آوردن اين کد، احتياج به ابزار و مواد شيميايي خاصي دارد).</a:t>
            </a:r>
            <a:br>
              <a:rPr lang="ar-SA" dirty="0" smtClean="0">
                <a:cs typeface="B Nazanin" pitchFamily="2" charset="-78"/>
              </a:rPr>
            </a:br>
            <a:r>
              <a:rPr lang="ar-SA" dirty="0" smtClean="0">
                <a:cs typeface="B Nazanin" pitchFamily="2" charset="-78"/>
              </a:rPr>
              <a:t>البته ساختار </a:t>
            </a:r>
            <a:r>
              <a:rPr lang="en-US" dirty="0" smtClean="0">
                <a:cs typeface="B Nazanin" pitchFamily="2" charset="-78"/>
              </a:rPr>
              <a:t>DNA</a:t>
            </a:r>
            <a:r>
              <a:rPr lang="ar-SA" dirty="0" smtClean="0">
                <a:cs typeface="B Nazanin" pitchFamily="2" charset="-78"/>
              </a:rPr>
              <a:t> در دوقلوها تا حد زيادي شبيه است و در دوقلوهاي همسان کاملا يکسان است و عيب بزرگي براي اين متد است ولي از دقت و صحت اين روش در تشخيص هويت نمي کاهد.</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spli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9153" name="Picture 15" descr="http://www.computernews.ir/Files/Gallery/2010/2/biometricmethods15_s.jpg"/>
          <p:cNvPicPr>
            <a:picLocks noChangeAspect="1" noChangeArrowheads="1"/>
          </p:cNvPicPr>
          <p:nvPr/>
        </p:nvPicPr>
        <p:blipFill>
          <a:blip r:embed="rId2" cstate="print"/>
          <a:srcRect/>
          <a:stretch>
            <a:fillRect/>
          </a:stretch>
        </p:blipFill>
        <p:spPr bwMode="auto">
          <a:xfrm>
            <a:off x="1219200" y="685800"/>
            <a:ext cx="6324600" cy="4775073"/>
          </a:xfrm>
          <a:prstGeom prst="rect">
            <a:avLst/>
          </a:prstGeom>
          <a:noFill/>
        </p:spPr>
      </p:pic>
      <p:sp>
        <p:nvSpPr>
          <p:cNvPr id="49155" name="Rectangle 3"/>
          <p:cNvSpPr>
            <a:spLocks noChangeArrowheads="1"/>
          </p:cNvSpPr>
          <p:nvPr/>
        </p:nvSpPr>
        <p:spPr bwMode="auto">
          <a:xfrm>
            <a:off x="1161836" y="5608023"/>
            <a:ext cx="635622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شکل 15 : </a:t>
            </a:r>
            <a:r>
              <a:rPr kumimoji="0" lang="en-US" sz="2400" b="0" i="0" u="none" strike="noStrike" cap="none" normalizeH="0" baseline="0" dirty="0" smtClean="0">
                <a:ln>
                  <a:noFill/>
                </a:ln>
                <a:solidFill>
                  <a:schemeClr val="bg1"/>
                </a:solidFill>
                <a:effectLst/>
                <a:latin typeface="Tahoma" pitchFamily="34" charset="0"/>
                <a:ea typeface="Times New Roman" pitchFamily="18" charset="0"/>
                <a:cs typeface="Tahoma" pitchFamily="34" charset="0"/>
              </a:rPr>
              <a:t>DNA</a:t>
            </a:r>
            <a:r>
              <a:rPr kumimoji="0" lang="ar-SA" sz="24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 يکي از مطمئن‌ترين روش هاي تاييد هويت است</a:t>
            </a:r>
            <a:endParaRPr kumimoji="0" lang="ar-SA" sz="32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6096000"/>
          </a:xfrm>
        </p:spPr>
        <p:txBody>
          <a:bodyPr>
            <a:normAutofit fontScale="92500" lnSpcReduction="20000"/>
          </a:bodyPr>
          <a:lstStyle/>
          <a:p>
            <a:pPr algn="ctr" rtl="1">
              <a:buNone/>
            </a:pPr>
            <a:r>
              <a:rPr lang="fa-IR" sz="5200" b="1" dirty="0" smtClean="0">
                <a:solidFill>
                  <a:srgbClr val="7030A0"/>
                </a:solidFill>
                <a:cs typeface="B Nazanin" pitchFamily="2" charset="-78"/>
              </a:rPr>
              <a:t>اشاره </a:t>
            </a:r>
          </a:p>
          <a:p>
            <a:pPr algn="r" rtl="1">
              <a:buNone/>
            </a:pPr>
            <a:endParaRPr lang="en-US" sz="1500" dirty="0" smtClean="0">
              <a:cs typeface="B Nazanin" pitchFamily="2" charset="-78"/>
            </a:endParaRPr>
          </a:p>
          <a:p>
            <a:pPr algn="r" rtl="1">
              <a:lnSpc>
                <a:spcPct val="150000"/>
              </a:lnSpc>
              <a:buNone/>
            </a:pPr>
            <a:r>
              <a:rPr lang="fa-IR" dirty="0" smtClean="0">
                <a:cs typeface="B Nazanin" pitchFamily="2" charset="-78"/>
              </a:rPr>
              <a:t>   </a:t>
            </a:r>
            <a:r>
              <a:rPr lang="ar-SA" dirty="0" smtClean="0">
                <a:cs typeface="B Nazanin" pitchFamily="2" charset="-78"/>
              </a:rPr>
              <a:t>يکي از مباحث مهم در جامعه امروزي که دغدغه بسياري از کارشناسان و همچنين کاربران مي‌باشد بحث </a:t>
            </a:r>
            <a:r>
              <a:rPr lang="ar-SA" dirty="0" smtClean="0">
                <a:solidFill>
                  <a:srgbClr val="FF0000"/>
                </a:solidFill>
                <a:cs typeface="B Nazanin" pitchFamily="2" charset="-78"/>
              </a:rPr>
              <a:t>امنيت</a:t>
            </a:r>
            <a:r>
              <a:rPr lang="ar-SA" dirty="0" smtClean="0">
                <a:cs typeface="B Nazanin" pitchFamily="2" charset="-78"/>
              </a:rPr>
              <a:t> و </a:t>
            </a:r>
            <a:r>
              <a:rPr lang="ar-SA" dirty="0" smtClean="0">
                <a:solidFill>
                  <a:srgbClr val="FF0000"/>
                </a:solidFill>
                <a:cs typeface="B Nazanin" pitchFamily="2" charset="-78"/>
              </a:rPr>
              <a:t>تشخيص و تاييد هويت </a:t>
            </a:r>
            <a:r>
              <a:rPr lang="ar-SA" dirty="0" smtClean="0">
                <a:cs typeface="B Nazanin" pitchFamily="2" charset="-78"/>
              </a:rPr>
              <a:t>است. </a:t>
            </a:r>
            <a:endParaRPr lang="fa-IR" dirty="0" smtClean="0">
              <a:cs typeface="B Nazanin" pitchFamily="2" charset="-78"/>
            </a:endParaRPr>
          </a:p>
          <a:p>
            <a:pPr algn="r" rtl="1">
              <a:lnSpc>
                <a:spcPct val="150000"/>
              </a:lnSpc>
              <a:buNone/>
            </a:pPr>
            <a:r>
              <a:rPr lang="fa-IR" dirty="0" smtClean="0">
                <a:cs typeface="B Nazanin" pitchFamily="2" charset="-78"/>
              </a:rPr>
              <a:t>   </a:t>
            </a:r>
            <a:r>
              <a:rPr lang="ar-SA" dirty="0" smtClean="0">
                <a:cs typeface="B Nazanin" pitchFamily="2" charset="-78"/>
              </a:rPr>
              <a:t>امروزه در امور مربوط به امنيت اماکني مانند </a:t>
            </a:r>
            <a:r>
              <a:rPr lang="ar-SA" u="sng" dirty="0" smtClean="0">
                <a:cs typeface="B Nazanin" pitchFamily="2" charset="-78"/>
              </a:rPr>
              <a:t>دانشگاه ها</a:t>
            </a:r>
            <a:r>
              <a:rPr lang="ar-SA" dirty="0" smtClean="0">
                <a:cs typeface="B Nazanin" pitchFamily="2" charset="-78"/>
              </a:rPr>
              <a:t>، فرودگاه ها، </a:t>
            </a:r>
            <a:r>
              <a:rPr lang="ar-SA" u="sng" dirty="0" smtClean="0">
                <a:cs typeface="B Nazanin" pitchFamily="2" charset="-78"/>
              </a:rPr>
              <a:t>وزارتخانه ها</a:t>
            </a:r>
            <a:r>
              <a:rPr lang="ar-SA" dirty="0" smtClean="0">
                <a:cs typeface="B Nazanin" pitchFamily="2" charset="-78"/>
              </a:rPr>
              <a:t> و حتي </a:t>
            </a:r>
            <a:r>
              <a:rPr lang="ar-SA" u="sng" dirty="0" smtClean="0">
                <a:cs typeface="B Nazanin" pitchFamily="2" charset="-78"/>
              </a:rPr>
              <a:t>شبکه‌هاي کامپيوتري </a:t>
            </a:r>
            <a:r>
              <a:rPr lang="ar-SA" dirty="0" smtClean="0">
                <a:cs typeface="B Nazanin" pitchFamily="2" charset="-78"/>
              </a:rPr>
              <a:t>استفاده از روش هاي بيومتريک در تشخيص هويت يا تاييد هويت افراد بسيار متداول شده  است.</a:t>
            </a:r>
            <a:br>
              <a:rPr lang="ar-SA" dirty="0" smtClean="0">
                <a:cs typeface="B Nazanin" pitchFamily="2" charset="-78"/>
              </a:rPr>
            </a:br>
            <a:r>
              <a:rPr lang="ar-SA" dirty="0" smtClean="0">
                <a:cs typeface="B Nazanin" pitchFamily="2" charset="-78"/>
              </a:rPr>
              <a:t>سيستم‌هاي پيشرفته حضور و غياب ادارات، سيستم‌هاي محافظتي ورود خروج اماکن خاص، نوت‌بوک‌هاي مجهز به </a:t>
            </a:r>
            <a:r>
              <a:rPr lang="en-US" dirty="0" smtClean="0">
                <a:cs typeface="B Nazanin" pitchFamily="2" charset="-78"/>
              </a:rPr>
              <a:t>Finger Print</a:t>
            </a:r>
            <a:r>
              <a:rPr lang="ar-SA" dirty="0" smtClean="0">
                <a:cs typeface="B Nazanin" pitchFamily="2" charset="-78"/>
              </a:rPr>
              <a:t> و ... از روش‌‌هاي مختلف تشخيص هويت بيومتريک استفاده مي‌کنند.     </a:t>
            </a:r>
            <a:br>
              <a:rPr lang="ar-SA" dirty="0" smtClean="0">
                <a:cs typeface="B Nazanin" pitchFamily="2" charset="-78"/>
              </a:rPr>
            </a:br>
            <a:r>
              <a:rPr lang="ar-SA" dirty="0" smtClean="0">
                <a:cs typeface="B Nazanin" pitchFamily="2" charset="-78"/>
              </a:rPr>
              <a:t>در اين مقاله سعي مي‌کنيم به صورت مختصر، مروري بر روش</a:t>
            </a:r>
            <a:r>
              <a:rPr lang="fa-IR" dirty="0" smtClean="0">
                <a:cs typeface="B Nazanin" pitchFamily="2" charset="-78"/>
              </a:rPr>
              <a:t> </a:t>
            </a:r>
            <a:r>
              <a:rPr lang="ar-SA" dirty="0" smtClean="0">
                <a:cs typeface="B Nazanin" pitchFamily="2" charset="-78"/>
              </a:rPr>
              <a:t>هاي مختلف بيومتريک داشته  باشيم.</a:t>
            </a:r>
            <a:endParaRPr lang="en-US" dirty="0" smtClean="0">
              <a:cs typeface="B Nazanin" pitchFamily="2" charset="-78"/>
            </a:endParaRPr>
          </a:p>
          <a:p>
            <a:pPr algn="r" rtl="1">
              <a:buNone/>
            </a:pPr>
            <a:endParaRPr lang="en-US" dirty="0">
              <a:cs typeface="B Nazanin" pitchFamily="2" charset="-78"/>
            </a:endParaRPr>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
            <a:ext cx="8382000" cy="6477000"/>
          </a:xfrm>
        </p:spPr>
        <p:txBody>
          <a:bodyPr>
            <a:normAutofit fontScale="92500" lnSpcReduction="10000"/>
          </a:bodyPr>
          <a:lstStyle/>
          <a:p>
            <a:pPr algn="r" rtl="1">
              <a:lnSpc>
                <a:spcPct val="150000"/>
              </a:lnSpc>
              <a:buNone/>
            </a:pPr>
            <a:r>
              <a:rPr lang="ar-SA" b="1" dirty="0" smtClean="0">
                <a:solidFill>
                  <a:srgbClr val="7030A0"/>
                </a:solidFill>
                <a:cs typeface="B Nazanin" pitchFamily="2" charset="-78"/>
              </a:rPr>
              <a:t>نمايشگر دماي نقاط بدن (</a:t>
            </a:r>
            <a:r>
              <a:rPr lang="en-US" b="1" dirty="0" smtClean="0">
                <a:solidFill>
                  <a:srgbClr val="7030A0"/>
                </a:solidFill>
                <a:cs typeface="B Nazanin" pitchFamily="2" charset="-78"/>
              </a:rPr>
              <a:t>Infrared </a:t>
            </a:r>
            <a:r>
              <a:rPr lang="en-US" b="1" dirty="0" err="1" smtClean="0">
                <a:solidFill>
                  <a:srgbClr val="7030A0"/>
                </a:solidFill>
                <a:cs typeface="B Nazanin" pitchFamily="2" charset="-78"/>
              </a:rPr>
              <a:t>thermogram</a:t>
            </a:r>
            <a:r>
              <a:rPr lang="ar-SA" b="1" dirty="0" smtClean="0">
                <a:solidFill>
                  <a:srgbClr val="7030A0"/>
                </a:solidFill>
                <a:cs typeface="B Nazanin" pitchFamily="2" charset="-78"/>
              </a:rPr>
              <a:t>)</a:t>
            </a:r>
            <a:endParaRPr lang="fa-IR" b="1" dirty="0" smtClean="0">
              <a:solidFill>
                <a:srgbClr val="7030A0"/>
              </a:solidFill>
              <a:cs typeface="B Nazanin" pitchFamily="2" charset="-78"/>
            </a:endParaRPr>
          </a:p>
          <a:p>
            <a:pPr algn="r" rtl="1">
              <a:lnSpc>
                <a:spcPct val="150000"/>
              </a:lnSpc>
              <a:buNone/>
            </a:pPr>
            <a:r>
              <a:rPr lang="ar-SA" sz="600" dirty="0" smtClean="0">
                <a:cs typeface="B Nazanin" pitchFamily="2" charset="-78"/>
              </a:rPr>
              <a:t/>
            </a:r>
            <a:br>
              <a:rPr lang="ar-SA" sz="600" dirty="0" smtClean="0">
                <a:cs typeface="B Nazanin" pitchFamily="2" charset="-78"/>
              </a:rPr>
            </a:br>
            <a:r>
              <a:rPr lang="ar-SA" dirty="0" smtClean="0">
                <a:cs typeface="B Nazanin" pitchFamily="2" charset="-78"/>
              </a:rPr>
              <a:t>نقاط مختلف يک جسم يا بدن بر اساس نوع و ميزان حرارتش امواج مادون قرمز تابش مي کند. اين روش يک روش کلي براي بدست آوردن اطلاعات تصوير است و مي تواند براي تصويربرداري در خيلي از فيلدهاي اشاره شده در بالا مانند اثرانگشت، کف دست، رگ‌هاي زير پوست، گوش و ... به  کار رود.</a:t>
            </a:r>
            <a:br>
              <a:rPr lang="ar-SA" dirty="0" smtClean="0">
                <a:cs typeface="B Nazanin" pitchFamily="2" charset="-78"/>
              </a:rPr>
            </a:br>
            <a:r>
              <a:rPr lang="ar-SA" dirty="0" smtClean="0">
                <a:cs typeface="B Nazanin" pitchFamily="2" charset="-78"/>
              </a:rPr>
              <a:t>در اين روش ها الگوي حرارتي تابش شده از صورت فرد، دست ها و يا حتي رگ‌هاي فرد را به کمک يک دوبين مادون قرمز ضبط و سپس پردازش مناسب را انجام مي دهند. اين الگوها براي هر فرد منحصر به او مي باشد. به دست آوردن اين نوع اطلاعات خام از افراد مشکل نيست ولي دقت در تصويربرداري مشکل خواهد بود. چرا که، اگر فرد در محيطي با يک منبع حرارتي قوي باشد و يا در دستش يک فنجان چاي گرم باشد، تمامي محاسبات اشتباه مي شوند. از اين رو براي استفاده از اين شکل بيومتريک، اتاقک هاي مخصوصي در نظر مي گيرند که يقينا سبب صرف وقت، هزينه، و همچنين عدم راحتي کاربر مي شود.</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
            <a:ext cx="8686800" cy="6477000"/>
          </a:xfrm>
        </p:spPr>
        <p:txBody>
          <a:bodyPr>
            <a:normAutofit fontScale="62500" lnSpcReduction="20000"/>
          </a:bodyPr>
          <a:lstStyle/>
          <a:p>
            <a:pPr algn="r" rtl="1">
              <a:lnSpc>
                <a:spcPct val="160000"/>
              </a:lnSpc>
              <a:buNone/>
            </a:pPr>
            <a:r>
              <a:rPr lang="ar-SA" sz="3200" b="1" dirty="0" smtClean="0">
                <a:solidFill>
                  <a:srgbClr val="7030A0"/>
                </a:solidFill>
                <a:cs typeface="B Nazanin" pitchFamily="2" charset="-78"/>
              </a:rPr>
              <a:t> روش هاي ديگر</a:t>
            </a:r>
            <a:endParaRPr lang="fa-IR" sz="3200" b="1" dirty="0" smtClean="0">
              <a:solidFill>
                <a:srgbClr val="7030A0"/>
              </a:solidFill>
              <a:cs typeface="B Nazanin" pitchFamily="2" charset="-78"/>
            </a:endParaRPr>
          </a:p>
          <a:p>
            <a:pPr algn="r" rtl="1">
              <a:lnSpc>
                <a:spcPct val="160000"/>
              </a:lnSpc>
              <a:buNone/>
            </a:pPr>
            <a:r>
              <a:rPr lang="ar-SA" sz="1600" b="1" dirty="0" smtClean="0">
                <a:cs typeface="B Nazanin" pitchFamily="2" charset="-78"/>
              </a:rPr>
              <a:t/>
            </a:r>
            <a:br>
              <a:rPr lang="ar-SA" sz="1600" b="1" dirty="0" smtClean="0">
                <a:cs typeface="B Nazanin" pitchFamily="2" charset="-78"/>
              </a:rPr>
            </a:br>
            <a:r>
              <a:rPr lang="ar-SA" b="1" dirty="0" smtClean="0">
                <a:cs typeface="B Nazanin" pitchFamily="2" charset="-78"/>
              </a:rPr>
              <a:t>در اين قسمت روش هاي غير متداول و تحت مطالعه را فقط نام مي بريم:</a:t>
            </a:r>
            <a:br>
              <a:rPr lang="ar-SA" b="1" dirty="0" smtClean="0">
                <a:cs typeface="B Nazanin" pitchFamily="2" charset="-78"/>
              </a:rPr>
            </a:br>
            <a:r>
              <a:rPr lang="ar-SA" b="1" dirty="0" smtClean="0">
                <a:cs typeface="B Nazanin" pitchFamily="2" charset="-78"/>
              </a:rPr>
              <a:t>• سيگنال قلبي و خون (</a:t>
            </a:r>
            <a:r>
              <a:rPr lang="en-US" b="1" dirty="0" smtClean="0">
                <a:cs typeface="B Nazanin" pitchFamily="2" charset="-78"/>
              </a:rPr>
              <a:t>electrocardiogram</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عطر و بو مربوط به هر فرد (</a:t>
            </a:r>
            <a:r>
              <a:rPr lang="en-US" b="1" dirty="0" err="1" smtClean="0">
                <a:cs typeface="B Nazanin" pitchFamily="2" charset="-78"/>
              </a:rPr>
              <a:t>odour</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انعکاس صوت در مغز (</a:t>
            </a:r>
            <a:r>
              <a:rPr lang="en-US" b="1" dirty="0" smtClean="0">
                <a:cs typeface="B Nazanin" pitchFamily="2" charset="-78"/>
              </a:rPr>
              <a:t>Reflection of acoustic waves in the head</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مقاوت الکتريکي پوست (</a:t>
            </a:r>
            <a:r>
              <a:rPr lang="en-US" b="1" dirty="0" smtClean="0">
                <a:cs typeface="B Nazanin" pitchFamily="2" charset="-78"/>
              </a:rPr>
              <a:t>Skin impedance</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شکل ظاهري دست مشت شده (</a:t>
            </a:r>
            <a:r>
              <a:rPr lang="en-US" b="1" dirty="0" smtClean="0">
                <a:cs typeface="B Nazanin" pitchFamily="2" charset="-78"/>
              </a:rPr>
              <a:t>Knuckle creases Articulations</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چين خوردگي هاي پوست انگشت (</a:t>
            </a:r>
            <a:r>
              <a:rPr lang="en-US" b="1" dirty="0" smtClean="0">
                <a:cs typeface="B Nazanin" pitchFamily="2" charset="-78"/>
              </a:rPr>
              <a:t>Finger wrinkles</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چگونگي در دست گرفتن اجسام (</a:t>
            </a:r>
            <a:r>
              <a:rPr lang="en-US" b="1" dirty="0" smtClean="0">
                <a:cs typeface="B Nazanin" pitchFamily="2" charset="-78"/>
              </a:rPr>
              <a:t>Dynamic Grip Recognition</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صداي منتقل شده از استخوان هاي انگشت پس از تحريک يک پالس صوتي</a:t>
            </a:r>
            <a:br>
              <a:rPr lang="ar-SA" b="1" dirty="0" smtClean="0">
                <a:cs typeface="B Nazanin" pitchFamily="2" charset="-78"/>
              </a:rPr>
            </a:br>
            <a:r>
              <a:rPr lang="ar-SA" b="1" dirty="0" smtClean="0">
                <a:cs typeface="B Nazanin" pitchFamily="2" charset="-78"/>
              </a:rPr>
              <a:t>(</a:t>
            </a:r>
            <a:r>
              <a:rPr lang="en-US" b="1" dirty="0" smtClean="0">
                <a:cs typeface="B Nazanin" pitchFamily="2" charset="-78"/>
              </a:rPr>
              <a:t>Bone sound transmission</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موج مغناطيسي منتشر شده از انسان(</a:t>
            </a:r>
            <a:r>
              <a:rPr lang="en-US" b="1" dirty="0" smtClean="0">
                <a:cs typeface="B Nazanin" pitchFamily="2" charset="-78"/>
              </a:rPr>
              <a:t>Bioelectric field</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نحوه رد گيري چشم (</a:t>
            </a:r>
            <a:r>
              <a:rPr lang="en-US" b="1" dirty="0" smtClean="0">
                <a:cs typeface="B Nazanin" pitchFamily="2" charset="-78"/>
              </a:rPr>
              <a:t>Eye movement tracking</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توپوگرافي سطح قرنيه (</a:t>
            </a:r>
            <a:r>
              <a:rPr lang="en-US" b="1" dirty="0" smtClean="0">
                <a:cs typeface="B Nazanin" pitchFamily="2" charset="-78"/>
              </a:rPr>
              <a:t>Corneal surface topography</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شکل سه بعدي انگشت (3</a:t>
            </a:r>
            <a:r>
              <a:rPr lang="en-US" b="1" dirty="0" smtClean="0">
                <a:cs typeface="B Nazanin" pitchFamily="2" charset="-78"/>
              </a:rPr>
              <a:t>D Finger surface</a:t>
            </a:r>
            <a:r>
              <a:rPr lang="ar-SA" b="1" dirty="0" smtClean="0">
                <a:cs typeface="B Nazanin" pitchFamily="2" charset="-78"/>
              </a:rPr>
              <a:t>)</a:t>
            </a:r>
            <a:br>
              <a:rPr lang="ar-SA" b="1" dirty="0" smtClean="0">
                <a:cs typeface="B Nazanin" pitchFamily="2" charset="-78"/>
              </a:rPr>
            </a:br>
            <a:r>
              <a:rPr lang="ar-SA" b="1" dirty="0" smtClean="0">
                <a:cs typeface="B Nazanin" pitchFamily="2" charset="-78"/>
              </a:rPr>
              <a:t>• طيف حاصل از سيگنال هاي مغزي</a:t>
            </a:r>
            <a:r>
              <a:rPr lang="en-US" b="1" dirty="0" smtClean="0">
                <a:cs typeface="B Nazanin" pitchFamily="2" charset="-78"/>
              </a:rPr>
              <a:t>EEG</a:t>
            </a:r>
            <a:r>
              <a:rPr lang="ar-SA" b="1" dirty="0" smtClean="0">
                <a:cs typeface="B Nazanin" pitchFamily="2" charset="-78"/>
              </a:rPr>
              <a:t/>
            </a:r>
            <a:br>
              <a:rPr lang="ar-SA" b="1" dirty="0" smtClean="0">
                <a:cs typeface="B Nazanin" pitchFamily="2" charset="-78"/>
              </a:rPr>
            </a:br>
            <a:r>
              <a:rPr lang="ar-SA" b="1" dirty="0" smtClean="0">
                <a:cs typeface="B Nazanin" pitchFamily="2" charset="-78"/>
              </a:rPr>
              <a:t>• شکل سينوس هاي جلويي سر (</a:t>
            </a:r>
            <a:r>
              <a:rPr lang="en-US" b="1" dirty="0" smtClean="0">
                <a:cs typeface="B Nazanin" pitchFamily="2" charset="-78"/>
              </a:rPr>
              <a:t>Frontal Sinus Recognition</a:t>
            </a:r>
            <a:r>
              <a:rPr lang="ar-SA" b="1" dirty="0" smtClean="0">
                <a:cs typeface="B Nazanin" pitchFamily="2" charset="-78"/>
              </a:rPr>
              <a:t>)</a:t>
            </a:r>
            <a:endParaRPr lang="en-US" b="1"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28600"/>
            <a:ext cx="8077200" cy="2133600"/>
          </a:xfrm>
        </p:spPr>
        <p:txBody>
          <a:bodyPr>
            <a:normAutofit fontScale="92500" lnSpcReduction="20000"/>
          </a:bodyPr>
          <a:lstStyle/>
          <a:p>
            <a:pPr algn="r" rtl="1">
              <a:lnSpc>
                <a:spcPct val="150000"/>
              </a:lnSpc>
              <a:buNone/>
            </a:pPr>
            <a:r>
              <a:rPr lang="ar-SA" b="1" dirty="0" smtClean="0">
                <a:solidFill>
                  <a:srgbClr val="7030A0"/>
                </a:solidFill>
                <a:cs typeface="B Nazanin" pitchFamily="2" charset="-78"/>
              </a:rPr>
              <a:t>مقايسه ميزان کاربرد متدها</a:t>
            </a:r>
            <a:r>
              <a:rPr lang="ar-SA" dirty="0" smtClean="0">
                <a:cs typeface="B Nazanin" pitchFamily="2" charset="-78"/>
              </a:rPr>
              <a:t/>
            </a:r>
            <a:br>
              <a:rPr lang="ar-SA" dirty="0" smtClean="0">
                <a:cs typeface="B Nazanin" pitchFamily="2" charset="-78"/>
              </a:rPr>
            </a:br>
            <a:r>
              <a:rPr lang="ar-SA" dirty="0" smtClean="0">
                <a:cs typeface="B Nazanin" pitchFamily="2" charset="-78"/>
              </a:rPr>
              <a:t>در اين بخش، مقايسه اي بين روش هاي متداول تر بيومتريک انجام مي دهيم. ساده ترين و جامع ترين نوع مقايسه را مي‌توان در جداول 1 و 2 مشاهده کرد. اين دو جدول به گونه‌اي کامل و واضح مقايسه را نمايش مي دهند.</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512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01" name="Picture 16" descr="http://www.computernews.ir/Files/Gallery/2010/2/biometricmethodsJ1_s.jpg"/>
          <p:cNvPicPr>
            <a:picLocks noChangeAspect="1" noChangeArrowheads="1"/>
          </p:cNvPicPr>
          <p:nvPr/>
        </p:nvPicPr>
        <p:blipFill>
          <a:blip r:embed="rId2" cstate="print"/>
          <a:srcRect/>
          <a:stretch>
            <a:fillRect/>
          </a:stretch>
        </p:blipFill>
        <p:spPr bwMode="auto">
          <a:xfrm>
            <a:off x="609600" y="2514600"/>
            <a:ext cx="7924800" cy="3169920"/>
          </a:xfrm>
          <a:prstGeom prst="rect">
            <a:avLst/>
          </a:prstGeom>
          <a:noFill/>
        </p:spPr>
      </p:pic>
      <p:sp>
        <p:nvSpPr>
          <p:cNvPr id="51203" name="Rectangle 3"/>
          <p:cNvSpPr>
            <a:spLocks noChangeArrowheads="1"/>
          </p:cNvSpPr>
          <p:nvPr/>
        </p:nvSpPr>
        <p:spPr bwMode="auto">
          <a:xfrm>
            <a:off x="3733800" y="5867400"/>
            <a:ext cx="110318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جدول 1</a:t>
            </a:r>
            <a:endParaRPr kumimoji="0" lang="en-US"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6" name="Footer Placeholder 5"/>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77" name="Picture 17" descr="http://www.computernews.ir/Files/Gallery/2010/2/biometricmethodsJ2_s.jpg"/>
          <p:cNvPicPr>
            <a:picLocks noChangeAspect="1" noChangeArrowheads="1"/>
          </p:cNvPicPr>
          <p:nvPr/>
        </p:nvPicPr>
        <p:blipFill>
          <a:blip r:embed="rId2" cstate="print"/>
          <a:srcRect/>
          <a:stretch>
            <a:fillRect/>
          </a:stretch>
        </p:blipFill>
        <p:spPr bwMode="auto">
          <a:xfrm>
            <a:off x="457199" y="914400"/>
            <a:ext cx="8230663" cy="3810000"/>
          </a:xfrm>
          <a:prstGeom prst="rect">
            <a:avLst/>
          </a:prstGeom>
          <a:noFill/>
        </p:spPr>
      </p:pic>
      <p:sp>
        <p:nvSpPr>
          <p:cNvPr id="50179" name="Rectangle 3"/>
          <p:cNvSpPr>
            <a:spLocks noChangeArrowheads="1"/>
          </p:cNvSpPr>
          <p:nvPr/>
        </p:nvSpPr>
        <p:spPr bwMode="auto">
          <a:xfrm>
            <a:off x="3886200" y="5150823"/>
            <a:ext cx="1103187"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smtClean="0">
                <a:ln>
                  <a:noFill/>
                </a:ln>
                <a:solidFill>
                  <a:schemeClr val="bg1"/>
                </a:solidFill>
                <a:effectLst/>
                <a:latin typeface="Tahoma" pitchFamily="34" charset="0"/>
                <a:ea typeface="Times New Roman" pitchFamily="18" charset="0"/>
                <a:cs typeface="B Nazanin" pitchFamily="2" charset="-78"/>
              </a:rPr>
              <a:t>جدول 2</a:t>
            </a:r>
            <a:endParaRPr kumimoji="0" lang="en-US" sz="3600" b="0" i="0" u="none" strike="noStrike" cap="none" normalizeH="0" baseline="0" dirty="0" smtClean="0">
              <a:ln>
                <a:noFill/>
              </a:ln>
              <a:solidFill>
                <a:schemeClr val="bg1"/>
              </a:solidFill>
              <a:effectLst/>
              <a:latin typeface="Arial" pitchFamily="34" charset="0"/>
              <a:cs typeface="Arial" pitchFamily="34" charset="0"/>
            </a:endParaRPr>
          </a:p>
        </p:txBody>
      </p:sp>
      <p:sp>
        <p:nvSpPr>
          <p:cNvPr id="5" name="Footer Placeholder 4"/>
          <p:cNvSpPr>
            <a:spLocks noGrp="1"/>
          </p:cNvSpPr>
          <p:nvPr>
            <p:ph type="ftr" sz="quarter" idx="16"/>
          </p:nvPr>
        </p:nvSpPr>
        <p:spPr/>
        <p:txBody>
          <a:bodyPr/>
          <a:lstStyle/>
          <a:p>
            <a:r>
              <a:rPr lang="en-US" smtClean="0"/>
              <a:t>www.prozhe.com</a:t>
            </a:r>
            <a:endParaRPr lang="en-US"/>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153400" cy="5638800"/>
          </a:xfrm>
        </p:spPr>
        <p:txBody>
          <a:bodyPr>
            <a:normAutofit/>
          </a:bodyPr>
          <a:lstStyle/>
          <a:p>
            <a:pPr algn="r" rtl="1">
              <a:lnSpc>
                <a:spcPct val="150000"/>
              </a:lnSpc>
              <a:buNone/>
            </a:pPr>
            <a:r>
              <a:rPr lang="ar-SA" sz="3800" b="1" dirty="0" smtClean="0">
                <a:solidFill>
                  <a:srgbClr val="7030A0"/>
                </a:solidFill>
                <a:cs typeface="B Nazanin" pitchFamily="2" charset="-78"/>
              </a:rPr>
              <a:t>سخن پاياني</a:t>
            </a:r>
            <a:endParaRPr lang="fa-IR" sz="3800" b="1" dirty="0" smtClean="0">
              <a:solidFill>
                <a:srgbClr val="7030A0"/>
              </a:solidFill>
              <a:cs typeface="B Nazanin" pitchFamily="2" charset="-78"/>
            </a:endParaRPr>
          </a:p>
          <a:p>
            <a:pPr algn="r" rtl="1">
              <a:lnSpc>
                <a:spcPct val="150000"/>
              </a:lnSpc>
              <a:buNone/>
            </a:pPr>
            <a:r>
              <a:rPr lang="ar-SA" sz="1100" dirty="0" smtClean="0">
                <a:cs typeface="B Nazanin" pitchFamily="2" charset="-78"/>
              </a:rPr>
              <a:t/>
            </a:r>
            <a:br>
              <a:rPr lang="ar-SA" sz="1100" dirty="0" smtClean="0">
                <a:cs typeface="B Nazanin" pitchFamily="2" charset="-78"/>
              </a:rPr>
            </a:br>
            <a:r>
              <a:rPr lang="ar-SA" dirty="0" smtClean="0">
                <a:cs typeface="B Nazanin" pitchFamily="2" charset="-78"/>
              </a:rPr>
              <a:t>يکي از مهمترين مسائل امروز، تامين امنيت جان، مال و اطلاعات است و بدون شک سيستم هاي بيومتريک يکي از پرکاربردترين سيستم ها براي نيل به اين هدف هستند. در اين مقاله سعي شد به  شکلي مصور و در نهايت اختصار مروري بر روش هاي بيومتريک داشته باشيم. لازم به ذکر است که به  دليل ساده نگاري و اجتناب از گنگ شدن مطالب، از بيان جزئيات الگوريتم ها و ويژگي ها در طي مقاله پرهيز گشته بود. </a:t>
            </a: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382000" cy="5105400"/>
          </a:xfrm>
        </p:spPr>
        <p:txBody>
          <a:bodyPr>
            <a:normAutofit lnSpcReduction="10000"/>
          </a:bodyPr>
          <a:lstStyle/>
          <a:p>
            <a:pPr algn="r" rtl="1">
              <a:lnSpc>
                <a:spcPct val="150000"/>
              </a:lnSpc>
              <a:buNone/>
            </a:pPr>
            <a:r>
              <a:rPr lang="ar-SA" sz="2500" dirty="0" smtClean="0">
                <a:cs typeface="B Nazanin" pitchFamily="2" charset="-78"/>
              </a:rPr>
              <a:t>کلمه </a:t>
            </a:r>
            <a:r>
              <a:rPr lang="en-US" sz="2500" dirty="0" smtClean="0">
                <a:cs typeface="B Nazanin" pitchFamily="2" charset="-78"/>
              </a:rPr>
              <a:t>Biometric</a:t>
            </a:r>
            <a:r>
              <a:rPr lang="ar-SA" sz="2500" dirty="0" smtClean="0">
                <a:cs typeface="B Nazanin" pitchFamily="2" charset="-78"/>
              </a:rPr>
              <a:t> از ترکيب دو کلمه يوناني </a:t>
            </a:r>
            <a:r>
              <a:rPr lang="en-US" sz="2500" dirty="0" smtClean="0">
                <a:solidFill>
                  <a:srgbClr val="FF0000"/>
                </a:solidFill>
                <a:cs typeface="B Nazanin" pitchFamily="2" charset="-78"/>
              </a:rPr>
              <a:t>bios</a:t>
            </a:r>
            <a:r>
              <a:rPr lang="ar-SA" sz="2500" dirty="0" smtClean="0">
                <a:cs typeface="B Nazanin" pitchFamily="2" charset="-78"/>
              </a:rPr>
              <a:t> (زندگي) و </a:t>
            </a:r>
            <a:r>
              <a:rPr lang="en-US" sz="2500" dirty="0" err="1" smtClean="0">
                <a:solidFill>
                  <a:srgbClr val="FF0000"/>
                </a:solidFill>
                <a:cs typeface="B Nazanin" pitchFamily="2" charset="-78"/>
              </a:rPr>
              <a:t>metrikos</a:t>
            </a:r>
            <a:r>
              <a:rPr lang="ar-SA" sz="2500" dirty="0" smtClean="0">
                <a:solidFill>
                  <a:srgbClr val="FF0000"/>
                </a:solidFill>
                <a:cs typeface="B Nazanin" pitchFamily="2" charset="-78"/>
              </a:rPr>
              <a:t> </a:t>
            </a:r>
            <a:r>
              <a:rPr lang="ar-SA" sz="2500" dirty="0" smtClean="0">
                <a:cs typeface="B Nazanin" pitchFamily="2" charset="-78"/>
              </a:rPr>
              <a:t>(تخمين) شکل گرفته  است.</a:t>
            </a:r>
            <a:br>
              <a:rPr lang="ar-SA" sz="2500" dirty="0" smtClean="0">
                <a:cs typeface="B Nazanin" pitchFamily="2" charset="-78"/>
              </a:rPr>
            </a:br>
            <a:r>
              <a:rPr lang="ar-SA" sz="2500" dirty="0" smtClean="0">
                <a:solidFill>
                  <a:schemeClr val="tx2">
                    <a:lumMod val="75000"/>
                  </a:schemeClr>
                </a:solidFill>
                <a:cs typeface="B Nazanin" pitchFamily="2" charset="-78"/>
              </a:rPr>
              <a:t>بيومتريک</a:t>
            </a:r>
            <a:r>
              <a:rPr lang="ar-SA" sz="2500" dirty="0" smtClean="0">
                <a:cs typeface="B Nazanin" pitchFamily="2" charset="-78"/>
              </a:rPr>
              <a:t> عبارت است از، تشخيص هويت افراد با استفاده از ويژگي هاي فيزيولوژي و رفتاري آنها.</a:t>
            </a:r>
            <a:br>
              <a:rPr lang="ar-SA" sz="2500" dirty="0" smtClean="0">
                <a:cs typeface="B Nazanin" pitchFamily="2" charset="-78"/>
              </a:rPr>
            </a:br>
            <a:r>
              <a:rPr lang="ar-SA" sz="2500" dirty="0" smtClean="0">
                <a:cs typeface="B Nazanin" pitchFamily="2" charset="-78"/>
              </a:rPr>
              <a:t>اين يک تعريف کلي از واژه بيومتريک است. با استناد به اين تعريف مي‌توان گفت که همه افراد در زندگي روزمره خود، ناخودآگاه از بيومتريک استفاده مي‌کنند.به عنوان مثال هويت افرادي که با آنها سرو کار داريم را مي‌توان از روي صدا، چهره و حتي طرز راه رفتن‌شان تشخيص دهيم بنابراين مي‌توان تاريخچه استفاده از بيومتريک را به قدمت تاريخ بشر دانست.</a:t>
            </a:r>
            <a:endParaRPr lang="en-US" sz="2500" dirty="0">
              <a:cs typeface="B Nazanin" pitchFamily="2" charset="-78"/>
            </a:endParaRPr>
          </a:p>
        </p:txBody>
      </p:sp>
      <p:sp>
        <p:nvSpPr>
          <p:cNvPr id="3" name="Title 2"/>
          <p:cNvSpPr>
            <a:spLocks noGrp="1"/>
          </p:cNvSpPr>
          <p:nvPr>
            <p:ph type="title"/>
          </p:nvPr>
        </p:nvSpPr>
        <p:spPr/>
        <p:txBody>
          <a:bodyPr>
            <a:normAutofit/>
          </a:bodyPr>
          <a:lstStyle/>
          <a:p>
            <a:pPr algn="ctr" rtl="1"/>
            <a:r>
              <a:rPr lang="ar-SA" sz="4400" b="1" dirty="0" smtClean="0">
                <a:solidFill>
                  <a:srgbClr val="7030A0"/>
                </a:solidFill>
                <a:cs typeface="B Nazanin" pitchFamily="2" charset="-78"/>
              </a:rPr>
              <a:t>مقدمه</a:t>
            </a:r>
            <a:endParaRPr lang="en-US" sz="4400" dirty="0">
              <a:solidFill>
                <a:srgbClr val="7030A0"/>
              </a:solidFill>
              <a:cs typeface="B Nazanin" pitchFamily="2" charset="-78"/>
            </a:endParaRPr>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86800" cy="6400800"/>
          </a:xfrm>
        </p:spPr>
        <p:txBody>
          <a:bodyPr>
            <a:normAutofit fontScale="85000" lnSpcReduction="20000"/>
          </a:bodyPr>
          <a:lstStyle/>
          <a:p>
            <a:pPr algn="ctr" rtl="1">
              <a:lnSpc>
                <a:spcPct val="150000"/>
              </a:lnSpc>
              <a:buNone/>
            </a:pPr>
            <a:r>
              <a:rPr lang="ar-SA" sz="3300" b="1" dirty="0" smtClean="0">
                <a:solidFill>
                  <a:srgbClr val="7030A0"/>
                </a:solidFill>
                <a:cs typeface="B Nazanin" pitchFamily="2" charset="-78"/>
              </a:rPr>
              <a:t>سيستم هاي بيومتريک</a:t>
            </a:r>
            <a:endParaRPr lang="en-US" sz="3300" b="1" dirty="0" smtClean="0">
              <a:solidFill>
                <a:srgbClr val="7030A0"/>
              </a:solidFill>
              <a:cs typeface="B Nazanin" pitchFamily="2" charset="-78"/>
            </a:endParaRPr>
          </a:p>
          <a:p>
            <a:pPr algn="r" rtl="1">
              <a:lnSpc>
                <a:spcPct val="150000"/>
              </a:lnSpc>
              <a:buNone/>
            </a:pPr>
            <a:endParaRPr lang="en-US" sz="400" b="1" dirty="0" smtClean="0">
              <a:cs typeface="B Nazanin" pitchFamily="2" charset="-78"/>
            </a:endParaRPr>
          </a:p>
          <a:p>
            <a:pPr algn="r" rtl="1">
              <a:lnSpc>
                <a:spcPct val="150000"/>
              </a:lnSpc>
              <a:buNone/>
            </a:pPr>
            <a:r>
              <a:rPr lang="ar-SA" dirty="0" smtClean="0">
                <a:cs typeface="B Nazanin" pitchFamily="2" charset="-78"/>
              </a:rPr>
              <a:t>سيستم‌هاي بيومتريک بايد با درصد قابل توجهي قابل اعتماد باشند تا سيستم در تشخيص افراد و اجازه دسترسي آنها اشتباه نکند.</a:t>
            </a:r>
            <a:br>
              <a:rPr lang="ar-SA" dirty="0" smtClean="0">
                <a:cs typeface="B Nazanin" pitchFamily="2" charset="-78"/>
              </a:rPr>
            </a:br>
            <a:r>
              <a:rPr lang="ar-SA" dirty="0" smtClean="0">
                <a:cs typeface="B Nazanin" pitchFamily="2" charset="-78"/>
              </a:rPr>
              <a:t>در مقايسه با روش هاي سنتي تشخيص هويت مانند رمز عبور و کارت شناسايي مي توان به اين مزاياي بيومتريک اشاره کرد:</a:t>
            </a:r>
            <a:br>
              <a:rPr lang="ar-SA" dirty="0" smtClean="0">
                <a:cs typeface="B Nazanin" pitchFamily="2" charset="-78"/>
              </a:rPr>
            </a:br>
            <a:r>
              <a:rPr lang="ar-SA" dirty="0" smtClean="0">
                <a:solidFill>
                  <a:srgbClr val="0070C0"/>
                </a:solidFill>
                <a:cs typeface="B Nazanin" pitchFamily="2" charset="-78"/>
              </a:rPr>
              <a:t>• قرض داده نمي شوند.</a:t>
            </a:r>
            <a:br>
              <a:rPr lang="ar-SA" dirty="0" smtClean="0">
                <a:solidFill>
                  <a:srgbClr val="0070C0"/>
                </a:solidFill>
                <a:cs typeface="B Nazanin" pitchFamily="2" charset="-78"/>
              </a:rPr>
            </a:br>
            <a:r>
              <a:rPr lang="ar-SA" dirty="0" smtClean="0">
                <a:solidFill>
                  <a:srgbClr val="0070C0"/>
                </a:solidFill>
                <a:cs typeface="B Nazanin" pitchFamily="2" charset="-78"/>
              </a:rPr>
              <a:t>• دزديده نمي شوند.</a:t>
            </a:r>
            <a:br>
              <a:rPr lang="ar-SA" dirty="0" smtClean="0">
                <a:solidFill>
                  <a:srgbClr val="0070C0"/>
                </a:solidFill>
                <a:cs typeface="B Nazanin" pitchFamily="2" charset="-78"/>
              </a:rPr>
            </a:br>
            <a:r>
              <a:rPr lang="ar-SA" dirty="0" smtClean="0">
                <a:solidFill>
                  <a:srgbClr val="0070C0"/>
                </a:solidFill>
                <a:cs typeface="B Nazanin" pitchFamily="2" charset="-78"/>
              </a:rPr>
              <a:t>• گم و يا فراموش نمي شوند</a:t>
            </a:r>
            <a:br>
              <a:rPr lang="ar-SA" dirty="0" smtClean="0">
                <a:solidFill>
                  <a:srgbClr val="0070C0"/>
                </a:solidFill>
                <a:cs typeface="B Nazanin" pitchFamily="2" charset="-78"/>
              </a:rPr>
            </a:br>
            <a:r>
              <a:rPr lang="ar-SA" dirty="0" smtClean="0">
                <a:solidFill>
                  <a:srgbClr val="0070C0"/>
                </a:solidFill>
                <a:cs typeface="B Nazanin" pitchFamily="2" charset="-78"/>
              </a:rPr>
              <a:t>• خراب نمي شوند.</a:t>
            </a:r>
            <a:endParaRPr lang="en-US" dirty="0" smtClean="0">
              <a:solidFill>
                <a:srgbClr val="0070C0"/>
              </a:solidFill>
              <a:cs typeface="B Nazanin" pitchFamily="2" charset="-78"/>
            </a:endParaRPr>
          </a:p>
          <a:p>
            <a:pPr algn="r" rtl="1">
              <a:lnSpc>
                <a:spcPct val="150000"/>
              </a:lnSpc>
              <a:buNone/>
            </a:pPr>
            <a:r>
              <a:rPr lang="ar-SA" dirty="0" smtClean="0">
                <a:cs typeface="B Nazanin" pitchFamily="2" charset="-78"/>
              </a:rPr>
              <a:t>معمولا يک سيستم بيومتري به کمک الگوريتم هاي تشخيص الگ</a:t>
            </a:r>
            <a:r>
              <a:rPr lang="fa-IR" dirty="0" smtClean="0">
                <a:cs typeface="B Nazanin" pitchFamily="2" charset="-78"/>
              </a:rPr>
              <a:t>و    ( </a:t>
            </a:r>
            <a:r>
              <a:rPr lang="en-US" dirty="0" smtClean="0">
                <a:cs typeface="B Nazanin" pitchFamily="2" charset="-78"/>
              </a:rPr>
              <a:t> Pattern Recognition</a:t>
            </a:r>
            <a:r>
              <a:rPr lang="ar-SA" dirty="0" smtClean="0">
                <a:cs typeface="B Nazanin" pitchFamily="2" charset="-78"/>
              </a:rPr>
              <a:t>) </a:t>
            </a:r>
            <a:r>
              <a:rPr lang="fa-IR" dirty="0" smtClean="0">
                <a:cs typeface="B Nazanin" pitchFamily="2" charset="-78"/>
              </a:rPr>
              <a:t> </a:t>
            </a:r>
            <a:r>
              <a:rPr lang="ar-SA" dirty="0" smtClean="0">
                <a:cs typeface="B Nazanin" pitchFamily="2" charset="-78"/>
              </a:rPr>
              <a:t/>
            </a:r>
            <a:br>
              <a:rPr lang="ar-SA" dirty="0" smtClean="0">
                <a:cs typeface="B Nazanin" pitchFamily="2" charset="-78"/>
              </a:rPr>
            </a:br>
            <a:r>
              <a:rPr lang="ar-SA" dirty="0" smtClean="0">
                <a:cs typeface="B Nazanin" pitchFamily="2" charset="-78"/>
              </a:rPr>
              <a:t>سعي در استخراج ويژگي هايي(</a:t>
            </a:r>
            <a:r>
              <a:rPr lang="en-US" dirty="0" smtClean="0">
                <a:cs typeface="B Nazanin" pitchFamily="2" charset="-78"/>
              </a:rPr>
              <a:t>features</a:t>
            </a:r>
            <a:r>
              <a:rPr lang="ar-SA" dirty="0" smtClean="0">
                <a:cs typeface="B Nazanin" pitchFamily="2" charset="-78"/>
              </a:rPr>
              <a:t>) از رفتار يا ساختار فيزيولوژي فرد مي کند و سپس اين ويژگي ها را در ديتابيسي ( براي  تشخيص و تاييد هويت) ذخيره مي ‌کند. سيستم هايي که بر اساس علائم فيزيولوژي عمل مي کنند بسيار مطمئن‌تر از سيستم هاي رفتاري هستند. </a:t>
            </a:r>
            <a:endParaRPr lang="en-US" dirty="0" smtClean="0">
              <a:solidFill>
                <a:srgbClr val="0070C0"/>
              </a:solidFill>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10600" cy="6400800"/>
          </a:xfrm>
        </p:spPr>
        <p:txBody>
          <a:bodyPr>
            <a:normAutofit fontScale="92500" lnSpcReduction="20000"/>
          </a:bodyPr>
          <a:lstStyle/>
          <a:p>
            <a:pPr algn="r" rtl="1">
              <a:lnSpc>
                <a:spcPct val="150000"/>
              </a:lnSpc>
              <a:buNone/>
            </a:pPr>
            <a:r>
              <a:rPr lang="ar-SA" b="1" dirty="0" smtClean="0">
                <a:solidFill>
                  <a:srgbClr val="7030A0"/>
                </a:solidFill>
                <a:cs typeface="B Nazanin" pitchFamily="2" charset="-78"/>
              </a:rPr>
              <a:t>يک سيستم بيومتريک شامل 4 بخش بنيادي است :</a:t>
            </a:r>
            <a:endParaRPr lang="fa-IR" b="1" dirty="0" smtClean="0">
              <a:solidFill>
                <a:srgbClr val="7030A0"/>
              </a:solidFill>
              <a:cs typeface="B Nazanin" pitchFamily="2" charset="-78"/>
            </a:endParaRPr>
          </a:p>
          <a:p>
            <a:pPr algn="r" rtl="1">
              <a:lnSpc>
                <a:spcPct val="150000"/>
              </a:lnSpc>
              <a:buNone/>
            </a:pPr>
            <a:r>
              <a:rPr lang="ar-SA" sz="1100" dirty="0" smtClean="0">
                <a:cs typeface="B Nazanin" pitchFamily="2" charset="-78"/>
              </a:rPr>
              <a:t/>
            </a:r>
            <a:br>
              <a:rPr lang="ar-SA" sz="1100"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Sensor Module</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قسمت نمونه برداري که اطلاعات خام مورد نياز را جمع آوري مي کند. مانند تصوير اثر انگشت.</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Feature extraction Module</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قسمت پردازش براي استخراج ويژگي ها از اطلاعات مرحله قبل.</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Matching Module</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قسمت مطابقت که بررسي مي کند آيا اطلاعات جمع آوري شده با اطلاعات الگو مطابقت مي کند يا خير؟ مثلا تشخيص مي دهد که آيا اطلاعات بدست آمده مي تواند متعلق به يک اثر انگشت باشد يا خير، در صورت مطابقت بر حسب نياز آن را ذخيره مي کند و يا به مرحله بعدي براي تشخيص هويت مي رود.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Decision-making Module</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قسمتي که اطلاعات ورودي (ويژگي ها) را با اطلاعات ذخيره شده مقايسه مي کند و اگر شباهت از درصد معلومي بالاتر بود به فرد اجازه دسترسي مي دهد در غير اينصورت پيغام خطا مي دهد.</a:t>
            </a:r>
            <a:endParaRPr lang="en-US" dirty="0" smtClean="0">
              <a:cs typeface="B Nazanin" pitchFamily="2" charset="-78"/>
            </a:endParaRPr>
          </a:p>
          <a:p>
            <a:pPr algn="r" rtl="1">
              <a:lnSpc>
                <a:spcPct val="150000"/>
              </a:lnSpc>
              <a:buNone/>
            </a:pP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8458200" cy="6248400"/>
          </a:xfrm>
        </p:spPr>
        <p:txBody>
          <a:bodyPr>
            <a:normAutofit lnSpcReduction="10000"/>
          </a:bodyPr>
          <a:lstStyle/>
          <a:p>
            <a:pPr algn="r" rtl="1">
              <a:lnSpc>
                <a:spcPct val="150000"/>
              </a:lnSpc>
              <a:buNone/>
            </a:pPr>
            <a:r>
              <a:rPr lang="ar-SA" dirty="0" smtClean="0">
                <a:cs typeface="B Nazanin" pitchFamily="2" charset="-78"/>
              </a:rPr>
              <a:t>خصيصه هايي که به منظور بيومتريک استفاده مي شوند بايد داراي 4 ويژگي زير باشند:</a:t>
            </a:r>
            <a:endParaRPr lang="fa-IR" dirty="0" smtClean="0">
              <a:cs typeface="B Nazanin" pitchFamily="2" charset="-78"/>
            </a:endParaRPr>
          </a:p>
          <a:p>
            <a:pPr algn="r" rtl="1">
              <a:lnSpc>
                <a:spcPct val="150000"/>
              </a:lnSpc>
              <a:buNone/>
            </a:pPr>
            <a:r>
              <a:rPr lang="ar-SA" sz="1300" dirty="0" smtClean="0">
                <a:cs typeface="B Nazanin" pitchFamily="2" charset="-78"/>
              </a:rPr>
              <a:t/>
            </a:r>
            <a:br>
              <a:rPr lang="ar-SA" sz="1300"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Universality</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تمامي افراد داشته  باشند.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Distinctiveness</a:t>
            </a:r>
            <a:r>
              <a:rPr lang="ar-SA" b="1" dirty="0" smtClean="0">
                <a:solidFill>
                  <a:schemeClr val="tx2">
                    <a:lumMod val="75000"/>
                  </a:schemeClr>
                </a:solidFill>
                <a:cs typeface="B Nazanin" pitchFamily="2" charset="-78"/>
              </a:rPr>
              <a:t> :</a:t>
            </a:r>
            <a:r>
              <a:rPr lang="ar-SA" dirty="0" smtClean="0">
                <a:cs typeface="B Nazanin" pitchFamily="2" charset="-78"/>
              </a:rPr>
              <a:t> در دو فرد مشابه نباشد.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Permanence</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در طول زمان تغيير نيابد.</a:t>
            </a:r>
            <a:br>
              <a:rPr lang="ar-SA" dirty="0" smtClean="0">
                <a:cs typeface="B Nazanin" pitchFamily="2" charset="-78"/>
              </a:rPr>
            </a:br>
            <a:r>
              <a:rPr lang="ar-SA" b="1" dirty="0" smtClean="0">
                <a:cs typeface="B Nazanin" pitchFamily="2" charset="-78"/>
              </a:rPr>
              <a:t>•</a:t>
            </a:r>
            <a:r>
              <a:rPr lang="ar-SA" dirty="0" smtClean="0">
                <a:cs typeface="B Nazanin" pitchFamily="2" charset="-78"/>
              </a:rPr>
              <a:t> </a:t>
            </a:r>
            <a:r>
              <a:rPr lang="en-US" b="1" dirty="0" smtClean="0">
                <a:solidFill>
                  <a:schemeClr val="tx2">
                    <a:lumMod val="75000"/>
                  </a:schemeClr>
                </a:solidFill>
                <a:cs typeface="B Nazanin" pitchFamily="2" charset="-78"/>
              </a:rPr>
              <a:t>Collectability</a:t>
            </a:r>
            <a:r>
              <a:rPr lang="ar-SA" b="1" dirty="0" smtClean="0">
                <a:solidFill>
                  <a:schemeClr val="tx2">
                    <a:lumMod val="75000"/>
                  </a:schemeClr>
                </a:solidFill>
                <a:cs typeface="B Nazanin" pitchFamily="2" charset="-78"/>
              </a:rPr>
              <a:t> :</a:t>
            </a:r>
            <a:r>
              <a:rPr lang="ar-SA" dirty="0" smtClean="0">
                <a:solidFill>
                  <a:schemeClr val="tx2">
                    <a:lumMod val="75000"/>
                  </a:schemeClr>
                </a:solidFill>
                <a:cs typeface="B Nazanin" pitchFamily="2" charset="-78"/>
              </a:rPr>
              <a:t> </a:t>
            </a:r>
            <a:r>
              <a:rPr lang="ar-SA" dirty="0" smtClean="0">
                <a:cs typeface="B Nazanin" pitchFamily="2" charset="-78"/>
              </a:rPr>
              <a:t>قابل جمع آوري باشد.</a:t>
            </a:r>
            <a:endParaRPr lang="en-US" dirty="0" smtClean="0">
              <a:cs typeface="B Nazanin" pitchFamily="2" charset="-78"/>
            </a:endParaRPr>
          </a:p>
          <a:p>
            <a:pPr algn="r" rtl="1">
              <a:lnSpc>
                <a:spcPct val="150000"/>
              </a:lnSpc>
              <a:buNone/>
            </a:pPr>
            <a:endParaRPr lang="fa-IR" sz="1500" dirty="0" smtClean="0">
              <a:cs typeface="B Nazanin" pitchFamily="2" charset="-78"/>
            </a:endParaRPr>
          </a:p>
          <a:p>
            <a:pPr algn="r" rtl="1">
              <a:lnSpc>
                <a:spcPct val="150000"/>
              </a:lnSpc>
              <a:buNone/>
            </a:pPr>
            <a:r>
              <a:rPr lang="ar-SA" sz="3000" b="1" dirty="0" smtClean="0">
                <a:solidFill>
                  <a:srgbClr val="7030A0"/>
                </a:solidFill>
                <a:cs typeface="B Nazanin" pitchFamily="2" charset="-78"/>
              </a:rPr>
              <a:t>متدهاي امروزي در بيومتريک</a:t>
            </a:r>
            <a:r>
              <a:rPr lang="ar-SA" b="1" dirty="0" smtClean="0">
                <a:cs typeface="B Nazanin" pitchFamily="2" charset="-78"/>
              </a:rPr>
              <a:t/>
            </a:r>
            <a:br>
              <a:rPr lang="ar-SA" b="1" dirty="0" smtClean="0">
                <a:cs typeface="B Nazanin" pitchFamily="2" charset="-78"/>
              </a:rPr>
            </a:br>
            <a:r>
              <a:rPr lang="ar-SA" dirty="0" smtClean="0">
                <a:cs typeface="B Nazanin" pitchFamily="2" charset="-78"/>
              </a:rPr>
              <a:t>در اين قسمت متدهاي متداول و غير متداول بيومتريک را معرفي خواهيم کرد و از بيان جزئيات وسايل و الگوريتم‌هاي پردازشي خودداري خواهيم کرد و تنها به بيان مزايا و معايب هر روش مي پردازيم.</a:t>
            </a:r>
            <a:endParaRPr lang="en-US" dirty="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534400" cy="6400800"/>
          </a:xfrm>
        </p:spPr>
        <p:txBody>
          <a:bodyPr>
            <a:normAutofit/>
          </a:bodyPr>
          <a:lstStyle/>
          <a:p>
            <a:pPr algn="r" rtl="1">
              <a:lnSpc>
                <a:spcPct val="150000"/>
              </a:lnSpc>
              <a:buNone/>
            </a:pPr>
            <a:r>
              <a:rPr lang="ar-SA" b="1" dirty="0" smtClean="0">
                <a:solidFill>
                  <a:srgbClr val="7030A0"/>
                </a:solidFill>
                <a:cs typeface="B Nazanin" pitchFamily="2" charset="-78"/>
              </a:rPr>
              <a:t>لازم به توضيح است که از بيومتريک در دو فيلد مجزا مي توان استفاده کرد:</a:t>
            </a:r>
            <a:endParaRPr lang="fa-IR" b="1" dirty="0" smtClean="0">
              <a:solidFill>
                <a:srgbClr val="7030A0"/>
              </a:solidFill>
              <a:cs typeface="B Nazanin" pitchFamily="2" charset="-78"/>
            </a:endParaRPr>
          </a:p>
          <a:p>
            <a:pPr algn="r" rtl="1">
              <a:lnSpc>
                <a:spcPct val="150000"/>
              </a:lnSpc>
              <a:buNone/>
            </a:pPr>
            <a:r>
              <a:rPr lang="ar-SA" sz="1200" dirty="0" smtClean="0">
                <a:cs typeface="B Nazanin" pitchFamily="2" charset="-78"/>
              </a:rPr>
              <a:t/>
            </a:r>
            <a:br>
              <a:rPr lang="ar-SA" sz="1200" dirty="0" smtClean="0">
                <a:cs typeface="B Nazanin" pitchFamily="2" charset="-78"/>
              </a:rPr>
            </a:br>
            <a:r>
              <a:rPr lang="ar-SA" dirty="0" smtClean="0">
                <a:solidFill>
                  <a:srgbClr val="FFFF00"/>
                </a:solidFill>
                <a:cs typeface="B Nazanin" pitchFamily="2" charset="-78"/>
              </a:rPr>
              <a:t>تشخيص هويت(</a:t>
            </a:r>
            <a:r>
              <a:rPr lang="en-US" dirty="0" smtClean="0">
                <a:solidFill>
                  <a:srgbClr val="FFFF00"/>
                </a:solidFill>
                <a:cs typeface="B Nazanin" pitchFamily="2" charset="-78"/>
              </a:rPr>
              <a:t>Identification</a:t>
            </a:r>
            <a:r>
              <a:rPr lang="ar-SA" dirty="0" smtClean="0">
                <a:solidFill>
                  <a:srgbClr val="FFFF00"/>
                </a:solidFill>
                <a:cs typeface="B Nazanin" pitchFamily="2" charset="-78"/>
              </a:rPr>
              <a:t>):</a:t>
            </a:r>
            <a:endParaRPr lang="fa-IR" dirty="0" smtClean="0">
              <a:solidFill>
                <a:srgbClr val="FFFF00"/>
              </a:solidFill>
              <a:cs typeface="B Nazanin" pitchFamily="2" charset="-78"/>
            </a:endParaRPr>
          </a:p>
          <a:p>
            <a:pPr algn="r" rtl="1">
              <a:lnSpc>
                <a:spcPct val="150000"/>
              </a:lnSpc>
              <a:buNone/>
            </a:pPr>
            <a:r>
              <a:rPr lang="ar-SA" dirty="0" smtClean="0">
                <a:solidFill>
                  <a:srgbClr val="FFFF00"/>
                </a:solidFill>
                <a:cs typeface="B Nazanin" pitchFamily="2" charset="-78"/>
              </a:rPr>
              <a:t> </a:t>
            </a:r>
            <a:r>
              <a:rPr lang="ar-SA" dirty="0" smtClean="0">
                <a:cs typeface="B Nazanin" pitchFamily="2" charset="-78"/>
              </a:rPr>
              <a:t>در اين فيلد سعي مي شود که هويت شخص دقيقا مشخص گردد. </a:t>
            </a:r>
            <a:br>
              <a:rPr lang="ar-SA" dirty="0" smtClean="0">
                <a:cs typeface="B Nazanin" pitchFamily="2" charset="-78"/>
              </a:rPr>
            </a:br>
            <a:r>
              <a:rPr lang="ar-SA" dirty="0" smtClean="0">
                <a:solidFill>
                  <a:srgbClr val="FFFF00"/>
                </a:solidFill>
                <a:cs typeface="B Nazanin" pitchFamily="2" charset="-78"/>
              </a:rPr>
              <a:t>تاييد هويت(</a:t>
            </a:r>
            <a:r>
              <a:rPr lang="en-US" dirty="0" smtClean="0">
                <a:solidFill>
                  <a:srgbClr val="FFFF00"/>
                </a:solidFill>
                <a:cs typeface="B Nazanin" pitchFamily="2" charset="-78"/>
              </a:rPr>
              <a:t>Verification</a:t>
            </a:r>
            <a:r>
              <a:rPr lang="ar-SA" dirty="0" smtClean="0">
                <a:solidFill>
                  <a:srgbClr val="FFFF00"/>
                </a:solidFill>
                <a:cs typeface="B Nazanin" pitchFamily="2" charset="-78"/>
              </a:rPr>
              <a:t>) : </a:t>
            </a:r>
            <a:endParaRPr lang="fa-IR" dirty="0" smtClean="0">
              <a:solidFill>
                <a:srgbClr val="FFFF00"/>
              </a:solidFill>
              <a:cs typeface="B Nazanin" pitchFamily="2" charset="-78"/>
            </a:endParaRPr>
          </a:p>
          <a:p>
            <a:pPr algn="r" rtl="1">
              <a:lnSpc>
                <a:spcPct val="150000"/>
              </a:lnSpc>
              <a:buNone/>
            </a:pPr>
            <a:r>
              <a:rPr lang="ar-SA" dirty="0" smtClean="0">
                <a:cs typeface="B Nazanin" pitchFamily="2" charset="-78"/>
              </a:rPr>
              <a:t>در اين فيلد بررسي مي کنند که آيا فرد مطابق با هويت ادعا شده هست يا خير؟</a:t>
            </a:r>
            <a:endParaRPr lang="fa-IR" dirty="0" smtClean="0">
              <a:cs typeface="B Nazanin" pitchFamily="2" charset="-78"/>
            </a:endParaRPr>
          </a:p>
          <a:p>
            <a:pPr algn="r" rtl="1">
              <a:lnSpc>
                <a:spcPct val="150000"/>
              </a:lnSpc>
              <a:buNone/>
            </a:pPr>
            <a:r>
              <a:rPr lang="ar-SA" sz="1600" dirty="0" smtClean="0">
                <a:cs typeface="B Nazanin" pitchFamily="2" charset="-78"/>
              </a:rPr>
              <a:t/>
            </a:r>
            <a:br>
              <a:rPr lang="ar-SA" sz="1600" dirty="0" smtClean="0">
                <a:cs typeface="B Nazanin" pitchFamily="2" charset="-78"/>
              </a:rPr>
            </a:br>
            <a:r>
              <a:rPr lang="ar-SA" dirty="0" smtClean="0">
                <a:cs typeface="B Nazanin" pitchFamily="2" charset="-78"/>
              </a:rPr>
              <a:t>سيستم هايي که قادر به تشخيص هويت هستند، حتما مي توانند تاييد هويت را انجام دهند ولي بر عکس آن قطعي نيست. </a:t>
            </a:r>
            <a:br>
              <a:rPr lang="ar-SA" dirty="0" smtClean="0">
                <a:cs typeface="B Nazanin" pitchFamily="2" charset="-78"/>
              </a:rPr>
            </a:br>
            <a:endParaRPr lang="fa-IR" sz="1300" dirty="0" smtClean="0">
              <a:cs typeface="B Nazanin" pitchFamily="2" charset="-78"/>
            </a:endParaRPr>
          </a:p>
        </p:txBody>
      </p:sp>
      <p:sp>
        <p:nvSpPr>
          <p:cNvPr id="3" name="Footer Placeholder 2"/>
          <p:cNvSpPr>
            <a:spLocks noGrp="1"/>
          </p:cNvSpPr>
          <p:nvPr>
            <p:ph type="ftr" sz="quarter" idx="16"/>
          </p:nvPr>
        </p:nvSpPr>
        <p:spPr/>
        <p:txBody>
          <a:bodyPr/>
          <a:lstStyle/>
          <a:p>
            <a:r>
              <a:rPr lang="en-US" smtClean="0"/>
              <a:t>www.prozhe.com</a:t>
            </a:r>
            <a:endParaRPr lang="en-US"/>
          </a:p>
        </p:txBody>
      </p:sp>
    </p:spTree>
  </p:cSld>
  <p:clrMapOvr>
    <a:masterClrMapping/>
  </p:clrMapOvr>
  <p:transition>
    <p:circl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174</TotalTime>
  <Words>757</Words>
  <Application>Microsoft Office PowerPoint</Application>
  <PresentationFormat>On-screen Show (4:3)</PresentationFormat>
  <Paragraphs>143</Paragraphs>
  <Slides>44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B Nazanin</vt:lpstr>
      <vt:lpstr>B Nazanin Outline</vt:lpstr>
      <vt:lpstr>B Titr</vt:lpstr>
      <vt:lpstr>Calibri</vt:lpstr>
      <vt:lpstr>Constantia</vt:lpstr>
      <vt:lpstr>IranNastaliq</vt:lpstr>
      <vt:lpstr>Tahoma</vt:lpstr>
      <vt:lpstr>Times New Roman</vt:lpstr>
      <vt:lpstr>Wingdings 2</vt:lpstr>
      <vt:lpstr>Paper</vt:lpstr>
      <vt:lpstr>PowerPoint Presentation</vt:lpstr>
      <vt:lpstr>PowerPoint Presentation</vt:lpstr>
      <vt:lpstr>روش‌هاي تشخيص هويت بيومتريک   (Biometric Methods) </vt:lpstr>
      <vt:lpstr>PowerPoint Presentation</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روش‌هاي تشخيص هويت بيومتريک   (Biometric Methods) </dc:title>
  <dc:creator>entesharat</dc:creator>
  <cp:lastModifiedBy>kamal</cp:lastModifiedBy>
  <cp:revision>33</cp:revision>
  <dcterms:created xsi:type="dcterms:W3CDTF">2011-05-23T07:06:57Z</dcterms:created>
  <dcterms:modified xsi:type="dcterms:W3CDTF">2018-03-10T20:48:31Z</dcterms:modified>
</cp:coreProperties>
</file>