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6" r:id="rId3"/>
    <p:sldId id="257" r:id="rId4"/>
    <p:sldId id="263" r:id="rId5"/>
    <p:sldId id="262" r:id="rId6"/>
    <p:sldId id="264" r:id="rId7"/>
    <p:sldId id="265" r:id="rId8"/>
    <p:sldId id="266" r:id="rId9"/>
    <p:sldId id="271" r:id="rId10"/>
    <p:sldId id="273" r:id="rId11"/>
    <p:sldId id="290" r:id="rId12"/>
    <p:sldId id="276" r:id="rId13"/>
    <p:sldId id="279" r:id="rId14"/>
    <p:sldId id="277" r:id="rId15"/>
    <p:sldId id="269" r:id="rId16"/>
    <p:sldId id="272" r:id="rId17"/>
    <p:sldId id="270" r:id="rId18"/>
    <p:sldId id="281" r:id="rId19"/>
    <p:sldId id="282" r:id="rId20"/>
    <p:sldId id="278" r:id="rId21"/>
    <p:sldId id="280" r:id="rId22"/>
    <p:sldId id="288" r:id="rId23"/>
    <p:sldId id="274" r:id="rId24"/>
    <p:sldId id="275" r:id="rId25"/>
    <p:sldId id="283" r:id="rId26"/>
    <p:sldId id="284" r:id="rId27"/>
    <p:sldId id="267" r:id="rId28"/>
    <p:sldId id="268" r:id="rId29"/>
    <p:sldId id="289" r:id="rId30"/>
    <p:sldId id="285" r:id="rId31"/>
    <p:sldId id="286" r:id="rId32"/>
    <p:sldId id="291" r:id="rId33"/>
    <p:sldId id="292" r:id="rId34"/>
    <p:sldId id="293" r:id="rId35"/>
    <p:sldId id="294" r:id="rId36"/>
    <p:sldId id="259" r:id="rId37"/>
    <p:sldId id="260" r:id="rId38"/>
    <p:sldId id="261"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93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خمیره سیمان 40%</c:v>
                </c:pt>
                <c:pt idx="1">
                  <c:v>سنگدانه 60%</c:v>
                </c:pt>
              </c:strCache>
            </c:strRef>
          </c:cat>
          <c:val>
            <c:numRef>
              <c:f>Sheet1!$B$2:$B$3</c:f>
              <c:numCache>
                <c:formatCode>General</c:formatCode>
                <c:ptCount val="2"/>
                <c:pt idx="0">
                  <c:v>40</c:v>
                </c:pt>
                <c:pt idx="1">
                  <c:v>60</c:v>
                </c:pt>
              </c:numCache>
            </c:numRef>
          </c:val>
        </c:ser>
        <c:dLbls>
          <c:showLegendKey val="0"/>
          <c:showVal val="0"/>
          <c:showCatName val="0"/>
          <c:showSerName val="0"/>
          <c:showPercent val="1"/>
          <c:showBubbleSize val="0"/>
          <c:showLeaderLines val="0"/>
        </c:dLbls>
      </c:pie3DChart>
    </c:plotArea>
    <c:legend>
      <c:legendPos val="r"/>
      <c:overlay val="0"/>
      <c:txPr>
        <a:bodyPr/>
        <a:lstStyle/>
        <a:p>
          <a:pPr>
            <a:defRPr lang="en-US"/>
          </a:pPr>
          <a:endParaRPr lang="en-US"/>
        </a:p>
      </c:txPr>
    </c:legend>
    <c:plotVisOnly val="1"/>
    <c:dispBlanksAs val="zero"/>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0.63889</cdr:x>
      <cdr:y>0.02525</cdr:y>
    </cdr:from>
    <cdr:to>
      <cdr:x>0.98611</cdr:x>
      <cdr:y>0.32515</cdr:y>
    </cdr:to>
    <cdr:sp macro="" textlink="">
      <cdr:nvSpPr>
        <cdr:cNvPr id="2" name="TextBox 1"/>
        <cdr:cNvSpPr txBox="1"/>
      </cdr:nvSpPr>
      <cdr:spPr>
        <a:xfrm xmlns:a="http://schemas.openxmlformats.org/drawingml/2006/main">
          <a:off x="5257808" y="114288"/>
          <a:ext cx="2857520" cy="13573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36A8E-BD78-43D7-B90C-78B581A8ADD5}" type="datetimeFigureOut">
              <a:rPr lang="en-US" smtClean="0"/>
              <a:pPr/>
              <a:t>1/25/2022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F94305-695B-400C-A7CC-C65DD9F2AE02}" type="slidenum">
              <a:rPr lang="en-US" smtClean="0"/>
              <a:pPr/>
              <a:t>‹#›</a:t>
            </a:fld>
            <a:endParaRPr lang="en-US"/>
          </a:p>
        </p:txBody>
      </p:sp>
    </p:spTree>
    <p:extLst>
      <p:ext uri="{BB962C8B-B14F-4D97-AF65-F5344CB8AC3E}">
        <p14:creationId xmlns:p14="http://schemas.microsoft.com/office/powerpoint/2010/main" val="3055107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3154BD04-8258-42CD-9EDB-615227048B9A}" type="datetimeFigureOut">
              <a:rPr lang="ru-RU" smtClean="0"/>
              <a:pPr/>
              <a:t>25.01.2022</a:t>
            </a:fld>
            <a:endParaRPr lang="ru-RU"/>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9328921D-B76B-453A-840D-B9FB1A1E68B8}"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3154BD04-8258-42CD-9EDB-615227048B9A}" type="datetimeFigureOut">
              <a:rPr lang="ru-RU" smtClean="0"/>
              <a:pPr/>
              <a:t>25.01.2022</a:t>
            </a:fld>
            <a:endParaRPr lang="ru-RU"/>
          </a:p>
        </p:txBody>
      </p:sp>
      <p:sp>
        <p:nvSpPr>
          <p:cNvPr id="5" name="Footer Placeholder 4"/>
          <p:cNvSpPr>
            <a:spLocks noGrp="1"/>
          </p:cNvSpPr>
          <p:nvPr>
            <p:ph type="ftr" sz="quarter" idx="11"/>
          </p:nvPr>
        </p:nvSpPr>
        <p:spPr>
          <a:xfrm>
            <a:off x="457200" y="6480969"/>
            <a:ext cx="4260056" cy="300831"/>
          </a:xfrm>
        </p:spPr>
        <p:txBody>
          <a:bodyPr/>
          <a:lstStyle/>
          <a:p>
            <a:endParaRPr lang="ru-RU"/>
          </a:p>
        </p:txBody>
      </p:sp>
      <p:sp>
        <p:nvSpPr>
          <p:cNvPr id="6" name="Slide Number Placeholder 5"/>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3154BD04-8258-42CD-9EDB-615227048B9A}" type="datetimeFigureOut">
              <a:rPr lang="ru-RU" smtClean="0"/>
              <a:pPr/>
              <a:t>25.01.2022</a:t>
            </a:fld>
            <a:endParaRPr lang="ru-RU"/>
          </a:p>
        </p:txBody>
      </p:sp>
      <p:sp>
        <p:nvSpPr>
          <p:cNvPr id="5" name="Footer Placeholder 4"/>
          <p:cNvSpPr>
            <a:spLocks noGrp="1"/>
          </p:cNvSpPr>
          <p:nvPr>
            <p:ph type="ftr" sz="quarter" idx="11"/>
          </p:nvPr>
        </p:nvSpPr>
        <p:spPr>
          <a:xfrm>
            <a:off x="2619376" y="6480969"/>
            <a:ext cx="4260056" cy="300831"/>
          </a:xfrm>
        </p:spPr>
        <p:txBody>
          <a:bodyPr/>
          <a:lstStyle/>
          <a:p>
            <a:endParaRPr lang="ru-RU"/>
          </a:p>
        </p:txBody>
      </p:sp>
      <p:sp>
        <p:nvSpPr>
          <p:cNvPr id="6" name="Slide Number Placeholder 5"/>
          <p:cNvSpPr>
            <a:spLocks noGrp="1"/>
          </p:cNvSpPr>
          <p:nvPr>
            <p:ph type="sldNum" sz="quarter" idx="12"/>
          </p:nvPr>
        </p:nvSpPr>
        <p:spPr>
          <a:xfrm>
            <a:off x="8451056" y="809624"/>
            <a:ext cx="502920" cy="300831"/>
          </a:xfrm>
        </p:spPr>
        <p:txBody>
          <a:bodyPr/>
          <a:lstStyle/>
          <a:p>
            <a:fld id="{9328921D-B76B-453A-840D-B9FB1A1E68B8}" type="slidenum">
              <a:rPr lang="ru-RU" smtClean="0"/>
              <a:pPr/>
              <a:t>‹#›</a:t>
            </a:fld>
            <a:endParaRPr lang="ru-RU"/>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3154BD04-8258-42CD-9EDB-615227048B9A}" type="datetimeFigureOut">
              <a:rPr lang="ru-RU" smtClean="0"/>
              <a:pPr/>
              <a:t>25.01.2022</a:t>
            </a:fld>
            <a:endParaRPr lang="ru-RU"/>
          </a:p>
        </p:txBody>
      </p:sp>
      <p:sp>
        <p:nvSpPr>
          <p:cNvPr id="6" name="Footer Placeholder 5"/>
          <p:cNvSpPr>
            <a:spLocks noGrp="1"/>
          </p:cNvSpPr>
          <p:nvPr>
            <p:ph type="ftr" sz="quarter" idx="11"/>
          </p:nvPr>
        </p:nvSpPr>
        <p:spPr>
          <a:xfrm>
            <a:off x="457200" y="6480969"/>
            <a:ext cx="4260056" cy="301752"/>
          </a:xfrm>
        </p:spPr>
        <p:txBody>
          <a:bodyPr/>
          <a:lstStyle/>
          <a:p>
            <a:endParaRPr lang="ru-RU"/>
          </a:p>
        </p:txBody>
      </p:sp>
      <p:sp>
        <p:nvSpPr>
          <p:cNvPr id="7" name="Slide Number Placeholder 6"/>
          <p:cNvSpPr>
            <a:spLocks noGrp="1"/>
          </p:cNvSpPr>
          <p:nvPr>
            <p:ph type="sldNum" sz="quarter" idx="12"/>
          </p:nvPr>
        </p:nvSpPr>
        <p:spPr>
          <a:xfrm>
            <a:off x="7589520" y="6480969"/>
            <a:ext cx="502920" cy="301752"/>
          </a:xfrm>
        </p:spPr>
        <p:txBody>
          <a:bodyPr/>
          <a:lstStyle/>
          <a:p>
            <a:fld id="{9328921D-B76B-453A-840D-B9FB1A1E68B8}" type="slidenum">
              <a:rPr lang="ru-RU" smtClean="0"/>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3154BD04-8258-42CD-9EDB-615227048B9A}" type="datetimeFigureOut">
              <a:rPr lang="ru-RU" smtClean="0"/>
              <a:pPr/>
              <a:t>25.01.2022</a:t>
            </a:fld>
            <a:endParaRPr lang="ru-RU"/>
          </a:p>
        </p:txBody>
      </p:sp>
      <p:sp>
        <p:nvSpPr>
          <p:cNvPr id="8" name="Footer Placeholder 7"/>
          <p:cNvSpPr>
            <a:spLocks noGrp="1"/>
          </p:cNvSpPr>
          <p:nvPr>
            <p:ph type="ftr" sz="quarter" idx="11"/>
          </p:nvPr>
        </p:nvSpPr>
        <p:spPr>
          <a:xfrm>
            <a:off x="457200" y="6480969"/>
            <a:ext cx="4261104" cy="301752"/>
          </a:xfrm>
        </p:spPr>
        <p:txBody>
          <a:bodyPr/>
          <a:lstStyle/>
          <a:p>
            <a:endParaRPr lang="ru-RU"/>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9328921D-B76B-453A-840D-B9FB1A1E68B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3154BD04-8258-42CD-9EDB-615227048B9A}" type="datetimeFigureOut">
              <a:rPr lang="ru-RU" smtClean="0"/>
              <a:pPr/>
              <a:t>25.01.2022</a:t>
            </a:fld>
            <a:endParaRPr lang="ru-RU"/>
          </a:p>
        </p:txBody>
      </p:sp>
      <p:sp>
        <p:nvSpPr>
          <p:cNvPr id="3" name="Footer Placeholder 2"/>
          <p:cNvSpPr>
            <a:spLocks noGrp="1"/>
          </p:cNvSpPr>
          <p:nvPr>
            <p:ph type="ftr" sz="quarter" idx="11"/>
          </p:nvPr>
        </p:nvSpPr>
        <p:spPr>
          <a:xfrm>
            <a:off x="457200" y="6481890"/>
            <a:ext cx="4260056" cy="300831"/>
          </a:xfrm>
        </p:spPr>
        <p:txBody>
          <a:bodyPr/>
          <a:lstStyle/>
          <a:p>
            <a:endParaRPr lang="ru-RU"/>
          </a:p>
        </p:txBody>
      </p:sp>
      <p:sp>
        <p:nvSpPr>
          <p:cNvPr id="4" name="Slide Number Placeholder 3"/>
          <p:cNvSpPr>
            <a:spLocks noGrp="1"/>
          </p:cNvSpPr>
          <p:nvPr>
            <p:ph type="sldNum" sz="quarter" idx="12"/>
          </p:nvPr>
        </p:nvSpPr>
        <p:spPr>
          <a:xfrm>
            <a:off x="7589520" y="6480969"/>
            <a:ext cx="502920" cy="301752"/>
          </a:xfrm>
        </p:spPr>
        <p:txBody>
          <a:bodyPr/>
          <a:lstStyle/>
          <a:p>
            <a:fld id="{9328921D-B76B-453A-840D-B9FB1A1E68B8}" type="slidenum">
              <a:rPr lang="ru-RU" smtClean="0"/>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3154BD04-8258-42CD-9EDB-615227048B9A}" type="datetimeFigureOut">
              <a:rPr lang="ru-RU" smtClean="0"/>
              <a:pPr/>
              <a:t>25.01.2022</a:t>
            </a:fld>
            <a:endParaRPr lang="ru-RU"/>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9328921D-B76B-453A-840D-B9FB1A1E68B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3154BD04-8258-42CD-9EDB-615227048B9A}" type="datetimeFigureOut">
              <a:rPr lang="ru-RU" smtClean="0"/>
              <a:pPr/>
              <a:t>25.01.2022</a:t>
            </a:fld>
            <a:endParaRPr lang="ru-RU"/>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9328921D-B76B-453A-840D-B9FB1A1E68B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154BD04-8258-42CD-9EDB-615227048B9A}" type="datetimeFigureOut">
              <a:rPr lang="ru-RU" smtClean="0"/>
              <a:pPr/>
              <a:t>25.01.2022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328921D-B76B-453A-840D-B9FB1A1E68B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60000"/>
                    </a14:imgEffect>
                    <a14:imgEffect>
                      <a14:brightnessContrast bright="-5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4BD04-8258-42CD-9EDB-615227048B9A}" type="datetimeFigureOut">
              <a:rPr lang="ru-RU" smtClean="0"/>
              <a:pPr/>
              <a:t>25.01.2022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8921D-B76B-453A-840D-B9FB1A1E68B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sharpenSoften amount="-60000"/>
                    </a14:imgEffect>
                    <a14:imgEffect>
                      <a14:brightnessContrast bright="-5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3154BD04-8258-42CD-9EDB-615227048B9A}" type="datetimeFigureOut">
              <a:rPr lang="ru-RU" smtClean="0"/>
              <a:pPr/>
              <a:t>25.01.2022</a:t>
            </a:fld>
            <a:endParaRPr lang="ru-RU"/>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9328921D-B76B-453A-840D-B9FB1A1E68B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fa.wikipedia.org/wiki/%D8%B1%D9%88%D8%A7%D9%86_%D8%B3%D8%A7%D8%B2_%D8%A8%D8%AA%D9%86" TargetMode="Externa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gif"/></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fa.wikipedia.org/wiki/%D8%A8%D8%AA%D9%86"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hyperlink" Target="http://fa.wikipedia.org/wiki/%D8%A8%D8%AA%D9%8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fa.wikipedia.org/wiki/%D8%A8%D8%AA%D9%86" TargetMode="Externa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259632" y="2060848"/>
            <a:ext cx="6768752" cy="1338828"/>
          </a:xfrm>
          <a:prstGeom prst="rect">
            <a:avLst/>
          </a:prstGeom>
          <a:noFill/>
        </p:spPr>
        <p:txBody>
          <a:bodyPr wrap="square" rtlCol="0">
            <a:spAutoFit/>
          </a:bodyPr>
          <a:lstStyle/>
          <a:p>
            <a:pPr lvl="0" algn="ctr" eaLnBrk="0" fontAlgn="base" hangingPunct="0">
              <a:lnSpc>
                <a:spcPct val="150000"/>
              </a:lnSpc>
              <a:spcBef>
                <a:spcPct val="0"/>
              </a:spcBef>
              <a:spcAft>
                <a:spcPct val="0"/>
              </a:spcAft>
            </a:pPr>
            <a:r>
              <a:rPr lang="fa-IR" sz="5400" b="1" dirty="0">
                <a:solidFill>
                  <a:schemeClr val="bg1"/>
                </a:solidFill>
                <a:latin typeface="B Nazanin+ Bold" pitchFamily="2" charset="-78"/>
                <a:ea typeface="Calibri" pitchFamily="34" charset="0"/>
                <a:cs typeface="B Titr" panose="00000700000000000000" pitchFamily="2" charset="-78"/>
              </a:rPr>
              <a:t>عناصر تشکیل دهنده بتن</a:t>
            </a:r>
            <a:endParaRPr lang="en-US" sz="3200" b="1" dirty="0">
              <a:solidFill>
                <a:schemeClr val="bg1"/>
              </a:solidFill>
              <a:latin typeface="B Nazanin+ Bold" pitchFamily="2" charset="-78"/>
              <a:cs typeface="B Titr" panose="000007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in)">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296026">
            <a:off x="5514630" y="363572"/>
            <a:ext cx="3400420" cy="439718"/>
          </a:xfrm>
        </p:spPr>
        <p:txBody>
          <a:bodyPr>
            <a:noAutofit/>
          </a:bodyPr>
          <a:lstStyle/>
          <a:p>
            <a:pPr algn="r"/>
            <a:r>
              <a:rPr lang="fa-IR" sz="2800" dirty="0" smtClean="0"/>
              <a:t>افزودنی های بتن</a:t>
            </a:r>
            <a:endParaRPr lang="en-US" sz="2800" dirty="0"/>
          </a:p>
        </p:txBody>
      </p:sp>
      <p:sp>
        <p:nvSpPr>
          <p:cNvPr id="2049" name="Rectangle 1"/>
          <p:cNvSpPr>
            <a:spLocks noChangeArrowheads="1"/>
          </p:cNvSpPr>
          <p:nvPr/>
        </p:nvSpPr>
        <p:spPr bwMode="auto">
          <a:xfrm rot="21443515">
            <a:off x="1785918" y="880572"/>
            <a:ext cx="735808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spcBef>
                <a:spcPct val="0"/>
              </a:spcBef>
              <a:spcAft>
                <a:spcPct val="0"/>
              </a:spcAft>
              <a:buClrTx/>
              <a:buSzTx/>
              <a:tabLst/>
            </a:pPr>
            <a:r>
              <a:rPr kumimoji="0" lang="ar-SA" sz="1800" b="1" i="0" u="none" strike="noStrike" cap="none" normalizeH="0" baseline="0" dirty="0" smtClean="0">
                <a:ln>
                  <a:noFill/>
                </a:ln>
                <a:solidFill>
                  <a:schemeClr val="tx1"/>
                </a:solidFill>
                <a:effectLst/>
                <a:latin typeface="Arial" charset="0"/>
                <a:cs typeface="Arial" charset="0"/>
              </a:rPr>
              <a:t>انواع معمول مواد افزودنی بتن به شرح زیر است</a:t>
            </a:r>
            <a:endParaRPr kumimoji="0" lang="en-US" sz="1800" b="1" i="0" u="none" strike="noStrike" cap="none" normalizeH="0" baseline="0" dirty="0" smtClean="0">
              <a:ln>
                <a:noFill/>
              </a:ln>
              <a:solidFill>
                <a:schemeClr val="tx1"/>
              </a:solidFill>
              <a:effectLst/>
              <a:latin typeface="Arial" charset="0"/>
              <a:cs typeface="Arial" charset="0"/>
            </a:endParaRPr>
          </a:p>
          <a:p>
            <a:pPr marL="1371600" marR="0" lvl="3" indent="0" algn="r" defTabSz="914400" rtl="0" eaLnBrk="0" fontAlgn="base" latinLnBrk="0" hangingPunct="0">
              <a:spcBef>
                <a:spcPct val="0"/>
              </a:spcBef>
              <a:spcAft>
                <a:spcPct val="0"/>
              </a:spcAft>
              <a:buClrTx/>
              <a:buSzTx/>
              <a:tabLst/>
            </a:pPr>
            <a:r>
              <a:rPr kumimoji="0" lang="fa-IR" sz="1800" b="0" i="0" u="none" strike="noStrike" cap="none" normalizeH="0" baseline="0" dirty="0" smtClean="0">
                <a:ln>
                  <a:noFill/>
                </a:ln>
                <a:solidFill>
                  <a:schemeClr val="tx1"/>
                </a:solidFill>
                <a:effectLst/>
                <a:latin typeface="Arial" charset="0"/>
                <a:cs typeface="Arial" charset="0"/>
              </a:rPr>
              <a:t>1.</a:t>
            </a:r>
            <a:r>
              <a:rPr kumimoji="0" lang="ar-SA" sz="1800" b="0" i="0" u="none" strike="noStrike" cap="none" normalizeH="0" baseline="0" dirty="0" smtClean="0">
                <a:ln>
                  <a:noFill/>
                </a:ln>
                <a:solidFill>
                  <a:schemeClr val="tx1"/>
                </a:solidFill>
                <a:effectLst/>
                <a:latin typeface="Arial" charset="0"/>
                <a:cs typeface="Arial" charset="0"/>
              </a:rPr>
              <a:t>شتاب دهنده سرعت هیدراتاسیون بتن (سخت شدن</a:t>
            </a:r>
            <a:r>
              <a:rPr lang="fa-IR" dirty="0" smtClean="0">
                <a:latin typeface="Arial" charset="0"/>
                <a:cs typeface="Arial" charset="0"/>
              </a:rPr>
              <a:t>)</a:t>
            </a:r>
            <a:endParaRPr kumimoji="0" lang="en-US" sz="1800" b="0" i="0" u="none" strike="noStrike" cap="none" normalizeH="0" baseline="0" dirty="0" smtClean="0">
              <a:ln>
                <a:noFill/>
              </a:ln>
              <a:solidFill>
                <a:schemeClr val="tx1"/>
              </a:solidFill>
              <a:effectLst/>
              <a:latin typeface="Arial" charset="0"/>
              <a:cs typeface="Arial" charset="0"/>
            </a:endParaRPr>
          </a:p>
          <a:p>
            <a:pPr marL="1371600" marR="0" lvl="3" indent="0" algn="r" defTabSz="914400" rtl="0" eaLnBrk="0" fontAlgn="base" latinLnBrk="0" hangingPunct="0">
              <a:spcBef>
                <a:spcPct val="0"/>
              </a:spcBef>
              <a:spcAft>
                <a:spcPct val="0"/>
              </a:spcAft>
              <a:buClrTx/>
              <a:buSzTx/>
              <a:tabLst/>
            </a:pPr>
            <a:r>
              <a:rPr kumimoji="0" lang="fa-IR" sz="1800" b="0" i="0" u="none" strike="noStrike" cap="none" normalizeH="0" baseline="0" dirty="0" smtClean="0">
                <a:ln>
                  <a:noFill/>
                </a:ln>
                <a:solidFill>
                  <a:schemeClr val="tx1"/>
                </a:solidFill>
                <a:effectLst/>
                <a:latin typeface="Arial" charset="0"/>
                <a:cs typeface="Arial" charset="0"/>
              </a:rPr>
              <a:t>2.</a:t>
            </a:r>
            <a:r>
              <a:rPr kumimoji="0" lang="ar-SA" sz="1800" b="0" i="0" u="none" strike="noStrike" cap="none" normalizeH="0" baseline="0" dirty="0" smtClean="0">
                <a:ln>
                  <a:noFill/>
                </a:ln>
                <a:solidFill>
                  <a:schemeClr val="tx1"/>
                </a:solidFill>
                <a:effectLst/>
                <a:latin typeface="Arial" charset="0"/>
                <a:cs typeface="Arial" charset="0"/>
              </a:rPr>
              <a:t>کاهش دهنده سرعت گیرش بتن</a:t>
            </a:r>
            <a:endParaRPr kumimoji="0" lang="en-US" sz="1800" b="0" i="0" u="none" strike="noStrike" cap="none" normalizeH="0" baseline="0" dirty="0" smtClean="0">
              <a:ln>
                <a:noFill/>
              </a:ln>
              <a:solidFill>
                <a:schemeClr val="tx1"/>
              </a:solidFill>
              <a:effectLst/>
              <a:latin typeface="Arial" charset="0"/>
              <a:cs typeface="Arial" charset="0"/>
            </a:endParaRPr>
          </a:p>
          <a:p>
            <a:pPr lvl="3" algn="r" eaLnBrk="0" fontAlgn="base" hangingPunct="0">
              <a:spcBef>
                <a:spcPct val="0"/>
              </a:spcBef>
              <a:spcAft>
                <a:spcPct val="0"/>
              </a:spcAft>
            </a:pPr>
            <a:r>
              <a:rPr lang="fa-IR" dirty="0" smtClean="0"/>
              <a:t>3.افزودنی های حباب زا</a:t>
            </a:r>
            <a:endParaRPr kumimoji="0" lang="fa-IR" sz="1800" b="0" i="0" u="none" strike="noStrike" cap="none" normalizeH="0" baseline="0" dirty="0" smtClean="0">
              <a:ln>
                <a:noFill/>
              </a:ln>
              <a:solidFill>
                <a:schemeClr val="tx1"/>
              </a:solidFill>
              <a:effectLst/>
              <a:latin typeface="Arial" charset="0"/>
              <a:cs typeface="Arial" charset="0"/>
              <a:hlinkClick r:id="rId2" tooltip="روان ساز بتن"/>
            </a:endParaRPr>
          </a:p>
          <a:p>
            <a:pPr marL="1371600" marR="0" lvl="3" indent="0" algn="r" defTabSz="914400" rtl="0" eaLnBrk="0" fontAlgn="base" latinLnBrk="0" hangingPunct="0">
              <a:spcBef>
                <a:spcPct val="0"/>
              </a:spcBef>
              <a:spcAft>
                <a:spcPct val="0"/>
              </a:spcAft>
              <a:buClrTx/>
              <a:buSzTx/>
              <a:tabLst/>
            </a:pPr>
            <a:r>
              <a:rPr kumimoji="0" lang="fa-IR" sz="1800" b="0" i="0" u="none" strike="noStrike" cap="none" normalizeH="0" baseline="0" dirty="0" smtClean="0">
                <a:ln>
                  <a:noFill/>
                </a:ln>
                <a:solidFill>
                  <a:schemeClr val="tx1"/>
                </a:solidFill>
                <a:effectLst/>
                <a:latin typeface="Arial" charset="0"/>
                <a:cs typeface="Arial" charset="0"/>
              </a:rPr>
              <a:t>4. روان ساز بتن</a:t>
            </a:r>
            <a:endParaRPr kumimoji="0" lang="en-US" sz="1800" b="0" i="0" u="none" strike="noStrike" cap="none" normalizeH="0" baseline="0" dirty="0" smtClean="0">
              <a:ln>
                <a:noFill/>
              </a:ln>
              <a:solidFill>
                <a:schemeClr val="tx1"/>
              </a:solidFill>
              <a:effectLst/>
              <a:latin typeface="Arial" charset="0"/>
              <a:cs typeface="Arial" charset="0"/>
            </a:endParaRPr>
          </a:p>
          <a:p>
            <a:pPr marL="1371600" marR="0" lvl="3" indent="0" algn="r" defTabSz="914400" rtl="0" eaLnBrk="0" fontAlgn="base" latinLnBrk="0" hangingPunct="0">
              <a:spcBef>
                <a:spcPct val="0"/>
              </a:spcBef>
              <a:spcAft>
                <a:spcPct val="0"/>
              </a:spcAft>
              <a:buClrTx/>
              <a:buSzTx/>
              <a:tabLst/>
            </a:pPr>
            <a:r>
              <a:rPr kumimoji="0" lang="fa-IR" sz="1800" b="0" i="0" u="none" strike="noStrike" cap="none" normalizeH="0" baseline="0" dirty="0" smtClean="0">
                <a:ln>
                  <a:noFill/>
                </a:ln>
                <a:solidFill>
                  <a:schemeClr val="tx1"/>
                </a:solidFill>
                <a:effectLst/>
                <a:latin typeface="Arial" charset="0"/>
                <a:cs typeface="Arial" charset="0"/>
              </a:rPr>
              <a:t>5.</a:t>
            </a:r>
            <a:r>
              <a:rPr kumimoji="0" lang="ar-SA" sz="1800" b="0" i="0" u="none" strike="noStrike" cap="none" normalizeH="0" baseline="0" dirty="0" smtClean="0">
                <a:ln>
                  <a:noFill/>
                </a:ln>
                <a:solidFill>
                  <a:schemeClr val="tx1"/>
                </a:solidFill>
                <a:effectLst/>
                <a:latin typeface="Arial" charset="0"/>
                <a:cs typeface="Arial" charset="0"/>
              </a:rPr>
              <a:t>مواد افزودنی که شامل رنگدانه ها که می تواند برای تغییر رنگ بتن و زیبایی استفاده گردد</a:t>
            </a:r>
            <a:endParaRPr kumimoji="0" lang="en-US" sz="1800" b="0" i="0" u="none" strike="noStrike" cap="none" normalizeH="0" baseline="0" dirty="0" smtClean="0">
              <a:ln>
                <a:noFill/>
              </a:ln>
              <a:solidFill>
                <a:schemeClr val="tx1"/>
              </a:solidFill>
              <a:effectLst/>
              <a:latin typeface="Arial" charset="0"/>
              <a:cs typeface="Arial" charset="0"/>
            </a:endParaRPr>
          </a:p>
          <a:p>
            <a:pPr marL="0" marR="0" lvl="0" indent="0" algn="r" defTabSz="914400" rtl="0" eaLnBrk="0" fontAlgn="base" latinLnBrk="0" hangingPunct="0">
              <a:spcBef>
                <a:spcPct val="0"/>
              </a:spcBef>
              <a:spcAft>
                <a:spcPct val="0"/>
              </a:spcAft>
              <a:buClrTx/>
              <a:buSzTx/>
              <a:tabLst/>
            </a:pPr>
            <a:endParaRPr kumimoji="0" lang="en-US" sz="1800" b="0" i="0" u="none" strike="noStrike" cap="none" normalizeH="0" baseline="0" dirty="0" smtClean="0">
              <a:ln>
                <a:noFill/>
              </a:ln>
              <a:solidFill>
                <a:schemeClr val="tx1"/>
              </a:solidFill>
              <a:effectLst/>
              <a:latin typeface="Arial" charset="0"/>
              <a:cs typeface="Arial" charset="0"/>
            </a:endParaRPr>
          </a:p>
        </p:txBody>
      </p:sp>
      <p:pic>
        <p:nvPicPr>
          <p:cNvPr id="2050" name="Picture 2" descr="C:\Users\Arabpour\Desktop\2\images.jpg"/>
          <p:cNvPicPr>
            <a:picLocks noChangeAspect="1" noChangeArrowheads="1"/>
          </p:cNvPicPr>
          <p:nvPr/>
        </p:nvPicPr>
        <p:blipFill>
          <a:blip r:embed="rId3" cstate="print"/>
          <a:srcRect/>
          <a:stretch>
            <a:fillRect/>
          </a:stretch>
        </p:blipFill>
        <p:spPr bwMode="auto">
          <a:xfrm>
            <a:off x="441325" y="4614883"/>
            <a:ext cx="2619375" cy="1743075"/>
          </a:xfrm>
          <a:prstGeom prst="rect">
            <a:avLst/>
          </a:prstGeom>
          <a:noFill/>
        </p:spPr>
      </p:pic>
      <p:pic>
        <p:nvPicPr>
          <p:cNvPr id="2051" name="Picture 3" descr="C:\Users\Arabpour\Desktop\2\imajges.jpg"/>
          <p:cNvPicPr>
            <a:picLocks noChangeAspect="1" noChangeArrowheads="1"/>
          </p:cNvPicPr>
          <p:nvPr/>
        </p:nvPicPr>
        <p:blipFill>
          <a:blip r:embed="rId4" cstate="print"/>
          <a:srcRect/>
          <a:stretch>
            <a:fillRect/>
          </a:stretch>
        </p:blipFill>
        <p:spPr bwMode="auto">
          <a:xfrm>
            <a:off x="2643174" y="2857496"/>
            <a:ext cx="3381375" cy="1352550"/>
          </a:xfrm>
          <a:prstGeom prst="rect">
            <a:avLst/>
          </a:prstGeom>
          <a:noFill/>
        </p:spPr>
      </p:pic>
      <p:pic>
        <p:nvPicPr>
          <p:cNvPr id="2053" name="Picture 5" descr="C:\Users\Arabpour\Desktop\2\Untitled.png"/>
          <p:cNvPicPr>
            <a:picLocks noChangeAspect="1" noChangeArrowheads="1"/>
          </p:cNvPicPr>
          <p:nvPr/>
        </p:nvPicPr>
        <p:blipFill>
          <a:blip r:embed="rId5" cstate="print"/>
          <a:srcRect/>
          <a:stretch>
            <a:fillRect/>
          </a:stretch>
        </p:blipFill>
        <p:spPr bwMode="auto">
          <a:xfrm>
            <a:off x="4572000" y="4286256"/>
            <a:ext cx="4595822" cy="2585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2" presetClass="entr" presetSubtype="4" fill="hold" nodeType="withEffect">
                                  <p:stCondLst>
                                    <p:cond delay="0"/>
                                  </p:stCondLst>
                                  <p:childTnLst>
                                    <p:set>
                                      <p:cBhvr>
                                        <p:cTn id="11" dur="1" fill="hold">
                                          <p:stCondLst>
                                            <p:cond delay="0"/>
                                          </p:stCondLst>
                                        </p:cTn>
                                        <p:tgtEl>
                                          <p:spTgt spid="2049">
                                            <p:txEl>
                                              <p:pRg st="0" end="0"/>
                                            </p:txEl>
                                          </p:spTgt>
                                        </p:tgtEl>
                                        <p:attrNameLst>
                                          <p:attrName>style.visibility</p:attrName>
                                        </p:attrNameLst>
                                      </p:cBhvr>
                                      <p:to>
                                        <p:strVal val="visible"/>
                                      </p:to>
                                    </p:set>
                                    <p:anim calcmode="lin" valueType="num">
                                      <p:cBhvr additive="base">
                                        <p:cTn id="12" dur="1000" fill="hold"/>
                                        <p:tgtEl>
                                          <p:spTgt spid="2049">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2049">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49">
                                            <p:txEl>
                                              <p:pRg st="1" end="1"/>
                                            </p:txEl>
                                          </p:spTgt>
                                        </p:tgtEl>
                                        <p:attrNameLst>
                                          <p:attrName>style.visibility</p:attrName>
                                        </p:attrNameLst>
                                      </p:cBhvr>
                                      <p:to>
                                        <p:strVal val="visible"/>
                                      </p:to>
                                    </p:set>
                                    <p:anim calcmode="lin" valueType="num">
                                      <p:cBhvr additive="base">
                                        <p:cTn id="16" dur="1000" fill="hold"/>
                                        <p:tgtEl>
                                          <p:spTgt spid="2049">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2049">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049">
                                            <p:txEl>
                                              <p:pRg st="2" end="2"/>
                                            </p:txEl>
                                          </p:spTgt>
                                        </p:tgtEl>
                                        <p:attrNameLst>
                                          <p:attrName>style.visibility</p:attrName>
                                        </p:attrNameLst>
                                      </p:cBhvr>
                                      <p:to>
                                        <p:strVal val="visible"/>
                                      </p:to>
                                    </p:set>
                                    <p:anim calcmode="lin" valueType="num">
                                      <p:cBhvr additive="base">
                                        <p:cTn id="20" dur="1000" fill="hold"/>
                                        <p:tgtEl>
                                          <p:spTgt spid="2049">
                                            <p:txEl>
                                              <p:pRg st="2" end="2"/>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2049">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49">
                                            <p:txEl>
                                              <p:pRg st="3" end="3"/>
                                            </p:txEl>
                                          </p:spTgt>
                                        </p:tgtEl>
                                        <p:attrNameLst>
                                          <p:attrName>style.visibility</p:attrName>
                                        </p:attrNameLst>
                                      </p:cBhvr>
                                      <p:to>
                                        <p:strVal val="visible"/>
                                      </p:to>
                                    </p:set>
                                    <p:anim calcmode="lin" valueType="num">
                                      <p:cBhvr additive="base">
                                        <p:cTn id="24" dur="1000" fill="hold"/>
                                        <p:tgtEl>
                                          <p:spTgt spid="2049">
                                            <p:txEl>
                                              <p:pRg st="3" end="3"/>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2049">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49">
                                            <p:txEl>
                                              <p:pRg st="4" end="4"/>
                                            </p:txEl>
                                          </p:spTgt>
                                        </p:tgtEl>
                                        <p:attrNameLst>
                                          <p:attrName>style.visibility</p:attrName>
                                        </p:attrNameLst>
                                      </p:cBhvr>
                                      <p:to>
                                        <p:strVal val="visible"/>
                                      </p:to>
                                    </p:set>
                                    <p:anim calcmode="lin" valueType="num">
                                      <p:cBhvr additive="base">
                                        <p:cTn id="28" dur="1000" fill="hold"/>
                                        <p:tgtEl>
                                          <p:spTgt spid="2049">
                                            <p:txEl>
                                              <p:pRg st="4" end="4"/>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2049">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49">
                                            <p:txEl>
                                              <p:pRg st="5" end="5"/>
                                            </p:txEl>
                                          </p:spTgt>
                                        </p:tgtEl>
                                        <p:attrNameLst>
                                          <p:attrName>style.visibility</p:attrName>
                                        </p:attrNameLst>
                                      </p:cBhvr>
                                      <p:to>
                                        <p:strVal val="visible"/>
                                      </p:to>
                                    </p:set>
                                    <p:anim calcmode="lin" valueType="num">
                                      <p:cBhvr additive="base">
                                        <p:cTn id="32" dur="1000" fill="hold"/>
                                        <p:tgtEl>
                                          <p:spTgt spid="2049">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2049">
                                            <p:txEl>
                                              <p:pRg st="5" end="5"/>
                                            </p:txEl>
                                          </p:spTgt>
                                        </p:tgtEl>
                                        <p:attrNameLst>
                                          <p:attrName>ppt_y</p:attrName>
                                        </p:attrNameLst>
                                      </p:cBhvr>
                                      <p:tavLst>
                                        <p:tav tm="0">
                                          <p:val>
                                            <p:strVal val="1+#ppt_h/2"/>
                                          </p:val>
                                        </p:tav>
                                        <p:tav tm="100000">
                                          <p:val>
                                            <p:strVal val="#ppt_y"/>
                                          </p:val>
                                        </p:tav>
                                      </p:tavLst>
                                    </p:anim>
                                  </p:childTnLst>
                                </p:cTn>
                              </p:par>
                              <p:par>
                                <p:cTn id="34" presetID="35" presetClass="path" presetSubtype="0" accel="50000" decel="50000" fill="hold" nodeType="withEffect">
                                  <p:stCondLst>
                                    <p:cond delay="0"/>
                                  </p:stCondLst>
                                  <p:childTnLst>
                                    <p:animMotion origin="layout" path="M 0.25 -6.8471E-7 L 1.11022E-16 -6.8471E-7 " pathEditMode="relative" rAng="0" ptsTypes="AA">
                                      <p:cBhvr>
                                        <p:cTn id="35" dur="2000" fill="hold"/>
                                        <p:tgtEl>
                                          <p:spTgt spid="2053"/>
                                        </p:tgtEl>
                                        <p:attrNameLst>
                                          <p:attrName>ppt_x</p:attrName>
                                          <p:attrName>ppt_y</p:attrName>
                                        </p:attrNameLst>
                                      </p:cBhvr>
                                      <p:rCtr x="-125" y="0"/>
                                    </p:animMotion>
                                  </p:childTnLst>
                                </p:cTn>
                              </p:par>
                              <p:par>
                                <p:cTn id="36" presetID="56" presetClass="path" presetSubtype="0" accel="50000" decel="50000" fill="hold" nodeType="withEffect">
                                  <p:stCondLst>
                                    <p:cond delay="0"/>
                                  </p:stCondLst>
                                  <p:childTnLst>
                                    <p:animMotion origin="layout" path="M -0.14826 0.19987 L 0.10174 -0.13324 " pathEditMode="relative" rAng="0" ptsTypes="AA">
                                      <p:cBhvr>
                                        <p:cTn id="37" dur="2000" fill="hold"/>
                                        <p:tgtEl>
                                          <p:spTgt spid="2050"/>
                                        </p:tgtEl>
                                        <p:attrNameLst>
                                          <p:attrName>ppt_x</p:attrName>
                                          <p:attrName>ppt_y</p:attrName>
                                        </p:attrNameLst>
                                      </p:cBhvr>
                                      <p:rCtr x="125"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401226">
            <a:off x="6371845" y="273079"/>
            <a:ext cx="2543164" cy="582594"/>
          </a:xfrm>
        </p:spPr>
        <p:txBody>
          <a:bodyPr>
            <a:normAutofit/>
          </a:bodyPr>
          <a:lstStyle/>
          <a:p>
            <a:pPr algn="r"/>
            <a:r>
              <a:rPr lang="fa-IR" sz="2000" b="1" dirty="0" smtClean="0">
                <a:cs typeface="B Badr" pitchFamily="2" charset="-78"/>
              </a:rPr>
              <a:t>ترکیب مواد به صورت دستی</a:t>
            </a:r>
            <a:endParaRPr lang="en-US" sz="2000" b="1" dirty="0">
              <a:cs typeface="B Badr" pitchFamily="2" charset="-78"/>
            </a:endParaRPr>
          </a:p>
        </p:txBody>
      </p:sp>
      <p:pic>
        <p:nvPicPr>
          <p:cNvPr id="4" name="Picture 2" descr="30"/>
          <p:cNvPicPr>
            <a:picLocks noChangeAspect="1" noChangeArrowheads="1"/>
          </p:cNvPicPr>
          <p:nvPr/>
        </p:nvPicPr>
        <p:blipFill>
          <a:blip r:embed="rId2" cstate="print"/>
          <a:srcRect/>
          <a:stretch>
            <a:fillRect/>
          </a:stretch>
        </p:blipFill>
        <p:spPr bwMode="auto">
          <a:xfrm>
            <a:off x="0" y="1071546"/>
            <a:ext cx="3424132" cy="2587629"/>
          </a:xfrm>
          <a:prstGeom prst="rect">
            <a:avLst/>
          </a:prstGeom>
          <a:noFill/>
        </p:spPr>
      </p:pic>
      <p:pic>
        <p:nvPicPr>
          <p:cNvPr id="5" name="Picture 2" descr="31"/>
          <p:cNvPicPr>
            <a:picLocks noGrp="1" noChangeAspect="1" noChangeArrowheads="1"/>
          </p:cNvPicPr>
          <p:nvPr>
            <p:ph idx="1"/>
          </p:nvPr>
        </p:nvPicPr>
        <p:blipFill>
          <a:blip r:embed="rId3" cstate="print"/>
          <a:srcRect/>
          <a:stretch>
            <a:fillRect/>
          </a:stretch>
        </p:blipFill>
        <p:spPr bwMode="auto">
          <a:xfrm>
            <a:off x="2714612" y="1500174"/>
            <a:ext cx="3071818" cy="2303864"/>
          </a:xfrm>
          <a:prstGeom prst="rect">
            <a:avLst/>
          </a:prstGeom>
          <a:noFill/>
        </p:spPr>
      </p:pic>
      <p:pic>
        <p:nvPicPr>
          <p:cNvPr id="6" name="Picture 2" descr="32"/>
          <p:cNvPicPr>
            <a:picLocks noChangeAspect="1" noChangeArrowheads="1"/>
          </p:cNvPicPr>
          <p:nvPr/>
        </p:nvPicPr>
        <p:blipFill>
          <a:blip r:embed="rId4" cstate="print"/>
          <a:srcRect/>
          <a:stretch>
            <a:fillRect/>
          </a:stretch>
        </p:blipFill>
        <p:spPr bwMode="auto">
          <a:xfrm>
            <a:off x="5572100" y="1928802"/>
            <a:ext cx="3571900" cy="2380702"/>
          </a:xfrm>
          <a:prstGeom prst="rect">
            <a:avLst/>
          </a:prstGeom>
          <a:noFill/>
        </p:spPr>
      </p:pic>
      <p:pic>
        <p:nvPicPr>
          <p:cNvPr id="7" name="Picture 2" descr="33"/>
          <p:cNvPicPr>
            <a:picLocks noChangeAspect="1" noChangeArrowheads="1"/>
          </p:cNvPicPr>
          <p:nvPr/>
        </p:nvPicPr>
        <p:blipFill>
          <a:blip r:embed="rId5" cstate="print"/>
          <a:srcRect/>
          <a:stretch>
            <a:fillRect/>
          </a:stretch>
        </p:blipFill>
        <p:spPr bwMode="auto">
          <a:xfrm>
            <a:off x="4000496" y="4071942"/>
            <a:ext cx="4025906" cy="3096476"/>
          </a:xfrm>
          <a:prstGeom prst="rect">
            <a:avLst/>
          </a:prstGeom>
          <a:noFill/>
        </p:spPr>
      </p:pic>
      <p:pic>
        <p:nvPicPr>
          <p:cNvPr id="8" name="Picture 2" descr="34"/>
          <p:cNvPicPr>
            <a:picLocks noChangeAspect="1" noChangeArrowheads="1"/>
          </p:cNvPicPr>
          <p:nvPr/>
        </p:nvPicPr>
        <p:blipFill>
          <a:blip r:embed="rId6" cstate="print"/>
          <a:srcRect/>
          <a:stretch>
            <a:fillRect/>
          </a:stretch>
        </p:blipFill>
        <p:spPr bwMode="auto">
          <a:xfrm>
            <a:off x="0" y="3886250"/>
            <a:ext cx="4143372" cy="2971750"/>
          </a:xfrm>
          <a:prstGeom prst="rect">
            <a:avLst/>
          </a:prstGeom>
          <a:noFill/>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000" fill="hold"/>
                                        <p:tgtEl>
                                          <p:spTgt spid="4"/>
                                        </p:tgtEl>
                                        <p:attrNameLst>
                                          <p:attrName>ppt_x</p:attrName>
                                        </p:attrNameLst>
                                      </p:cBhvr>
                                      <p:tavLst>
                                        <p:tav tm="0">
                                          <p:val>
                                            <p:strVal val="#ppt_x"/>
                                          </p:val>
                                        </p:tav>
                                        <p:tav tm="100000">
                                          <p:val>
                                            <p:strVal val="#ppt_x"/>
                                          </p:val>
                                        </p:tav>
                                      </p:tavLst>
                                    </p:anim>
                                    <p:anim calcmode="lin" valueType="num">
                                      <p:cBhvr additive="base">
                                        <p:cTn id="14" dur="20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30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000" fill="hold"/>
                                        <p:tgtEl>
                                          <p:spTgt spid="5"/>
                                        </p:tgtEl>
                                        <p:attrNameLst>
                                          <p:attrName>ppt_x</p:attrName>
                                        </p:attrNameLst>
                                      </p:cBhvr>
                                      <p:tavLst>
                                        <p:tav tm="0">
                                          <p:val>
                                            <p:strVal val="#ppt_x"/>
                                          </p:val>
                                        </p:tav>
                                        <p:tav tm="100000">
                                          <p:val>
                                            <p:strVal val="#ppt_x"/>
                                          </p:val>
                                        </p:tav>
                                      </p:tavLst>
                                    </p:anim>
                                    <p:anim calcmode="lin" valueType="num">
                                      <p:cBhvr additive="base">
                                        <p:cTn id="19" dur="20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ppt_x"/>
                                          </p:val>
                                        </p:tav>
                                        <p:tav tm="100000">
                                          <p:val>
                                            <p:strVal val="#ppt_x"/>
                                          </p:val>
                                        </p:tav>
                                      </p:tavLst>
                                    </p:anim>
                                    <p:anim calcmode="lin" valueType="num">
                                      <p:cBhvr additive="base">
                                        <p:cTn id="24" dur="20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7000"/>
                            </p:stCondLst>
                            <p:childTnLst>
                              <p:par>
                                <p:cTn id="26" presetID="2" presetClass="entr" presetSubtype="4"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2000" fill="hold"/>
                                        <p:tgtEl>
                                          <p:spTgt spid="7"/>
                                        </p:tgtEl>
                                        <p:attrNameLst>
                                          <p:attrName>ppt_x</p:attrName>
                                        </p:attrNameLst>
                                      </p:cBhvr>
                                      <p:tavLst>
                                        <p:tav tm="0">
                                          <p:val>
                                            <p:strVal val="#ppt_x"/>
                                          </p:val>
                                        </p:tav>
                                        <p:tav tm="100000">
                                          <p:val>
                                            <p:strVal val="#ppt_x"/>
                                          </p:val>
                                        </p:tav>
                                      </p:tavLst>
                                    </p:anim>
                                    <p:anim calcmode="lin" valueType="num">
                                      <p:cBhvr additive="base">
                                        <p:cTn id="29" dur="20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9000"/>
                            </p:stCondLst>
                            <p:childTnLst>
                              <p:par>
                                <p:cTn id="31" presetID="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2000" fill="hold"/>
                                        <p:tgtEl>
                                          <p:spTgt spid="8"/>
                                        </p:tgtEl>
                                        <p:attrNameLst>
                                          <p:attrName>ppt_x</p:attrName>
                                        </p:attrNameLst>
                                      </p:cBhvr>
                                      <p:tavLst>
                                        <p:tav tm="0">
                                          <p:val>
                                            <p:strVal val="#ppt_x"/>
                                          </p:val>
                                        </p:tav>
                                        <p:tav tm="100000">
                                          <p:val>
                                            <p:strVal val="#ppt_x"/>
                                          </p:val>
                                        </p:tav>
                                      </p:tavLst>
                                    </p:anim>
                                    <p:anim calcmode="lin" valueType="num">
                                      <p:cBhvr additive="base">
                                        <p:cTn id="34"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407528">
            <a:off x="4285235" y="382955"/>
            <a:ext cx="4916408" cy="631844"/>
          </a:xfrm>
        </p:spPr>
        <p:txBody>
          <a:bodyPr>
            <a:noAutofit/>
          </a:bodyPr>
          <a:lstStyle/>
          <a:p>
            <a:r>
              <a:rPr lang="en-US" sz="3200" dirty="0" smtClean="0">
                <a:cs typeface="B Badr" pitchFamily="2" charset="-78"/>
              </a:rPr>
              <a:t> (mixer)</a:t>
            </a:r>
            <a:r>
              <a:rPr lang="fa-IR" sz="3200" dirty="0" smtClean="0">
                <a:cs typeface="B Badr" pitchFamily="2" charset="-78"/>
              </a:rPr>
              <a:t>انواع ماشین آلات ترکیب بتن</a:t>
            </a:r>
            <a:endParaRPr lang="en-US" sz="3200" dirty="0">
              <a:cs typeface="B Badr" pitchFamily="2" charset="-78"/>
            </a:endParaRPr>
          </a:p>
        </p:txBody>
      </p:sp>
      <p:pic>
        <p:nvPicPr>
          <p:cNvPr id="6" name="Content Placeholder 5" descr="images.jpg"/>
          <p:cNvPicPr>
            <a:picLocks noGrp="1" noChangeAspect="1"/>
          </p:cNvPicPr>
          <p:nvPr>
            <p:ph idx="1"/>
          </p:nvPr>
        </p:nvPicPr>
        <p:blipFill>
          <a:blip r:embed="rId2" cstate="print"/>
          <a:stretch>
            <a:fillRect/>
          </a:stretch>
        </p:blipFill>
        <p:spPr>
          <a:xfrm>
            <a:off x="642910" y="1857364"/>
            <a:ext cx="2114550" cy="21621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Snip Diagonal Corner Rectangle 4"/>
          <p:cNvSpPr/>
          <p:nvPr/>
        </p:nvSpPr>
        <p:spPr>
          <a:xfrm>
            <a:off x="-32" y="4286256"/>
            <a:ext cx="4786346" cy="2571768"/>
          </a:xfrm>
          <a:prstGeom prst="snip2Diag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descr="C:\Users\Arabpour\Desktop\D2\D2\book-43.jpg"/>
          <p:cNvPicPr>
            <a:picLocks noChangeAspect="1" noChangeArrowheads="1"/>
          </p:cNvPicPr>
          <p:nvPr/>
        </p:nvPicPr>
        <p:blipFill>
          <a:blip r:embed="rId4" cstate="print"/>
          <a:srcRect/>
          <a:stretch>
            <a:fillRect/>
          </a:stretch>
        </p:blipFill>
        <p:spPr bwMode="auto">
          <a:xfrm>
            <a:off x="4648200" y="4143380"/>
            <a:ext cx="4495800" cy="2714620"/>
          </a:xfrm>
          <a:prstGeom prst="rect">
            <a:avLst/>
          </a:prstGeom>
          <a:noFill/>
        </p:spPr>
      </p:pic>
      <p:pic>
        <p:nvPicPr>
          <p:cNvPr id="6148" name="Picture 4" descr="C:\Users\Arabpour\Desktop\D2\D\mikser.jpg"/>
          <p:cNvPicPr>
            <a:picLocks noChangeAspect="1" noChangeArrowheads="1"/>
          </p:cNvPicPr>
          <p:nvPr/>
        </p:nvPicPr>
        <p:blipFill>
          <a:blip r:embed="rId5" cstate="print"/>
          <a:srcRect/>
          <a:stretch>
            <a:fillRect/>
          </a:stretch>
        </p:blipFill>
        <p:spPr bwMode="auto">
          <a:xfrm>
            <a:off x="4714876" y="1357298"/>
            <a:ext cx="4071936" cy="27146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med">
    <p:split orient="vert"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394311">
            <a:off x="5861712" y="88007"/>
            <a:ext cx="2971792" cy="917596"/>
          </a:xfrm>
        </p:spPr>
        <p:txBody>
          <a:bodyPr/>
          <a:lstStyle/>
          <a:p>
            <a:pPr algn="r"/>
            <a:r>
              <a:rPr lang="fa-IR" dirty="0" smtClean="0">
                <a:latin typeface="B Nazanin+ Bold" pitchFamily="2" charset="-78"/>
                <a:cs typeface="B Badr" pitchFamily="2" charset="-78"/>
              </a:rPr>
              <a:t>ترکیب بتن </a:t>
            </a:r>
            <a:endParaRPr lang="en-US" dirty="0">
              <a:latin typeface="B Nazanin+ Bold" pitchFamily="2" charset="-78"/>
              <a:cs typeface="B Badr" pitchFamily="2" charset="-78"/>
            </a:endParaRPr>
          </a:p>
        </p:txBody>
      </p:sp>
      <p:pic>
        <p:nvPicPr>
          <p:cNvPr id="4099" name="Picture 3" descr="C:\Users\Arabpour\Desktop\D2\D2\book-44.jpg"/>
          <p:cNvPicPr>
            <a:picLocks noChangeAspect="1" noChangeArrowheads="1"/>
          </p:cNvPicPr>
          <p:nvPr/>
        </p:nvPicPr>
        <p:blipFill>
          <a:blip r:embed="rId2" cstate="print"/>
          <a:srcRect/>
          <a:stretch>
            <a:fillRect/>
          </a:stretch>
        </p:blipFill>
        <p:spPr bwMode="auto">
          <a:xfrm>
            <a:off x="2643174" y="2857520"/>
            <a:ext cx="6789741" cy="4214818"/>
          </a:xfrm>
          <a:prstGeom prst="rect">
            <a:avLst/>
          </a:prstGeom>
          <a:noFill/>
        </p:spPr>
      </p:pic>
      <p:sp>
        <p:nvSpPr>
          <p:cNvPr id="6" name="Snip Diagonal Corner Rectangle 5"/>
          <p:cNvSpPr/>
          <p:nvPr/>
        </p:nvSpPr>
        <p:spPr>
          <a:xfrm>
            <a:off x="0" y="2214554"/>
            <a:ext cx="3071802" cy="4643446"/>
          </a:xfrm>
          <a:prstGeom prst="snip2Diag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trips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382383">
            <a:off x="5895975" y="165391"/>
            <a:ext cx="2789540" cy="1033270"/>
          </a:xfrm>
        </p:spPr>
        <p:txBody>
          <a:bodyPr/>
          <a:lstStyle/>
          <a:p>
            <a:r>
              <a:rPr lang="fa-IR" dirty="0" smtClean="0">
                <a:cs typeface="B Badr" pitchFamily="2" charset="-78"/>
              </a:rPr>
              <a:t>بتن مِگر</a:t>
            </a:r>
            <a:endParaRPr lang="en-US" dirty="0">
              <a:cs typeface="B Badr" pitchFamily="2" charset="-78"/>
            </a:endParaRPr>
          </a:p>
        </p:txBody>
      </p:sp>
      <p:pic>
        <p:nvPicPr>
          <p:cNvPr id="13" name="Content Placeholder 12" descr="k4b7sg.jpg"/>
          <p:cNvPicPr>
            <a:picLocks noGrp="1" noChangeAspect="1"/>
          </p:cNvPicPr>
          <p:nvPr>
            <p:ph sz="half" idx="2"/>
          </p:nvPr>
        </p:nvPicPr>
        <p:blipFill>
          <a:blip r:embed="rId2" cstate="print"/>
          <a:stretch>
            <a:fillRect/>
          </a:stretch>
        </p:blipFill>
        <p:spPr>
          <a:xfrm>
            <a:off x="4357686" y="2207642"/>
            <a:ext cx="4786314" cy="4650358"/>
          </a:xfrm>
        </p:spPr>
      </p:pic>
      <p:sp>
        <p:nvSpPr>
          <p:cNvPr id="12" name="Snip Diagonal Corner Rectangle 11"/>
          <p:cNvSpPr/>
          <p:nvPr/>
        </p:nvSpPr>
        <p:spPr>
          <a:xfrm>
            <a:off x="0" y="1500174"/>
            <a:ext cx="5500726" cy="3500438"/>
          </a:xfrm>
          <a:prstGeom prst="snip2DiagRect">
            <a:avLst/>
          </a:prstGeom>
          <a:blipFill>
            <a:blip r:embed="rId3" cstate="print"/>
            <a:stretch>
              <a:fillRect/>
            </a:stretch>
          </a:blipFill>
          <a:effectLst>
            <a:outerShdw blurRad="50800" dist="50800" dir="5400000" algn="ctr" rotWithShape="0">
              <a:srgbClr val="000000">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heel spokes="2"/>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Arabpour\Desktop\D2\betton.jpg"/>
          <p:cNvPicPr>
            <a:picLocks noChangeAspect="1" noChangeArrowheads="1"/>
          </p:cNvPicPr>
          <p:nvPr/>
        </p:nvPicPr>
        <p:blipFill>
          <a:blip r:embed="rId2" cstate="print"/>
          <a:srcRect/>
          <a:stretch>
            <a:fillRect/>
          </a:stretch>
        </p:blipFill>
        <p:spPr bwMode="auto">
          <a:xfrm>
            <a:off x="0" y="2428868"/>
            <a:ext cx="9144000" cy="5500702"/>
          </a:xfrm>
          <a:prstGeom prst="rect">
            <a:avLst/>
          </a:prstGeom>
          <a:noFill/>
        </p:spPr>
      </p:pic>
      <p:sp>
        <p:nvSpPr>
          <p:cNvPr id="3" name="TextBox 2"/>
          <p:cNvSpPr txBox="1"/>
          <p:nvPr/>
        </p:nvSpPr>
        <p:spPr>
          <a:xfrm rot="21377479">
            <a:off x="4857752" y="472511"/>
            <a:ext cx="4000528" cy="400110"/>
          </a:xfrm>
          <a:prstGeom prst="rect">
            <a:avLst/>
          </a:prstGeom>
          <a:noFill/>
        </p:spPr>
        <p:txBody>
          <a:bodyPr wrap="square" rtlCol="0">
            <a:spAutoFit/>
          </a:bodyPr>
          <a:lstStyle/>
          <a:p>
            <a:pPr algn="r"/>
            <a:r>
              <a:rPr lang="fa-IR" sz="2000" b="1" dirty="0" smtClean="0"/>
              <a:t>گستردن بتن مگر</a:t>
            </a:r>
            <a:endParaRPr lang="en-US" sz="2000" b="1" dirty="0"/>
          </a:p>
        </p:txBody>
      </p:sp>
      <p:sp>
        <p:nvSpPr>
          <p:cNvPr id="4" name="TextBox 3"/>
          <p:cNvSpPr txBox="1"/>
          <p:nvPr/>
        </p:nvSpPr>
        <p:spPr>
          <a:xfrm rot="21439374">
            <a:off x="2428860" y="1071546"/>
            <a:ext cx="6572296" cy="923330"/>
          </a:xfrm>
          <a:prstGeom prst="rect">
            <a:avLst/>
          </a:prstGeom>
          <a:noFill/>
        </p:spPr>
        <p:txBody>
          <a:bodyPr wrap="square" rtlCol="0">
            <a:spAutoFit/>
          </a:bodyPr>
          <a:lstStyle/>
          <a:p>
            <a:pPr algn="r"/>
            <a:r>
              <a:rPr lang="fa-IR" dirty="0" smtClean="0">
                <a:cs typeface="B Mitra" pitchFamily="2" charset="-78"/>
              </a:rPr>
              <a:t>بتن مگر را به دودلیل اجرا میکنند:</a:t>
            </a:r>
          </a:p>
          <a:p>
            <a:pPr algn="r"/>
            <a:r>
              <a:rPr lang="fa-IR" dirty="0" smtClean="0">
                <a:cs typeface="B Mitra" pitchFamily="2" charset="-78"/>
              </a:rPr>
              <a:t>۱-سطح زیر فونداسیون تراز شود.</a:t>
            </a:r>
          </a:p>
          <a:p>
            <a:pPr algn="r"/>
            <a:r>
              <a:rPr lang="fa-IR" dirty="0" smtClean="0">
                <a:cs typeface="B Mitra" pitchFamily="2" charset="-78"/>
              </a:rPr>
              <a:t>۲-باعث ایجاد فاصله بین زمین و پی شده و مانع از جذب آب بتن فونداسیون توسط زمین گردد.</a:t>
            </a:r>
          </a:p>
        </p:txBody>
      </p:sp>
    </p:spTree>
  </p:cSld>
  <p:clrMapOvr>
    <a:masterClrMapping/>
  </p:clrMapOvr>
  <p:transition>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223627">
            <a:off x="-109975" y="822596"/>
            <a:ext cx="4643470" cy="857256"/>
          </a:xfrm>
        </p:spPr>
        <p:txBody>
          <a:bodyPr/>
          <a:lstStyle/>
          <a:p>
            <a:r>
              <a:rPr lang="en-US" dirty="0" smtClean="0">
                <a:latin typeface="Arial Unicode MS" pitchFamily="34" charset="-128"/>
                <a:ea typeface="Arial Unicode MS" pitchFamily="34" charset="-128"/>
                <a:cs typeface="Arial Unicode MS" pitchFamily="34" charset="-128"/>
              </a:rPr>
              <a:t>No comment</a:t>
            </a:r>
            <a:endParaRPr lang="en-US" dirty="0">
              <a:latin typeface="Arial Unicode MS" pitchFamily="34" charset="-128"/>
              <a:ea typeface="Arial Unicode MS" pitchFamily="34" charset="-128"/>
              <a:cs typeface="Arial Unicode MS" pitchFamily="34" charset="-128"/>
            </a:endParaRPr>
          </a:p>
        </p:txBody>
      </p:sp>
      <p:sp>
        <p:nvSpPr>
          <p:cNvPr id="5" name="Pentagon 4"/>
          <p:cNvSpPr/>
          <p:nvPr/>
        </p:nvSpPr>
        <p:spPr>
          <a:xfrm>
            <a:off x="3500430" y="6000768"/>
            <a:ext cx="4929222" cy="2428892"/>
          </a:xfrm>
          <a:prstGeom prst="homePlate">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3"/>
          <p:cNvSpPr/>
          <p:nvPr/>
        </p:nvSpPr>
        <p:spPr>
          <a:xfrm>
            <a:off x="2000232" y="3643314"/>
            <a:ext cx="4643470" cy="2857496"/>
          </a:xfrm>
          <a:prstGeom prst="homePlate">
            <a:avLst/>
          </a:prstGeom>
          <a:blipFill>
            <a:blip r:embed="rId3" cstate="print"/>
            <a:stretch>
              <a:fillRect/>
            </a:stretch>
          </a:blipFill>
          <a:effectLst>
            <a:outerShdw blurRad="50800" dist="50800" dir="54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entagon 2"/>
          <p:cNvSpPr/>
          <p:nvPr/>
        </p:nvSpPr>
        <p:spPr>
          <a:xfrm>
            <a:off x="0" y="1785926"/>
            <a:ext cx="4143404" cy="2571768"/>
          </a:xfrm>
          <a:prstGeom prst="homePlate">
            <a:avLst/>
          </a:prstGeom>
          <a:blipFill>
            <a:blip r:embed="rId4" cstate="print"/>
            <a:stretch>
              <a:fillRect/>
            </a:stretch>
          </a:blipFill>
          <a:effectLst>
            <a:outerShdw blurRad="50800" dist="50800" dir="5400000" algn="ctr" rotWithShape="0">
              <a:srgbClr val="000000">
                <a:alpha val="8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401288">
            <a:off x="6086335" y="479162"/>
            <a:ext cx="2828916" cy="582594"/>
          </a:xfrm>
        </p:spPr>
        <p:txBody>
          <a:bodyPr>
            <a:noAutofit/>
          </a:bodyPr>
          <a:lstStyle/>
          <a:p>
            <a:r>
              <a:rPr lang="fa-IR" sz="2800" b="1" dirty="0" smtClean="0">
                <a:cs typeface="B Mitra" pitchFamily="2" charset="-78"/>
              </a:rPr>
              <a:t>قالب بندی فونداسیون، آرماتور بندی </a:t>
            </a:r>
            <a:endParaRPr lang="en-US" sz="2800" b="1" dirty="0">
              <a:cs typeface="B Mitra" pitchFamily="2" charset="-78"/>
            </a:endParaRPr>
          </a:p>
        </p:txBody>
      </p:sp>
      <p:pic>
        <p:nvPicPr>
          <p:cNvPr id="8202" name="Picture 10" descr="C:\Users\Arabpour\Desktop\D2\D\486893_oRdZVnrx.jpg"/>
          <p:cNvPicPr>
            <a:picLocks noChangeAspect="1" noChangeArrowheads="1"/>
          </p:cNvPicPr>
          <p:nvPr/>
        </p:nvPicPr>
        <p:blipFill>
          <a:blip r:embed="rId2" cstate="print"/>
          <a:srcRect/>
          <a:stretch>
            <a:fillRect/>
          </a:stretch>
        </p:blipFill>
        <p:spPr bwMode="auto">
          <a:xfrm>
            <a:off x="1428728" y="285728"/>
            <a:ext cx="4614962" cy="30718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201" name="Picture 9" descr="C:\Users\Arabpour\Desktop\D2\D\486893_hHm7BDL4.jpg"/>
          <p:cNvPicPr>
            <a:picLocks noChangeAspect="1" noChangeArrowheads="1"/>
          </p:cNvPicPr>
          <p:nvPr/>
        </p:nvPicPr>
        <p:blipFill>
          <a:blip r:embed="rId3" cstate="print"/>
          <a:srcRect/>
          <a:stretch>
            <a:fillRect/>
          </a:stretch>
        </p:blipFill>
        <p:spPr bwMode="auto">
          <a:xfrm>
            <a:off x="3357554" y="2857496"/>
            <a:ext cx="5666702" cy="37718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199" name="Picture 7" descr="C:\Users\Arabpour\Desktop\D2\D\486893_DrRJ1Vsr.jpg"/>
          <p:cNvPicPr>
            <a:picLocks noChangeAspect="1" noChangeArrowheads="1"/>
          </p:cNvPicPr>
          <p:nvPr/>
        </p:nvPicPr>
        <p:blipFill>
          <a:blip r:embed="rId4" cstate="print"/>
          <a:srcRect/>
          <a:stretch>
            <a:fillRect/>
          </a:stretch>
        </p:blipFill>
        <p:spPr bwMode="auto">
          <a:xfrm>
            <a:off x="121421" y="3729068"/>
            <a:ext cx="4593455" cy="3057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par>
                                <p:cTn id="10" presetID="49" presetClass="path" presetSubtype="0" accel="50000" decel="50000" fill="hold" nodeType="withEffect">
                                  <p:stCondLst>
                                    <p:cond delay="0"/>
                                  </p:stCondLst>
                                  <p:childTnLst>
                                    <p:animMotion origin="layout" path="M -0.24705 -0.33241 L 0.00295 0.00093 " pathEditMode="relative" rAng="0" ptsTypes="AA">
                                      <p:cBhvr>
                                        <p:cTn id="11" dur="2000" fill="hold"/>
                                        <p:tgtEl>
                                          <p:spTgt spid="8202"/>
                                        </p:tgtEl>
                                        <p:attrNameLst>
                                          <p:attrName>ppt_x</p:attrName>
                                          <p:attrName>ppt_y</p:attrName>
                                        </p:attrNameLst>
                                      </p:cBhvr>
                                      <p:rCtr x="125" y="167"/>
                                    </p:animMotion>
                                  </p:childTnLst>
                                </p:cTn>
                              </p:par>
                              <p:par>
                                <p:cTn id="12" presetID="63" presetClass="path" presetSubtype="0" accel="50000" decel="50000" fill="hold" nodeType="withEffect">
                                  <p:stCondLst>
                                    <p:cond delay="0"/>
                                  </p:stCondLst>
                                  <p:childTnLst>
                                    <p:animMotion origin="layout" path="M -0.25 3.33333E-6 L 0 3.33333E-6 " pathEditMode="relative" rAng="0" ptsTypes="AA">
                                      <p:cBhvr>
                                        <p:cTn id="13" dur="2000" fill="hold"/>
                                        <p:tgtEl>
                                          <p:spTgt spid="8199"/>
                                        </p:tgtEl>
                                        <p:attrNameLst>
                                          <p:attrName>ppt_x</p:attrName>
                                          <p:attrName>ppt_y</p:attrName>
                                        </p:attrNameLst>
                                      </p:cBhvr>
                                      <p:rCtr x="125" y="0"/>
                                    </p:animMotion>
                                  </p:childTnLst>
                                </p:cTn>
                              </p:par>
                              <p:par>
                                <p:cTn id="14" presetID="35" presetClass="path" presetSubtype="0" accel="50000" decel="50000" fill="hold" nodeType="withEffect">
                                  <p:stCondLst>
                                    <p:cond delay="0"/>
                                  </p:stCondLst>
                                  <p:childTnLst>
                                    <p:animMotion origin="layout" path="M 0.32292 0.00787 L 0.07292 0.00787 " pathEditMode="relative" rAng="0" ptsTypes="AA">
                                      <p:cBhvr>
                                        <p:cTn id="15" dur="2000" fill="hold"/>
                                        <p:tgtEl>
                                          <p:spTgt spid="8201"/>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C:\Users\Arabpour\Desktop\D2\1111111111111\183.JPG"/>
          <p:cNvPicPr>
            <a:picLocks noChangeAspect="1" noChangeArrowheads="1"/>
          </p:cNvPicPr>
          <p:nvPr/>
        </p:nvPicPr>
        <p:blipFill>
          <a:blip r:embed="rId2" cstate="print"/>
          <a:srcRect/>
          <a:stretch>
            <a:fillRect/>
          </a:stretch>
        </p:blipFill>
        <p:spPr bwMode="auto">
          <a:xfrm>
            <a:off x="2214546" y="1714488"/>
            <a:ext cx="5276856" cy="39576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imhjjages.jpg"/>
          <p:cNvPicPr>
            <a:picLocks noChangeAspect="1"/>
          </p:cNvPicPr>
          <p:nvPr/>
        </p:nvPicPr>
        <p:blipFill>
          <a:blip r:embed="rId3" cstate="print"/>
          <a:stretch>
            <a:fillRect/>
          </a:stretch>
        </p:blipFill>
        <p:spPr>
          <a:xfrm>
            <a:off x="6905654" y="4306323"/>
            <a:ext cx="2381254" cy="2694577"/>
          </a:xfrm>
          <a:prstGeom prst="rect">
            <a:avLst/>
          </a:prstGeom>
          <a:ln>
            <a:noFill/>
          </a:ln>
          <a:effectLst>
            <a:softEdge rad="112500"/>
          </a:effectLst>
        </p:spPr>
      </p:pic>
      <p:pic>
        <p:nvPicPr>
          <p:cNvPr id="4" name="Content Placeholder 3" descr="121pykm.jpg.gif"/>
          <p:cNvPicPr>
            <a:picLocks noGrp="1" noChangeAspect="1"/>
          </p:cNvPicPr>
          <p:nvPr>
            <p:ph idx="1"/>
          </p:nvPr>
        </p:nvPicPr>
        <p:blipFill>
          <a:blip r:embed="rId4" cstate="print"/>
          <a:stretch>
            <a:fillRect/>
          </a:stretch>
        </p:blipFill>
        <p:spPr>
          <a:xfrm>
            <a:off x="0" y="4248150"/>
            <a:ext cx="2828925" cy="2609850"/>
          </a:xfrm>
          <a:prstGeom prst="rect">
            <a:avLst/>
          </a:prstGeom>
          <a:ln>
            <a:noFill/>
          </a:ln>
          <a:effectLst>
            <a:softEdge rad="112500"/>
          </a:effectLst>
        </p:spPr>
      </p:pic>
    </p:spTree>
  </p:cSld>
  <p:clrMapOvr>
    <a:masterClrMapping/>
  </p:clrMapOvr>
  <p:transition>
    <p:wheel spokes="2"/>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327148">
            <a:off x="6858016" y="225321"/>
            <a:ext cx="1828784" cy="631844"/>
          </a:xfrm>
        </p:spPr>
        <p:txBody>
          <a:bodyPr>
            <a:normAutofit fontScale="90000"/>
          </a:bodyPr>
          <a:lstStyle/>
          <a:p>
            <a:r>
              <a:rPr lang="fa-IR" dirty="0" smtClean="0"/>
              <a:t>بتن ریزی</a:t>
            </a:r>
            <a:endParaRPr lang="en-US" dirty="0"/>
          </a:p>
        </p:txBody>
      </p:sp>
      <p:pic>
        <p:nvPicPr>
          <p:cNvPr id="5122" name="Picture 2" descr="C:\Users\Arabpour\Desktop\D2\168_orig.jpg"/>
          <p:cNvPicPr>
            <a:picLocks noChangeAspect="1" noChangeArrowheads="1"/>
          </p:cNvPicPr>
          <p:nvPr/>
        </p:nvPicPr>
        <p:blipFill>
          <a:blip r:embed="rId2" cstate="print"/>
          <a:srcRect/>
          <a:stretch>
            <a:fillRect/>
          </a:stretch>
        </p:blipFill>
        <p:spPr bwMode="auto">
          <a:xfrm>
            <a:off x="71406" y="1285860"/>
            <a:ext cx="4773613" cy="3108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93000"/>
              </a:srgbClr>
            </a:outerShdw>
          </a:effectLst>
          <a:scene3d>
            <a:camera prst="orthographicFront"/>
            <a:lightRig rig="twoPt" dir="t">
              <a:rot lat="0" lon="0" rev="7200000"/>
            </a:lightRig>
          </a:scene3d>
          <a:sp3d>
            <a:bevelT w="25400" h="19050"/>
            <a:contourClr>
              <a:srgbClr val="FFFFFF"/>
            </a:contourClr>
          </a:sp3d>
        </p:spPr>
      </p:pic>
      <p:pic>
        <p:nvPicPr>
          <p:cNvPr id="5124" name="Picture 4" descr="C:\Users\Arabpour\Desktop\D2\D\80467574143943031518.jpg"/>
          <p:cNvPicPr>
            <a:picLocks noChangeAspect="1" noChangeArrowheads="1"/>
          </p:cNvPicPr>
          <p:nvPr/>
        </p:nvPicPr>
        <p:blipFill>
          <a:blip r:embed="rId3" cstate="print"/>
          <a:srcRect/>
          <a:stretch>
            <a:fillRect/>
          </a:stretch>
        </p:blipFill>
        <p:spPr bwMode="auto">
          <a:xfrm>
            <a:off x="4233964" y="3175473"/>
            <a:ext cx="4910036" cy="3682527"/>
          </a:xfrm>
          <a:prstGeom prst="rect">
            <a:avLst/>
          </a:prstGeom>
          <a:noFill/>
          <a:effectLst>
            <a:outerShdw blurRad="50800" dist="50800" dir="5400000" algn="ctr" rotWithShape="0">
              <a:srgbClr val="000000">
                <a:alpha val="85000"/>
              </a:srgbClr>
            </a:outerShdw>
          </a:effec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910" y="932970"/>
            <a:ext cx="3322712" cy="1210146"/>
          </a:xfrm>
        </p:spPr>
        <p:txBody>
          <a:bodyPr>
            <a:normAutofit/>
          </a:bodyPr>
          <a:lstStyle/>
          <a:p>
            <a:r>
              <a:rPr lang="fa-IR" sz="3200" b="1" dirty="0" smtClean="0">
                <a:solidFill>
                  <a:schemeClr val="bg1"/>
                </a:solidFill>
                <a:latin typeface="Aharoni" pitchFamily="2" charset="-79"/>
                <a:cs typeface="B Badr" pitchFamily="2" charset="-78"/>
              </a:rPr>
              <a:t>مباحث پروژه</a:t>
            </a:r>
            <a:endParaRPr lang="ru-RU" sz="3200" b="1" dirty="0">
              <a:solidFill>
                <a:schemeClr val="bg1"/>
              </a:solidFill>
              <a:cs typeface="B Badr" pitchFamily="2" charset="-78"/>
            </a:endParaRPr>
          </a:p>
        </p:txBody>
      </p:sp>
      <p:sp>
        <p:nvSpPr>
          <p:cNvPr id="9217" name="Rectangle 1"/>
          <p:cNvSpPr>
            <a:spLocks noChangeArrowheads="1"/>
          </p:cNvSpPr>
          <p:nvPr/>
        </p:nvSpPr>
        <p:spPr bwMode="auto">
          <a:xfrm>
            <a:off x="5072098" y="936856"/>
            <a:ext cx="4286248"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fa-IR" sz="2400" b="1" i="0" u="none" strike="noStrike" cap="none" normalizeH="0" baseline="0" dirty="0" smtClean="0">
                <a:ln>
                  <a:noFill/>
                </a:ln>
                <a:solidFill>
                  <a:schemeClr val="bg1"/>
                </a:solidFill>
                <a:effectLst/>
                <a:latin typeface="B Nazanin+ Bold" pitchFamily="2" charset="-78"/>
                <a:ea typeface="Calibri" pitchFamily="34" charset="0"/>
                <a:cs typeface="B Badr" pitchFamily="2" charset="-78"/>
              </a:rPr>
              <a:t>تاریچه بتن</a:t>
            </a:r>
            <a:r>
              <a:rPr kumimoji="0" lang="en-US" sz="2400" b="1" i="0" u="none" strike="noStrike" cap="none" normalizeH="0" baseline="0" dirty="0" smtClean="0">
                <a:ln>
                  <a:noFill/>
                </a:ln>
                <a:solidFill>
                  <a:schemeClr val="bg1"/>
                </a:solidFill>
                <a:effectLst/>
                <a:latin typeface="B Nazanin+ Bold" pitchFamily="2" charset="-78"/>
                <a:ea typeface="Calibri" pitchFamily="34" charset="0"/>
                <a:cs typeface="B Badr" pitchFamily="2" charset="-78"/>
              </a:rPr>
              <a:t> </a:t>
            </a:r>
            <a:endParaRPr kumimoji="0" lang="en-US" sz="1200" b="1" i="0" u="none" strike="noStrike" cap="none" normalizeH="0" baseline="0" dirty="0" smtClean="0">
              <a:ln>
                <a:noFill/>
              </a:ln>
              <a:solidFill>
                <a:schemeClr val="bg1"/>
              </a:solidFill>
              <a:effectLst/>
              <a:latin typeface="B Nazanin+ Bold" pitchFamily="2" charset="-78"/>
              <a:cs typeface="B Badr" pitchFamily="2" charset="-78"/>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fa-IR" sz="2400" b="1" i="0" u="none" strike="noStrike" cap="none" normalizeH="0" baseline="0" dirty="0" smtClean="0">
                <a:ln>
                  <a:noFill/>
                </a:ln>
                <a:solidFill>
                  <a:schemeClr val="bg1"/>
                </a:solidFill>
                <a:effectLst/>
                <a:latin typeface="B Nazanin+ Bold" pitchFamily="2" charset="-78"/>
                <a:ea typeface="Calibri" pitchFamily="34" charset="0"/>
                <a:cs typeface="B Badr" pitchFamily="2" charset="-78"/>
              </a:rPr>
              <a:t>عناصر تشکیل دهنده بتن</a:t>
            </a:r>
            <a:endParaRPr kumimoji="0" lang="en-US" sz="1200" b="1" i="0" u="none" strike="noStrike" cap="none" normalizeH="0" baseline="0" dirty="0" smtClean="0">
              <a:ln>
                <a:noFill/>
              </a:ln>
              <a:solidFill>
                <a:schemeClr val="bg1"/>
              </a:solidFill>
              <a:effectLst/>
              <a:latin typeface="B Nazanin+ Bold" pitchFamily="2" charset="-78"/>
              <a:cs typeface="B Badr" pitchFamily="2" charset="-78"/>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fa-IR" sz="2400" b="1" i="0" u="none" strike="noStrike" cap="none" normalizeH="0" baseline="0" dirty="0" smtClean="0">
                <a:ln>
                  <a:noFill/>
                </a:ln>
                <a:solidFill>
                  <a:schemeClr val="bg1"/>
                </a:solidFill>
                <a:effectLst/>
                <a:latin typeface="B Nazanin+ Bold" pitchFamily="2" charset="-78"/>
                <a:ea typeface="Calibri" pitchFamily="34" charset="0"/>
                <a:cs typeface="B Badr" pitchFamily="2" charset="-78"/>
              </a:rPr>
              <a:t>انواع بتن</a:t>
            </a:r>
            <a:endParaRPr kumimoji="0" lang="en-US" sz="1200" b="1" i="0" u="none" strike="noStrike" cap="none" normalizeH="0" baseline="0" dirty="0" smtClean="0">
              <a:ln>
                <a:noFill/>
              </a:ln>
              <a:solidFill>
                <a:schemeClr val="bg1"/>
              </a:solidFill>
              <a:effectLst/>
              <a:latin typeface="B Nazanin+ Bold" pitchFamily="2" charset="-78"/>
              <a:cs typeface="B Badr" pitchFamily="2" charset="-78"/>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fa-IR" sz="2400" b="1" i="0" u="none" strike="noStrike" cap="none" normalizeH="0" baseline="0" dirty="0" smtClean="0">
                <a:ln>
                  <a:noFill/>
                </a:ln>
                <a:solidFill>
                  <a:schemeClr val="bg1"/>
                </a:solidFill>
                <a:effectLst/>
                <a:latin typeface="B Nazanin+ Bold" pitchFamily="2" charset="-78"/>
                <a:ea typeface="Calibri" pitchFamily="34" charset="0"/>
                <a:cs typeface="B Badr" pitchFamily="2" charset="-78"/>
              </a:rPr>
              <a:t>کاربرد بتن</a:t>
            </a:r>
            <a:endParaRPr kumimoji="0" lang="en-US" sz="1200" b="1" i="0" u="none" strike="noStrike" cap="none" normalizeH="0" baseline="0" dirty="0" smtClean="0">
              <a:ln>
                <a:noFill/>
              </a:ln>
              <a:solidFill>
                <a:schemeClr val="bg1"/>
              </a:solidFill>
              <a:effectLst/>
              <a:latin typeface="B Nazanin+ Bold" pitchFamily="2" charset="-78"/>
              <a:cs typeface="B Badr" pitchFamily="2" charset="-78"/>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fa-IR" sz="2400" b="1" i="0" u="none" strike="noStrike" cap="none" normalizeH="0" baseline="0" dirty="0" smtClean="0">
                <a:ln>
                  <a:noFill/>
                </a:ln>
                <a:solidFill>
                  <a:schemeClr val="bg1"/>
                </a:solidFill>
                <a:effectLst/>
                <a:latin typeface="B Nazanin+ Bold" pitchFamily="2" charset="-78"/>
                <a:ea typeface="Calibri" pitchFamily="34" charset="0"/>
                <a:cs typeface="B Badr" pitchFamily="2" charset="-78"/>
              </a:rPr>
              <a:t>طرح اختلاط بتن</a:t>
            </a:r>
            <a:endParaRPr kumimoji="0" lang="en-US" sz="1200" b="1" i="0" u="none" strike="noStrike" cap="none" normalizeH="0" baseline="0" dirty="0" smtClean="0">
              <a:ln>
                <a:noFill/>
              </a:ln>
              <a:solidFill>
                <a:schemeClr val="bg1"/>
              </a:solidFill>
              <a:effectLst/>
              <a:latin typeface="B Nazanin+ Bold" pitchFamily="2" charset="-78"/>
              <a:cs typeface="B Badr" pitchFamily="2" charset="-78"/>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fa-IR" sz="2400" b="1" i="0" u="none" strike="noStrike" cap="none" normalizeH="0" baseline="0" dirty="0" smtClean="0">
                <a:ln>
                  <a:noFill/>
                </a:ln>
                <a:solidFill>
                  <a:schemeClr val="bg1"/>
                </a:solidFill>
                <a:effectLst/>
                <a:latin typeface="B Nazanin+ Bold" pitchFamily="2" charset="-78"/>
                <a:ea typeface="Calibri" pitchFamily="34" charset="0"/>
                <a:cs typeface="B Badr" pitchFamily="2" charset="-78"/>
              </a:rPr>
              <a:t>عمل آوری بتن</a:t>
            </a:r>
            <a:endParaRPr kumimoji="0" lang="en-US" sz="1200" b="1" i="0" u="none" strike="noStrike" cap="none" normalizeH="0" baseline="0" dirty="0" smtClean="0">
              <a:ln>
                <a:noFill/>
              </a:ln>
              <a:solidFill>
                <a:schemeClr val="bg1"/>
              </a:solidFill>
              <a:effectLst/>
              <a:latin typeface="B Nazanin+ Bold" pitchFamily="2" charset="-78"/>
              <a:cs typeface="B Badr" pitchFamily="2" charset="-78"/>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fa-IR" sz="2400" b="1" i="0" u="none" strike="noStrike" cap="none" normalizeH="0" baseline="0" dirty="0" smtClean="0">
                <a:ln>
                  <a:noFill/>
                </a:ln>
                <a:solidFill>
                  <a:schemeClr val="bg1"/>
                </a:solidFill>
                <a:effectLst/>
                <a:latin typeface="B Nazanin+ Bold" pitchFamily="2" charset="-78"/>
                <a:ea typeface="Calibri" pitchFamily="34" charset="0"/>
                <a:cs typeface="B Badr" pitchFamily="2" charset="-78"/>
              </a:rPr>
              <a:t>عمر بتن</a:t>
            </a:r>
            <a:r>
              <a:rPr kumimoji="0" lang="ru-RU" sz="2400" b="1" i="0" u="none" strike="noStrike" cap="none" normalizeH="0" baseline="0" dirty="0" smtClean="0">
                <a:ln>
                  <a:noFill/>
                </a:ln>
                <a:solidFill>
                  <a:schemeClr val="bg1"/>
                </a:solidFill>
                <a:effectLst/>
                <a:latin typeface="Calibri" pitchFamily="34" charset="0"/>
                <a:ea typeface="Calibri" pitchFamily="34" charset="0"/>
                <a:cs typeface="B Badr" pitchFamily="2" charset="-78"/>
              </a:rPr>
              <a:t> </a:t>
            </a:r>
            <a:endParaRPr kumimoji="0" lang="en-US" sz="1200" b="1" i="0" u="none" strike="noStrike" cap="none" normalizeH="0" baseline="0" dirty="0" smtClean="0">
              <a:ln>
                <a:noFill/>
              </a:ln>
              <a:solidFill>
                <a:schemeClr val="bg1"/>
              </a:solidFill>
              <a:effectLst/>
              <a:latin typeface="B Nazanin+ Bold" pitchFamily="2" charset="-78"/>
              <a:cs typeface="B Badr" pitchFamily="2" charset="-78"/>
            </a:endParaRPr>
          </a:p>
          <a:p>
            <a:pPr marL="0" marR="0" lvl="0" indent="0" algn="ctr" defTabSz="914400" rtl="0" eaLnBrk="0" fontAlgn="base" latinLnBrk="0" hangingPunct="0">
              <a:lnSpc>
                <a:spcPct val="150000"/>
              </a:lnSpc>
              <a:spcBef>
                <a:spcPct val="0"/>
              </a:spcBef>
              <a:spcAft>
                <a:spcPct val="0"/>
              </a:spcAft>
              <a:buClrTx/>
              <a:buSzTx/>
              <a:buFontTx/>
              <a:buNone/>
              <a:tabLst/>
            </a:pPr>
            <a:endParaRPr kumimoji="0" lang="en-US" sz="4000" b="1" i="0" u="none" strike="noStrike" cap="none" normalizeH="0" baseline="0" dirty="0" smtClean="0">
              <a:ln>
                <a:noFill/>
              </a:ln>
              <a:solidFill>
                <a:schemeClr val="bg1"/>
              </a:solidFill>
              <a:effectLst/>
              <a:latin typeface="B Nazanin+ Bold" pitchFamily="2" charset="-78"/>
              <a:cs typeface="B Badr"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9217">
                                            <p:txEl>
                                              <p:pRg st="0" end="0"/>
                                            </p:txEl>
                                          </p:spTgt>
                                        </p:tgtEl>
                                        <p:attrNameLst>
                                          <p:attrName>style.visibility</p:attrName>
                                        </p:attrNameLst>
                                      </p:cBhvr>
                                      <p:to>
                                        <p:strVal val="visible"/>
                                      </p:to>
                                    </p:set>
                                    <p:anim calcmode="lin" valueType="num">
                                      <p:cBhvr>
                                        <p:cTn id="7" dur="1000" fill="hold"/>
                                        <p:tgtEl>
                                          <p:spTgt spid="921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21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217">
                                            <p:txEl>
                                              <p:pRg st="0" end="0"/>
                                            </p:txEl>
                                          </p:spTgt>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9217">
                                            <p:txEl>
                                              <p:pRg st="1" end="1"/>
                                            </p:txEl>
                                          </p:spTgt>
                                        </p:tgtEl>
                                        <p:attrNameLst>
                                          <p:attrName>style.visibility</p:attrName>
                                        </p:attrNameLst>
                                      </p:cBhvr>
                                      <p:to>
                                        <p:strVal val="visible"/>
                                      </p:to>
                                    </p:set>
                                    <p:anim calcmode="lin" valueType="num">
                                      <p:cBhvr>
                                        <p:cTn id="13" dur="1000" fill="hold"/>
                                        <p:tgtEl>
                                          <p:spTgt spid="9217">
                                            <p:txEl>
                                              <p:pRg st="1" end="1"/>
                                            </p:txEl>
                                          </p:spTgt>
                                        </p:tgtEl>
                                        <p:attrNameLst>
                                          <p:attrName>ppt_w</p:attrName>
                                        </p:attrNameLst>
                                      </p:cBhvr>
                                      <p:tavLst>
                                        <p:tav tm="0">
                                          <p:val>
                                            <p:strVal val="#ppt_w*0.70"/>
                                          </p:val>
                                        </p:tav>
                                        <p:tav tm="100000">
                                          <p:val>
                                            <p:strVal val="#ppt_w"/>
                                          </p:val>
                                        </p:tav>
                                      </p:tavLst>
                                    </p:anim>
                                    <p:anim calcmode="lin" valueType="num">
                                      <p:cBhvr>
                                        <p:cTn id="14" dur="1000" fill="hold"/>
                                        <p:tgtEl>
                                          <p:spTgt spid="9217">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9217">
                                            <p:txEl>
                                              <p:pRg st="1" end="1"/>
                                            </p:txEl>
                                          </p:spTgt>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9217">
                                            <p:txEl>
                                              <p:pRg st="2" end="2"/>
                                            </p:txEl>
                                          </p:spTgt>
                                        </p:tgtEl>
                                        <p:attrNameLst>
                                          <p:attrName>style.visibility</p:attrName>
                                        </p:attrNameLst>
                                      </p:cBhvr>
                                      <p:to>
                                        <p:strVal val="visible"/>
                                      </p:to>
                                    </p:set>
                                    <p:anim calcmode="lin" valueType="num">
                                      <p:cBhvr>
                                        <p:cTn id="19" dur="1000" fill="hold"/>
                                        <p:tgtEl>
                                          <p:spTgt spid="9217">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9217">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9217">
                                            <p:txEl>
                                              <p:pRg st="2" end="2"/>
                                            </p:txEl>
                                          </p:spTgt>
                                        </p:tgtEl>
                                      </p:cBhvr>
                                    </p:animEffect>
                                  </p:childTnLst>
                                </p:cTn>
                              </p:par>
                            </p:childTnLst>
                          </p:cTn>
                        </p:par>
                        <p:par>
                          <p:cTn id="22" fill="hold">
                            <p:stCondLst>
                              <p:cond delay="3000"/>
                            </p:stCondLst>
                            <p:childTnLst>
                              <p:par>
                                <p:cTn id="23" presetID="55" presetClass="entr" presetSubtype="0" fill="hold" nodeType="afterEffect">
                                  <p:stCondLst>
                                    <p:cond delay="0"/>
                                  </p:stCondLst>
                                  <p:childTnLst>
                                    <p:set>
                                      <p:cBhvr>
                                        <p:cTn id="24" dur="1" fill="hold">
                                          <p:stCondLst>
                                            <p:cond delay="0"/>
                                          </p:stCondLst>
                                        </p:cTn>
                                        <p:tgtEl>
                                          <p:spTgt spid="9217">
                                            <p:txEl>
                                              <p:pRg st="3" end="3"/>
                                            </p:txEl>
                                          </p:spTgt>
                                        </p:tgtEl>
                                        <p:attrNameLst>
                                          <p:attrName>style.visibility</p:attrName>
                                        </p:attrNameLst>
                                      </p:cBhvr>
                                      <p:to>
                                        <p:strVal val="visible"/>
                                      </p:to>
                                    </p:set>
                                    <p:anim calcmode="lin" valueType="num">
                                      <p:cBhvr>
                                        <p:cTn id="25" dur="1000" fill="hold"/>
                                        <p:tgtEl>
                                          <p:spTgt spid="9217">
                                            <p:txEl>
                                              <p:pRg st="3" end="3"/>
                                            </p:txEl>
                                          </p:spTgt>
                                        </p:tgtEl>
                                        <p:attrNameLst>
                                          <p:attrName>ppt_w</p:attrName>
                                        </p:attrNameLst>
                                      </p:cBhvr>
                                      <p:tavLst>
                                        <p:tav tm="0">
                                          <p:val>
                                            <p:strVal val="#ppt_w*0.70"/>
                                          </p:val>
                                        </p:tav>
                                        <p:tav tm="100000">
                                          <p:val>
                                            <p:strVal val="#ppt_w"/>
                                          </p:val>
                                        </p:tav>
                                      </p:tavLst>
                                    </p:anim>
                                    <p:anim calcmode="lin" valueType="num">
                                      <p:cBhvr>
                                        <p:cTn id="26" dur="1000" fill="hold"/>
                                        <p:tgtEl>
                                          <p:spTgt spid="9217">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9217">
                                            <p:txEl>
                                              <p:pRg st="3" end="3"/>
                                            </p:txEl>
                                          </p:spTgt>
                                        </p:tgtEl>
                                      </p:cBhvr>
                                    </p:animEffect>
                                  </p:childTnLst>
                                </p:cTn>
                              </p:par>
                            </p:childTnLst>
                          </p:cTn>
                        </p:par>
                        <p:par>
                          <p:cTn id="28" fill="hold">
                            <p:stCondLst>
                              <p:cond delay="4000"/>
                            </p:stCondLst>
                            <p:childTnLst>
                              <p:par>
                                <p:cTn id="29" presetID="55" presetClass="entr" presetSubtype="0" fill="hold" nodeType="afterEffect">
                                  <p:stCondLst>
                                    <p:cond delay="0"/>
                                  </p:stCondLst>
                                  <p:childTnLst>
                                    <p:set>
                                      <p:cBhvr>
                                        <p:cTn id="30" dur="1" fill="hold">
                                          <p:stCondLst>
                                            <p:cond delay="0"/>
                                          </p:stCondLst>
                                        </p:cTn>
                                        <p:tgtEl>
                                          <p:spTgt spid="9217">
                                            <p:txEl>
                                              <p:pRg st="4" end="4"/>
                                            </p:txEl>
                                          </p:spTgt>
                                        </p:tgtEl>
                                        <p:attrNameLst>
                                          <p:attrName>style.visibility</p:attrName>
                                        </p:attrNameLst>
                                      </p:cBhvr>
                                      <p:to>
                                        <p:strVal val="visible"/>
                                      </p:to>
                                    </p:set>
                                    <p:anim calcmode="lin" valueType="num">
                                      <p:cBhvr>
                                        <p:cTn id="31" dur="1000" fill="hold"/>
                                        <p:tgtEl>
                                          <p:spTgt spid="9217">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9217">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9217">
                                            <p:txEl>
                                              <p:pRg st="4" end="4"/>
                                            </p:txEl>
                                          </p:spTgt>
                                        </p:tgtEl>
                                      </p:cBhvr>
                                    </p:animEffect>
                                  </p:childTnLst>
                                </p:cTn>
                              </p:par>
                            </p:childTnLst>
                          </p:cTn>
                        </p:par>
                        <p:par>
                          <p:cTn id="34" fill="hold">
                            <p:stCondLst>
                              <p:cond delay="5000"/>
                            </p:stCondLst>
                            <p:childTnLst>
                              <p:par>
                                <p:cTn id="35" presetID="55" presetClass="entr" presetSubtype="0" fill="hold" nodeType="afterEffect">
                                  <p:stCondLst>
                                    <p:cond delay="0"/>
                                  </p:stCondLst>
                                  <p:childTnLst>
                                    <p:set>
                                      <p:cBhvr>
                                        <p:cTn id="36" dur="1" fill="hold">
                                          <p:stCondLst>
                                            <p:cond delay="0"/>
                                          </p:stCondLst>
                                        </p:cTn>
                                        <p:tgtEl>
                                          <p:spTgt spid="9217">
                                            <p:txEl>
                                              <p:pRg st="5" end="5"/>
                                            </p:txEl>
                                          </p:spTgt>
                                        </p:tgtEl>
                                        <p:attrNameLst>
                                          <p:attrName>style.visibility</p:attrName>
                                        </p:attrNameLst>
                                      </p:cBhvr>
                                      <p:to>
                                        <p:strVal val="visible"/>
                                      </p:to>
                                    </p:set>
                                    <p:anim calcmode="lin" valueType="num">
                                      <p:cBhvr>
                                        <p:cTn id="37" dur="1000" fill="hold"/>
                                        <p:tgtEl>
                                          <p:spTgt spid="9217">
                                            <p:txEl>
                                              <p:pRg st="5" end="5"/>
                                            </p:txEl>
                                          </p:spTgt>
                                        </p:tgtEl>
                                        <p:attrNameLst>
                                          <p:attrName>ppt_w</p:attrName>
                                        </p:attrNameLst>
                                      </p:cBhvr>
                                      <p:tavLst>
                                        <p:tav tm="0">
                                          <p:val>
                                            <p:strVal val="#ppt_w*0.70"/>
                                          </p:val>
                                        </p:tav>
                                        <p:tav tm="100000">
                                          <p:val>
                                            <p:strVal val="#ppt_w"/>
                                          </p:val>
                                        </p:tav>
                                      </p:tavLst>
                                    </p:anim>
                                    <p:anim calcmode="lin" valueType="num">
                                      <p:cBhvr>
                                        <p:cTn id="38" dur="1000" fill="hold"/>
                                        <p:tgtEl>
                                          <p:spTgt spid="9217">
                                            <p:txEl>
                                              <p:pRg st="5" end="5"/>
                                            </p:txEl>
                                          </p:spTgt>
                                        </p:tgtEl>
                                        <p:attrNameLst>
                                          <p:attrName>ppt_h</p:attrName>
                                        </p:attrNameLst>
                                      </p:cBhvr>
                                      <p:tavLst>
                                        <p:tav tm="0">
                                          <p:val>
                                            <p:strVal val="#ppt_h"/>
                                          </p:val>
                                        </p:tav>
                                        <p:tav tm="100000">
                                          <p:val>
                                            <p:strVal val="#ppt_h"/>
                                          </p:val>
                                        </p:tav>
                                      </p:tavLst>
                                    </p:anim>
                                    <p:animEffect transition="in" filter="fade">
                                      <p:cBhvr>
                                        <p:cTn id="39" dur="1000"/>
                                        <p:tgtEl>
                                          <p:spTgt spid="9217">
                                            <p:txEl>
                                              <p:pRg st="5" end="5"/>
                                            </p:txEl>
                                          </p:spTgt>
                                        </p:tgtEl>
                                      </p:cBhvr>
                                    </p:animEffect>
                                  </p:childTnLst>
                                </p:cTn>
                              </p:par>
                            </p:childTnLst>
                          </p:cTn>
                        </p:par>
                        <p:par>
                          <p:cTn id="40" fill="hold">
                            <p:stCondLst>
                              <p:cond delay="6000"/>
                            </p:stCondLst>
                            <p:childTnLst>
                              <p:par>
                                <p:cTn id="41" presetID="55" presetClass="entr" presetSubtype="0" fill="hold" nodeType="afterEffect">
                                  <p:stCondLst>
                                    <p:cond delay="0"/>
                                  </p:stCondLst>
                                  <p:childTnLst>
                                    <p:set>
                                      <p:cBhvr>
                                        <p:cTn id="42" dur="1" fill="hold">
                                          <p:stCondLst>
                                            <p:cond delay="0"/>
                                          </p:stCondLst>
                                        </p:cTn>
                                        <p:tgtEl>
                                          <p:spTgt spid="9217">
                                            <p:txEl>
                                              <p:pRg st="6" end="6"/>
                                            </p:txEl>
                                          </p:spTgt>
                                        </p:tgtEl>
                                        <p:attrNameLst>
                                          <p:attrName>style.visibility</p:attrName>
                                        </p:attrNameLst>
                                      </p:cBhvr>
                                      <p:to>
                                        <p:strVal val="visible"/>
                                      </p:to>
                                    </p:set>
                                    <p:anim calcmode="lin" valueType="num">
                                      <p:cBhvr>
                                        <p:cTn id="43" dur="1000" fill="hold"/>
                                        <p:tgtEl>
                                          <p:spTgt spid="9217">
                                            <p:txEl>
                                              <p:pRg st="6" end="6"/>
                                            </p:txEl>
                                          </p:spTgt>
                                        </p:tgtEl>
                                        <p:attrNameLst>
                                          <p:attrName>ppt_w</p:attrName>
                                        </p:attrNameLst>
                                      </p:cBhvr>
                                      <p:tavLst>
                                        <p:tav tm="0">
                                          <p:val>
                                            <p:strVal val="#ppt_w*0.70"/>
                                          </p:val>
                                        </p:tav>
                                        <p:tav tm="100000">
                                          <p:val>
                                            <p:strVal val="#ppt_w"/>
                                          </p:val>
                                        </p:tav>
                                      </p:tavLst>
                                    </p:anim>
                                    <p:anim calcmode="lin" valueType="num">
                                      <p:cBhvr>
                                        <p:cTn id="44" dur="1000" fill="hold"/>
                                        <p:tgtEl>
                                          <p:spTgt spid="9217">
                                            <p:txEl>
                                              <p:pRg st="6" end="6"/>
                                            </p:txEl>
                                          </p:spTgt>
                                        </p:tgtEl>
                                        <p:attrNameLst>
                                          <p:attrName>ppt_h</p:attrName>
                                        </p:attrNameLst>
                                      </p:cBhvr>
                                      <p:tavLst>
                                        <p:tav tm="0">
                                          <p:val>
                                            <p:strVal val="#ppt_h"/>
                                          </p:val>
                                        </p:tav>
                                        <p:tav tm="100000">
                                          <p:val>
                                            <p:strVal val="#ppt_h"/>
                                          </p:val>
                                        </p:tav>
                                      </p:tavLst>
                                    </p:anim>
                                    <p:animEffect transition="in" filter="fade">
                                      <p:cBhvr>
                                        <p:cTn id="45" dur="1000"/>
                                        <p:tgtEl>
                                          <p:spTgt spid="92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بتن ریزی.jpg"/>
          <p:cNvPicPr>
            <a:picLocks noGrp="1" noChangeAspect="1"/>
          </p:cNvPicPr>
          <p:nvPr>
            <p:ph idx="1"/>
          </p:nvPr>
        </p:nvPicPr>
        <p:blipFill>
          <a:blip r:embed="rId2" cstate="print"/>
          <a:stretch>
            <a:fillRect/>
          </a:stretch>
        </p:blipFill>
        <p:spPr>
          <a:xfrm>
            <a:off x="1" y="1214422"/>
            <a:ext cx="4572032" cy="34290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Users\Arabpour\Desktop\D2\1111111111111\522.JPG"/>
          <p:cNvPicPr>
            <a:picLocks noChangeAspect="1" noChangeArrowheads="1"/>
          </p:cNvPicPr>
          <p:nvPr/>
        </p:nvPicPr>
        <p:blipFill>
          <a:blip r:embed="rId3" cstate="print"/>
          <a:srcRect/>
          <a:stretch>
            <a:fillRect/>
          </a:stretch>
        </p:blipFill>
        <p:spPr bwMode="auto">
          <a:xfrm>
            <a:off x="4357686" y="3018232"/>
            <a:ext cx="4543955" cy="34079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1000" fill="hold"/>
                                        <p:tgtEl>
                                          <p:spTgt spid="7170"/>
                                        </p:tgtEl>
                                        <p:attrNameLst>
                                          <p:attrName>ppt_w</p:attrName>
                                        </p:attrNameLst>
                                      </p:cBhvr>
                                      <p:tavLst>
                                        <p:tav tm="0">
                                          <p:val>
                                            <p:strVal val="#ppt_w*0.70"/>
                                          </p:val>
                                        </p:tav>
                                        <p:tav tm="100000">
                                          <p:val>
                                            <p:strVal val="#ppt_w"/>
                                          </p:val>
                                        </p:tav>
                                      </p:tavLst>
                                    </p:anim>
                                    <p:anim calcmode="lin" valueType="num">
                                      <p:cBhvr>
                                        <p:cTn id="14" dur="1000" fill="hold"/>
                                        <p:tgtEl>
                                          <p:spTgt spid="7170"/>
                                        </p:tgtEl>
                                        <p:attrNameLst>
                                          <p:attrName>ppt_h</p:attrName>
                                        </p:attrNameLst>
                                      </p:cBhvr>
                                      <p:tavLst>
                                        <p:tav tm="0">
                                          <p:val>
                                            <p:strVal val="#ppt_h"/>
                                          </p:val>
                                        </p:tav>
                                        <p:tav tm="100000">
                                          <p:val>
                                            <p:strVal val="#ppt_h"/>
                                          </p:val>
                                        </p:tav>
                                      </p:tavLst>
                                    </p:anim>
                                    <p:animEffect transition="in" filter="fade">
                                      <p:cBhvr>
                                        <p:cTn id="15"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372374">
            <a:off x="5980374" y="170245"/>
            <a:ext cx="2894102" cy="520374"/>
          </a:xfrm>
        </p:spPr>
        <p:txBody>
          <a:bodyPr>
            <a:normAutofit fontScale="90000"/>
          </a:bodyPr>
          <a:lstStyle/>
          <a:p>
            <a:pPr algn="r"/>
            <a:r>
              <a:rPr lang="fa-IR" dirty="0" smtClean="0">
                <a:cs typeface="B Badr" pitchFamily="2" charset="-78"/>
              </a:rPr>
              <a:t>آزمایش اسلامپ</a:t>
            </a:r>
            <a:endParaRPr lang="en-US" dirty="0">
              <a:cs typeface="B Badr" pitchFamily="2" charset="-78"/>
            </a:endParaRPr>
          </a:p>
        </p:txBody>
      </p:sp>
      <p:sp>
        <p:nvSpPr>
          <p:cNvPr id="3" name="Snip Diagonal Corner Rectangle 2"/>
          <p:cNvSpPr/>
          <p:nvPr/>
        </p:nvSpPr>
        <p:spPr>
          <a:xfrm>
            <a:off x="857224" y="1571612"/>
            <a:ext cx="7643866" cy="5214974"/>
          </a:xfrm>
          <a:prstGeom prst="snip2Diag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21351458">
            <a:off x="5000628" y="772521"/>
            <a:ext cx="4000528" cy="369332"/>
          </a:xfrm>
          <a:prstGeom prst="rect">
            <a:avLst/>
          </a:prstGeom>
          <a:noFill/>
        </p:spPr>
        <p:txBody>
          <a:bodyPr wrap="square" rtlCol="0">
            <a:spAutoFit/>
          </a:bodyPr>
          <a:lstStyle/>
          <a:p>
            <a:r>
              <a:rPr lang="fa-IR" dirty="0" smtClean="0"/>
              <a:t>آزمایش اسلامپ معیاری برای روانی بتن می باشد</a:t>
            </a:r>
            <a:endParaRPr lang="en-US"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par>
                                <p:cTn id="10" presetID="2" presetClass="entr" presetSubtype="4"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422723">
            <a:off x="6628758" y="153866"/>
            <a:ext cx="2359237" cy="571504"/>
          </a:xfrm>
        </p:spPr>
        <p:txBody>
          <a:bodyPr>
            <a:normAutofit fontScale="90000"/>
          </a:bodyPr>
          <a:lstStyle/>
          <a:p>
            <a:r>
              <a:rPr lang="fa-IR" b="1" dirty="0" smtClean="0">
                <a:latin typeface="B Nazanin+ Bold" pitchFamily="2" charset="-78"/>
                <a:cs typeface="B Nazanin+ Bold" pitchFamily="2" charset="-78"/>
              </a:rPr>
              <a:t>بتن مسلح</a:t>
            </a:r>
            <a:endParaRPr lang="en-US" dirty="0">
              <a:latin typeface="B Nazanin+ Bold" pitchFamily="2" charset="-78"/>
              <a:cs typeface="B Nazanin+ Bold" pitchFamily="2" charset="-78"/>
            </a:endParaRPr>
          </a:p>
        </p:txBody>
      </p:sp>
      <p:sp>
        <p:nvSpPr>
          <p:cNvPr id="3" name="Text Placeholder 2"/>
          <p:cNvSpPr>
            <a:spLocks noGrp="1"/>
          </p:cNvSpPr>
          <p:nvPr>
            <p:ph type="body" idx="1"/>
          </p:nvPr>
        </p:nvSpPr>
        <p:spPr>
          <a:xfrm rot="21405024">
            <a:off x="-15639" y="902532"/>
            <a:ext cx="9177892" cy="639762"/>
          </a:xfrm>
        </p:spPr>
        <p:txBody>
          <a:bodyPr>
            <a:normAutofit fontScale="85000" lnSpcReduction="20000"/>
          </a:bodyPr>
          <a:lstStyle/>
          <a:p>
            <a:pPr algn="r"/>
            <a:r>
              <a:rPr lang="fa-IR" dirty="0" smtClean="0">
                <a:cs typeface="B Mitra" pitchFamily="2" charset="-78"/>
              </a:rPr>
              <a:t>بتن مسلح یا بتن آرمه به بتن مسلح شده با میلگرد (آرماتور) گفته می‌شود. برای مسلح کردن بتن از میلگردهای تقویتی، شبکه‌های توری تقویتی، صفحات فلزی یا الیاف تقویتی استفاده می‌گردد.</a:t>
            </a:r>
            <a:endParaRPr lang="en-US" dirty="0">
              <a:cs typeface="B Mitra" pitchFamily="2" charset="-78"/>
            </a:endParaRPr>
          </a:p>
        </p:txBody>
      </p:sp>
      <p:pic>
        <p:nvPicPr>
          <p:cNvPr id="7" name="Content Placeholder 6" descr="armator.jpg"/>
          <p:cNvPicPr>
            <a:picLocks noGrp="1" noChangeAspect="1"/>
          </p:cNvPicPr>
          <p:nvPr>
            <p:ph sz="half" idx="2"/>
          </p:nvPr>
        </p:nvPicPr>
        <p:blipFill>
          <a:blip r:embed="rId2" cstate="print"/>
          <a:stretch>
            <a:fillRect/>
          </a:stretch>
        </p:blipFill>
        <p:spPr>
          <a:xfrm>
            <a:off x="59031" y="3901901"/>
            <a:ext cx="3941465" cy="29560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Content Placeholder 7" descr="p3030120.jpg"/>
          <p:cNvPicPr>
            <a:picLocks noGrp="1" noChangeAspect="1"/>
          </p:cNvPicPr>
          <p:nvPr>
            <p:ph sz="quarter" idx="4"/>
          </p:nvPr>
        </p:nvPicPr>
        <p:blipFill>
          <a:blip r:embed="rId3" cstate="print"/>
          <a:stretch>
            <a:fillRect/>
          </a:stretch>
        </p:blipFill>
        <p:spPr>
          <a:xfrm>
            <a:off x="5102225" y="3826669"/>
            <a:ext cx="4041775" cy="30313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Snip Diagonal Corner Rectangle 9"/>
          <p:cNvSpPr/>
          <p:nvPr/>
        </p:nvSpPr>
        <p:spPr>
          <a:xfrm>
            <a:off x="2857488" y="1643050"/>
            <a:ext cx="3786214" cy="2357454"/>
          </a:xfrm>
          <a:prstGeom prst="snip2Diag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22101 -0.00601 L -0.02899 -0.00601 " pathEditMode="relative" rAng="0" ptsTypes="AA">
                                      <p:cBhvr>
                                        <p:cTn id="6" dur="2000" fill="hold"/>
                                        <p:tgtEl>
                                          <p:spTgt spid="8"/>
                                        </p:tgtEl>
                                        <p:attrNameLst>
                                          <p:attrName>ppt_x</p:attrName>
                                          <p:attrName>ppt_y</p:attrName>
                                        </p:attrNameLst>
                                      </p:cBhvr>
                                      <p:rCtr x="-125" y="0"/>
                                    </p:animMotion>
                                  </p:childTnLst>
                                </p:cTn>
                              </p:par>
                              <p:par>
                                <p:cTn id="7" presetID="63" presetClass="path" presetSubtype="0" accel="50000" decel="50000" fill="hold" nodeType="withEffect">
                                  <p:stCondLst>
                                    <p:cond delay="0"/>
                                  </p:stCondLst>
                                  <p:childTnLst>
                                    <p:animMotion origin="layout" path="M -0.22587 3.66644E-6 L 0.02414 3.66644E-6 " pathEditMode="relative" rAng="0" ptsTypes="AA">
                                      <p:cBhvr>
                                        <p:cTn id="8" dur="2000" fill="hold"/>
                                        <p:tgtEl>
                                          <p:spTgt spid="7"/>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nip Diagonal Corner Rectangle 4"/>
          <p:cNvSpPr/>
          <p:nvPr/>
        </p:nvSpPr>
        <p:spPr>
          <a:xfrm>
            <a:off x="-32" y="2643182"/>
            <a:ext cx="3286148" cy="4214818"/>
          </a:xfrm>
          <a:prstGeom prst="snip2Diag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descr="C:\Users\Arabpour\Desktop\D2\D\364458_B0SqVeDs.jpg"/>
          <p:cNvPicPr>
            <a:picLocks noChangeAspect="1" noChangeArrowheads="1"/>
          </p:cNvPicPr>
          <p:nvPr/>
        </p:nvPicPr>
        <p:blipFill>
          <a:blip r:embed="rId3" cstate="print"/>
          <a:srcRect/>
          <a:stretch>
            <a:fillRect/>
          </a:stretch>
        </p:blipFill>
        <p:spPr bwMode="auto">
          <a:xfrm>
            <a:off x="2000232" y="188918"/>
            <a:ext cx="5929322" cy="3382958"/>
          </a:xfrm>
          <a:prstGeom prst="rect">
            <a:avLst/>
          </a:prstGeom>
          <a:noFill/>
        </p:spPr>
      </p:pic>
      <p:pic>
        <p:nvPicPr>
          <p:cNvPr id="7" name="Picture 3" descr="C:\Users\Arabpour\Desktop\D2\1111111111111\155.jpg"/>
          <p:cNvPicPr>
            <a:picLocks noChangeAspect="1" noChangeArrowheads="1"/>
          </p:cNvPicPr>
          <p:nvPr/>
        </p:nvPicPr>
        <p:blipFill>
          <a:blip r:embed="rId4" cstate="print"/>
          <a:srcRect/>
          <a:stretch>
            <a:fillRect/>
          </a:stretch>
        </p:blipFill>
        <p:spPr bwMode="auto">
          <a:xfrm>
            <a:off x="3809995" y="2786058"/>
            <a:ext cx="5334005" cy="4000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2000" fill="hold"/>
                                        <p:tgtEl>
                                          <p:spTgt spid="10243"/>
                                        </p:tgtEl>
                                        <p:attrNameLst>
                                          <p:attrName>ppt_x</p:attrName>
                                        </p:attrNameLst>
                                      </p:cBhvr>
                                      <p:tavLst>
                                        <p:tav tm="0">
                                          <p:val>
                                            <p:strVal val="#ppt_x"/>
                                          </p:val>
                                        </p:tav>
                                        <p:tav tm="100000">
                                          <p:val>
                                            <p:strVal val="#ppt_x"/>
                                          </p:val>
                                        </p:tav>
                                      </p:tavLst>
                                    </p:anim>
                                    <p:anim calcmode="lin" valueType="num">
                                      <p:cBhvr additive="base">
                                        <p:cTn id="8" dur="2000" fill="hold"/>
                                        <p:tgtEl>
                                          <p:spTgt spid="1024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000" fill="hold"/>
                                        <p:tgtEl>
                                          <p:spTgt spid="7"/>
                                        </p:tgtEl>
                                        <p:attrNameLst>
                                          <p:attrName>ppt_x</p:attrName>
                                        </p:attrNameLst>
                                      </p:cBhvr>
                                      <p:tavLst>
                                        <p:tav tm="0">
                                          <p:val>
                                            <p:strVal val="#ppt_x"/>
                                          </p:val>
                                        </p:tav>
                                        <p:tav tm="100000">
                                          <p:val>
                                            <p:strVal val="#ppt_x"/>
                                          </p:val>
                                        </p:tav>
                                      </p:tavLst>
                                    </p:anim>
                                    <p:anim calcmode="lin" valueType="num">
                                      <p:cBhvr additive="base">
                                        <p:cTn id="1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7" name="Picture 3" descr="C:\Users\Arabpour\Desktop\D2\D\222222\94.jpg"/>
          <p:cNvPicPr>
            <a:picLocks noChangeAspect="1" noChangeArrowheads="1"/>
          </p:cNvPicPr>
          <p:nvPr/>
        </p:nvPicPr>
        <p:blipFill>
          <a:blip r:embed="rId2" cstate="print"/>
          <a:srcRect/>
          <a:stretch>
            <a:fillRect/>
          </a:stretch>
        </p:blipFill>
        <p:spPr bwMode="auto">
          <a:xfrm>
            <a:off x="-32" y="-95248"/>
            <a:ext cx="3810001" cy="3810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a:xfrm rot="21318003">
            <a:off x="7431905" y="204886"/>
            <a:ext cx="1543032" cy="703282"/>
          </a:xfrm>
        </p:spPr>
        <p:txBody>
          <a:bodyPr>
            <a:normAutofit fontScale="90000"/>
          </a:bodyPr>
          <a:lstStyle/>
          <a:p>
            <a:r>
              <a:rPr lang="fa-IR" dirty="0" smtClean="0">
                <a:cs typeface="B Badr" pitchFamily="2" charset="-78"/>
              </a:rPr>
              <a:t>ویبره</a:t>
            </a:r>
            <a:endParaRPr lang="en-US" dirty="0">
              <a:cs typeface="B Badr" pitchFamily="2" charset="-78"/>
            </a:endParaRPr>
          </a:p>
        </p:txBody>
      </p:sp>
      <p:pic>
        <p:nvPicPr>
          <p:cNvPr id="11269" name="Picture 5" descr="C:\Users\Arabpour\Desktop\D2\D\222222\vibration 02.jpg"/>
          <p:cNvPicPr>
            <a:picLocks noChangeAspect="1" noChangeArrowheads="1"/>
          </p:cNvPicPr>
          <p:nvPr/>
        </p:nvPicPr>
        <p:blipFill>
          <a:blip r:embed="rId3" cstate="print"/>
          <a:srcRect/>
          <a:stretch>
            <a:fillRect/>
          </a:stretch>
        </p:blipFill>
        <p:spPr bwMode="auto">
          <a:xfrm>
            <a:off x="3428991" y="642918"/>
            <a:ext cx="2857521" cy="56261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270" name="Picture 6" descr="C:\Users\Arabpour\Desktop\D2\D\222222\vibration 03.jpg"/>
          <p:cNvPicPr>
            <a:picLocks noChangeAspect="1" noChangeArrowheads="1"/>
          </p:cNvPicPr>
          <p:nvPr/>
        </p:nvPicPr>
        <p:blipFill>
          <a:blip r:embed="rId4" cstate="print"/>
          <a:srcRect/>
          <a:stretch>
            <a:fillRect/>
          </a:stretch>
        </p:blipFill>
        <p:spPr bwMode="auto">
          <a:xfrm>
            <a:off x="6143668" y="2177484"/>
            <a:ext cx="3000364" cy="449161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35" presetClass="path" presetSubtype="0" accel="50000" decel="50000" fill="hold" nodeType="withEffect">
                                  <p:stCondLst>
                                    <p:cond delay="0"/>
                                  </p:stCondLst>
                                  <p:childTnLst>
                                    <p:animMotion origin="layout" path="M 0.16406 0.00208 L -0.08594 0.00208 " pathEditMode="relative" rAng="0" ptsTypes="AA">
                                      <p:cBhvr>
                                        <p:cTn id="11" dur="2000" fill="hold"/>
                                        <p:tgtEl>
                                          <p:spTgt spid="11270"/>
                                        </p:tgtEl>
                                        <p:attrNameLst>
                                          <p:attrName>ppt_x</p:attrName>
                                          <p:attrName>ppt_y</p:attrName>
                                        </p:attrNameLst>
                                      </p:cBhvr>
                                      <p:rCtr x="-125" y="0"/>
                                    </p:animMotion>
                                  </p:childTnLst>
                                </p:cTn>
                              </p:par>
                              <p:par>
                                <p:cTn id="12" presetID="64" presetClass="path" presetSubtype="0" accel="50000" decel="50000" fill="hold" nodeType="withEffect">
                                  <p:stCondLst>
                                    <p:cond delay="0"/>
                                  </p:stCondLst>
                                  <p:childTnLst>
                                    <p:animMotion origin="layout" path="M -0.00764 0.49572 L -0.00764 0.16261 " pathEditMode="relative" rAng="0" ptsTypes="AA">
                                      <p:cBhvr>
                                        <p:cTn id="13" dur="2000" fill="hold"/>
                                        <p:tgtEl>
                                          <p:spTgt spid="11269"/>
                                        </p:tgtEl>
                                        <p:attrNameLst>
                                          <p:attrName>ppt_x</p:attrName>
                                          <p:attrName>ppt_y</p:attrName>
                                        </p:attrNameLst>
                                      </p:cBhvr>
                                      <p:rCtr x="0" y="-167"/>
                                    </p:animMotion>
                                  </p:childTnLst>
                                </p:cTn>
                              </p:par>
                              <p:par>
                                <p:cTn id="14" presetID="63" presetClass="path" presetSubtype="0" accel="50000" decel="50000" fill="hold" nodeType="withEffect">
                                  <p:stCondLst>
                                    <p:cond delay="0"/>
                                  </p:stCondLst>
                                  <p:childTnLst>
                                    <p:animMotion origin="layout" path="M -0.20833 0.00508 L 0.04167 0.00508 " pathEditMode="relative" rAng="0" ptsTypes="AA">
                                      <p:cBhvr>
                                        <p:cTn id="15" dur="2000" fill="hold"/>
                                        <p:tgtEl>
                                          <p:spTgt spid="11267"/>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Users\Arabpour\Desktop\D2\100(111).JPG"/>
          <p:cNvPicPr>
            <a:picLocks noChangeAspect="1" noChangeArrowheads="1"/>
          </p:cNvPicPr>
          <p:nvPr/>
        </p:nvPicPr>
        <p:blipFill>
          <a:blip r:embed="rId2" cstate="print"/>
          <a:srcRect/>
          <a:stretch>
            <a:fillRect/>
          </a:stretch>
        </p:blipFill>
        <p:spPr bwMode="auto">
          <a:xfrm>
            <a:off x="214145" y="3071834"/>
            <a:ext cx="4572169" cy="3429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4" descr="C:\Users\Arabpour\Desktop\D2\D\222222\infrared_vibration.jpg"/>
          <p:cNvPicPr>
            <a:picLocks noChangeAspect="1" noChangeArrowheads="1"/>
          </p:cNvPicPr>
          <p:nvPr/>
        </p:nvPicPr>
        <p:blipFill>
          <a:blip r:embed="rId3" cstate="print"/>
          <a:srcRect/>
          <a:stretch>
            <a:fillRect/>
          </a:stretch>
        </p:blipFill>
        <p:spPr bwMode="auto">
          <a:xfrm>
            <a:off x="5715040" y="2000240"/>
            <a:ext cx="3357554" cy="479585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0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2000" fill="hold"/>
                                        <p:tgtEl>
                                          <p:spTgt spid="3"/>
                                        </p:tgtEl>
                                        <p:attrNameLst>
                                          <p:attrName>ppt_x</p:attrName>
                                        </p:attrNameLst>
                                      </p:cBhvr>
                                      <p:tavLst>
                                        <p:tav tm="0">
                                          <p:val>
                                            <p:strVal val="#ppt_x"/>
                                          </p:val>
                                        </p:tav>
                                        <p:tav tm="100000">
                                          <p:val>
                                            <p:strVal val="#ppt_x"/>
                                          </p:val>
                                        </p:tav>
                                      </p:tavLst>
                                    </p:anim>
                                    <p:anim calcmode="lin" valueType="num">
                                      <p:cBhvr additive="base">
                                        <p:cTn id="11"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437777">
            <a:off x="963492" y="949527"/>
            <a:ext cx="8229600" cy="1143000"/>
          </a:xfrm>
        </p:spPr>
        <p:txBody>
          <a:bodyPr>
            <a:noAutofit/>
          </a:bodyPr>
          <a:lstStyle/>
          <a:p>
            <a:r>
              <a:rPr lang="fa-IR" sz="1800" dirty="0" smtClean="0"/>
              <a:t>عمل آوردن فرایندی است که طی آن از افت رطوبت بتن جلوگیری شده و دمای بتن در وضعیت رضایتبخشی حفظ میشود. عمل آوردن بتن تأثیری بسزا روی ویژگیهای بتن سخت شده، از جمله کاهش نفوذپذیری و مقاومت در برابر یخ زدن و آب شدن دارد. عمل آوردن باید بلافاصله پس از تراکم بتن آغاز شود تا بتن را از گزند عوامل زیانبار محافظت نماید.</a:t>
            </a:r>
            <a:endParaRPr lang="en-US" sz="1800" dirty="0"/>
          </a:p>
        </p:txBody>
      </p:sp>
      <p:pic>
        <p:nvPicPr>
          <p:cNvPr id="6" name="Content Placeholder 5" descr="curing4x.jpg"/>
          <p:cNvPicPr>
            <a:picLocks noGrp="1" noChangeAspect="1"/>
          </p:cNvPicPr>
          <p:nvPr>
            <p:ph sz="half" idx="1"/>
          </p:nvPr>
        </p:nvPicPr>
        <p:blipFill>
          <a:blip r:embed="rId2" cstate="print"/>
          <a:stretch>
            <a:fillRect/>
          </a:stretch>
        </p:blipFill>
        <p:spPr>
          <a:xfrm>
            <a:off x="51167" y="3534571"/>
            <a:ext cx="4663709" cy="3109139"/>
          </a:xfrm>
        </p:spPr>
      </p:pic>
      <p:pic>
        <p:nvPicPr>
          <p:cNvPr id="7" name="Content Placeholder 6" descr="b85fc54131f2674b500ssse43d4ab17e9c3.jpg"/>
          <p:cNvPicPr>
            <a:picLocks noGrp="1" noChangeAspect="1"/>
          </p:cNvPicPr>
          <p:nvPr>
            <p:ph sz="half" idx="2"/>
          </p:nvPr>
        </p:nvPicPr>
        <p:blipFill>
          <a:blip r:embed="rId3" cstate="print"/>
          <a:stretch>
            <a:fillRect/>
          </a:stretch>
        </p:blipFill>
        <p:spPr>
          <a:xfrm>
            <a:off x="4718935" y="2500306"/>
            <a:ext cx="4282190" cy="3214710"/>
          </a:xfrm>
        </p:spPr>
      </p:pic>
      <p:sp>
        <p:nvSpPr>
          <p:cNvPr id="8" name="Rectangle 7"/>
          <p:cNvSpPr/>
          <p:nvPr/>
        </p:nvSpPr>
        <p:spPr>
          <a:xfrm rot="21421581">
            <a:off x="7510384" y="349230"/>
            <a:ext cx="1415772" cy="400110"/>
          </a:xfrm>
          <a:prstGeom prst="rect">
            <a:avLst/>
          </a:prstGeom>
        </p:spPr>
        <p:txBody>
          <a:bodyPr wrap="none">
            <a:spAutoFit/>
          </a:bodyPr>
          <a:lstStyle/>
          <a:p>
            <a:r>
              <a:rPr lang="fa-IR" sz="2000" b="1" dirty="0" smtClean="0"/>
              <a:t>عمل آوری بتن</a:t>
            </a:r>
            <a:endParaRPr lang="fa-IR" sz="2000" b="1" dirty="0"/>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25 -2.68101E-6 L 1.11022E-16 -2.68101E-6 " pathEditMode="relative" rAng="0" ptsTypes="AA">
                                      <p:cBhvr>
                                        <p:cTn id="6" dur="2000" fill="hold"/>
                                        <p:tgtEl>
                                          <p:spTgt spid="7"/>
                                        </p:tgtEl>
                                        <p:attrNameLst>
                                          <p:attrName>ppt_x</p:attrName>
                                          <p:attrName>ppt_y</p:attrName>
                                        </p:attrNameLst>
                                      </p:cBhvr>
                                      <p:rCtr x="-125" y="0"/>
                                    </p:animMotion>
                                  </p:childTnLst>
                                </p:cTn>
                              </p:par>
                              <p:par>
                                <p:cTn id="7" presetID="63" presetClass="path" presetSubtype="0" accel="50000" decel="50000" fill="hold" nodeType="withEffect">
                                  <p:stCondLst>
                                    <p:cond delay="0"/>
                                  </p:stCondLst>
                                  <p:childTnLst>
                                    <p:animMotion origin="layout" path="M -0.25 -6.56951E-7 L 0 -6.56951E-7 " pathEditMode="relative" rAng="0" ptsTypes="AA">
                                      <p:cBhvr>
                                        <p:cTn id="8" dur="2000" fill="hold"/>
                                        <p:tgtEl>
                                          <p:spTgt spid="6"/>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rot="21098018">
            <a:off x="6350076" y="185507"/>
            <a:ext cx="2296777" cy="496886"/>
          </a:xfrm>
        </p:spPr>
        <p:txBody>
          <a:bodyPr>
            <a:noAutofit/>
          </a:bodyPr>
          <a:lstStyle/>
          <a:p>
            <a:pPr algn="r"/>
            <a:r>
              <a:rPr lang="en-US" sz="2800" dirty="0" smtClean="0">
                <a:latin typeface="B Nazanin+ Bold" pitchFamily="2" charset="-78"/>
                <a:cs typeface="B Nazanin+ Bold" pitchFamily="2" charset="-78"/>
              </a:rPr>
              <a:t> :D </a:t>
            </a:r>
            <a:r>
              <a:rPr lang="fa-IR" sz="2800" dirty="0" smtClean="0">
                <a:latin typeface="B Nazanin+ Bold" pitchFamily="2" charset="-78"/>
                <a:cs typeface="B Nazanin+ Bold" pitchFamily="2" charset="-78"/>
              </a:rPr>
              <a:t>نمونه وطنی</a:t>
            </a:r>
            <a:endParaRPr lang="en-US" sz="2800" dirty="0">
              <a:latin typeface="B Nazanin+ Bold" pitchFamily="2" charset="-78"/>
              <a:cs typeface="B Nazanin+ Bold" pitchFamily="2" charset="-78"/>
            </a:endParaRPr>
          </a:p>
        </p:txBody>
      </p:sp>
      <p:pic>
        <p:nvPicPr>
          <p:cNvPr id="7" name="Content Placeholder 6" descr="index.jpg"/>
          <p:cNvPicPr>
            <a:picLocks noGrp="1" noChangeAspect="1"/>
          </p:cNvPicPr>
          <p:nvPr>
            <p:ph sz="half" idx="2"/>
          </p:nvPr>
        </p:nvPicPr>
        <p:blipFill>
          <a:blip r:embed="rId2" cstate="print"/>
          <a:stretch>
            <a:fillRect/>
          </a:stretch>
        </p:blipFill>
        <p:spPr>
          <a:xfrm>
            <a:off x="6143636" y="928670"/>
            <a:ext cx="2466975" cy="1847850"/>
          </a:xfrm>
          <a:effectLst>
            <a:outerShdw blurRad="50800" dist="50800" dir="5400000" algn="ctr" rotWithShape="0">
              <a:srgbClr val="000000">
                <a:alpha val="38000"/>
              </a:srgbClr>
            </a:outerShdw>
          </a:effectLst>
        </p:spPr>
      </p:pic>
      <p:pic>
        <p:nvPicPr>
          <p:cNvPr id="10" name="Content Placeholder 9" descr="241.JPG"/>
          <p:cNvPicPr>
            <a:picLocks noGrp="1" noChangeAspect="1"/>
          </p:cNvPicPr>
          <p:nvPr>
            <p:ph sz="quarter" idx="4"/>
          </p:nvPr>
        </p:nvPicPr>
        <p:blipFill>
          <a:blip r:embed="rId3" cstate="print"/>
          <a:stretch>
            <a:fillRect/>
          </a:stretch>
        </p:blipFill>
        <p:spPr>
          <a:xfrm>
            <a:off x="4084609" y="3063457"/>
            <a:ext cx="5059391" cy="3794543"/>
          </a:xfrm>
        </p:spPr>
      </p:pic>
      <p:sp>
        <p:nvSpPr>
          <p:cNvPr id="12" name="Snip Diagonal Corner Rectangle 11"/>
          <p:cNvSpPr/>
          <p:nvPr/>
        </p:nvSpPr>
        <p:spPr>
          <a:xfrm>
            <a:off x="0" y="2000240"/>
            <a:ext cx="4643470" cy="3286148"/>
          </a:xfrm>
          <a:prstGeom prst="snip2DiagRect">
            <a:avLst/>
          </a:prstGeom>
          <a:blipFill>
            <a:blip r:embed="rId4" cstate="print">
              <a:lum/>
            </a:blip>
            <a:stretch>
              <a:fillRect/>
            </a:stretch>
          </a:blipFill>
          <a:effectLst>
            <a:outerShdw blurRad="50800" dist="50800" dir="5400000" algn="ctr" rotWithShape="0">
              <a:srgbClr val="000000">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0" end="0"/>
                                            </p:txEl>
                                          </p:spTgt>
                                        </p:tgtEl>
                                      </p:cBhvr>
                                    </p:animEffect>
                                  </p:childTnLst>
                                </p:cTn>
                              </p:par>
                              <p:par>
                                <p:cTn id="10" presetID="35" presetClass="path" presetSubtype="0" accel="50000" decel="50000" fill="hold" nodeType="withEffect">
                                  <p:stCondLst>
                                    <p:cond delay="0"/>
                                  </p:stCondLst>
                                  <p:childTnLst>
                                    <p:animMotion origin="layout" path="M 0.19323 -0.00116 L -0.05677 -0.00116 " pathEditMode="relative" rAng="0" ptsTypes="AA">
                                      <p:cBhvr>
                                        <p:cTn id="11" dur="2000" fill="hold"/>
                                        <p:tgtEl>
                                          <p:spTgt spid="7"/>
                                        </p:tgtEl>
                                        <p:attrNameLst>
                                          <p:attrName>ppt_x</p:attrName>
                                          <p:attrName>ppt_y</p:attrName>
                                        </p:attrNameLst>
                                      </p:cBhvr>
                                      <p:rCtr x="-125" y="0"/>
                                    </p:animMotion>
                                  </p:childTnLst>
                                </p:cTn>
                              </p:par>
                              <p:par>
                                <p:cTn id="12" presetID="64" presetClass="path" presetSubtype="0" accel="50000" decel="50000" fill="hold" nodeType="withEffect">
                                  <p:stCondLst>
                                    <p:cond delay="0"/>
                                  </p:stCondLst>
                                  <p:childTnLst>
                                    <p:animMotion origin="layout" path="M 0.00504 0.27643 L 0.00504 -0.05668 " pathEditMode="relative" rAng="0" ptsTypes="AA">
                                      <p:cBhvr>
                                        <p:cTn id="13" dur="2000" fill="hold"/>
                                        <p:tgtEl>
                                          <p:spTgt spid="10"/>
                                        </p:tgtEl>
                                        <p:attrNameLst>
                                          <p:attrName>ppt_x</p:attrName>
                                          <p:attrName>ppt_y</p:attrName>
                                        </p:attrNameLst>
                                      </p:cBhvr>
                                      <p:rCtr x="0" y="-167"/>
                                    </p:animMotion>
                                  </p:childTnLst>
                                </p:cTn>
                              </p:par>
                              <p:par>
                                <p:cTn id="14" presetID="63" presetClass="path" presetSubtype="0" accel="50000" decel="50000" fill="hold" grpId="0" nodeType="withEffect">
                                  <p:stCondLst>
                                    <p:cond delay="0"/>
                                  </p:stCondLst>
                                  <p:childTnLst>
                                    <p:animMotion origin="layout" path="M -0.25 -2.65325E-6 L 0 -2.65325E-6 " pathEditMode="relative" rAng="0" ptsTypes="AA">
                                      <p:cBhvr>
                                        <p:cTn id="15" dur="2000" fill="hold"/>
                                        <p:tgtEl>
                                          <p:spTgt spid="12"/>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323367">
            <a:off x="5981336" y="422968"/>
            <a:ext cx="3434352" cy="488968"/>
          </a:xfrm>
        </p:spPr>
        <p:txBody>
          <a:bodyPr>
            <a:noAutofit/>
          </a:bodyPr>
          <a:lstStyle/>
          <a:p>
            <a:r>
              <a:rPr lang="fa-IR" sz="2400" dirty="0" smtClean="0"/>
              <a:t>میلگرد حرارتی</a:t>
            </a:r>
            <a:br>
              <a:rPr lang="fa-IR" sz="2400" dirty="0" smtClean="0"/>
            </a:br>
            <a:r>
              <a:rPr lang="fa-IR" sz="2400" dirty="0" smtClean="0"/>
              <a:t>(میلگرد افت حرارت)</a:t>
            </a:r>
            <a:endParaRPr lang="en-US" sz="2400" dirty="0"/>
          </a:p>
        </p:txBody>
      </p:sp>
      <p:sp>
        <p:nvSpPr>
          <p:cNvPr id="6" name="Snip Diagonal Corner Rectangle 5"/>
          <p:cNvSpPr/>
          <p:nvPr/>
        </p:nvSpPr>
        <p:spPr>
          <a:xfrm>
            <a:off x="142844" y="1785926"/>
            <a:ext cx="5072098" cy="2143140"/>
          </a:xfrm>
          <a:prstGeom prst="snip2Diag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lded Corner 6"/>
          <p:cNvSpPr/>
          <p:nvPr/>
        </p:nvSpPr>
        <p:spPr>
          <a:xfrm>
            <a:off x="5857884" y="1357298"/>
            <a:ext cx="3286116" cy="4286280"/>
          </a:xfrm>
          <a:prstGeom prst="foldedCorner">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Arabpour\Desktop\D2\D\222222\image038.gif"/>
          <p:cNvPicPr>
            <a:picLocks noChangeAspect="1" noChangeArrowheads="1"/>
          </p:cNvPicPr>
          <p:nvPr/>
        </p:nvPicPr>
        <p:blipFill>
          <a:blip r:embed="rId4" cstate="print"/>
          <a:srcRect/>
          <a:stretch>
            <a:fillRect/>
          </a:stretch>
        </p:blipFill>
        <p:spPr bwMode="auto">
          <a:xfrm>
            <a:off x="-9517" y="4020257"/>
            <a:ext cx="5081583" cy="283776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par>
                                <p:cTn id="13" presetID="35" presetClass="path" presetSubtype="0" accel="50000" decel="50000" fill="hold" grpId="0" nodeType="withEffect">
                                  <p:stCondLst>
                                    <p:cond delay="0"/>
                                  </p:stCondLst>
                                  <p:childTnLst>
                                    <p:animMotion origin="layout" path="M 0.17969 -2.45663E-6 L -0.07031 -2.45663E-6 " pathEditMode="relative" rAng="0" ptsTypes="AA">
                                      <p:cBhvr>
                                        <p:cTn id="14" dur="2000" fill="hold"/>
                                        <p:tgtEl>
                                          <p:spTgt spid="7"/>
                                        </p:tgtEl>
                                        <p:attrNameLst>
                                          <p:attrName>ppt_x</p:attrName>
                                          <p:attrName>ppt_y</p:attrName>
                                        </p:attrNameLst>
                                      </p:cBhvr>
                                      <p:rCtr x="-125" y="0"/>
                                    </p:animMotion>
                                  </p:childTnLst>
                                </p:cTn>
                              </p:par>
                              <p:par>
                                <p:cTn id="15" presetID="63" presetClass="path" presetSubtype="0" accel="50000" decel="50000" fill="hold" nodeType="withEffect">
                                  <p:stCondLst>
                                    <p:cond delay="0"/>
                                  </p:stCondLst>
                                  <p:childTnLst>
                                    <p:animMotion origin="layout" path="M -0.25 -4.02405E-6 L 0 -4.02405E-6 " pathEditMode="relative" rAng="0" ptsTypes="AA">
                                      <p:cBhvr>
                                        <p:cTn id="16" dur="2000" fill="hold"/>
                                        <p:tgtEl>
                                          <p:spTgt spid="1026"/>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lowchart: Card 3"/>
          <p:cNvSpPr/>
          <p:nvPr/>
        </p:nvSpPr>
        <p:spPr>
          <a:xfrm rot="219345">
            <a:off x="643076" y="1177760"/>
            <a:ext cx="8215370" cy="5357826"/>
          </a:xfrm>
          <a:prstGeom prst="flowChartPunchedCard">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rot="21444018">
            <a:off x="5149895" y="425874"/>
            <a:ext cx="3857652" cy="461665"/>
          </a:xfrm>
          <a:prstGeom prst="rect">
            <a:avLst/>
          </a:prstGeom>
          <a:noFill/>
        </p:spPr>
        <p:txBody>
          <a:bodyPr wrap="square" rtlCol="0">
            <a:spAutoFit/>
          </a:bodyPr>
          <a:lstStyle/>
          <a:p>
            <a:pPr algn="r"/>
            <a:r>
              <a:rPr lang="fa-IR" sz="2400" b="1" dirty="0" smtClean="0">
                <a:cs typeface="B Mitra" pitchFamily="2" charset="-78"/>
              </a:rPr>
              <a:t>برداشتن قالب های چوبی</a:t>
            </a:r>
            <a:endParaRPr lang="en-US" sz="2400" b="1" dirty="0">
              <a:cs typeface="B Mitra" pitchFamily="2" charset="-78"/>
            </a:endParaRPr>
          </a:p>
        </p:txBody>
      </p:sp>
    </p:spTree>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572396" y="71422"/>
            <a:ext cx="1143008" cy="1143000"/>
          </a:xfrm>
        </p:spPr>
        <p:txBody>
          <a:bodyPr>
            <a:normAutofit fontScale="90000"/>
          </a:bodyPr>
          <a:lstStyle/>
          <a:p>
            <a:pPr algn="r"/>
            <a:r>
              <a:rPr lang="fa-IR" dirty="0" smtClean="0">
                <a:latin typeface="Arabic Typesetting" pitchFamily="66" charset="-78"/>
                <a:cs typeface="B Badr" pitchFamily="2" charset="-78"/>
              </a:rPr>
              <a:t>مقدمه</a:t>
            </a:r>
            <a:endParaRPr lang="en-US" dirty="0">
              <a:latin typeface="Arabic Typesetting" pitchFamily="66" charset="-78"/>
              <a:cs typeface="B Badr" pitchFamily="2" charset="-78"/>
            </a:endParaRPr>
          </a:p>
        </p:txBody>
      </p:sp>
      <p:sp>
        <p:nvSpPr>
          <p:cNvPr id="3" name="Rectangle 2"/>
          <p:cNvSpPr/>
          <p:nvPr/>
        </p:nvSpPr>
        <p:spPr>
          <a:xfrm>
            <a:off x="0" y="1181946"/>
            <a:ext cx="9144000" cy="4708981"/>
          </a:xfrm>
          <a:prstGeom prst="rect">
            <a:avLst/>
          </a:prstGeom>
        </p:spPr>
        <p:txBody>
          <a:bodyPr wrap="square">
            <a:spAutoFit/>
          </a:bodyPr>
          <a:lstStyle/>
          <a:p>
            <a:pPr algn="r"/>
            <a:r>
              <a:rPr lang="fa-IR" sz="2000" b="1" dirty="0" smtClean="0">
                <a:cs typeface="B Mitra" pitchFamily="2" charset="-78"/>
              </a:rPr>
              <a:t>از هزاران سال پیش و باز هم امروز،نیمی از جمعیت کره زمین برای احداث بناهای مورد نیاز خود از مخلوط خاک و آب استفاده می کنند.گل خشک شده ،چینه کشی و کاهگل از مخلوط خاک محتوی رس و خاک به دست می آیند.خاک رس چسبندگی مخلوط را تامین می کند </a:t>
            </a:r>
          </a:p>
          <a:p>
            <a:pPr algn="r" rtl="1"/>
            <a:r>
              <a:rPr lang="fa-IR" sz="2000" b="1" dirty="0" smtClean="0">
                <a:cs typeface="B Mitra" pitchFamily="2" charset="-78"/>
              </a:rPr>
              <a:t>این مصالح را می توان نیاکان بتن امروزی و روش های ساخت و پرداخت آن دانست. این مصالح ابتدا به صورت قطعات منظم از پیش ساخته شده مورد استفاده قرار گرفتند و سپس به صورت درجا در قالبهای تهیه شده به این منظور ریخته شده اند و شکل مطلوب و مورد نظر را به خود گرفتند.</a:t>
            </a:r>
          </a:p>
          <a:p>
            <a:pPr algn="r" rtl="1"/>
            <a:r>
              <a:rPr lang="fa-IR" sz="2000" b="1" dirty="0" smtClean="0">
                <a:cs typeface="B Mitra" pitchFamily="2" charset="-78"/>
              </a:rPr>
              <a:t>در سال 1756،یک انگلیسی به نام اسمیتم ، با استفاده از آهک آبی ( که در زیر آب سفت می شود) و اختلاط آن با خاکستر های آتش فشانی ( که اولین بار در ناحیه پوز ل یافت شده و به آن پوزلان نام داده اند) ، مخلوطی به دست آورد که مانند سنگ ناحیه پرتلند سخت بود.</a:t>
            </a:r>
          </a:p>
          <a:p>
            <a:pPr algn="r" rtl="1"/>
            <a:r>
              <a:rPr lang="fa-IR" sz="2000" b="1" dirty="0" smtClean="0">
                <a:cs typeface="B Mitra" pitchFamily="2" charset="-78"/>
              </a:rPr>
              <a:t>در سال 1817یک فرانسوی به نام ویکا ، از طریقی علمی ، اصول شیمیایی سیمان ها را مطالعه کرد و قواعدی برای تهیه آن مشخص نمود.این ابداعات علمی نشان داد که از اختلاط سیمان، سنگدانه ها ( شن و ماسه) و آب ماده ای یه دست می آید که قابل ریختن در قالب است ، سخت می شود و یه صورت یک سنگ واقعی مصنوعی در می آید. این مخلوط سفت شده بتن نام گرفت.</a:t>
            </a:r>
          </a:p>
          <a:p>
            <a:pPr algn="r" rtl="1"/>
            <a:r>
              <a:rPr lang="fa-IR" sz="2000" b="1" dirty="0" smtClean="0">
                <a:cs typeface="B Mitra" pitchFamily="2" charset="-78"/>
              </a:rPr>
              <a:t>کاربرد بتن مدتی محدود بود ، زیرا هرچند مقاومت فشاری قابل ملاحظه ای داشت ولی مقاومت کششی آن ده تا بیست بار کمتر از مقاومت فشاری و در نتیجه شکننده بود</a:t>
            </a:r>
            <a:r>
              <a:rPr lang="en-US" sz="2000" b="1" dirty="0" smtClean="0">
                <a:cs typeface="B Mitra" pitchFamily="2" charset="-78"/>
              </a:rPr>
              <a:t>.</a:t>
            </a:r>
            <a:r>
              <a:rPr lang="fa-IR" sz="2000" baseline="30000" dirty="0" smtClean="0">
                <a:hlinkClick r:id="rId2"/>
              </a:rPr>
              <a:t> </a:t>
            </a:r>
            <a:r>
              <a:rPr lang="fa-IR" sz="2000" baseline="30000" dirty="0">
                <a:hlinkClick r:id="rId2"/>
              </a:rPr>
              <a:t>[۱]</a:t>
            </a:r>
            <a:endParaRPr lang="fa-IR" sz="2000" b="1" dirty="0">
              <a:cs typeface="B Mitra"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2" presetClass="entr" presetSubtype="4" fill="hold"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7000"/>
                            </p:stCondLst>
                            <p:childTnLst>
                              <p:par>
                                <p:cTn id="21" presetID="2" presetClass="entr" presetSubtype="4"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0"/>
                            </p:stCondLst>
                            <p:childTnLst>
                              <p:par>
                                <p:cTn id="26" presetID="2" presetClass="entr" presetSubtype="4" fill="hold" nodeType="after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3000"/>
                            </p:stCondLst>
                            <p:childTnLst>
                              <p:par>
                                <p:cTn id="31" presetID="2" presetClass="entr" presetSubtype="4" fill="hold"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3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4" name="Picture 2" descr="C:\Users\Arabpour\Desktop\D2\1111111111111\152.jpg"/>
          <p:cNvPicPr>
            <a:picLocks noChangeAspect="1" noChangeArrowheads="1"/>
          </p:cNvPicPr>
          <p:nvPr/>
        </p:nvPicPr>
        <p:blipFill>
          <a:blip r:embed="rId2" cstate="print"/>
          <a:srcRect/>
          <a:stretch>
            <a:fillRect/>
          </a:stretch>
        </p:blipFill>
        <p:spPr bwMode="auto">
          <a:xfrm>
            <a:off x="4857738" y="1928802"/>
            <a:ext cx="4286262" cy="4929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5" name="Picture 3" descr="C:\Users\Arabpour\Desktop\D2\1111111111111\153.jpg"/>
          <p:cNvPicPr>
            <a:picLocks noChangeAspect="1" noChangeArrowheads="1"/>
          </p:cNvPicPr>
          <p:nvPr/>
        </p:nvPicPr>
        <p:blipFill>
          <a:blip r:embed="rId3" cstate="print"/>
          <a:srcRect/>
          <a:stretch>
            <a:fillRect/>
          </a:stretch>
        </p:blipFill>
        <p:spPr bwMode="auto">
          <a:xfrm>
            <a:off x="1" y="3214686"/>
            <a:ext cx="4857753" cy="36433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wheel spokes="2"/>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287964">
            <a:off x="6521462" y="326801"/>
            <a:ext cx="2220977" cy="556201"/>
          </a:xfrm>
        </p:spPr>
        <p:txBody>
          <a:bodyPr>
            <a:normAutofit fontScale="90000"/>
          </a:bodyPr>
          <a:lstStyle/>
          <a:p>
            <a:pPr algn="r"/>
            <a:r>
              <a:rPr lang="en-US" sz="3600" dirty="0" smtClean="0"/>
              <a:t> </a:t>
            </a:r>
            <a:r>
              <a:rPr lang="en-US" sz="3600" dirty="0" err="1" smtClean="0"/>
              <a:t>Pss</a:t>
            </a:r>
            <a:r>
              <a:rPr lang="fa-IR" sz="3600" dirty="0" smtClean="0"/>
              <a:t>بتن سبک</a:t>
            </a:r>
            <a:endParaRPr lang="en-US" sz="3600" dirty="0"/>
          </a:p>
        </p:txBody>
      </p:sp>
      <p:pic>
        <p:nvPicPr>
          <p:cNvPr id="3" name="Picture 5" descr="grandc29c55bc1583da6ef0cf3efc48a3ef20"/>
          <p:cNvPicPr>
            <a:picLocks noChangeAspect="1" noChangeArrowheads="1"/>
          </p:cNvPicPr>
          <p:nvPr/>
        </p:nvPicPr>
        <p:blipFill>
          <a:blip r:embed="rId2" cstate="print"/>
          <a:srcRect/>
          <a:stretch>
            <a:fillRect/>
          </a:stretch>
        </p:blipFill>
        <p:spPr bwMode="auto">
          <a:xfrm>
            <a:off x="4535488" y="2824163"/>
            <a:ext cx="4608512" cy="403383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Picture 4" descr="grand9f6a73445a56f54ebe7e10715789c46c"/>
          <p:cNvPicPr>
            <a:picLocks noChangeAspect="1" noChangeArrowheads="1"/>
          </p:cNvPicPr>
          <p:nvPr/>
        </p:nvPicPr>
        <p:blipFill>
          <a:blip r:embed="rId3" cstate="print"/>
          <a:srcRect/>
          <a:stretch>
            <a:fillRect/>
          </a:stretch>
        </p:blipFill>
        <p:spPr bwMode="auto">
          <a:xfrm>
            <a:off x="900114" y="692150"/>
            <a:ext cx="5697852" cy="36655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5" descr="grand379a2efe4998cdf19f051df5a017cf2f"/>
          <p:cNvPicPr>
            <a:picLocks noChangeAspect="1" noChangeArrowheads="1"/>
          </p:cNvPicPr>
          <p:nvPr/>
        </p:nvPicPr>
        <p:blipFill>
          <a:blip r:embed="rId4" cstate="print"/>
          <a:srcRect/>
          <a:stretch>
            <a:fillRect/>
          </a:stretch>
        </p:blipFill>
        <p:spPr bwMode="auto">
          <a:xfrm>
            <a:off x="0" y="4138612"/>
            <a:ext cx="4895850" cy="27193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25 -1.02244E-6 L 1.11022E-16 -1.02244E-6 " pathEditMode="relative" rAng="0" ptsTypes="AA">
                                      <p:cBhvr>
                                        <p:cTn id="6" dur="2000" fill="hold"/>
                                        <p:tgtEl>
                                          <p:spTgt spid="3"/>
                                        </p:tgtEl>
                                        <p:attrNameLst>
                                          <p:attrName>ppt_x</p:attrName>
                                          <p:attrName>ppt_y</p:attrName>
                                        </p:attrNameLst>
                                      </p:cBhvr>
                                      <p:rCtr x="-125" y="0"/>
                                    </p:animMotion>
                                  </p:childTnLst>
                                </p:cTn>
                              </p:par>
                              <p:par>
                                <p:cTn id="7" presetID="63" presetClass="path" presetSubtype="0" accel="50000" decel="50000" fill="hold" nodeType="withEffect">
                                  <p:stCondLst>
                                    <p:cond delay="0"/>
                                  </p:stCondLst>
                                  <p:childTnLst>
                                    <p:animMotion origin="layout" path="M -0.25 7.40227E-8 L 0 7.40227E-8 " pathEditMode="relative" rAng="0" ptsTypes="AA">
                                      <p:cBhvr>
                                        <p:cTn id="8" dur="2000" fill="hold"/>
                                        <p:tgtEl>
                                          <p:spTgt spid="5"/>
                                        </p:tgtEl>
                                        <p:attrNameLst>
                                          <p:attrName>ppt_x</p:attrName>
                                          <p:attrName>ppt_y</p:attrName>
                                        </p:attrNameLst>
                                      </p:cBhvr>
                                      <p:rCtr x="125" y="0"/>
                                    </p:animMotion>
                                  </p:childTnLst>
                                </p:cTn>
                              </p:par>
                              <p:par>
                                <p:cTn id="9" presetID="42" presetClass="path" presetSubtype="0" accel="50000" decel="50000" fill="hold" nodeType="withEffect">
                                  <p:stCondLst>
                                    <p:cond delay="0"/>
                                  </p:stCondLst>
                                  <p:childTnLst>
                                    <p:animMotion origin="layout" path="M -0.00434 -0.26694 L -0.00434 0.06616 " pathEditMode="relative" rAng="0" ptsTypes="AA">
                                      <p:cBhvr>
                                        <p:cTn id="10" dur="2000" fill="hold"/>
                                        <p:tgtEl>
                                          <p:spTgt spid="4"/>
                                        </p:tgtEl>
                                        <p:attrNameLst>
                                          <p:attrName>ppt_x</p:attrName>
                                          <p:attrName>ppt_y</p:attrName>
                                        </p:attrNameLst>
                                      </p:cBhvr>
                                      <p:rCtr x="0"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6" descr="grandfef2e6ed8e7d55a1117c1dd995b92b35a"/>
          <p:cNvPicPr>
            <a:picLocks noChangeAspect="1" noChangeArrowheads="1"/>
          </p:cNvPicPr>
          <p:nvPr/>
        </p:nvPicPr>
        <p:blipFill>
          <a:blip r:embed="rId2" cstate="print"/>
          <a:srcRect/>
          <a:stretch>
            <a:fillRect/>
          </a:stretch>
        </p:blipFill>
        <p:spPr bwMode="auto">
          <a:xfrm>
            <a:off x="5378450" y="4357694"/>
            <a:ext cx="3765550" cy="2376488"/>
          </a:xfrm>
          <a:prstGeom prst="rect">
            <a:avLst/>
          </a:prstGeom>
          <a:ln w="88900" cap="sq" cmpd="thickThin">
            <a:solidFill>
              <a:srgbClr val="000000"/>
            </a:solidFill>
            <a:prstDash val="solid"/>
            <a:miter lim="800000"/>
          </a:ln>
          <a:effectLst>
            <a:innerShdw blurRad="76200">
              <a:srgbClr val="000000"/>
            </a:innerShdw>
          </a:effectLst>
        </p:spPr>
      </p:pic>
      <p:pic>
        <p:nvPicPr>
          <p:cNvPr id="4" name="Picture 6" descr="voila"/>
          <p:cNvPicPr>
            <a:picLocks noChangeAspect="1" noChangeArrowheads="1"/>
          </p:cNvPicPr>
          <p:nvPr/>
        </p:nvPicPr>
        <p:blipFill>
          <a:blip r:embed="rId3" cstate="print"/>
          <a:srcRect/>
          <a:stretch>
            <a:fillRect/>
          </a:stretch>
        </p:blipFill>
        <p:spPr bwMode="auto">
          <a:xfrm>
            <a:off x="46029" y="1785926"/>
            <a:ext cx="3240087" cy="2193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1442" name="Picture 2" descr="C:\Users\Arabpour\Desktop\2\url.jpg"/>
          <p:cNvPicPr>
            <a:picLocks noChangeAspect="1" noChangeArrowheads="1"/>
          </p:cNvPicPr>
          <p:nvPr/>
        </p:nvPicPr>
        <p:blipFill>
          <a:blip r:embed="rId4" cstate="print"/>
          <a:srcRect/>
          <a:stretch>
            <a:fillRect/>
          </a:stretch>
        </p:blipFill>
        <p:spPr bwMode="auto">
          <a:xfrm>
            <a:off x="642910" y="4262330"/>
            <a:ext cx="4000496" cy="25956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1443" name="Picture 3" descr="C:\Users\Arabpour\Desktop\2\بتن.jpg"/>
          <p:cNvPicPr>
            <a:picLocks noChangeAspect="1" noChangeArrowheads="1"/>
          </p:cNvPicPr>
          <p:nvPr/>
        </p:nvPicPr>
        <p:blipFill>
          <a:blip r:embed="rId5" cstate="print"/>
          <a:srcRect/>
          <a:stretch>
            <a:fillRect/>
          </a:stretch>
        </p:blipFill>
        <p:spPr bwMode="auto">
          <a:xfrm>
            <a:off x="4572000" y="1285860"/>
            <a:ext cx="3837765" cy="27273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childTnLst>
                                    <p:animMotion origin="layout" path="M 0.25 -4.1152E-6 L 1.11022E-16 -4.1152E-6 " pathEditMode="relative" rAng="0" ptsTypes="AA">
                                      <p:cBhvr>
                                        <p:cTn id="6" dur="2000" fill="hold"/>
                                        <p:tgtEl>
                                          <p:spTgt spid="61443"/>
                                        </p:tgtEl>
                                        <p:attrNameLst>
                                          <p:attrName>ppt_x</p:attrName>
                                          <p:attrName>ppt_y</p:attrName>
                                        </p:attrNameLst>
                                      </p:cBhvr>
                                      <p:rCtr x="-125" y="0"/>
                                    </p:animMotion>
                                  </p:childTnLst>
                                </p:cTn>
                              </p:par>
                              <p:par>
                                <p:cTn id="7" presetID="35" presetClass="path" presetSubtype="0" accel="50000" decel="50000" fill="hold" nodeType="withEffect">
                                  <p:stCondLst>
                                    <p:cond delay="0"/>
                                  </p:stCondLst>
                                  <p:childTnLst>
                                    <p:animMotion origin="layout" path="M 0.2059 -0.00416 L -0.0441 -0.00416 " pathEditMode="relative" rAng="0" ptsTypes="AA">
                                      <p:cBhvr>
                                        <p:cTn id="8" dur="2000" fill="hold"/>
                                        <p:tgtEl>
                                          <p:spTgt spid="3"/>
                                        </p:tgtEl>
                                        <p:attrNameLst>
                                          <p:attrName>ppt_x</p:attrName>
                                          <p:attrName>ppt_y</p:attrName>
                                        </p:attrNameLst>
                                      </p:cBhvr>
                                      <p:rCtr x="-125" y="0"/>
                                    </p:animMotion>
                                  </p:childTnLst>
                                </p:cTn>
                              </p:par>
                              <p:par>
                                <p:cTn id="9" presetID="64" presetClass="path" presetSubtype="0" accel="50000" decel="50000" fill="hold" nodeType="withEffect">
                                  <p:stCondLst>
                                    <p:cond delay="0"/>
                                  </p:stCondLst>
                                  <p:childTnLst>
                                    <p:animMotion origin="layout" path="M -3.05556E-6 0.3331 L -3.05556E-6 -6.8471E-7 " pathEditMode="relative" rAng="0" ptsTypes="AA">
                                      <p:cBhvr>
                                        <p:cTn id="10" dur="2000" fill="hold"/>
                                        <p:tgtEl>
                                          <p:spTgt spid="61442"/>
                                        </p:tgtEl>
                                        <p:attrNameLst>
                                          <p:attrName>ppt_x</p:attrName>
                                          <p:attrName>ppt_y</p:attrName>
                                        </p:attrNameLst>
                                      </p:cBhvr>
                                      <p:rCtr x="0" y="-167"/>
                                    </p:animMotion>
                                  </p:childTnLst>
                                </p:cTn>
                              </p:par>
                              <p:par>
                                <p:cTn id="11" presetID="49" presetClass="path" presetSubtype="0" accel="50000" decel="50000" fill="hold" nodeType="withEffect">
                                  <p:stCondLst>
                                    <p:cond delay="0"/>
                                  </p:stCondLst>
                                  <p:childTnLst>
                                    <p:animMotion origin="layout" path="M -0.19687 -0.35045 L 0.05313 -0.01735 " pathEditMode="relative" rAng="0" ptsTypes="AA">
                                      <p:cBhvr>
                                        <p:cTn id="12" dur="2000" fill="hold"/>
                                        <p:tgtEl>
                                          <p:spTgt spid="4"/>
                                        </p:tgtEl>
                                        <p:attrNameLst>
                                          <p:attrName>ppt_x</p:attrName>
                                          <p:attrName>ppt_y</p:attrName>
                                        </p:attrNameLst>
                                      </p:cBhvr>
                                      <p:rCtr x="125"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2" descr="C:\Users\Arabpour\Desktop\D2\D\391879_gvcCfSxG.jpg"/>
          <p:cNvPicPr>
            <a:picLocks noChangeAspect="1" noChangeArrowheads="1"/>
          </p:cNvPicPr>
          <p:nvPr/>
        </p:nvPicPr>
        <p:blipFill>
          <a:blip r:embed="rId2" cstate="print"/>
          <a:srcRect/>
          <a:stretch>
            <a:fillRect/>
          </a:stretch>
        </p:blipFill>
        <p:spPr bwMode="auto">
          <a:xfrm>
            <a:off x="33110" y="2938486"/>
            <a:ext cx="5253270" cy="39195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2467" name="Picture 3" descr="C:\Users\Arabpour\Desktop\D2\D\light.jpg"/>
          <p:cNvPicPr>
            <a:picLocks noChangeAspect="1" noChangeArrowheads="1"/>
          </p:cNvPicPr>
          <p:nvPr/>
        </p:nvPicPr>
        <p:blipFill>
          <a:blip r:embed="rId3" cstate="print"/>
          <a:srcRect/>
          <a:stretch>
            <a:fillRect/>
          </a:stretch>
        </p:blipFill>
        <p:spPr bwMode="auto">
          <a:xfrm>
            <a:off x="5334000" y="3530624"/>
            <a:ext cx="3810000" cy="3327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2468" name="Picture 4" descr="C:\Users\Arabpour\Desktop\D2\D\391879_Dt3UXTow.jpg"/>
          <p:cNvPicPr>
            <a:picLocks noChangeAspect="1" noChangeArrowheads="1"/>
          </p:cNvPicPr>
          <p:nvPr/>
        </p:nvPicPr>
        <p:blipFill>
          <a:blip r:embed="rId4" cstate="print"/>
          <a:srcRect/>
          <a:stretch>
            <a:fillRect/>
          </a:stretch>
        </p:blipFill>
        <p:spPr bwMode="auto">
          <a:xfrm>
            <a:off x="5357818" y="803653"/>
            <a:ext cx="3595702" cy="2696777"/>
          </a:xfrm>
          <a:prstGeom prst="rect">
            <a:avLst/>
          </a:prstGeom>
          <a:noFill/>
        </p:spPr>
      </p:pic>
      <p:sp>
        <p:nvSpPr>
          <p:cNvPr id="2" name="Title 1"/>
          <p:cNvSpPr>
            <a:spLocks noGrp="1"/>
          </p:cNvSpPr>
          <p:nvPr>
            <p:ph type="title"/>
          </p:nvPr>
        </p:nvSpPr>
        <p:spPr>
          <a:xfrm rot="21332488">
            <a:off x="2789185" y="421877"/>
            <a:ext cx="7200823" cy="570515"/>
          </a:xfrm>
        </p:spPr>
        <p:txBody>
          <a:bodyPr>
            <a:noAutofit/>
          </a:bodyPr>
          <a:lstStyle/>
          <a:p>
            <a:r>
              <a:rPr lang="en-US" sz="3200" dirty="0" smtClean="0"/>
              <a:t> </a:t>
            </a:r>
            <a:r>
              <a:rPr lang="en-US" sz="3200" dirty="0" err="1" smtClean="0"/>
              <a:t>wtf</a:t>
            </a:r>
            <a:r>
              <a:rPr lang="fa-IR" sz="3200" dirty="0" smtClean="0"/>
              <a:t>بتنی که نور را از خود عبور میدهد </a:t>
            </a:r>
            <a:endParaRPr lang="en-US" sz="3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90" name="Picture 2" descr="C:\Users\Arabpour\Desktop\2\BrazilBrasilia-3.jpg"/>
          <p:cNvPicPr>
            <a:picLocks noChangeAspect="1" noChangeArrowheads="1"/>
          </p:cNvPicPr>
          <p:nvPr/>
        </p:nvPicPr>
        <p:blipFill>
          <a:blip r:embed="rId2" cstate="print"/>
          <a:srcRect/>
          <a:stretch>
            <a:fillRect/>
          </a:stretch>
        </p:blipFill>
        <p:spPr bwMode="auto">
          <a:xfrm>
            <a:off x="5786414" y="2000240"/>
            <a:ext cx="3357586" cy="24288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3491" name="Picture 3" descr="C:\Users\Arabpour\Desktop\2\BrazilBrasilia-5.jpg"/>
          <p:cNvPicPr>
            <a:picLocks noChangeAspect="1" noChangeArrowheads="1"/>
          </p:cNvPicPr>
          <p:nvPr/>
        </p:nvPicPr>
        <p:blipFill>
          <a:blip r:embed="rId3" cstate="print"/>
          <a:srcRect/>
          <a:stretch>
            <a:fillRect/>
          </a:stretch>
        </p:blipFill>
        <p:spPr bwMode="auto">
          <a:xfrm>
            <a:off x="0" y="3657600"/>
            <a:ext cx="4267200" cy="320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3492" name="Picture 4" descr="C:\Users\Arabpour\Desktop\2\BrazilBrasilia.jpg"/>
          <p:cNvPicPr>
            <a:picLocks noChangeAspect="1" noChangeArrowheads="1"/>
          </p:cNvPicPr>
          <p:nvPr/>
        </p:nvPicPr>
        <p:blipFill>
          <a:blip r:embed="rId4" cstate="print"/>
          <a:srcRect/>
          <a:stretch>
            <a:fillRect/>
          </a:stretch>
        </p:blipFill>
        <p:spPr bwMode="auto">
          <a:xfrm>
            <a:off x="2019312" y="285728"/>
            <a:ext cx="4267200" cy="3200400"/>
          </a:xfrm>
          <a:prstGeom prst="rect">
            <a:avLst/>
          </a:prstGeom>
          <a:ln w="88900" cap="sq" cmpd="thickThin">
            <a:solidFill>
              <a:srgbClr val="000000"/>
            </a:solidFill>
            <a:prstDash val="solid"/>
            <a:miter lim="800000"/>
          </a:ln>
          <a:effectLst>
            <a:innerShdw blurRad="76200">
              <a:srgbClr val="000000"/>
            </a:innerShdw>
          </a:effectLst>
        </p:spPr>
      </p:pic>
      <p:pic>
        <p:nvPicPr>
          <p:cNvPr id="63493" name="Picture 5" descr="C:\Users\Arabpour\Desktop\2\BrazilBrasilia-2.jpg"/>
          <p:cNvPicPr>
            <a:picLocks noChangeAspect="1" noChangeArrowheads="1"/>
          </p:cNvPicPr>
          <p:nvPr/>
        </p:nvPicPr>
        <p:blipFill>
          <a:blip r:embed="rId5" cstate="print"/>
          <a:srcRect/>
          <a:stretch>
            <a:fillRect/>
          </a:stretch>
        </p:blipFill>
        <p:spPr bwMode="auto">
          <a:xfrm>
            <a:off x="5825099" y="4657749"/>
            <a:ext cx="3318933" cy="22002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rot="21381506">
            <a:off x="5873399" y="533430"/>
            <a:ext cx="3114668" cy="511156"/>
          </a:xfrm>
        </p:spPr>
        <p:txBody>
          <a:bodyPr>
            <a:normAutofit fontScale="90000"/>
          </a:bodyPr>
          <a:lstStyle/>
          <a:p>
            <a:r>
              <a:rPr lang="fa-IR" b="1" dirty="0" smtClean="0">
                <a:cs typeface="B Mitra" pitchFamily="2" charset="-78"/>
              </a:rPr>
              <a:t>کلیسای جامع براز</a:t>
            </a:r>
            <a:r>
              <a:rPr lang="fa-IR" b="1" dirty="0" smtClean="0">
                <a:solidFill>
                  <a:schemeClr val="bg1"/>
                </a:solidFill>
                <a:cs typeface="B Mitra" pitchFamily="2" charset="-78"/>
              </a:rPr>
              <a:t>یلیا</a:t>
            </a:r>
            <a:endParaRPr lang="fa-IR" b="1" dirty="0">
              <a:solidFill>
                <a:schemeClr val="bg1"/>
              </a:solidFill>
              <a:cs typeface="B Mitra" pitchFamily="2"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214422"/>
            <a:ext cx="9144000" cy="5586145"/>
          </a:xfrm>
          <a:prstGeom prst="rect">
            <a:avLst/>
          </a:prstGeom>
        </p:spPr>
        <p:txBody>
          <a:bodyPr wrap="square">
            <a:spAutoFit/>
          </a:bodyPr>
          <a:lstStyle/>
          <a:p>
            <a:pPr algn="r"/>
            <a:r>
              <a:rPr lang="fa-IR" sz="1700" b="1" dirty="0" smtClean="0">
                <a:latin typeface="B Nazanin+ Bold" pitchFamily="2" charset="-78"/>
                <a:cs typeface="B Nazanin+ Bold" pitchFamily="2" charset="-78"/>
              </a:rPr>
              <a:t>١٢ ميليون سال قبل از ميلاد مسيح: اختلاط ميان سنگ آهک و مايع موجود در سنگهای کناری ديواره های مناطق نفت خيز که باعث پديد آمدن بتون امروزی شده است . ( حوالی اسرائيل کنونی )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٥٦٠٠ سال قبل از ميلاد مسيح: ساخت اولين بنای بتونی .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٣٠٠٠ سال قبل از ميلاد مسيح: مصريهای باستان جهت ساخت اهرام از اختلاط سنگهای آهکی و گچی با آب به صورت بلوکهای منظم استفاده کرده اند.</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٨٠٠ سال قبل از ميلاد مسيح: استفاده از ملاتهای ساختمانی در يونان باستان .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٣٠٠ سال قبل از ميلاد مسيح: استفاده بابليان و آشوريان از مخلوط مواد معدنی به صورت سنگ و آجر.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٢٩٩ سال قبل از ميلاد مسيح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٤٧٦ سال قبل از ميلاد مسيح: استفاده از جسمی شبيه خاک که تيره تر از خاک معمولی بوده و مقدار زيادی در پوزولی واقع در نزديکی خليج ناپل يافت شده بود که در بناهايی از قبيل </a:t>
            </a:r>
            <a:r>
              <a:rPr lang="en-US" sz="1700" b="1" dirty="0" smtClean="0">
                <a:latin typeface="B Nazanin+ Bold" pitchFamily="2" charset="-78"/>
                <a:cs typeface="B Nazanin+ Bold" pitchFamily="2" charset="-78"/>
              </a:rPr>
              <a:t>Coliseum </a:t>
            </a:r>
            <a:r>
              <a:rPr lang="fa-IR" sz="1700" b="1" dirty="0" smtClean="0">
                <a:latin typeface="B Nazanin+ Bold" pitchFamily="2" charset="-78"/>
                <a:cs typeface="B Nazanin+ Bold" pitchFamily="2" charset="-78"/>
              </a:rPr>
              <a:t>در رم، </a:t>
            </a:r>
            <a:r>
              <a:rPr lang="en-US" sz="1700" b="1" dirty="0" smtClean="0">
                <a:latin typeface="B Nazanin+ Bold" pitchFamily="2" charset="-78"/>
                <a:cs typeface="B Nazanin+ Bold" pitchFamily="2" charset="-78"/>
              </a:rPr>
              <a:t>Basilica of Constantine </a:t>
            </a:r>
            <a:r>
              <a:rPr lang="fa-IR" sz="1700" b="1" dirty="0" smtClean="0">
                <a:latin typeface="B Nazanin+ Bold" pitchFamily="2" charset="-78"/>
                <a:cs typeface="B Nazanin+ Bold" pitchFamily="2" charset="-78"/>
              </a:rPr>
              <a:t>در رم، </a:t>
            </a:r>
            <a:r>
              <a:rPr lang="en-US" sz="1700" b="1" dirty="0" smtClean="0">
                <a:latin typeface="B Nazanin+ Bold" pitchFamily="2" charset="-78"/>
                <a:cs typeface="B Nazanin+ Bold" pitchFamily="2" charset="-78"/>
              </a:rPr>
              <a:t>Pantheon </a:t>
            </a:r>
            <a:r>
              <a:rPr lang="fa-IR" sz="1700" b="1" dirty="0" smtClean="0">
                <a:latin typeface="B Nazanin+ Bold" pitchFamily="2" charset="-78"/>
                <a:cs typeface="B Nazanin+ Bold" pitchFamily="2" charset="-78"/>
              </a:rPr>
              <a:t>در رم و همچنين </a:t>
            </a:r>
            <a:r>
              <a:rPr lang="en-US" sz="1700" b="1" dirty="0" smtClean="0">
                <a:latin typeface="B Nazanin+ Bold" pitchFamily="2" charset="-78"/>
                <a:cs typeface="B Nazanin+ Bold" pitchFamily="2" charset="-78"/>
              </a:rPr>
              <a:t>Pont </a:t>
            </a:r>
            <a:r>
              <a:rPr lang="en-US" sz="1700" b="1" dirty="0" err="1" smtClean="0">
                <a:latin typeface="B Nazanin+ Bold" pitchFamily="2" charset="-78"/>
                <a:cs typeface="B Nazanin+ Bold" pitchFamily="2" charset="-78"/>
              </a:rPr>
              <a:t>dv</a:t>
            </a:r>
            <a:r>
              <a:rPr lang="en-US" sz="1700" b="1" dirty="0" smtClean="0">
                <a:latin typeface="B Nazanin+ Bold" pitchFamily="2" charset="-78"/>
                <a:cs typeface="B Nazanin+ Bold" pitchFamily="2" charset="-78"/>
              </a:rPr>
              <a:t> </a:t>
            </a:r>
            <a:r>
              <a:rPr lang="en-US" sz="1700" b="1" dirty="0" err="1" smtClean="0">
                <a:latin typeface="B Nazanin+ Bold" pitchFamily="2" charset="-78"/>
                <a:cs typeface="B Nazanin+ Bold" pitchFamily="2" charset="-78"/>
              </a:rPr>
              <a:t>Gard</a:t>
            </a:r>
            <a:r>
              <a:rPr lang="en-US" sz="1700" b="1" dirty="0" smtClean="0">
                <a:latin typeface="B Nazanin+ Bold" pitchFamily="2" charset="-78"/>
                <a:cs typeface="B Nazanin+ Bold" pitchFamily="2" charset="-78"/>
              </a:rPr>
              <a:t> </a:t>
            </a:r>
            <a:r>
              <a:rPr lang="fa-IR" sz="1700" b="1" dirty="0" smtClean="0">
                <a:latin typeface="B Nazanin+ Bold" pitchFamily="2" charset="-78"/>
                <a:cs typeface="B Nazanin+ Bold" pitchFamily="2" charset="-78"/>
              </a:rPr>
              <a:t>در جنوب فرانسه استفاده گرديده است که هم اکنون نيز اين بناها پابرجا و استوار می باشد.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سال ٥٤٠ ميلادی: استفاده از بناهای بتنی جهت طاق سقفها و گنبد در موزه ها، ساختمانهای مجلل و همچنين استفاده از سقفهای بتنی جهت جدا کردن طبقات از يکديگر.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سال ١٢٠٠ تا ١٥٠٠ ميلادی: استفاده از آهک پخته و پوزولان در بناهای قديمی و همچنين ايجاد انگيزه و علاقه در مردم به استفاده بهتر از اين نوع مصالح به جهت استحکام بخشيدن به بناها و سازه ها.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سال ١٧٧٤ ميلادی: کشف سيمان توسط آقای جان اسميتون به روش جديد.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سال ١٧٧٩ ميلادی: کشف خواص هيدروليکی سيمان. </a:t>
            </a:r>
            <a:br>
              <a:rPr lang="fa-IR" sz="1700" b="1" dirty="0" smtClean="0">
                <a:latin typeface="B Nazanin+ Bold" pitchFamily="2" charset="-78"/>
                <a:cs typeface="B Nazanin+ Bold" pitchFamily="2" charset="-78"/>
              </a:rPr>
            </a:br>
            <a:r>
              <a:rPr lang="en-US" sz="1700" b="1" dirty="0" smtClean="0">
                <a:latin typeface="B Nazanin+ Bold" pitchFamily="2" charset="-78"/>
                <a:cs typeface="B Nazanin+ Bold" pitchFamily="2" charset="-78"/>
              </a:rPr>
              <a:t> </a:t>
            </a:r>
            <a:r>
              <a:rPr lang="en-US" sz="1700" b="1" dirty="0" err="1" smtClean="0">
                <a:latin typeface="B Nazanin+ Bold" pitchFamily="2" charset="-78"/>
                <a:cs typeface="B Nazanin+ Bold" pitchFamily="2" charset="-78"/>
              </a:rPr>
              <a:t>Mr.James</a:t>
            </a:r>
            <a:r>
              <a:rPr lang="en-US" sz="1700" b="1" dirty="0" smtClean="0">
                <a:latin typeface="B Nazanin+ Bold" pitchFamily="2" charset="-78"/>
                <a:cs typeface="B Nazanin+ Bold" pitchFamily="2" charset="-78"/>
              </a:rPr>
              <a:t> parker </a:t>
            </a:r>
            <a:r>
              <a:rPr lang="fa-IR" sz="1700" b="1" dirty="0" smtClean="0">
                <a:latin typeface="B Nazanin+ Bold" pitchFamily="2" charset="-78"/>
                <a:cs typeface="B Nazanin+ Bold" pitchFamily="2" charset="-78"/>
              </a:rPr>
              <a:t>سال ١٧٩٦ ميلادی: ثبت خواص هيدروليکی سيمان توسط </a:t>
            </a:r>
            <a:r>
              <a:rPr lang="en-US" sz="1700" b="1" dirty="0" smtClean="0">
                <a:latin typeface="B Nazanin+ Bold" pitchFamily="2" charset="-78"/>
                <a:cs typeface="B Nazanin+ Bold" pitchFamily="2" charset="-78"/>
              </a:rPr>
              <a:t/>
            </a:r>
            <a:br>
              <a:rPr lang="en-US" sz="1700" b="1" dirty="0" smtClean="0">
                <a:latin typeface="B Nazanin+ Bold" pitchFamily="2" charset="-78"/>
                <a:cs typeface="B Nazanin+ Bold" pitchFamily="2" charset="-78"/>
              </a:rPr>
            </a:br>
            <a:r>
              <a:rPr lang="en-US" sz="1700" b="1" dirty="0" smtClean="0">
                <a:latin typeface="B Nazanin+ Bold" pitchFamily="2" charset="-78"/>
                <a:cs typeface="B Nazanin+ Bold" pitchFamily="2" charset="-78"/>
              </a:rPr>
              <a:t> </a:t>
            </a:r>
            <a:r>
              <a:rPr lang="en-US" sz="1700" b="1" dirty="0" err="1" smtClean="0">
                <a:latin typeface="B Nazanin+ Bold" pitchFamily="2" charset="-78"/>
                <a:cs typeface="B Nazanin+ Bold" pitchFamily="2" charset="-78"/>
              </a:rPr>
              <a:t>Mr.william</a:t>
            </a:r>
            <a:r>
              <a:rPr lang="en-US" sz="1700" b="1" dirty="0" smtClean="0">
                <a:latin typeface="B Nazanin+ Bold" pitchFamily="2" charset="-78"/>
                <a:cs typeface="B Nazanin+ Bold" pitchFamily="2" charset="-78"/>
              </a:rPr>
              <a:t> Jessop </a:t>
            </a:r>
            <a:r>
              <a:rPr lang="fa-IR" sz="1700" b="1" dirty="0" smtClean="0">
                <a:latin typeface="B Nazanin+ Bold" pitchFamily="2" charset="-78"/>
                <a:cs typeface="B Nazanin+ Bold" pitchFamily="2" charset="-78"/>
              </a:rPr>
              <a:t>سال ١٨٠٠ ميلادی: ساخت لنگرگاهی عظيم از بتن در انگليس توسط </a:t>
            </a:r>
            <a:r>
              <a:rPr lang="en-US" sz="1700" b="1" dirty="0" smtClean="0">
                <a:latin typeface="B Nazanin+ Bold" pitchFamily="2" charset="-78"/>
                <a:cs typeface="B Nazanin+ Bold" pitchFamily="2" charset="-78"/>
              </a:rPr>
              <a:t/>
            </a:r>
            <a:br>
              <a:rPr lang="en-US"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سال ١٨٠٢ ميلادی: استفاده از سيمان معمولی در فرانسه. </a:t>
            </a:r>
            <a:br>
              <a:rPr lang="fa-IR" sz="1700" b="1" dirty="0" smtClean="0">
                <a:latin typeface="B Nazanin+ Bold" pitchFamily="2" charset="-78"/>
                <a:cs typeface="B Nazanin+ Bold" pitchFamily="2" charset="-78"/>
              </a:rPr>
            </a:br>
            <a:r>
              <a:rPr lang="fa-IR" sz="1700" b="1" dirty="0" smtClean="0">
                <a:latin typeface="B Nazanin+ Bold" pitchFamily="2" charset="-78"/>
                <a:cs typeface="B Nazanin+ Bold" pitchFamily="2" charset="-78"/>
              </a:rPr>
              <a:t>سال ١٨١٠ ميلادی: استفاده از سيمان مقاوم و تحقيق درباره خواص هيدروليکی سيمان در فرانسه. </a:t>
            </a:r>
            <a:endParaRPr lang="en-US" sz="1700" dirty="0">
              <a:latin typeface="B Nazanin+ Bold" pitchFamily="2" charset="-78"/>
              <a:cs typeface="B Nazanin+ Bold" pitchFamily="2" charset="-78"/>
            </a:endParaRPr>
          </a:p>
        </p:txBody>
      </p:sp>
    </p:spTree>
  </p:cSld>
  <p:clrMapOvr>
    <a:masterClrMapping/>
  </p:clrMapOvr>
  <p:transition spd="slow">
    <p:pull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714356"/>
            <a:ext cx="9144000" cy="6109365"/>
          </a:xfrm>
          <a:prstGeom prst="rect">
            <a:avLst/>
          </a:prstGeom>
        </p:spPr>
        <p:txBody>
          <a:bodyPr wrap="square">
            <a:spAutoFit/>
          </a:bodyPr>
          <a:lstStyle/>
          <a:p>
            <a:pPr algn="r">
              <a:buNone/>
            </a:pPr>
            <a:r>
              <a:rPr lang="fa-IR" sz="1700" b="1" dirty="0" smtClean="0">
                <a:cs typeface="B Mitra" pitchFamily="2" charset="-78"/>
              </a:rPr>
              <a:t/>
            </a:r>
            <a:br>
              <a:rPr lang="fa-IR" sz="1700" b="1" dirty="0" smtClean="0">
                <a:cs typeface="B Mitra" pitchFamily="2" charset="-78"/>
              </a:rPr>
            </a:br>
            <a:r>
              <a:rPr lang="en-US" sz="1700" b="1" dirty="0" smtClean="0">
                <a:cs typeface="B Mitra" pitchFamily="2" charset="-78"/>
              </a:rPr>
              <a:t> Joseph </a:t>
            </a:r>
            <a:r>
              <a:rPr lang="en-US" sz="1700" b="1" dirty="0" err="1" smtClean="0">
                <a:cs typeface="B Mitra" pitchFamily="2" charset="-78"/>
              </a:rPr>
              <a:t>Aspdin</a:t>
            </a:r>
            <a:r>
              <a:rPr lang="en-US" sz="1700" b="1" dirty="0" smtClean="0">
                <a:cs typeface="B Mitra" pitchFamily="2" charset="-78"/>
              </a:rPr>
              <a:t> </a:t>
            </a:r>
            <a:r>
              <a:rPr lang="fa-IR" sz="1700" b="1" dirty="0" smtClean="0">
                <a:cs typeface="B Mitra" pitchFamily="2" charset="-78"/>
              </a:rPr>
              <a:t>سال ١٨٢٤ ميلادی: بدست آوردن سيمان پرتلند توسط آقای </a:t>
            </a:r>
            <a:r>
              <a:rPr lang="en-US" sz="1700" b="1" dirty="0" smtClean="0">
                <a:cs typeface="B Mitra" pitchFamily="2" charset="-78"/>
              </a:rPr>
              <a:t/>
            </a:r>
            <a:br>
              <a:rPr lang="en-US" sz="1700" b="1" dirty="0" smtClean="0">
                <a:cs typeface="B Mitra" pitchFamily="2" charset="-78"/>
              </a:rPr>
            </a:br>
            <a:r>
              <a:rPr lang="fa-IR" sz="1700" b="1" dirty="0" smtClean="0">
                <a:cs typeface="B Mitra" pitchFamily="2" charset="-78"/>
              </a:rPr>
              <a:t>سال ١٨٢٥ ميلادی: ساخت اولين کانال مدرن بتنی در آمريکا و همچنين ساخت تعدادی سازه در نيويورک. </a:t>
            </a:r>
            <a:br>
              <a:rPr lang="fa-IR" sz="1700" b="1" dirty="0" smtClean="0">
                <a:cs typeface="B Mitra" pitchFamily="2" charset="-78"/>
              </a:rPr>
            </a:br>
            <a:r>
              <a:rPr lang="fa-IR" sz="1700" b="1" dirty="0" smtClean="0">
                <a:cs typeface="B Mitra" pitchFamily="2" charset="-78"/>
              </a:rPr>
              <a:t>آمریکا .</a:t>
            </a:r>
            <a:r>
              <a:rPr lang="en-US" sz="1700" b="1" dirty="0" smtClean="0">
                <a:cs typeface="B Mitra" pitchFamily="2" charset="-78"/>
              </a:rPr>
              <a:t> </a:t>
            </a:r>
            <a:r>
              <a:rPr lang="en-US" sz="1700" b="1" dirty="0" err="1" smtClean="0">
                <a:cs typeface="B Mitra" pitchFamily="2" charset="-78"/>
              </a:rPr>
              <a:t>thames</a:t>
            </a:r>
            <a:r>
              <a:rPr lang="en-US" sz="1700" b="1" dirty="0" smtClean="0">
                <a:cs typeface="B Mitra" pitchFamily="2" charset="-78"/>
              </a:rPr>
              <a:t> </a:t>
            </a:r>
            <a:r>
              <a:rPr lang="fa-IR" sz="1700" b="1" dirty="0" smtClean="0">
                <a:cs typeface="B Mitra" pitchFamily="2" charset="-78"/>
              </a:rPr>
              <a:t>سال ١٨٢٨ ميلادی: اولين استفاده ترميمی از سيمان پرتلند جهت تقويت و ترميم تونل </a:t>
            </a:r>
            <a:br>
              <a:rPr lang="fa-IR" sz="1700" b="1" dirty="0" smtClean="0">
                <a:cs typeface="B Mitra" pitchFamily="2" charset="-78"/>
              </a:rPr>
            </a:br>
            <a:r>
              <a:rPr lang="fa-IR" sz="1700" b="1" dirty="0" smtClean="0">
                <a:cs typeface="B Mitra" pitchFamily="2" charset="-78"/>
              </a:rPr>
              <a:t>سال ١٨٣٠ ميلادی: توليد اولين نوع آهک و سيمان در کانادا و ساخت ديوارهای بتنی در آمريکا. </a:t>
            </a:r>
            <a:br>
              <a:rPr lang="fa-IR" sz="1700" b="1" dirty="0" smtClean="0">
                <a:cs typeface="B Mitra" pitchFamily="2" charset="-78"/>
              </a:rPr>
            </a:br>
            <a:r>
              <a:rPr lang="fa-IR" sz="1700" b="1" dirty="0" smtClean="0">
                <a:cs typeface="B Mitra" pitchFamily="2" charset="-78"/>
              </a:rPr>
              <a:t>سال ١٨٣٦ ميلادی: اولين آزمايش سيستماتيک جهت تست مقاومت کششی و فشاری سيمان در آلمان. </a:t>
            </a:r>
            <a:br>
              <a:rPr lang="fa-IR" sz="1700" b="1" dirty="0" smtClean="0">
                <a:cs typeface="B Mitra" pitchFamily="2" charset="-78"/>
              </a:rPr>
            </a:br>
            <a:r>
              <a:rPr lang="en-US" sz="1700" b="1" dirty="0" smtClean="0">
                <a:cs typeface="B Mitra" pitchFamily="2" charset="-78"/>
              </a:rPr>
              <a:t> </a:t>
            </a:r>
            <a:r>
              <a:rPr lang="en-US" sz="1700" b="1" dirty="0" err="1" smtClean="0">
                <a:cs typeface="B Mitra" pitchFamily="2" charset="-78"/>
              </a:rPr>
              <a:t>J.M.Mouder,Son</a:t>
            </a:r>
            <a:r>
              <a:rPr lang="en-US" sz="1700" b="1" dirty="0" smtClean="0">
                <a:cs typeface="B Mitra" pitchFamily="2" charset="-78"/>
              </a:rPr>
              <a:t> &amp; Co </a:t>
            </a:r>
            <a:r>
              <a:rPr lang="fa-IR" sz="1700" b="1" dirty="0" smtClean="0">
                <a:cs typeface="B Mitra" pitchFamily="2" charset="-78"/>
              </a:rPr>
              <a:t>سال ١٨٤٣ ميلادی: ثبت توليد سيمان پرتلند توسط شرکت </a:t>
            </a:r>
            <a:r>
              <a:rPr lang="en-US" sz="1700" b="1" dirty="0" smtClean="0">
                <a:cs typeface="B Mitra" pitchFamily="2" charset="-78"/>
              </a:rPr>
              <a:t/>
            </a:r>
            <a:br>
              <a:rPr lang="en-US" sz="1700" b="1" dirty="0" smtClean="0">
                <a:cs typeface="B Mitra" pitchFamily="2" charset="-78"/>
              </a:rPr>
            </a:br>
            <a:r>
              <a:rPr lang="fa-IR" sz="1700" b="1" dirty="0" smtClean="0">
                <a:cs typeface="B Mitra" pitchFamily="2" charset="-78"/>
              </a:rPr>
              <a:t>سال ١٨٤٩ ميلادی: ساخت اولين آزمايشگاه شيمی دقيق جهت تست سيمان پرتلند در آلمان. </a:t>
            </a:r>
            <a:br>
              <a:rPr lang="fa-IR" sz="1700" b="1" dirty="0" smtClean="0">
                <a:cs typeface="B Mitra" pitchFamily="2" charset="-78"/>
              </a:rPr>
            </a:br>
            <a:r>
              <a:rPr lang="fa-IR" sz="1700" b="1" dirty="0" smtClean="0">
                <a:cs typeface="B Mitra" pitchFamily="2" charset="-78"/>
              </a:rPr>
              <a:t>سال ١٨٥٠ ميلادی: بدست آوردن اولين بتون مسلح و آزمايشات دقيق بر روی آن در فرانسه. </a:t>
            </a:r>
            <a:br>
              <a:rPr lang="fa-IR" sz="1700" b="1" dirty="0" smtClean="0">
                <a:cs typeface="B Mitra" pitchFamily="2" charset="-78"/>
              </a:rPr>
            </a:br>
            <a:r>
              <a:rPr lang="fa-IR" sz="1700" b="1" dirty="0" smtClean="0">
                <a:cs typeface="B Mitra" pitchFamily="2" charset="-78"/>
              </a:rPr>
              <a:t>سال ١٨٥٤ ميلادی: ساخت اولين ميکسر بتن در فرانسه. </a:t>
            </a:r>
            <a:br>
              <a:rPr lang="fa-IR" sz="1700" b="1" dirty="0" smtClean="0">
                <a:cs typeface="B Mitra" pitchFamily="2" charset="-78"/>
              </a:rPr>
            </a:br>
            <a:r>
              <a:rPr lang="fa-IR" sz="1700" b="1" dirty="0" smtClean="0">
                <a:cs typeface="B Mitra" pitchFamily="2" charset="-78"/>
              </a:rPr>
              <a:t>سال ١٨٦٠ ميلادی: ترکيبات جديد سيمان گرفته شده از سيمان پرتلند. </a:t>
            </a:r>
            <a:br>
              <a:rPr lang="fa-IR" sz="1700" b="1" dirty="0" smtClean="0">
                <a:cs typeface="B Mitra" pitchFamily="2" charset="-78"/>
              </a:rPr>
            </a:br>
            <a:r>
              <a:rPr lang="fa-IR" sz="1700" b="1" dirty="0" smtClean="0">
                <a:cs typeface="B Mitra" pitchFamily="2" charset="-78"/>
              </a:rPr>
              <a:t>سال ١٨٦٧ ميلادی: ساخت و تست انواع سيلندرهای بتنی عمودی به صورت بتون مسلح با سيمهای فلزی توسط </a:t>
            </a:r>
          </a:p>
          <a:p>
            <a:pPr algn="r">
              <a:buNone/>
            </a:pPr>
            <a:r>
              <a:rPr lang="fa-IR" sz="1700" b="1" dirty="0" smtClean="0">
                <a:cs typeface="B Mitra" pitchFamily="2" charset="-78"/>
              </a:rPr>
              <a:t>سال ١٨٦٨ ميلادی: ساخت بلوکهای سيمانی مستحکم در آمريکا. </a:t>
            </a:r>
            <a:br>
              <a:rPr lang="fa-IR" sz="1700" b="1" dirty="0" smtClean="0">
                <a:cs typeface="B Mitra" pitchFamily="2" charset="-78"/>
              </a:rPr>
            </a:br>
            <a:r>
              <a:rPr lang="fa-IR" sz="1700" b="1" dirty="0" smtClean="0">
                <a:cs typeface="B Mitra" pitchFamily="2" charset="-78"/>
              </a:rPr>
              <a:t>سال ١٨٧٩ ميلادی: ساخت جاده حمل و نقل باری از سيمان پرتلند با بهترين کيفيت در اسکاتلند. </a:t>
            </a:r>
            <a:br>
              <a:rPr lang="fa-IR" sz="1700" b="1" dirty="0" smtClean="0">
                <a:cs typeface="B Mitra" pitchFamily="2" charset="-78"/>
              </a:rPr>
            </a:br>
            <a:r>
              <a:rPr lang="fa-IR" sz="1700" b="1" dirty="0" smtClean="0">
                <a:cs typeface="B Mitra" pitchFamily="2" charset="-78"/>
              </a:rPr>
              <a:t>سال ١٨٨٦ ميلادی: طراحی و تست ابتدائی کوره دوار سيمان جهت جايگزينی کوره های عمودی. </a:t>
            </a:r>
            <a:br>
              <a:rPr lang="fa-IR" sz="1700" b="1" dirty="0" smtClean="0">
                <a:cs typeface="B Mitra" pitchFamily="2" charset="-78"/>
              </a:rPr>
            </a:br>
            <a:r>
              <a:rPr lang="fa-IR" sz="1700" b="1" dirty="0" smtClean="0">
                <a:cs typeface="B Mitra" pitchFamily="2" charset="-78"/>
              </a:rPr>
              <a:t>سال ١٨٨٩ ميلادی: ساخت اولين پل سيمانی در آمريکا. </a:t>
            </a:r>
            <a:br>
              <a:rPr lang="fa-IR" sz="1700" b="1" dirty="0" smtClean="0">
                <a:cs typeface="B Mitra" pitchFamily="2" charset="-78"/>
              </a:rPr>
            </a:br>
            <a:r>
              <a:rPr lang="fa-IR" sz="1700" b="1" dirty="0" smtClean="0">
                <a:cs typeface="B Mitra" pitchFamily="2" charset="-78"/>
              </a:rPr>
              <a:t>سال ١٨٩٠ ميلادی: طرح جايگزينی کوره دوار به جای کوره عمودی و همچنين آسيابهای گلوله ای افقی جهت خردايش بهتر سيمان. </a:t>
            </a:r>
            <a:br>
              <a:rPr lang="fa-IR" sz="1700" b="1" dirty="0" smtClean="0">
                <a:cs typeface="B Mitra" pitchFamily="2" charset="-78"/>
              </a:rPr>
            </a:br>
            <a:r>
              <a:rPr lang="fa-IR" sz="1700" b="1" dirty="0" smtClean="0">
                <a:cs typeface="B Mitra" pitchFamily="2" charset="-78"/>
              </a:rPr>
              <a:t>سال ١٨٩٨ ميلادی: اعلام ٩١ فرمول مختلف جهت ساخت انواع سيمان. </a:t>
            </a:r>
            <a:br>
              <a:rPr lang="fa-IR" sz="1700" b="1" dirty="0" smtClean="0">
                <a:cs typeface="B Mitra" pitchFamily="2" charset="-78"/>
              </a:rPr>
            </a:br>
            <a:r>
              <a:rPr lang="fa-IR" sz="1700" b="1" dirty="0" smtClean="0">
                <a:cs typeface="B Mitra" pitchFamily="2" charset="-78"/>
              </a:rPr>
              <a:t>سال ١٩٠٠ ميلادی: استاندارد شدن تستهای مقدماتی سيمان معمولی. </a:t>
            </a:r>
            <a:br>
              <a:rPr lang="fa-IR" sz="1700" b="1" dirty="0" smtClean="0">
                <a:cs typeface="B Mitra" pitchFamily="2" charset="-78"/>
              </a:rPr>
            </a:br>
            <a:r>
              <a:rPr lang="fa-IR" sz="1700" b="1" dirty="0" smtClean="0">
                <a:cs typeface="B Mitra" pitchFamily="2" charset="-78"/>
              </a:rPr>
              <a:t>سال ١٩٠٢ ميلادی: ساخت اولين آپارتمان بلند بتنی در فرانسه. </a:t>
            </a:r>
            <a:br>
              <a:rPr lang="fa-IR" sz="1700" b="1" dirty="0" smtClean="0">
                <a:cs typeface="B Mitra" pitchFamily="2" charset="-78"/>
              </a:rPr>
            </a:br>
            <a:r>
              <a:rPr lang="fa-IR" sz="1700" b="1" dirty="0" smtClean="0">
                <a:cs typeface="B Mitra" pitchFamily="2" charset="-78"/>
              </a:rPr>
              <a:t>سال ١٩٠٣ ميلادی: ساخت اولين آسمانخراش بتنی در سين سيناتی آمريکا.</a:t>
            </a:r>
            <a:r>
              <a:rPr lang="en-US" sz="1700" b="1" dirty="0" smtClean="0">
                <a:cs typeface="B Mitra" pitchFamily="2" charset="-78"/>
              </a:rPr>
              <a:t> </a:t>
            </a:r>
            <a:br>
              <a:rPr lang="en-US" sz="1700" b="1" dirty="0" smtClean="0">
                <a:cs typeface="B Mitra" pitchFamily="2" charset="-78"/>
              </a:rPr>
            </a:br>
            <a:r>
              <a:rPr lang="fa-IR" sz="1700" b="1" dirty="0" smtClean="0">
                <a:cs typeface="B Mitra" pitchFamily="2" charset="-78"/>
              </a:rPr>
              <a:t>سال ١٩٠٨ ميلادی: ساخت خانه بتنی توسط توماس اديسون در نيوجرسی آمريکا. </a:t>
            </a:r>
            <a:r>
              <a:rPr lang="en-US" sz="1700" b="1" dirty="0" err="1" smtClean="0">
                <a:cs typeface="B Mitra" pitchFamily="2" charset="-78"/>
              </a:rPr>
              <a:t>Mr.Joseph</a:t>
            </a:r>
            <a:r>
              <a:rPr lang="en-US" sz="1700" b="1" dirty="0" smtClean="0">
                <a:cs typeface="B Mitra" pitchFamily="2" charset="-78"/>
              </a:rPr>
              <a:t> </a:t>
            </a:r>
            <a:r>
              <a:rPr lang="en-US" sz="1700" b="1" dirty="0" err="1" smtClean="0">
                <a:cs typeface="B Mitra" pitchFamily="2" charset="-78"/>
              </a:rPr>
              <a:t>monier</a:t>
            </a:r>
            <a:r>
              <a:rPr lang="en-US" sz="1700" b="1" dirty="0" smtClean="0">
                <a:cs typeface="B Mitra" pitchFamily="2" charset="-78"/>
              </a:rPr>
              <a:t> </a:t>
            </a:r>
            <a:r>
              <a:rPr lang="fa-IR" sz="1700" b="1" dirty="0" smtClean="0">
                <a:cs typeface="B Mitra" pitchFamily="2" charset="-78"/>
              </a:rPr>
              <a:t>از فرانسه و </a:t>
            </a:r>
            <a:r>
              <a:rPr lang="en-US" sz="1700" b="1" dirty="0" err="1" smtClean="0">
                <a:cs typeface="B Mitra" pitchFamily="2" charset="-78"/>
              </a:rPr>
              <a:t>Mr.william</a:t>
            </a:r>
            <a:r>
              <a:rPr lang="en-US" sz="1700" b="1" dirty="0" smtClean="0">
                <a:cs typeface="B Mitra" pitchFamily="2" charset="-78"/>
              </a:rPr>
              <a:t> wands </a:t>
            </a:r>
            <a:r>
              <a:rPr lang="fa-IR" sz="1700" b="1" dirty="0" smtClean="0">
                <a:cs typeface="B Mitra" pitchFamily="2" charset="-78"/>
              </a:rPr>
              <a:t>از آمريکا. </a:t>
            </a:r>
            <a:endParaRPr lang="en-US" sz="1700" b="1" dirty="0">
              <a:cs typeface="B Mitra" pitchFamily="2" charset="-78"/>
            </a:endParaRPr>
          </a:p>
        </p:txBody>
      </p:sp>
    </p:spTree>
  </p:cSld>
  <p:clrMapOvr>
    <a:masterClrMapping/>
  </p:clrMapOvr>
  <p:transition spd="med">
    <p:blinds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38831"/>
            <a:ext cx="9144000" cy="5847755"/>
          </a:xfrm>
          <a:prstGeom prst="rect">
            <a:avLst/>
          </a:prstGeom>
        </p:spPr>
        <p:txBody>
          <a:bodyPr wrap="square">
            <a:spAutoFit/>
          </a:bodyPr>
          <a:lstStyle/>
          <a:p>
            <a:pPr algn="r"/>
            <a:r>
              <a:rPr lang="fa-IR" sz="1700" b="1" dirty="0" smtClean="0">
                <a:cs typeface="B Mitra" pitchFamily="2" charset="-78"/>
              </a:rPr>
              <a:t/>
            </a:r>
            <a:br>
              <a:rPr lang="fa-IR" sz="1700" b="1" dirty="0" smtClean="0">
                <a:cs typeface="B Mitra" pitchFamily="2" charset="-78"/>
              </a:rPr>
            </a:br>
            <a:r>
              <a:rPr lang="fa-IR" sz="1700" b="1" dirty="0" smtClean="0">
                <a:cs typeface="B Mitra" pitchFamily="2" charset="-78"/>
              </a:rPr>
              <a:t>سال ١٩٠٩ ميلادی: ثبت طرح کوره دوار سيمان توسط توماس اديسون. </a:t>
            </a:r>
            <a:br>
              <a:rPr lang="fa-IR" sz="1700" b="1" dirty="0" smtClean="0">
                <a:cs typeface="B Mitra" pitchFamily="2" charset="-78"/>
              </a:rPr>
            </a:br>
            <a:r>
              <a:rPr lang="fa-IR" sz="1700" b="1" dirty="0" smtClean="0">
                <a:cs typeface="B Mitra" pitchFamily="2" charset="-78"/>
              </a:rPr>
              <a:t>سال ١٩١١ ميلادی: ساخت پل بتنی ٣٢٨ فوتی در رم. </a:t>
            </a:r>
            <a:br>
              <a:rPr lang="fa-IR" sz="1700" b="1" dirty="0" smtClean="0">
                <a:cs typeface="B Mitra" pitchFamily="2" charset="-78"/>
              </a:rPr>
            </a:br>
            <a:r>
              <a:rPr lang="fa-IR" sz="1700" b="1" dirty="0" smtClean="0">
                <a:cs typeface="B Mitra" pitchFamily="2" charset="-78"/>
              </a:rPr>
              <a:t>سال ١٩١٤ ميلادی: اتمام اجرای کانال پاناما توسط سازه های بتن مسلح به ضخامت ٢٠ فوت. </a:t>
            </a:r>
            <a:br>
              <a:rPr lang="fa-IR" sz="1700" b="1" dirty="0" smtClean="0">
                <a:cs typeface="B Mitra" pitchFamily="2" charset="-78"/>
              </a:rPr>
            </a:br>
            <a:r>
              <a:rPr lang="fa-IR" sz="1700" b="1" dirty="0" smtClean="0">
                <a:cs typeface="B Mitra" pitchFamily="2" charset="-78"/>
              </a:rPr>
              <a:t>سال ١٩١٥ ميلادی: ساخت اتاق تست بتنی اتومبيل در شرکت فيات در تورين ايتاليا. </a:t>
            </a:r>
            <a:br>
              <a:rPr lang="fa-IR" sz="1700" b="1" dirty="0" smtClean="0">
                <a:cs typeface="B Mitra" pitchFamily="2" charset="-78"/>
              </a:rPr>
            </a:br>
            <a:r>
              <a:rPr lang="fa-IR" sz="1700" b="1" dirty="0" smtClean="0">
                <a:cs typeface="B Mitra" pitchFamily="2" charset="-78"/>
              </a:rPr>
              <a:t>سال ١٩١٦ ميلادی: تاسيس انجمن سيمان پرتلند در شيکاگو آمريکا. </a:t>
            </a:r>
            <a:br>
              <a:rPr lang="fa-IR" sz="1700" b="1" dirty="0" smtClean="0">
                <a:cs typeface="B Mitra" pitchFamily="2" charset="-78"/>
              </a:rPr>
            </a:br>
            <a:r>
              <a:rPr lang="fa-IR" sz="1700" b="1" dirty="0" smtClean="0">
                <a:cs typeface="B Mitra" pitchFamily="2" charset="-78"/>
              </a:rPr>
              <a:t>سال ١٩١٧ ميلادی: تاسيس اداره استاندارد تست سيمان پرتلند در آمريکا. </a:t>
            </a:r>
            <a:br>
              <a:rPr lang="fa-IR" sz="1700" b="1" dirty="0" smtClean="0">
                <a:cs typeface="B Mitra" pitchFamily="2" charset="-78"/>
              </a:rPr>
            </a:br>
            <a:r>
              <a:rPr lang="fa-IR" sz="1700" b="1" dirty="0" smtClean="0">
                <a:cs typeface="B Mitra" pitchFamily="2" charset="-78"/>
              </a:rPr>
              <a:t>سال ١٩٢٣ ميلادی: تاسيس شرکتهای توليد سنگفرشهای بتنی خيابانی در آمريکا. </a:t>
            </a:r>
            <a:br>
              <a:rPr lang="fa-IR" sz="1700" b="1" dirty="0" smtClean="0">
                <a:cs typeface="B Mitra" pitchFamily="2" charset="-78"/>
              </a:rPr>
            </a:br>
            <a:r>
              <a:rPr lang="fa-IR" sz="1700" b="1" dirty="0" smtClean="0">
                <a:cs typeface="B Mitra" pitchFamily="2" charset="-78"/>
              </a:rPr>
              <a:t>سال ١٩٢٧ ميلادی: ساخت اولين تراک ميکسر افقی بتن در سياتل آمريکا. </a:t>
            </a:r>
            <a:br>
              <a:rPr lang="fa-IR" sz="1700" b="1" dirty="0" smtClean="0">
                <a:cs typeface="B Mitra" pitchFamily="2" charset="-78"/>
              </a:rPr>
            </a:br>
            <a:r>
              <a:rPr lang="fa-IR" sz="1700" b="1" dirty="0" smtClean="0">
                <a:cs typeface="B Mitra" pitchFamily="2" charset="-78"/>
              </a:rPr>
              <a:t>سال ١٩٣٠ ميلادی: ساخت تراک ميکسرهای افقی و عمودی بتن به شکل ماشين آلات امروزی در آمريکا. </a:t>
            </a:r>
            <a:br>
              <a:rPr lang="fa-IR" sz="1700" b="1" dirty="0" smtClean="0">
                <a:cs typeface="B Mitra" pitchFamily="2" charset="-78"/>
              </a:rPr>
            </a:br>
            <a:r>
              <a:rPr lang="fa-IR" sz="1700" b="1" dirty="0" smtClean="0">
                <a:cs typeface="B Mitra" pitchFamily="2" charset="-78"/>
              </a:rPr>
              <a:t>سال ١٩٣٣ ميلادی: اتمام سازه های بتنی زندان آلکاتراز. </a:t>
            </a:r>
            <a:br>
              <a:rPr lang="fa-IR" sz="1700" b="1" dirty="0" smtClean="0">
                <a:cs typeface="B Mitra" pitchFamily="2" charset="-78"/>
              </a:rPr>
            </a:br>
            <a:r>
              <a:rPr lang="fa-IR" sz="1700" b="1" dirty="0" smtClean="0">
                <a:cs typeface="B Mitra" pitchFamily="2" charset="-78"/>
              </a:rPr>
              <a:t>سال ١٩٣٦ ميلادی: ساخت اولين سد بتنی در آمريکا. </a:t>
            </a:r>
            <a:br>
              <a:rPr lang="fa-IR" sz="1700" b="1" dirty="0" smtClean="0">
                <a:cs typeface="B Mitra" pitchFamily="2" charset="-78"/>
              </a:rPr>
            </a:br>
            <a:r>
              <a:rPr lang="fa-IR" sz="1700" b="1" dirty="0" smtClean="0">
                <a:cs typeface="B Mitra" pitchFamily="2" charset="-78"/>
              </a:rPr>
              <a:t>سال ١٩٤٨ ميلادی: اجرای سطح بتنی فرودگاههای آمريکا .( بتن مسلح ) </a:t>
            </a:r>
            <a:br>
              <a:rPr lang="fa-IR" sz="1700" b="1" dirty="0" smtClean="0">
                <a:cs typeface="B Mitra" pitchFamily="2" charset="-78"/>
              </a:rPr>
            </a:br>
            <a:r>
              <a:rPr lang="fa-IR" sz="1700" b="1" dirty="0" smtClean="0">
                <a:cs typeface="B Mitra" pitchFamily="2" charset="-78"/>
              </a:rPr>
              <a:t>سال ١٩٥١ ميلادی: در اين سال آمار ١٧٠٠ بچينگ پلانت سيمان در ١٣٠٠ شهر آمريکا می باشد. </a:t>
            </a:r>
            <a:br>
              <a:rPr lang="fa-IR" sz="1700" b="1" dirty="0" smtClean="0">
                <a:cs typeface="B Mitra" pitchFamily="2" charset="-78"/>
              </a:rPr>
            </a:br>
            <a:r>
              <a:rPr lang="fa-IR" sz="1700" b="1" dirty="0" smtClean="0">
                <a:cs typeface="B Mitra" pitchFamily="2" charset="-78"/>
              </a:rPr>
              <a:t>سال ١٩٥٦ ميلادی: تاييديه مبنی بر تاسيس اتوبانهای آمريکا از سازه های بتنی. </a:t>
            </a:r>
            <a:br>
              <a:rPr lang="fa-IR" sz="1700" b="1" dirty="0" smtClean="0">
                <a:cs typeface="B Mitra" pitchFamily="2" charset="-78"/>
              </a:rPr>
            </a:br>
            <a:r>
              <a:rPr lang="fa-IR" sz="1700" b="1" dirty="0" smtClean="0">
                <a:cs typeface="B Mitra" pitchFamily="2" charset="-78"/>
              </a:rPr>
              <a:t>سال ١٩٦٧ ميلادی: ساخت اولين استاديوم بتنی در آمريکا. </a:t>
            </a:r>
            <a:br>
              <a:rPr lang="fa-IR" sz="1700" b="1" dirty="0" smtClean="0">
                <a:cs typeface="B Mitra" pitchFamily="2" charset="-78"/>
              </a:rPr>
            </a:br>
            <a:r>
              <a:rPr lang="fa-IR" sz="1700" b="1" dirty="0" smtClean="0">
                <a:cs typeface="B Mitra" pitchFamily="2" charset="-78"/>
              </a:rPr>
              <a:t>سال ١٩٧٣ ميلادی: ساخت سالن اپرای سيدنی در استراليا. </a:t>
            </a:r>
            <a:br>
              <a:rPr lang="fa-IR" sz="1700" b="1" dirty="0" smtClean="0">
                <a:cs typeface="B Mitra" pitchFamily="2" charset="-78"/>
              </a:rPr>
            </a:br>
            <a:r>
              <a:rPr lang="fa-IR" sz="1700" b="1" dirty="0" smtClean="0">
                <a:cs typeface="B Mitra" pitchFamily="2" charset="-78"/>
              </a:rPr>
              <a:t>سال ١٩٨٥ ميلادی: استفاده پی در پی از سيمان پوزولان در سازه های مختلف آمريکا. </a:t>
            </a:r>
            <a:br>
              <a:rPr lang="fa-IR" sz="1700" b="1" dirty="0" smtClean="0">
                <a:cs typeface="B Mitra" pitchFamily="2" charset="-78"/>
              </a:rPr>
            </a:br>
            <a:r>
              <a:rPr lang="fa-IR" sz="1700" b="1" dirty="0" smtClean="0">
                <a:cs typeface="B Mitra" pitchFamily="2" charset="-78"/>
              </a:rPr>
              <a:t>سال ١٩٩٢ ميلادی: بلندترين سازه مسلح بتنی در جهان در شيکاگو آمريکا. </a:t>
            </a:r>
            <a:br>
              <a:rPr lang="fa-IR" sz="1700" b="1" dirty="0" smtClean="0">
                <a:cs typeface="B Mitra" pitchFamily="2" charset="-78"/>
              </a:rPr>
            </a:br>
            <a:r>
              <a:rPr lang="fa-IR" sz="1700" b="1" dirty="0" smtClean="0">
                <a:cs typeface="B Mitra" pitchFamily="2" charset="-78"/>
              </a:rPr>
              <a:t>سال ١٩٩٣ ميلادی: ساخت موزه </a:t>
            </a:r>
            <a:r>
              <a:rPr lang="en-US" sz="1700" b="1" dirty="0" smtClean="0">
                <a:cs typeface="B Mitra" pitchFamily="2" charset="-78"/>
              </a:rPr>
              <a:t>JFK </a:t>
            </a:r>
            <a:r>
              <a:rPr lang="fa-IR" sz="1700" b="1" dirty="0" smtClean="0">
                <a:cs typeface="B Mitra" pitchFamily="2" charset="-78"/>
              </a:rPr>
              <a:t>در بوستون آمريکا </a:t>
            </a:r>
            <a:br>
              <a:rPr lang="fa-IR" sz="1700" b="1" dirty="0" smtClean="0">
                <a:cs typeface="B Mitra" pitchFamily="2" charset="-78"/>
              </a:rPr>
            </a:br>
            <a:r>
              <a:rPr lang="fa-IR" sz="1700" b="1" dirty="0" smtClean="0">
                <a:cs typeface="B Mitra" pitchFamily="2" charset="-78"/>
              </a:rPr>
              <a:t>ساخته شده از شيشه و بتن. و تا امروز که می توان گفت، سيمان نقش اول را، در ساخت و ساز انواع سازه های بزرگ و کوچک، از خود به نمايش می گذارد. </a:t>
            </a:r>
          </a:p>
        </p:txBody>
      </p:sp>
    </p:spTree>
  </p:cSld>
  <p:clrMapOvr>
    <a:masterClrMapping/>
  </p:clrMapOvr>
  <p:transition spd="med">
    <p:wheel spokes="3"/>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barak"/>
          <p:cNvPicPr>
            <a:picLocks noGrp="1" noChangeAspect="1" noChangeArrowheads="1"/>
          </p:cNvPicPr>
          <p:nvPr>
            <p:ph sz="quarter" idx="4"/>
          </p:nvPr>
        </p:nvPicPr>
        <p:blipFill>
          <a:blip r:embed="rId2" cstate="print"/>
          <a:srcRect/>
          <a:stretch>
            <a:fillRect/>
          </a:stretch>
        </p:blipFill>
        <p:spPr bwMode="auto">
          <a:xfrm>
            <a:off x="804167" y="2454558"/>
            <a:ext cx="7397729" cy="4403442"/>
          </a:xfrm>
          <a:prstGeom prst="rect">
            <a:avLst/>
          </a:prstGeom>
          <a:ln>
            <a:noFill/>
          </a:ln>
          <a:effectLst>
            <a:softEdge rad="112500"/>
          </a:effectLst>
        </p:spPr>
      </p:pic>
      <p:sp>
        <p:nvSpPr>
          <p:cNvPr id="2" name="Title 1"/>
          <p:cNvSpPr>
            <a:spLocks noGrp="1"/>
          </p:cNvSpPr>
          <p:nvPr>
            <p:ph type="title"/>
          </p:nvPr>
        </p:nvSpPr>
        <p:spPr>
          <a:xfrm rot="21442589">
            <a:off x="812750" y="794837"/>
            <a:ext cx="8186766" cy="954252"/>
          </a:xfrm>
        </p:spPr>
        <p:txBody>
          <a:bodyPr>
            <a:normAutofit fontScale="90000"/>
          </a:bodyPr>
          <a:lstStyle/>
          <a:p>
            <a:pPr algn="r"/>
            <a:r>
              <a:rPr lang="fa-IR" sz="2000" b="1" dirty="0" smtClean="0">
                <a:cs typeface="B Mitra" pitchFamily="2" charset="-78"/>
              </a:rPr>
              <a:t/>
            </a:r>
            <a:br>
              <a:rPr lang="fa-IR" sz="2000" b="1" dirty="0" smtClean="0">
                <a:cs typeface="B Mitra" pitchFamily="2" charset="-78"/>
              </a:rPr>
            </a:br>
            <a:r>
              <a:rPr lang="en-US" sz="2000" b="1" dirty="0" smtClean="0">
                <a:cs typeface="B Mitra" pitchFamily="2" charset="-78"/>
              </a:rPr>
              <a:t>‏ </a:t>
            </a:r>
            <a:r>
              <a:rPr lang="fa-IR" sz="2000" b="1" dirty="0" smtClean="0">
                <a:cs typeface="B Mitra" pitchFamily="2" charset="-78"/>
              </a:rPr>
              <a:t>در مفهوم وسیع به هر ماده یا ترکیبی که از یک ماده چسبنده با خاصیت سیمانی شدن تشکیل شده باشد گفته می‌شود. این ماده چسبنده عموما حاصل فعل و انفعال سیمانهای هیدرولیکی و آب می‌باشد.</a:t>
            </a:r>
            <a:endParaRPr lang="en-US" sz="2000" b="1" dirty="0">
              <a:cs typeface="B Mitra" pitchFamily="2" charset="-78"/>
            </a:endParaRPr>
          </a:p>
        </p:txBody>
      </p:sp>
      <p:sp>
        <p:nvSpPr>
          <p:cNvPr id="12" name="Title 1"/>
          <p:cNvSpPr txBox="1">
            <a:spLocks/>
          </p:cNvSpPr>
          <p:nvPr/>
        </p:nvSpPr>
        <p:spPr>
          <a:xfrm rot="21416025">
            <a:off x="6143636" y="271114"/>
            <a:ext cx="3030801" cy="719887"/>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a-IR" sz="2000" b="1" i="0" u="none" strike="noStrike" kern="1200" cap="none" spc="0" normalizeH="0" baseline="0" noProof="0" dirty="0" smtClean="0">
                <a:ln>
                  <a:noFill/>
                </a:ln>
                <a:solidFill>
                  <a:schemeClr val="tx1"/>
                </a:solidFill>
                <a:effectLst/>
                <a:uLnTx/>
                <a:uFillTx/>
                <a:latin typeface="+mj-lt"/>
                <a:ea typeface="+mj-ea"/>
                <a:cs typeface="B Mitra" pitchFamily="2" charset="-78"/>
              </a:rPr>
              <a:t>)</a:t>
            </a:r>
            <a:r>
              <a:rPr kumimoji="0" lang="en-US" sz="2000" b="1" i="0" u="none" strike="noStrike" kern="1200" cap="none" spc="0" normalizeH="0" baseline="0" noProof="0" dirty="0" smtClean="0">
                <a:ln>
                  <a:noFill/>
                </a:ln>
                <a:solidFill>
                  <a:schemeClr val="tx1"/>
                </a:solidFill>
                <a:effectLst/>
                <a:uLnTx/>
                <a:uFillTx/>
                <a:latin typeface="+mj-lt"/>
                <a:ea typeface="+mj-ea"/>
                <a:cs typeface="B Mitra" pitchFamily="2" charset="-78"/>
              </a:rPr>
              <a:t>Concrete</a:t>
            </a:r>
            <a:r>
              <a:rPr kumimoji="0" lang="fa-IR" sz="2000" b="1" i="0" u="none" strike="noStrike" kern="1200" cap="none" spc="0" normalizeH="0" baseline="0" noProof="0" dirty="0" smtClean="0">
                <a:ln>
                  <a:noFill/>
                </a:ln>
                <a:solidFill>
                  <a:schemeClr val="tx1"/>
                </a:solidFill>
                <a:effectLst/>
                <a:uLnTx/>
                <a:uFillTx/>
                <a:latin typeface="+mj-lt"/>
                <a:ea typeface="+mj-ea"/>
                <a:cs typeface="B Mitra" pitchFamily="2" charset="-78"/>
              </a:rPr>
              <a:t> به انگلیسی: </a:t>
            </a:r>
            <a:r>
              <a:rPr kumimoji="0" lang="en-US" sz="2000" b="1" i="0" u="none" strike="noStrike" kern="1200" cap="none" spc="0" normalizeH="0" baseline="0" noProof="0" dirty="0" smtClean="0">
                <a:ln>
                  <a:noFill/>
                </a:ln>
                <a:solidFill>
                  <a:schemeClr val="tx1"/>
                </a:solidFill>
                <a:effectLst/>
                <a:uLnTx/>
                <a:uFillTx/>
                <a:latin typeface="+mj-lt"/>
                <a:ea typeface="+mj-ea"/>
                <a:cs typeface="B Mitra" pitchFamily="2" charset="-78"/>
              </a:rPr>
              <a:t>) </a:t>
            </a:r>
            <a:r>
              <a:rPr kumimoji="0" lang="fa-IR" sz="2000" b="1" i="0" u="none" strike="noStrike" kern="1200" cap="none" spc="0" normalizeH="0" baseline="0" noProof="0" dirty="0" smtClean="0">
                <a:ln>
                  <a:noFill/>
                </a:ln>
                <a:solidFill>
                  <a:schemeClr val="tx1"/>
                </a:solidFill>
                <a:effectLst/>
                <a:uLnTx/>
                <a:uFillTx/>
                <a:latin typeface="+mj-lt"/>
                <a:ea typeface="+mj-ea"/>
                <a:cs typeface="B Mitra" pitchFamily="2" charset="-78"/>
              </a:rPr>
              <a:t>بتن </a:t>
            </a:r>
            <a:r>
              <a:rPr kumimoji="0" lang="fa-IR" sz="2000" b="1" i="0" u="none" strike="noStrike" kern="1200" cap="none" spc="0" normalizeH="0" baseline="0" noProof="0" dirty="0" smtClean="0">
                <a:ln>
                  <a:noFill/>
                </a:ln>
                <a:solidFill>
                  <a:schemeClr val="accent6">
                    <a:lumMod val="75000"/>
                  </a:schemeClr>
                </a:solidFill>
                <a:effectLst/>
                <a:uLnTx/>
                <a:uFillTx/>
                <a:latin typeface="+mj-lt"/>
                <a:ea typeface="+mj-ea"/>
                <a:cs typeface="B Mitra" pitchFamily="2" charset="-78"/>
              </a:rPr>
              <a:t/>
            </a:r>
            <a:br>
              <a:rPr kumimoji="0" lang="fa-IR" sz="2000" b="1" i="0" u="none" strike="noStrike" kern="1200" cap="none" spc="0" normalizeH="0" baseline="0" noProof="0" dirty="0" smtClean="0">
                <a:ln>
                  <a:noFill/>
                </a:ln>
                <a:solidFill>
                  <a:schemeClr val="accent6">
                    <a:lumMod val="75000"/>
                  </a:schemeClr>
                </a:solidFill>
                <a:effectLst/>
                <a:uLnTx/>
                <a:uFillTx/>
                <a:latin typeface="+mj-lt"/>
                <a:ea typeface="+mj-ea"/>
                <a:cs typeface="B Mitra" pitchFamily="2" charset="-78"/>
              </a:rPr>
            </a:br>
            <a:endParaRPr kumimoji="0" lang="en-US" sz="2000" b="1" i="0" u="none" strike="noStrike" kern="1200" cap="none" spc="0" normalizeH="0" baseline="0" noProof="0" dirty="0">
              <a:ln>
                <a:noFill/>
              </a:ln>
              <a:solidFill>
                <a:schemeClr val="accent6">
                  <a:lumMod val="75000"/>
                </a:schemeClr>
              </a:solidFill>
              <a:effectLst/>
              <a:uLnTx/>
              <a:uFillTx/>
              <a:latin typeface="+mj-lt"/>
              <a:ea typeface="+mj-ea"/>
              <a:cs typeface="B Mitra" pitchFamily="2" charset="-78"/>
            </a:endParaRP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437664">
            <a:off x="6445184" y="272353"/>
            <a:ext cx="2714644" cy="441306"/>
          </a:xfrm>
        </p:spPr>
        <p:txBody>
          <a:bodyPr>
            <a:noAutofit/>
          </a:bodyPr>
          <a:lstStyle/>
          <a:p>
            <a:r>
              <a:rPr lang="fa-IR" sz="2400" dirty="0" smtClean="0">
                <a:latin typeface="B Nazanin+ Bold" pitchFamily="2" charset="-78"/>
                <a:cs typeface="B Nazanin+ Bold" pitchFamily="2" charset="-78"/>
              </a:rPr>
              <a:t>مواد تشکیل دهنده بتن</a:t>
            </a:r>
            <a:endParaRPr lang="en-US" sz="2400" dirty="0">
              <a:latin typeface="B Nazanin+ Bold" pitchFamily="2" charset="-78"/>
              <a:cs typeface="B Nazanin+ Bold" pitchFamily="2" charset="-78"/>
            </a:endParaRPr>
          </a:p>
        </p:txBody>
      </p:sp>
      <p:sp>
        <p:nvSpPr>
          <p:cNvPr id="4" name="Text Placeholder 3"/>
          <p:cNvSpPr>
            <a:spLocks noGrp="1"/>
          </p:cNvSpPr>
          <p:nvPr>
            <p:ph type="body" sz="half" idx="2"/>
          </p:nvPr>
        </p:nvSpPr>
        <p:spPr>
          <a:xfrm rot="21347099">
            <a:off x="2102467" y="852648"/>
            <a:ext cx="8115328" cy="1136644"/>
          </a:xfrm>
        </p:spPr>
        <p:txBody>
          <a:bodyPr>
            <a:normAutofit/>
          </a:bodyPr>
          <a:lstStyle/>
          <a:p>
            <a:r>
              <a:rPr lang="fa-IR" sz="1800" b="1" dirty="0" smtClean="0"/>
              <a:t>سنگدانه ها در بتن تقریبا سه چهارم حجم آنرا تشکیل می‌دهند و ملات سیمان و آب یک چهارم</a:t>
            </a:r>
            <a:endParaRPr lang="en-US" sz="1800" b="1" dirty="0"/>
          </a:p>
        </p:txBody>
      </p:sp>
      <p:pic>
        <p:nvPicPr>
          <p:cNvPr id="5" name="Picture 2" descr="32"/>
          <p:cNvPicPr>
            <a:picLocks noGrp="1" noChangeAspect="1" noChangeArrowheads="1"/>
          </p:cNvPicPr>
          <p:nvPr>
            <p:ph idx="1"/>
          </p:nvPr>
        </p:nvPicPr>
        <p:blipFill>
          <a:blip r:embed="rId2" cstate="print"/>
          <a:srcRect/>
          <a:stretch>
            <a:fillRect/>
          </a:stretch>
        </p:blipFill>
        <p:spPr bwMode="auto">
          <a:xfrm>
            <a:off x="2476485" y="3786166"/>
            <a:ext cx="4095779" cy="3071834"/>
          </a:xfrm>
          <a:prstGeom prst="rect">
            <a:avLst/>
          </a:prstGeom>
          <a:noFill/>
        </p:spPr>
      </p:pic>
      <p:sp>
        <p:nvSpPr>
          <p:cNvPr id="8" name="Snip Diagonal Corner Rectangle 7"/>
          <p:cNvSpPr/>
          <p:nvPr/>
        </p:nvSpPr>
        <p:spPr>
          <a:xfrm>
            <a:off x="5465166" y="1928802"/>
            <a:ext cx="3643338" cy="2428892"/>
          </a:xfrm>
          <a:prstGeom prst="snip2Diag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Diagonal Corner Rectangle 9"/>
          <p:cNvSpPr/>
          <p:nvPr/>
        </p:nvSpPr>
        <p:spPr>
          <a:xfrm>
            <a:off x="35496" y="2071678"/>
            <a:ext cx="3429024" cy="2357454"/>
          </a:xfrm>
          <a:prstGeom prst="snip2DiagRect">
            <a:avLst/>
          </a:prstGeom>
          <a:blipFill>
            <a:blip r:embed="rId4"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35" presetClass="path" presetSubtype="0" accel="50000" decel="50000" fill="hold" grpId="0" nodeType="withEffect">
                                  <p:stCondLst>
                                    <p:cond delay="0"/>
                                  </p:stCondLst>
                                  <p:childTnLst>
                                    <p:animMotion origin="layout" path="M 0.25 -3.55309E-6 L 3.05556E-6 -3.55309E-6 " pathEditMode="relative" rAng="0" ptsTypes="AA">
                                      <p:cBhvr>
                                        <p:cTn id="11" dur="2000" fill="hold"/>
                                        <p:tgtEl>
                                          <p:spTgt spid="8"/>
                                        </p:tgtEl>
                                        <p:attrNameLst>
                                          <p:attrName>ppt_x</p:attrName>
                                          <p:attrName>ppt_y</p:attrName>
                                        </p:attrNameLst>
                                      </p:cBhvr>
                                      <p:rCtr x="-125" y="0"/>
                                    </p:animMotion>
                                  </p:childTnLst>
                                </p:cTn>
                              </p:par>
                              <p:par>
                                <p:cTn id="12" presetID="63" presetClass="path" presetSubtype="0" accel="50000" decel="50000" fill="hold" grpId="0" nodeType="withEffect">
                                  <p:stCondLst>
                                    <p:cond delay="0"/>
                                  </p:stCondLst>
                                  <p:childTnLst>
                                    <p:animMotion origin="layout" path="M -0.25 -3.74971E-6 L 2.5E-6 -3.74971E-6 " pathEditMode="relative" rAng="0" ptsTypes="AA">
                                      <p:cBhvr>
                                        <p:cTn id="13" dur="2000" fill="hold"/>
                                        <p:tgtEl>
                                          <p:spTgt spid="10"/>
                                        </p:tgtEl>
                                        <p:attrNameLst>
                                          <p:attrName>ppt_x</p:attrName>
                                          <p:attrName>ppt_y</p:attrName>
                                        </p:attrNameLst>
                                      </p:cBhvr>
                                      <p:rCtr x="125" y="0"/>
                                    </p:animMotion>
                                  </p:childTnLst>
                                </p:cTn>
                              </p:par>
                              <p:par>
                                <p:cTn id="14" presetID="64" presetClass="path" presetSubtype="0" accel="50000" decel="50000" fill="hold" nodeType="withEffect">
                                  <p:stCondLst>
                                    <p:cond delay="0"/>
                                  </p:stCondLst>
                                  <p:childTnLst>
                                    <p:animMotion origin="layout" path="M 2.5E-6 0.3331 L 2.5E-6 -1.0502E-6 " pathEditMode="relative" rAng="0" ptsTypes="AA">
                                      <p:cBhvr>
                                        <p:cTn id="15" dur="2000" fill="hold"/>
                                        <p:tgtEl>
                                          <p:spTgt spid="5"/>
                                        </p:tgtEl>
                                        <p:attrNameLst>
                                          <p:attrName>ppt_x</p:attrName>
                                          <p:attrName>ppt_y</p:attrName>
                                        </p:attrNameLst>
                                      </p:cBhvr>
                                      <p:rCtr x="0"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301188">
            <a:off x="5221652" y="223760"/>
            <a:ext cx="3540866" cy="714380"/>
          </a:xfrm>
        </p:spPr>
        <p:txBody>
          <a:bodyPr>
            <a:normAutofit/>
          </a:bodyPr>
          <a:lstStyle/>
          <a:p>
            <a:pPr algn="r"/>
            <a:r>
              <a:rPr lang="en-US" sz="3200" dirty="0" smtClean="0"/>
              <a:t>(Aggregate)</a:t>
            </a:r>
            <a:r>
              <a:rPr lang="fa-IR" sz="3200" dirty="0" smtClean="0"/>
              <a:t>سنگدانه ها</a:t>
            </a:r>
            <a:endParaRPr lang="en-US" sz="3200" dirty="0"/>
          </a:p>
        </p:txBody>
      </p:sp>
      <p:pic>
        <p:nvPicPr>
          <p:cNvPr id="6" name="Content Placeholder 5" descr="800px-10mm-aggregate.jpg"/>
          <p:cNvPicPr>
            <a:picLocks noGrp="1" noChangeAspect="1"/>
          </p:cNvPicPr>
          <p:nvPr>
            <p:ph sz="half" idx="1"/>
          </p:nvPr>
        </p:nvPicPr>
        <p:blipFill>
          <a:blip r:embed="rId2" cstate="print"/>
          <a:stretch>
            <a:fillRect/>
          </a:stretch>
        </p:blipFill>
        <p:spPr>
          <a:xfrm>
            <a:off x="159800" y="2714621"/>
            <a:ext cx="4476781" cy="3357585"/>
          </a:xfrm>
        </p:spPr>
      </p:pic>
      <p:pic>
        <p:nvPicPr>
          <p:cNvPr id="7" name="Content Placeholder 6" descr="20mm-aggregate.jpg"/>
          <p:cNvPicPr>
            <a:picLocks noGrp="1" noChangeAspect="1"/>
          </p:cNvPicPr>
          <p:nvPr>
            <p:ph sz="half" idx="2"/>
          </p:nvPr>
        </p:nvPicPr>
        <p:blipFill>
          <a:blip r:embed="rId3" cstate="print"/>
          <a:stretch>
            <a:fillRect/>
          </a:stretch>
        </p:blipFill>
        <p:spPr>
          <a:xfrm>
            <a:off x="4636551" y="2714620"/>
            <a:ext cx="4476781" cy="3357586"/>
          </a:xfrm>
        </p:spPr>
      </p:pic>
      <p:sp>
        <p:nvSpPr>
          <p:cNvPr id="5" name="Rectangle 4"/>
          <p:cNvSpPr/>
          <p:nvPr/>
        </p:nvSpPr>
        <p:spPr>
          <a:xfrm>
            <a:off x="0" y="1157101"/>
            <a:ext cx="9144000" cy="1200329"/>
          </a:xfrm>
          <a:prstGeom prst="rect">
            <a:avLst/>
          </a:prstGeom>
        </p:spPr>
        <p:txBody>
          <a:bodyPr wrap="square">
            <a:spAutoFit/>
          </a:bodyPr>
          <a:lstStyle/>
          <a:p>
            <a:pPr algn="r"/>
            <a:r>
              <a:rPr lang="fa-IR" dirty="0" smtClean="0"/>
              <a:t>سنگدانه مجموعه‌ای است از دانه‌های سنگی که به عنوان عضوی از بتن ایفای نقش می کند. خواص فیزیکی سنگدانه‌ها معمولاً مورد بررسی بیشتر قرار می‌گیرد زیرا در مقایسه با ویژگی های شیمیایی، تاثیر بیشتری روی عملکرد بتن حاصل دارد. تخلخل، شکل و بافت از خواص سنگدانه‌ها هستند که تعیین‌کننده وزن واحد حجم، مدول الاستیسیته و پایداری ابعادی  بتن است.</a:t>
            </a:r>
            <a:r>
              <a:rPr lang="fa-IR" baseline="30000" dirty="0">
                <a:hlinkClick r:id="rId4"/>
              </a:rPr>
              <a:t> [۱]</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425710">
            <a:off x="98098" y="730454"/>
            <a:ext cx="9144000" cy="2000264"/>
          </a:xfrm>
        </p:spPr>
        <p:txBody>
          <a:bodyPr>
            <a:noAutofit/>
          </a:bodyPr>
          <a:lstStyle/>
          <a:p>
            <a:r>
              <a:rPr lang="fa-IR" sz="1700" dirty="0" smtClean="0"/>
              <a:t>سنگدانه ها عمدتاً به دو دسته </a:t>
            </a:r>
            <a:r>
              <a:rPr lang="fa-IR" sz="1700" b="1" dirty="0" smtClean="0"/>
              <a:t>گردگوشه</a:t>
            </a:r>
            <a:r>
              <a:rPr lang="fa-IR" sz="1700" dirty="0" smtClean="0"/>
              <a:t> و </a:t>
            </a:r>
            <a:r>
              <a:rPr lang="fa-IR" sz="1700" b="1" dirty="0" smtClean="0"/>
              <a:t>تیزگوشه (شکسته)</a:t>
            </a:r>
            <a:r>
              <a:rPr lang="fa-IR" sz="1700" dirty="0" smtClean="0"/>
              <a:t> تقسیم می‌شود. شن های طبیعی ، معمولاً دارای شکلی گردگوشه و بافت سطحی صاف هستند. در مقابل، سنگ‌های شکسته دارای سطحی زبر و خشن بوده و بسته به نوع سنگ معدن و انتخاب سنگ شکن، سنگدانه‌های شکسته ممکن است دارای مقادیر قابل ملاحظه‌ای دانه‌های پولکی یا طویل باشند که تاثیر منفی روی عملکرد بتن دارد. وجود سنگدانه‌های دارای ابعاد بزرگ و همچنین نسبت زیاد سنگدانه‌های پولکی و طویل در بتن باعث به وجود آوردن لایه نازک آب در فصل مشترک خمیره سیمان و سنگدانه شده، این لایه در ضعیف کردن پیوستگی خمیره سیمان و سنگدانه در مرز بین  سنگدانه و خمیره بسیار موثر است.</a:t>
            </a:r>
            <a:r>
              <a:rPr lang="fa-IR" sz="1800" baseline="30000" dirty="0">
                <a:hlinkClick r:id="rId2"/>
              </a:rPr>
              <a:t> </a:t>
            </a:r>
            <a:r>
              <a:rPr lang="fa-IR" sz="1800" u="sng" baseline="30000" dirty="0" smtClean="0">
                <a:hlinkClick r:id="rId2"/>
              </a:rPr>
              <a:t>[۱]</a:t>
            </a:r>
            <a:endParaRPr lang="en-US" sz="1700" u="sng" dirty="0"/>
          </a:p>
        </p:txBody>
      </p:sp>
      <p:sp>
        <p:nvSpPr>
          <p:cNvPr id="6" name="Round Diagonal Corner Rectangle 5"/>
          <p:cNvSpPr/>
          <p:nvPr/>
        </p:nvSpPr>
        <p:spPr>
          <a:xfrm>
            <a:off x="0" y="3571876"/>
            <a:ext cx="4500562" cy="3286148"/>
          </a:xfrm>
          <a:prstGeom prst="round2DiagRect">
            <a:avLst/>
          </a:prstGeom>
          <a:blipFill>
            <a:blip r:embed="rId3"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ound Diagonal Corner Rectangle 7"/>
          <p:cNvSpPr/>
          <p:nvPr/>
        </p:nvSpPr>
        <p:spPr>
          <a:xfrm>
            <a:off x="4572000" y="3500438"/>
            <a:ext cx="4500594" cy="3357586"/>
          </a:xfrm>
          <a:prstGeom prst="round2DiagRect">
            <a:avLst/>
          </a:prstGeom>
          <a:blipFill dpi="0" rotWithShape="1">
            <a:blip r:embed="rId4" cstate="print"/>
            <a:srcRect/>
            <a:stretch>
              <a:fillRect/>
            </a:stretch>
          </a:blipFill>
          <a:effectLst>
            <a:innerShdw blurRad="63500" dist="50800" dir="8100000">
              <a:prstClr val="black">
                <a:alpha val="50000"/>
              </a:prstClr>
            </a:inn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itle 1"/>
          <p:cNvSpPr txBox="1">
            <a:spLocks/>
          </p:cNvSpPr>
          <p:nvPr/>
        </p:nvSpPr>
        <p:spPr>
          <a:xfrm rot="21281361">
            <a:off x="6744664" y="114676"/>
            <a:ext cx="2781154" cy="6519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sz="2400" b="1" dirty="0" smtClean="0">
                <a:cs typeface="B Badr" pitchFamily="2" charset="-78"/>
              </a:rPr>
              <a:t>انواع سنگدانه</a:t>
            </a:r>
            <a:endParaRPr lang="en-US" sz="2400" b="1" dirty="0">
              <a:cs typeface="B Bad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afterEffect">
                                  <p:stCondLst>
                                    <p:cond delay="0"/>
                                  </p:stCondLst>
                                  <p:childTnLst>
                                    <p:animMotion origin="layout" path="M 0.25 4.81481E-6 L 1.11022E-16 4.81481E-6 " pathEditMode="relative" rAng="0" ptsTypes="AA">
                                      <p:cBhvr>
                                        <p:cTn id="6" dur="2000" fill="hold"/>
                                        <p:tgtEl>
                                          <p:spTgt spid="8"/>
                                        </p:tgtEl>
                                        <p:attrNameLst>
                                          <p:attrName>ppt_x</p:attrName>
                                          <p:attrName>ppt_y</p:attrName>
                                        </p:attrNameLst>
                                      </p:cBhvr>
                                      <p:rCtr x="-125" y="0"/>
                                    </p:animMotion>
                                  </p:childTnLst>
                                </p:cTn>
                              </p:par>
                              <p:par>
                                <p:cTn id="7" presetID="63" presetClass="path" presetSubtype="0" accel="50000" decel="50000" fill="hold" grpId="0" nodeType="withEffect">
                                  <p:stCondLst>
                                    <p:cond delay="0"/>
                                  </p:stCondLst>
                                  <p:childTnLst>
                                    <p:animMotion origin="layout" path="M -0.25 0 L 0 0 " pathEditMode="relative" rAng="0" ptsTypes="AA">
                                      <p:cBhvr>
                                        <p:cTn id="8" dur="2000" fill="hold"/>
                                        <p:tgtEl>
                                          <p:spTgt spid="6"/>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445122">
            <a:off x="6273822" y="150478"/>
            <a:ext cx="2903889" cy="642942"/>
          </a:xfrm>
        </p:spPr>
        <p:txBody>
          <a:bodyPr>
            <a:normAutofit fontScale="90000"/>
          </a:bodyPr>
          <a:lstStyle/>
          <a:p>
            <a:r>
              <a:rPr lang="en-US" sz="3600" dirty="0" smtClean="0">
                <a:cs typeface="B Mitra" pitchFamily="2" charset="-78"/>
              </a:rPr>
              <a:t> (</a:t>
            </a:r>
            <a:r>
              <a:rPr lang="en-US" sz="3600" dirty="0" smtClean="0"/>
              <a:t>Cement) </a:t>
            </a:r>
            <a:r>
              <a:rPr lang="fa-IR" sz="3600" dirty="0" smtClean="0">
                <a:cs typeface="B Mitra" pitchFamily="2" charset="-78"/>
              </a:rPr>
              <a:t>سیمان</a:t>
            </a:r>
            <a:endParaRPr lang="en-US" sz="3600" dirty="0">
              <a:cs typeface="B Mitra" pitchFamily="2" charset="-78"/>
            </a:endParaRPr>
          </a:p>
        </p:txBody>
      </p:sp>
      <p:pic>
        <p:nvPicPr>
          <p:cNvPr id="5" name="Content Placeholder 4" descr="56153ea2-dd14-45fe-be09-a7bfb48a0b78.jpg"/>
          <p:cNvPicPr>
            <a:picLocks noGrp="1" noChangeAspect="1"/>
          </p:cNvPicPr>
          <p:nvPr>
            <p:ph sz="half" idx="1"/>
          </p:nvPr>
        </p:nvPicPr>
        <p:blipFill>
          <a:blip r:embed="rId2" cstate="print"/>
          <a:stretch>
            <a:fillRect/>
          </a:stretch>
        </p:blipFill>
        <p:spPr>
          <a:xfrm>
            <a:off x="0" y="3429774"/>
            <a:ext cx="4565912" cy="3428226"/>
          </a:xfrm>
        </p:spPr>
      </p:pic>
      <p:sp>
        <p:nvSpPr>
          <p:cNvPr id="4" name="Content Placeholder 3"/>
          <p:cNvSpPr>
            <a:spLocks noGrp="1"/>
          </p:cNvSpPr>
          <p:nvPr>
            <p:ph sz="half" idx="2"/>
          </p:nvPr>
        </p:nvSpPr>
        <p:spPr>
          <a:xfrm>
            <a:off x="4857752" y="2285992"/>
            <a:ext cx="4038600" cy="4525963"/>
          </a:xfrm>
        </p:spPr>
        <p:txBody>
          <a:bodyPr>
            <a:noAutofit/>
          </a:bodyPr>
          <a:lstStyle/>
          <a:p>
            <a:pPr algn="r" rtl="1">
              <a:buNone/>
            </a:pPr>
            <a:r>
              <a:rPr lang="fa-IR" sz="900" dirty="0" smtClean="0">
                <a:cs typeface="B Mitra" pitchFamily="2" charset="-78"/>
              </a:rPr>
              <a:t/>
            </a:r>
            <a:br>
              <a:rPr lang="fa-IR" sz="900" dirty="0" smtClean="0">
                <a:cs typeface="B Mitra" pitchFamily="2" charset="-78"/>
              </a:rPr>
            </a:br>
            <a:r>
              <a:rPr lang="fa-IR" sz="1600" b="1" dirty="0" smtClean="0">
                <a:cs typeface="B Mitra" pitchFamily="2" charset="-78"/>
              </a:rPr>
              <a:t>سیمان پرتلند نوع 1 ( سیمان پرتلند معمولی ) </a:t>
            </a:r>
            <a:r>
              <a:rPr lang="en-US" sz="1600" b="1" dirty="0" smtClean="0">
                <a:cs typeface="B Mitra" pitchFamily="2" charset="-78"/>
              </a:rPr>
              <a:t/>
            </a:r>
            <a:br>
              <a:rPr lang="en-US" sz="1600" b="1" dirty="0" smtClean="0">
                <a:cs typeface="B Mitra" pitchFamily="2" charset="-78"/>
              </a:rPr>
            </a:br>
            <a:r>
              <a:rPr lang="fa-IR" sz="1600" dirty="0" smtClean="0">
                <a:cs typeface="B Mitra" pitchFamily="2" charset="-78"/>
              </a:rPr>
              <a:t>در مواردی به کار می رود که هیچ گونه خواص ویژه مانند سایر انواع سیمان مورد نظر نیست.</a:t>
            </a:r>
          </a:p>
          <a:p>
            <a:pPr algn="r" rtl="1">
              <a:buNone/>
            </a:pPr>
            <a:r>
              <a:rPr lang="fa-IR" sz="1600" b="1" dirty="0" smtClean="0">
                <a:cs typeface="B Mitra" pitchFamily="2" charset="-78"/>
              </a:rPr>
              <a:t>سیمان پرتلند نوع 2 </a:t>
            </a:r>
            <a:r>
              <a:rPr lang="en-US" sz="1600" b="1" dirty="0" smtClean="0">
                <a:cs typeface="B Mitra" pitchFamily="2" charset="-78"/>
              </a:rPr>
              <a:t/>
            </a:r>
            <a:br>
              <a:rPr lang="en-US" sz="1600" b="1" dirty="0" smtClean="0">
                <a:cs typeface="B Mitra" pitchFamily="2" charset="-78"/>
              </a:rPr>
            </a:br>
            <a:r>
              <a:rPr lang="fa-IR" sz="1600" dirty="0" smtClean="0">
                <a:cs typeface="B Mitra" pitchFamily="2" charset="-78"/>
              </a:rPr>
              <a:t>برای استفاده عمومی و نیز استفاده ویژه در مواردی که گرمای هیدراتاسیون متوسط مورد نظر است.</a:t>
            </a:r>
          </a:p>
          <a:p>
            <a:pPr algn="r" rtl="1">
              <a:buNone/>
            </a:pPr>
            <a:r>
              <a:rPr lang="fa-IR" sz="1600" b="1" dirty="0" smtClean="0">
                <a:cs typeface="B Mitra" pitchFamily="2" charset="-78"/>
              </a:rPr>
              <a:t>سیمان پرتلند نوع 3 </a:t>
            </a:r>
            <a:r>
              <a:rPr lang="en-US" sz="1600" b="1" dirty="0" smtClean="0">
                <a:cs typeface="B Mitra" pitchFamily="2" charset="-78"/>
              </a:rPr>
              <a:t/>
            </a:r>
            <a:br>
              <a:rPr lang="en-US" sz="1600" b="1" dirty="0" smtClean="0">
                <a:cs typeface="B Mitra" pitchFamily="2" charset="-78"/>
              </a:rPr>
            </a:br>
            <a:r>
              <a:rPr lang="fa-IR" sz="1600" dirty="0" smtClean="0">
                <a:cs typeface="B Mitra" pitchFamily="2" charset="-78"/>
              </a:rPr>
              <a:t>برای استفاده در مواقعی که مقاومت های بالا در کوتاه مدت مورد نظر است.</a:t>
            </a:r>
          </a:p>
          <a:p>
            <a:pPr algn="r" rtl="1">
              <a:buNone/>
            </a:pPr>
            <a:r>
              <a:rPr lang="fa-IR" sz="1600" b="1" dirty="0" smtClean="0">
                <a:cs typeface="B Mitra" pitchFamily="2" charset="-78"/>
              </a:rPr>
              <a:t>سیمان پرتلند نوع 4</a:t>
            </a:r>
          </a:p>
          <a:p>
            <a:pPr algn="r" rtl="1">
              <a:buNone/>
            </a:pPr>
            <a:r>
              <a:rPr lang="fa-IR" sz="1600" dirty="0" smtClean="0"/>
              <a:t>این نوع سیمان به سیمان (کند گیر) معروف است. حتی از نوع۲ هم کمتر حرارت تولید می‌کند و دیر گیر تر از انواع دیگر است. این سیمان در بتن ریزی‌های حجیم مانند سد‌های وزنی مصرف می‌شود.</a:t>
            </a:r>
            <a:endParaRPr lang="fa-IR" sz="1600" dirty="0" smtClean="0">
              <a:cs typeface="B Mitra" pitchFamily="2" charset="-78"/>
            </a:endParaRPr>
          </a:p>
          <a:p>
            <a:pPr algn="r" rtl="1">
              <a:buNone/>
            </a:pPr>
            <a:r>
              <a:rPr lang="fa-IR" sz="1600" b="1" dirty="0" smtClean="0">
                <a:cs typeface="B Mitra" pitchFamily="2" charset="-78"/>
              </a:rPr>
              <a:t>سیمان پرتلند نوع 5 </a:t>
            </a:r>
            <a:r>
              <a:rPr lang="en-US" sz="1600" b="1" dirty="0" smtClean="0">
                <a:cs typeface="B Mitra" pitchFamily="2" charset="-78"/>
              </a:rPr>
              <a:t/>
            </a:r>
            <a:br>
              <a:rPr lang="en-US" sz="1600" b="1" dirty="0" smtClean="0">
                <a:cs typeface="B Mitra" pitchFamily="2" charset="-78"/>
              </a:rPr>
            </a:br>
            <a:r>
              <a:rPr lang="fa-IR" sz="1600" dirty="0" smtClean="0">
                <a:cs typeface="B Mitra" pitchFamily="2" charset="-78"/>
              </a:rPr>
              <a:t>در مواقعی که مقاومت زیاد در مقابل سولفات ها مورد نظر باشد استفاده می شود مانند شوره زارها و مناطق کویری .</a:t>
            </a:r>
          </a:p>
        </p:txBody>
      </p:sp>
      <p:sp>
        <p:nvSpPr>
          <p:cNvPr id="6" name="Rectangle 5"/>
          <p:cNvSpPr/>
          <p:nvPr/>
        </p:nvSpPr>
        <p:spPr>
          <a:xfrm rot="21421664">
            <a:off x="0" y="950433"/>
            <a:ext cx="9144000" cy="1477328"/>
          </a:xfrm>
          <a:prstGeom prst="rect">
            <a:avLst/>
          </a:prstGeom>
        </p:spPr>
        <p:txBody>
          <a:bodyPr wrap="square">
            <a:spAutoFit/>
          </a:bodyPr>
          <a:lstStyle/>
          <a:p>
            <a:r>
              <a:rPr lang="fa-IR" b="1" dirty="0" smtClean="0"/>
              <a:t>سیمان</a:t>
            </a:r>
            <a:r>
              <a:rPr lang="fa-IR" dirty="0" smtClean="0"/>
              <a:t> ماده‌ای چسبنده‌است که قابلیت چسبانیدن ذرات به یکدیگر و بوجود آوردن جسم یکپارچه از ذرات متشکله را دارا میباشد و از ترکیب مصالح آهکی، رس ، سیلیس و اکسیدهای معدنی در دمای ۱۴۰۰ تا ۱۵۰۰ درجه سانتی گراد  ساخته می‌شود. به جسم حاصل، پس از حرارت دادن کلینکر‌گویند و از آسیاب کردن آن بهمراه مقدار مناسبی سنگ گچ سیمان تیپ های مختلف بدست می آید و همچنین اضافه نمودن پوزولان به کلینکر و گچ سیمان پوزولانی حاصل می شود . اندازه دانه های کلینکر۲۰-۵ میلی متر و رنگ آن سبز تیره میباشد.</a:t>
            </a:r>
            <a:endParaRPr lang="en-US" dirty="0"/>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1"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4)">
                                      <p:cBhvr>
                                        <p:cTn id="18" dur="2000"/>
                                        <p:tgtEl>
                                          <p:spTgt spid="5"/>
                                        </p:tgtEl>
                                      </p:cBhvr>
                                    </p:animEffect>
                                  </p:childTnLst>
                                </p:cTn>
                              </p:par>
                            </p:childTnLst>
                          </p:cTn>
                        </p:par>
                        <p:par>
                          <p:cTn id="19" fill="hold">
                            <p:stCondLst>
                              <p:cond delay="4000"/>
                            </p:stCondLst>
                            <p:childTnLst>
                              <p:par>
                                <p:cTn id="20" presetID="2" presetClass="entr" presetSubtype="4" fill="hold"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6000"/>
                            </p:stCondLst>
                            <p:childTnLst>
                              <p:par>
                                <p:cTn id="30" presetID="2" presetClass="entr" presetSubtype="4" fill="hold" nodeType="after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34" fill="hold">
                            <p:stCondLst>
                              <p:cond delay="7000"/>
                            </p:stCondLst>
                            <p:childTnLst>
                              <p:par>
                                <p:cTn id="35" presetID="2" presetClass="entr" presetSubtype="4" fill="hold" nodeType="after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39" fill="hold">
                            <p:stCondLst>
                              <p:cond delay="8000"/>
                            </p:stCondLst>
                            <p:childTnLst>
                              <p:par>
                                <p:cTn id="40" presetID="2" presetClass="entr" presetSubtype="4" fill="hold" nodeType="after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additive="base">
                                        <p:cTn id="4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3" dur="1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44" fill="hold">
                            <p:stCondLst>
                              <p:cond delay="9000"/>
                            </p:stCondLst>
                            <p:childTnLst>
                              <p:par>
                                <p:cTn id="45" presetID="2" presetClass="entr" presetSubtype="4" fill="hold" nodeType="after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rot="21436915">
            <a:off x="5357818" y="221337"/>
            <a:ext cx="3328982" cy="796908"/>
          </a:xfrm>
        </p:spPr>
        <p:txBody>
          <a:bodyPr>
            <a:normAutofit/>
          </a:bodyPr>
          <a:lstStyle/>
          <a:p>
            <a:pPr algn="r"/>
            <a:r>
              <a:rPr lang="fa-IR" sz="3600" dirty="0" smtClean="0">
                <a:cs typeface="B Badr" pitchFamily="2" charset="-78"/>
              </a:rPr>
              <a:t>میزان ترکیب مواد</a:t>
            </a:r>
            <a:endParaRPr lang="en-US" sz="3600" dirty="0">
              <a:cs typeface="B Badr" pitchFamily="2" charset="-78"/>
            </a:endParaRPr>
          </a:p>
        </p:txBody>
      </p:sp>
      <p:graphicFrame>
        <p:nvGraphicFramePr>
          <p:cNvPr id="4" name="Content Placeholder 3"/>
          <p:cNvGraphicFramePr>
            <a:graphicFrameLocks noGrp="1"/>
          </p:cNvGraphicFramePr>
          <p:nvPr>
            <p:ph idx="1"/>
          </p:nvPr>
        </p:nvGraphicFramePr>
        <p:xfrm>
          <a:off x="142844" y="2332037"/>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21405394">
            <a:off x="1000100" y="1214423"/>
            <a:ext cx="7715304" cy="923330"/>
          </a:xfrm>
          <a:prstGeom prst="rect">
            <a:avLst/>
          </a:prstGeom>
          <a:noFill/>
        </p:spPr>
        <p:txBody>
          <a:bodyPr wrap="square" rtlCol="0">
            <a:spAutoFit/>
          </a:bodyPr>
          <a:lstStyle/>
          <a:p>
            <a:pPr algn="r" rtl="1"/>
            <a:r>
              <a:rPr lang="fa-IR" dirty="0" smtClean="0"/>
              <a:t>بطور متوسط </a:t>
            </a:r>
            <a:r>
              <a:rPr lang="fa-IR" b="1" dirty="0" smtClean="0"/>
              <a:t>سیمان</a:t>
            </a:r>
            <a:r>
              <a:rPr lang="fa-IR" dirty="0" smtClean="0"/>
              <a:t>: حدود 7 الی 15 درصد از حجم بتن را تشکیل می دهد.</a:t>
            </a:r>
          </a:p>
          <a:p>
            <a:pPr algn="r" rtl="1"/>
            <a:r>
              <a:rPr lang="fa-IR" b="1" dirty="0" smtClean="0"/>
              <a:t>آب</a:t>
            </a:r>
            <a:r>
              <a:rPr lang="fa-IR" dirty="0" smtClean="0"/>
              <a:t>: حدود 14 الی 21 درصد از حجم بتن را تشکیل می دهد.</a:t>
            </a:r>
          </a:p>
          <a:p>
            <a:pPr algn="r" rtl="1"/>
            <a:r>
              <a:rPr lang="fa-IR" b="1" dirty="0" smtClean="0"/>
              <a:t>دانه های سنگی (شن و ماسه) </a:t>
            </a:r>
            <a:r>
              <a:rPr lang="fa-IR" dirty="0" smtClean="0"/>
              <a:t>: حدود 60 الی 75 درصد از حجم بتن را تشکیل می دهد.</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Тема Office">
  <a:themeElements>
    <a:clrScheme name="Custom 1">
      <a:dk1>
        <a:srgbClr val="FFFFFF"/>
      </a:dk1>
      <a:lt1>
        <a:srgbClr val="FFFFFF"/>
      </a:lt1>
      <a:dk2>
        <a:srgbClr val="FFFFFF"/>
      </a:dk2>
      <a:lt2>
        <a:srgbClr val="FFFFFF"/>
      </a:lt2>
      <a:accent1>
        <a:srgbClr val="000000"/>
      </a:accent1>
      <a:accent2>
        <a:srgbClr val="969696"/>
      </a:accent2>
      <a:accent3>
        <a:srgbClr val="FFFFFF"/>
      </a:accent3>
      <a:accent4>
        <a:srgbClr val="000000"/>
      </a:accent4>
      <a:accent5>
        <a:srgbClr val="AACAFF"/>
      </a:accent5>
      <a:accent6>
        <a:srgbClr val="878787"/>
      </a:accent6>
      <a:hlink>
        <a:srgbClr val="99CCFF"/>
      </a:hlink>
      <a:folHlink>
        <a:srgbClr val="EAEAEA"/>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rve">
  <a:themeElements>
    <a:clrScheme name="Custom 2">
      <a:dk1>
        <a:sysClr val="windowText" lastClr="000000"/>
      </a:dk1>
      <a:lt1>
        <a:sysClr val="window" lastClr="FFFFFF"/>
      </a:lt1>
      <a:dk2>
        <a:srgbClr val="666666"/>
      </a:dk2>
      <a:lt2>
        <a:srgbClr val="D2D2D2"/>
      </a:lt2>
      <a:accent1>
        <a:srgbClr val="FFD7E8"/>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Construction_am_16_CrystalGraphics.com_PowerPoint_Templates_trial</Template>
  <TotalTime>1148</TotalTime>
  <Words>987</Words>
  <Application>Microsoft Office PowerPoint</Application>
  <PresentationFormat>On-screen Show (4:3)</PresentationFormat>
  <Paragraphs>70</Paragraphs>
  <Slides>37</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Aharoni</vt:lpstr>
      <vt:lpstr>Arabic Typesetting</vt:lpstr>
      <vt:lpstr>Arial</vt:lpstr>
      <vt:lpstr>Arial Unicode MS</vt:lpstr>
      <vt:lpstr>B Badr</vt:lpstr>
      <vt:lpstr>B Mitra</vt:lpstr>
      <vt:lpstr>B Nazanin+ Bold</vt:lpstr>
      <vt:lpstr>B Titr</vt:lpstr>
      <vt:lpstr>Calibri</vt:lpstr>
      <vt:lpstr>Century Gothic</vt:lpstr>
      <vt:lpstr>Times New Roman</vt:lpstr>
      <vt:lpstr>Verdana</vt:lpstr>
      <vt:lpstr>Wingdings 2</vt:lpstr>
      <vt:lpstr>Тема Office</vt:lpstr>
      <vt:lpstr>Verve</vt:lpstr>
      <vt:lpstr>PowerPoint Presentation</vt:lpstr>
      <vt:lpstr>مباحث پروژه</vt:lpstr>
      <vt:lpstr>مقدمه</vt:lpstr>
      <vt:lpstr> ‏ در مفهوم وسیع به هر ماده یا ترکیبی که از یک ماده چسبنده با خاصیت سیمانی شدن تشکیل شده باشد گفته می‌شود. این ماده چسبنده عموما حاصل فعل و انفعال سیمانهای هیدرولیکی و آب می‌باشد.</vt:lpstr>
      <vt:lpstr>مواد تشکیل دهنده بتن</vt:lpstr>
      <vt:lpstr>(Aggregate)سنگدانه ها</vt:lpstr>
      <vt:lpstr>سنگدانه ها عمدتاً به دو دسته گردگوشه و تیزگوشه (شکسته) تقسیم می‌شود. شن های طبیعی ، معمولاً دارای شکلی گردگوشه و بافت سطحی صاف هستند. در مقابل، سنگ‌های شکسته دارای سطحی زبر و خشن بوده و بسته به نوع سنگ معدن و انتخاب سنگ شکن، سنگدانه‌های شکسته ممکن است دارای مقادیر قابل ملاحظه‌ای دانه‌های پولکی یا طویل باشند که تاثیر منفی روی عملکرد بتن دارد. وجود سنگدانه‌های دارای ابعاد بزرگ و همچنین نسبت زیاد سنگدانه‌های پولکی و طویل در بتن باعث به وجود آوردن لایه نازک آب در فصل مشترک خمیره سیمان و سنگدانه شده، این لایه در ضعیف کردن پیوستگی خمیره سیمان و سنگدانه در مرز بین  سنگدانه و خمیره بسیار موثر است. [۱]</vt:lpstr>
      <vt:lpstr> (Cement) سیمان</vt:lpstr>
      <vt:lpstr>میزان ترکیب مواد</vt:lpstr>
      <vt:lpstr>افزودنی های بتن</vt:lpstr>
      <vt:lpstr>ترکیب مواد به صورت دستی</vt:lpstr>
      <vt:lpstr> (mixer)انواع ماشین آلات ترکیب بتن</vt:lpstr>
      <vt:lpstr>ترکیب بتن </vt:lpstr>
      <vt:lpstr>بتن مِگر</vt:lpstr>
      <vt:lpstr>PowerPoint Presentation</vt:lpstr>
      <vt:lpstr>No comment</vt:lpstr>
      <vt:lpstr>قالب بندی فونداسیون، آرماتور بندی </vt:lpstr>
      <vt:lpstr>PowerPoint Presentation</vt:lpstr>
      <vt:lpstr>بتن ریزی</vt:lpstr>
      <vt:lpstr>PowerPoint Presentation</vt:lpstr>
      <vt:lpstr>آزمایش اسلامپ</vt:lpstr>
      <vt:lpstr>بتن مسلح</vt:lpstr>
      <vt:lpstr>PowerPoint Presentation</vt:lpstr>
      <vt:lpstr>ویبره</vt:lpstr>
      <vt:lpstr>PowerPoint Presentation</vt:lpstr>
      <vt:lpstr>عمل آوردن فرایندی است که طی آن از افت رطوبت بتن جلوگیری شده و دمای بتن در وضعیت رضایتبخشی حفظ میشود. عمل آوردن بتن تأثیری بسزا روی ویژگیهای بتن سخت شده، از جمله کاهش نفوذپذیری و مقاومت در برابر یخ زدن و آب شدن دارد. عمل آوردن باید بلافاصله پس از تراکم بتن آغاز شود تا بتن را از گزند عوامل زیانبار محافظت نماید.</vt:lpstr>
      <vt:lpstr>PowerPoint Presentation</vt:lpstr>
      <vt:lpstr>میلگرد حرارتی (میلگرد افت حرارت)</vt:lpstr>
      <vt:lpstr>PowerPoint Presentation</vt:lpstr>
      <vt:lpstr>PowerPoint Presentation</vt:lpstr>
      <vt:lpstr> Pssبتن سبک</vt:lpstr>
      <vt:lpstr>PowerPoint Presentation</vt:lpstr>
      <vt:lpstr> wtfبتنی که نور را از خود عبور میدهد </vt:lpstr>
      <vt:lpstr>کلیسای جامع برازیلیا</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1</dc:creator>
  <cp:lastModifiedBy>omid arzi</cp:lastModifiedBy>
  <cp:revision>108</cp:revision>
  <dcterms:created xsi:type="dcterms:W3CDTF">2013-08-02T12:50:28Z</dcterms:created>
  <dcterms:modified xsi:type="dcterms:W3CDTF">2022-01-26T04:21:09Z</dcterms:modified>
</cp:coreProperties>
</file>